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media/image6.jpg" ContentType="image/unknown"/>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 id="2147483691" r:id="rId3"/>
  </p:sldMasterIdLst>
  <p:notesMasterIdLst>
    <p:notesMasterId r:id="rId117"/>
  </p:notesMasterIdLst>
  <p:handoutMasterIdLst>
    <p:handoutMasterId r:id="rId118"/>
  </p:handoutMasterIdLst>
  <p:sldIdLst>
    <p:sldId id="256" r:id="rId4"/>
    <p:sldId id="329" r:id="rId5"/>
    <p:sldId id="330" r:id="rId6"/>
    <p:sldId id="412" r:id="rId7"/>
    <p:sldId id="413" r:id="rId8"/>
    <p:sldId id="414" r:id="rId9"/>
    <p:sldId id="415" r:id="rId10"/>
    <p:sldId id="416" r:id="rId11"/>
    <p:sldId id="417" r:id="rId12"/>
    <p:sldId id="418" r:id="rId13"/>
    <p:sldId id="419" r:id="rId14"/>
    <p:sldId id="420" r:id="rId15"/>
    <p:sldId id="421" r:id="rId16"/>
    <p:sldId id="268" r:id="rId17"/>
    <p:sldId id="260" r:id="rId18"/>
    <p:sldId id="261" r:id="rId19"/>
    <p:sldId id="262" r:id="rId20"/>
    <p:sldId id="263"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400" r:id="rId35"/>
    <p:sldId id="401" r:id="rId36"/>
    <p:sldId id="402" r:id="rId37"/>
    <p:sldId id="403" r:id="rId38"/>
    <p:sldId id="334" r:id="rId39"/>
    <p:sldId id="404" r:id="rId40"/>
    <p:sldId id="405" r:id="rId41"/>
    <p:sldId id="406" r:id="rId42"/>
    <p:sldId id="407" r:id="rId43"/>
    <p:sldId id="302" r:id="rId44"/>
    <p:sldId id="303" r:id="rId45"/>
    <p:sldId id="304" r:id="rId46"/>
    <p:sldId id="408" r:id="rId47"/>
    <p:sldId id="394" r:id="rId48"/>
    <p:sldId id="284" r:id="rId49"/>
    <p:sldId id="285" r:id="rId50"/>
    <p:sldId id="286" r:id="rId51"/>
    <p:sldId id="393" r:id="rId52"/>
    <p:sldId id="287" r:id="rId53"/>
    <p:sldId id="288" r:id="rId54"/>
    <p:sldId id="289" r:id="rId55"/>
    <p:sldId id="290" r:id="rId56"/>
    <p:sldId id="291" r:id="rId57"/>
    <p:sldId id="292" r:id="rId58"/>
    <p:sldId id="293" r:id="rId59"/>
    <p:sldId id="294" r:id="rId60"/>
    <p:sldId id="295" r:id="rId61"/>
    <p:sldId id="296" r:id="rId62"/>
    <p:sldId id="305" r:id="rId63"/>
    <p:sldId id="422" r:id="rId64"/>
    <p:sldId id="311" r:id="rId65"/>
    <p:sldId id="312" r:id="rId66"/>
    <p:sldId id="313" r:id="rId67"/>
    <p:sldId id="314" r:id="rId68"/>
    <p:sldId id="316" r:id="rId69"/>
    <p:sldId id="395" r:id="rId70"/>
    <p:sldId id="396" r:id="rId71"/>
    <p:sldId id="315"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63" r:id="rId107"/>
    <p:sldId id="364" r:id="rId108"/>
    <p:sldId id="365" r:id="rId109"/>
    <p:sldId id="366" r:id="rId110"/>
    <p:sldId id="367" r:id="rId111"/>
    <p:sldId id="386" r:id="rId112"/>
    <p:sldId id="387" r:id="rId113"/>
    <p:sldId id="388" r:id="rId114"/>
    <p:sldId id="389" r:id="rId115"/>
    <p:sldId id="390"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77528" autoAdjust="0"/>
  </p:normalViewPr>
  <p:slideViewPr>
    <p:cSldViewPr>
      <p:cViewPr varScale="1">
        <p:scale>
          <a:sx n="67" d="100"/>
          <a:sy n="67" d="100"/>
        </p:scale>
        <p:origin x="2203" y="53"/>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notesMaster" Target="notesMasters/notesMaster1.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handoutMaster" Target="handoutMasters/handoutMaster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presProps" Target="presProps.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Operators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0FDFD4-E421-4563-8986-103A7AED0990}" type="datetimeFigureOut">
              <a:rPr lang="en-US" smtClean="0"/>
              <a:t>11/11/2022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err="1"/>
              <a:t>Janaka</a:t>
            </a:r>
            <a:r>
              <a:rPr lang="en-US" dirty="0"/>
              <a:t> </a:t>
            </a:r>
            <a:r>
              <a:rPr lang="en-US" dirty="0" err="1"/>
              <a:t>Rajakaruna</a:t>
            </a:r>
            <a:r>
              <a:rPr lang="en-US" dirty="0"/>
              <a:t> – ATI, </a:t>
            </a:r>
            <a:r>
              <a:rPr lang="en-US" dirty="0" err="1"/>
              <a:t>Dehiwala</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EC0E00-3C21-4CD1-95E4-2C4B39FD08B3}" type="slidenum">
              <a:rPr lang="en-US" smtClean="0"/>
              <a:t>‹#›</a:t>
            </a:fld>
            <a:endParaRPr lang="en-US"/>
          </a:p>
        </p:txBody>
      </p:sp>
    </p:spTree>
    <p:extLst>
      <p:ext uri="{BB962C8B-B14F-4D97-AF65-F5344CB8AC3E}">
        <p14:creationId xmlns:p14="http://schemas.microsoft.com/office/powerpoint/2010/main" val="3117328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7E9F37-919D-456F-AEA3-D529157E982D}" type="datetimeFigureOut">
              <a:rPr lang="en-US" smtClean="0"/>
              <a:pPr/>
              <a:t>11/11/2022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46846D-14DE-4ACD-9A31-875CA359E9EE}" type="slidenum">
              <a:rPr lang="en-US" smtClean="0"/>
              <a:pPr/>
              <a:t>‹#›</a:t>
            </a:fld>
            <a:endParaRPr lang="en-US"/>
          </a:p>
        </p:txBody>
      </p:sp>
    </p:spTree>
    <p:extLst>
      <p:ext uri="{BB962C8B-B14F-4D97-AF65-F5344CB8AC3E}">
        <p14:creationId xmlns:p14="http://schemas.microsoft.com/office/powerpoint/2010/main" val="331982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object model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109CAF-FE4E-486D-811E-258C84D7838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215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45</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49</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61</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span.innerHTML</a:t>
            </a:r>
            <a:r>
              <a:rPr lang="en-US" dirty="0"/>
              <a:t> = </a:t>
            </a:r>
            <a:r>
              <a:rPr lang="en-US" dirty="0" err="1"/>
              <a:t>textBox.value</a:t>
            </a:r>
            <a:r>
              <a:rPr lang="en-US" dirty="0"/>
              <a:t>;</a:t>
            </a:r>
          </a:p>
        </p:txBody>
      </p:sp>
      <p:sp>
        <p:nvSpPr>
          <p:cNvPr id="4" name="Slide Number Placeholder 3"/>
          <p:cNvSpPr>
            <a:spLocks noGrp="1"/>
          </p:cNvSpPr>
          <p:nvPr>
            <p:ph type="sldNum" sz="quarter" idx="10"/>
          </p:nvPr>
        </p:nvSpPr>
        <p:spPr/>
        <p:txBody>
          <a:bodyPr/>
          <a:lstStyle/>
          <a:p>
            <a:fld id="{7366D783-408F-4FEA-A2B8-B64AAB5EA06B}" type="slidenum">
              <a:rPr lang="en-US" smtClean="0"/>
              <a:t>67</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68</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E40035-24BB-484D-AD6D-3600C6472061}"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920009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t>
            </a:r>
            <a:r>
              <a:rPr lang="en-US" dirty="0" err="1"/>
              <a:t>nonBlank</a:t>
            </a:r>
            <a:r>
              <a:rPr lang="en-US" dirty="0"/>
              <a:t>(</a:t>
            </a:r>
            <a:r>
              <a:rPr lang="en-US" dirty="0" err="1"/>
              <a:t>fieldobj,fieldname</a:t>
            </a:r>
            <a:r>
              <a:rPr lang="en-US" dirty="0"/>
              <a:t>) {</a:t>
            </a:r>
          </a:p>
          <a:p>
            <a:endParaRPr lang="en-US" dirty="0"/>
          </a:p>
          <a:p>
            <a:r>
              <a:rPr lang="en-US" dirty="0"/>
              <a:t>if (</a:t>
            </a:r>
            <a:r>
              <a:rPr lang="en-US" dirty="0" err="1"/>
              <a:t>fieldobj.value</a:t>
            </a:r>
            <a:r>
              <a:rPr lang="en-US" dirty="0"/>
              <a:t> == "") {</a:t>
            </a:r>
          </a:p>
          <a:p>
            <a:r>
              <a:rPr lang="en-US" dirty="0"/>
              <a:t>alert("The'"+ fieldname +"' field  cannot be blank");</a:t>
            </a:r>
          </a:p>
          <a:p>
            <a:r>
              <a:rPr lang="en-US" dirty="0" err="1"/>
              <a:t>fieldobj.focus</a:t>
            </a:r>
            <a:r>
              <a:rPr lang="en-US" dirty="0"/>
              <a:t>();</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109CAF-FE4E-486D-811E-258C84D7838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98898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Chapter Title style</a:t>
            </a:r>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a:t>Click to edit Course Title style</a:t>
            </a:r>
          </a:p>
        </p:txBody>
      </p:sp>
    </p:spTree>
    <p:extLst>
      <p:ext uri="{BB962C8B-B14F-4D97-AF65-F5344CB8AC3E}">
        <p14:creationId xmlns:p14="http://schemas.microsoft.com/office/powerpoint/2010/main" val="130212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381000"/>
          </a:xfrm>
          <a:prstGeom prst="rect">
            <a:avLst/>
          </a:prstGeom>
        </p:spPr>
      </p:pic>
      <p:pic>
        <p:nvPicPr>
          <p:cNvPr id="17" name="bg object 17"/>
          <p:cNvPicPr/>
          <p:nvPr/>
        </p:nvPicPr>
        <p:blipFill>
          <a:blip r:embed="rId3" cstate="print"/>
          <a:stretch>
            <a:fillRect/>
          </a:stretch>
        </p:blipFill>
        <p:spPr>
          <a:xfrm>
            <a:off x="0" y="2057400"/>
            <a:ext cx="9144000" cy="2566797"/>
          </a:xfrm>
          <a:prstGeom prst="rect">
            <a:avLst/>
          </a:prstGeom>
        </p:spPr>
      </p:pic>
      <p:sp>
        <p:nvSpPr>
          <p:cNvPr id="2" name="Holder 2"/>
          <p:cNvSpPr>
            <a:spLocks noGrp="1"/>
          </p:cNvSpPr>
          <p:nvPr>
            <p:ph type="ctrTitle"/>
          </p:nvPr>
        </p:nvSpPr>
        <p:spPr>
          <a:xfrm>
            <a:off x="195326" y="2541777"/>
            <a:ext cx="8753347" cy="12446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298385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381000"/>
          </a:xfrm>
          <a:prstGeom prst="rect">
            <a:avLst/>
          </a:prstGeom>
        </p:spPr>
      </p:pic>
      <p:pic>
        <p:nvPicPr>
          <p:cNvPr id="17" name="bg object 17"/>
          <p:cNvPicPr/>
          <p:nvPr/>
        </p:nvPicPr>
        <p:blipFill>
          <a:blip r:embed="rId3" cstate="print"/>
          <a:stretch>
            <a:fillRect/>
          </a:stretch>
        </p:blipFill>
        <p:spPr>
          <a:xfrm>
            <a:off x="0" y="2057400"/>
            <a:ext cx="9144000" cy="2566797"/>
          </a:xfrm>
          <a:prstGeom prst="rect">
            <a:avLst/>
          </a:prstGeom>
        </p:spPr>
      </p:pic>
      <p:sp>
        <p:nvSpPr>
          <p:cNvPr id="2" name="Holder 2"/>
          <p:cNvSpPr>
            <a:spLocks noGrp="1"/>
          </p:cNvSpPr>
          <p:nvPr>
            <p:ph type="ctrTitle"/>
          </p:nvPr>
        </p:nvSpPr>
        <p:spPr>
          <a:xfrm>
            <a:off x="195326" y="2541777"/>
            <a:ext cx="8753347" cy="12446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4250371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3606251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224821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79353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3288632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8369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69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869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6918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1988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8314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9131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01544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2768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4158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22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jp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2" descr="C:\Users\Dell PC\Desktop\template2.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381000"/>
          </a:xfrm>
          <a:prstGeom prst="rect">
            <a:avLst/>
          </a:prstGeom>
        </p:spPr>
      </p:pic>
      <p:sp>
        <p:nvSpPr>
          <p:cNvPr id="2" name="Holder 2"/>
          <p:cNvSpPr>
            <a:spLocks noGrp="1"/>
          </p:cNvSpPr>
          <p:nvPr>
            <p:ph type="title"/>
          </p:nvPr>
        </p:nvSpPr>
        <p:spPr>
          <a:xfrm>
            <a:off x="2709672" y="2987116"/>
            <a:ext cx="3724655" cy="940435"/>
          </a:xfrm>
          <a:prstGeom prst="rect">
            <a:avLst/>
          </a:prstGeom>
        </p:spPr>
        <p:txBody>
          <a:bodyPr wrap="square" lIns="0" tIns="0" rIns="0" bIns="0">
            <a:spAutoFit/>
          </a:bodyPr>
          <a:lstStyle>
            <a:lvl1pPr>
              <a:defRPr sz="6000" b="0" i="0">
                <a:solidFill>
                  <a:schemeClr val="tx1"/>
                </a:solidFill>
                <a:latin typeface="Calibri"/>
                <a:cs typeface="Calibri"/>
              </a:defRPr>
            </a:lvl1pPr>
          </a:lstStyle>
          <a:p>
            <a:endParaRPr/>
          </a:p>
        </p:txBody>
      </p:sp>
      <p:sp>
        <p:nvSpPr>
          <p:cNvPr id="3" name="Holder 3"/>
          <p:cNvSpPr>
            <a:spLocks noGrp="1"/>
          </p:cNvSpPr>
          <p:nvPr>
            <p:ph type="body" idx="1"/>
          </p:nvPr>
        </p:nvSpPr>
        <p:spPr>
          <a:xfrm>
            <a:off x="273811" y="1415541"/>
            <a:ext cx="8568055" cy="4050029"/>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11/11/2022</a:t>
            </a:fld>
            <a:endParaRPr lang="en-US"/>
          </a:p>
        </p:txBody>
      </p:sp>
      <p:sp>
        <p:nvSpPr>
          <p:cNvPr id="6" name="Holder 6"/>
          <p:cNvSpPr>
            <a:spLocks noGrp="1"/>
          </p:cNvSpPr>
          <p:nvPr>
            <p:ph type="sldNum" sz="quarter" idx="7"/>
          </p:nvPr>
        </p:nvSpPr>
        <p:spPr>
          <a:xfrm>
            <a:off x="8401811" y="6465214"/>
            <a:ext cx="2444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411171340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79401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hyperlink" Target="http://www.w3schools.com/htmldom/dom_obj_event.asp" TargetMode="Externa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hyperlink" Target="http://javascript-reference.info/" TargetMode="Externa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809" y="4953000"/>
            <a:ext cx="8548991" cy="1256754"/>
          </a:xfrm>
          <a:prstGeom prst="rect">
            <a:avLst/>
          </a:prstGeom>
        </p:spPr>
        <p:txBody>
          <a:bodyPr vert="horz" wrap="square" lIns="0" tIns="12700" rIns="0" bIns="0" rtlCol="0">
            <a:spAutoFit/>
          </a:bodyPr>
          <a:lstStyle/>
          <a:p>
            <a:pPr marL="12700">
              <a:spcBef>
                <a:spcPts val="100"/>
              </a:spcBef>
            </a:pPr>
            <a:r>
              <a:rPr sz="4000" b="1" dirty="0">
                <a:solidFill>
                  <a:schemeClr val="tx1"/>
                </a:solidFill>
                <a:latin typeface="+mj-lt"/>
                <a:cs typeface="Calibri"/>
              </a:rPr>
              <a:t>Week</a:t>
            </a:r>
            <a:r>
              <a:rPr sz="4000" b="1" spc="-80" dirty="0">
                <a:solidFill>
                  <a:schemeClr val="tx1"/>
                </a:solidFill>
                <a:latin typeface="+mj-lt"/>
                <a:cs typeface="Calibri"/>
              </a:rPr>
              <a:t> </a:t>
            </a:r>
            <a:r>
              <a:rPr lang="en-US" sz="4000" b="1" spc="-80" dirty="0">
                <a:solidFill>
                  <a:schemeClr val="tx1"/>
                </a:solidFill>
                <a:latin typeface="+mj-lt"/>
                <a:cs typeface="Calibri"/>
              </a:rPr>
              <a:t>8, 9 &amp; 10</a:t>
            </a:r>
            <a:r>
              <a:rPr sz="4000" b="1" dirty="0">
                <a:solidFill>
                  <a:schemeClr val="tx1"/>
                </a:solidFill>
                <a:latin typeface="+mj-lt"/>
                <a:cs typeface="Calibri"/>
              </a:rPr>
              <a:t>:</a:t>
            </a:r>
            <a:r>
              <a:rPr lang="en-US" sz="4000" b="1" dirty="0">
                <a:solidFill>
                  <a:schemeClr val="tx1"/>
                </a:solidFill>
                <a:latin typeface="+mj-lt"/>
                <a:cs typeface="Calibri"/>
              </a:rPr>
              <a:t> </a:t>
            </a:r>
          </a:p>
          <a:p>
            <a:pPr marL="12700">
              <a:spcBef>
                <a:spcPts val="100"/>
              </a:spcBef>
            </a:pPr>
            <a:r>
              <a:rPr lang="en-US" sz="4000" b="1" dirty="0">
                <a:latin typeface="+mj-lt"/>
                <a:cs typeface="Calibri"/>
              </a:rPr>
              <a:t>understanding </a:t>
            </a:r>
            <a:r>
              <a:rPr lang="en-US" sz="4000" b="1" dirty="0">
                <a:latin typeface="+mj-lt"/>
              </a:rPr>
              <a:t>JavaScript </a:t>
            </a:r>
            <a:r>
              <a:rPr lang="en-US" sz="4000" b="1" dirty="0">
                <a:latin typeface="+mj-lt"/>
                <a:cs typeface="Calibri"/>
              </a:rPr>
              <a:t>Programming</a:t>
            </a:r>
            <a:endParaRPr sz="4000" b="1" dirty="0">
              <a:latin typeface="+mj-lt"/>
              <a:cs typeface="Calibri"/>
            </a:endParaRPr>
          </a:p>
        </p:txBody>
      </p:sp>
      <p:sp>
        <p:nvSpPr>
          <p:cNvPr id="3" name="object 3"/>
          <p:cNvSpPr txBox="1">
            <a:spLocks noGrp="1"/>
          </p:cNvSpPr>
          <p:nvPr>
            <p:ph type="ctrTitle"/>
          </p:nvPr>
        </p:nvSpPr>
        <p:spPr>
          <a:xfrm>
            <a:off x="152400" y="2514600"/>
            <a:ext cx="9482074" cy="1243289"/>
          </a:xfrm>
          <a:prstGeom prst="rect">
            <a:avLst/>
          </a:prstGeom>
        </p:spPr>
        <p:txBody>
          <a:bodyPr vert="horz" wrap="square" lIns="0" tIns="12065" rIns="0" bIns="0" rtlCol="0">
            <a:spAutoFit/>
          </a:bodyPr>
          <a:lstStyle/>
          <a:p>
            <a:pPr marL="4828540">
              <a:lnSpc>
                <a:spcPct val="100000"/>
              </a:lnSpc>
              <a:spcBef>
                <a:spcPts val="95"/>
              </a:spcBef>
              <a:tabLst>
                <a:tab pos="7787640" algn="l"/>
              </a:tabLst>
            </a:pPr>
            <a:r>
              <a:rPr b="1" dirty="0"/>
              <a:t>HNDIT1</a:t>
            </a:r>
            <a:r>
              <a:rPr lang="en-US" b="1" dirty="0"/>
              <a:t>022</a:t>
            </a:r>
            <a:r>
              <a:rPr b="1" spc="-215" dirty="0"/>
              <a:t> </a:t>
            </a:r>
            <a:r>
              <a:rPr b="1" spc="-50" dirty="0"/>
              <a:t>–</a:t>
            </a:r>
            <a:r>
              <a:rPr b="1" dirty="0"/>
              <a:t>	</a:t>
            </a:r>
            <a:br>
              <a:rPr lang="en-US" b="1" dirty="0"/>
            </a:br>
            <a:r>
              <a:rPr b="1" spc="-40" dirty="0"/>
              <a:t>Web</a:t>
            </a:r>
            <a:r>
              <a:rPr lang="en-US" b="1" spc="-40" dirty="0"/>
              <a:t> </a:t>
            </a:r>
            <a:r>
              <a:rPr b="1" spc="-10" dirty="0"/>
              <a:t>De</a:t>
            </a:r>
            <a:r>
              <a:rPr lang="en-US" b="1" spc="-10" dirty="0"/>
              <a:t>sign</a:t>
            </a:r>
            <a:endParaRPr b="1"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858000" cy="1828800"/>
          </a:xfrm>
        </p:spPr>
        <p:txBody>
          <a:bodyPr>
            <a:normAutofit fontScale="90000"/>
          </a:bodyPr>
          <a:lstStyle/>
          <a:p>
            <a:br>
              <a:rPr lang="en-US" sz="4000" b="1" dirty="0"/>
            </a:br>
            <a:r>
              <a:rPr lang="en-US" sz="4000" dirty="0">
                <a:solidFill>
                  <a:schemeClr val="accent1">
                    <a:lumMod val="75000"/>
                  </a:schemeClr>
                </a:solidFill>
                <a:cs typeface="Calibri"/>
              </a:rPr>
              <a:t>JAVA</a:t>
            </a:r>
            <a:r>
              <a:rPr lang="en-US" sz="4000" b="1" dirty="0"/>
              <a:t> </a:t>
            </a:r>
            <a:r>
              <a:rPr lang="en-US" sz="4000" dirty="0">
                <a:solidFill>
                  <a:schemeClr val="accent1">
                    <a:lumMod val="75000"/>
                  </a:schemeClr>
                </a:solidFill>
                <a:cs typeface="Calibri"/>
              </a:rPr>
              <a:t>SCRIPT</a:t>
            </a:r>
            <a:br>
              <a:rPr lang="en-US" sz="4000" b="1" dirty="0"/>
            </a:br>
            <a:r>
              <a:rPr lang="en-US" sz="4000" dirty="0">
                <a:solidFill>
                  <a:schemeClr val="accent1">
                    <a:lumMod val="75000"/>
                  </a:schemeClr>
                </a:solidFill>
                <a:cs typeface="Calibri"/>
              </a:rPr>
              <a:t>Introduction</a:t>
            </a:r>
            <a:br>
              <a:rPr lang="en-US" sz="4000" b="1" dirty="0"/>
            </a:br>
            <a:endParaRPr lang="en-US" sz="4000" dirty="0"/>
          </a:p>
        </p:txBody>
      </p:sp>
      <p:sp>
        <p:nvSpPr>
          <p:cNvPr id="3" name="Content Placeholder 2"/>
          <p:cNvSpPr>
            <a:spLocks noGrp="1"/>
          </p:cNvSpPr>
          <p:nvPr>
            <p:ph idx="1"/>
          </p:nvPr>
        </p:nvSpPr>
        <p:spPr>
          <a:xfrm>
            <a:off x="342900" y="2171701"/>
            <a:ext cx="8458200" cy="4953000"/>
          </a:xfrm>
        </p:spPr>
        <p:txBody>
          <a:bodyPr>
            <a:normAutofit/>
          </a:bodyPr>
          <a:lstStyle/>
          <a:p>
            <a:pPr algn="just"/>
            <a:r>
              <a:rPr lang="en-US" b="1" dirty="0"/>
              <a:t>JavaScript</a:t>
            </a:r>
            <a:r>
              <a:rPr lang="en-US" dirty="0"/>
              <a:t> is a object-based scripting language and it is light weighted. </a:t>
            </a:r>
          </a:p>
          <a:p>
            <a:pPr algn="just"/>
            <a:r>
              <a:rPr lang="en-US" dirty="0"/>
              <a:t>It is first implemented by Netscape (with help from Sun Microsystems).</a:t>
            </a:r>
          </a:p>
          <a:p>
            <a:pPr algn="just"/>
            <a:r>
              <a:rPr lang="en-US" dirty="0"/>
              <a:t> JavaScript was created by </a:t>
            </a:r>
            <a:r>
              <a:rPr lang="en-US" b="1" dirty="0"/>
              <a:t>Brendan </a:t>
            </a:r>
            <a:r>
              <a:rPr lang="en-US" b="1" dirty="0" err="1"/>
              <a:t>Eich</a:t>
            </a:r>
            <a:r>
              <a:rPr lang="en-US" dirty="0"/>
              <a:t> at Netscape in 1995 for the purpose of allowing code in web-pages (performing logical operation on client side).</a:t>
            </a:r>
          </a:p>
          <a:p>
            <a:pPr algn="just"/>
            <a:r>
              <a:rPr lang="en-US" dirty="0"/>
              <a:t>It is not compiled but translated. JavaScript Translator is responsible to translate the JavaScript code which is embedded in browser.</a:t>
            </a:r>
          </a:p>
        </p:txBody>
      </p:sp>
    </p:spTree>
    <p:extLst>
      <p:ext uri="{BB962C8B-B14F-4D97-AF65-F5344CB8AC3E}">
        <p14:creationId xmlns:p14="http://schemas.microsoft.com/office/powerpoint/2010/main" val="31471373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BFCF4D8-5D6D-4518-9487-D878D20A67F5}"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43011" name="Rectangle 4"/>
          <p:cNvSpPr>
            <a:spLocks noChangeArrowheads="1"/>
          </p:cNvSpPr>
          <p:nvPr/>
        </p:nvSpPr>
        <p:spPr bwMode="auto">
          <a:xfrm>
            <a:off x="1981200" y="152400"/>
            <a:ext cx="3401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i="0" u="none" strike="noStrike" kern="1200" cap="none" spc="0" normalizeH="0" baseline="0" noProof="0" dirty="0">
                <a:ln>
                  <a:noFill/>
                </a:ln>
                <a:solidFill>
                  <a:schemeClr val="tx2"/>
                </a:solidFill>
                <a:effectLst/>
                <a:uLnTx/>
                <a:uFillTx/>
                <a:latin typeface="+mj-lt"/>
                <a:ea typeface="+mn-ea"/>
                <a:cs typeface="Arial" panose="020B0604020202020204" pitchFamily="34" charset="0"/>
              </a:rPr>
              <a:t>Array Object Methods</a:t>
            </a:r>
          </a:p>
        </p:txBody>
      </p:sp>
      <p:graphicFrame>
        <p:nvGraphicFramePr>
          <p:cNvPr id="6" name="Table 5"/>
          <p:cNvGraphicFramePr>
            <a:graphicFrameLocks noGrp="1"/>
          </p:cNvGraphicFramePr>
          <p:nvPr>
            <p:extLst>
              <p:ext uri="{D42A27DB-BD31-4B8C-83A1-F6EECF244321}">
                <p14:modId xmlns:p14="http://schemas.microsoft.com/office/powerpoint/2010/main" val="4102366901"/>
              </p:ext>
            </p:extLst>
          </p:nvPr>
        </p:nvGraphicFramePr>
        <p:xfrm>
          <a:off x="304800" y="685800"/>
          <a:ext cx="8458200" cy="6043614"/>
        </p:xfrm>
        <a:graphic>
          <a:graphicData uri="http://schemas.openxmlformats.org/drawingml/2006/table">
            <a:tbl>
              <a:tblPr/>
              <a:tblGrid>
                <a:gridCol w="169164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299504">
                <a:tc>
                  <a:txBody>
                    <a:bodyPr/>
                    <a:lstStyle/>
                    <a:p>
                      <a:pPr marL="0" marR="0">
                        <a:lnSpc>
                          <a:spcPct val="115000"/>
                        </a:lnSpc>
                        <a:spcBef>
                          <a:spcPts val="0"/>
                        </a:spcBef>
                        <a:spcAft>
                          <a:spcPts val="0"/>
                        </a:spcAft>
                      </a:pPr>
                      <a:r>
                        <a:rPr lang="en-US" sz="1600" b="1" dirty="0">
                          <a:latin typeface="+mn-lt"/>
                          <a:ea typeface="Verdana" pitchFamily="34" charset="0"/>
                          <a:cs typeface="Verdana" pitchFamily="34" charset="0"/>
                        </a:rPr>
                        <a:t>Method</a:t>
                      </a:r>
                      <a:endParaRPr lang="en-US" sz="1600"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n-lt"/>
                          <a:ea typeface="Verdana" pitchFamily="34" charset="0"/>
                          <a:cs typeface="Verdana" pitchFamily="34" charset="0"/>
                        </a:rPr>
                        <a:t>Description</a:t>
                      </a:r>
                      <a:endParaRPr lang="en-US" sz="160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36071">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rPr>
                        <a:t>concat()</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Joins two or more arrays, and returns a copy of the joined arrays</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9504">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indexOf()</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Search the array for an element and returns its position</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9504">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join()</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Joins all elements of an array into a string</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9955">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lastIndexOf()</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Search the array for an element, starting at the end, and returns its position</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6071">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pop()</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Removes the last element of an array, and returns that element</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79955">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push()</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Adds new elements to the end of an array, and returns the new length</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9504">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reverse()</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Reverses the order of the elements in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36071">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shift()</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Removes the first element of an array, and returns that element</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9504">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slice()</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Selects a part of an array, and returns the new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9504">
                <a:tc>
                  <a:txBody>
                    <a:bodyPr/>
                    <a:lstStyle/>
                    <a:p>
                      <a:pPr marL="0" marR="0">
                        <a:lnSpc>
                          <a:spcPct val="115000"/>
                        </a:lnSpc>
                        <a:spcBef>
                          <a:spcPts val="0"/>
                        </a:spcBef>
                        <a:spcAft>
                          <a:spcPts val="0"/>
                        </a:spcAft>
                      </a:pPr>
                      <a:r>
                        <a:rPr lang="en-US" sz="1600" u="sng">
                          <a:solidFill>
                            <a:srgbClr val="0000FF"/>
                          </a:solidFill>
                          <a:latin typeface="+mn-lt"/>
                          <a:ea typeface="Verdana" pitchFamily="34" charset="0"/>
                          <a:cs typeface="Verdana" pitchFamily="34" charset="0"/>
                          <a:hlinkClick r:id="" action="ppaction://noaction"/>
                        </a:rPr>
                        <a:t>sort()</a:t>
                      </a:r>
                      <a:endParaRPr lang="en-US" sz="1600" u="sng">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Sorts the elements of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9504">
                <a:tc>
                  <a:txBody>
                    <a:bodyPr/>
                    <a:lstStyle/>
                    <a:p>
                      <a:pPr marL="0" marR="0">
                        <a:lnSpc>
                          <a:spcPct val="115000"/>
                        </a:lnSpc>
                        <a:spcBef>
                          <a:spcPts val="0"/>
                        </a:spcBef>
                        <a:spcAft>
                          <a:spcPts val="0"/>
                        </a:spcAft>
                      </a:pPr>
                      <a:r>
                        <a:rPr lang="en-US" sz="1600" u="sng">
                          <a:solidFill>
                            <a:srgbClr val="0000FF"/>
                          </a:solidFill>
                          <a:latin typeface="+mn-lt"/>
                          <a:ea typeface="Verdana" pitchFamily="34" charset="0"/>
                          <a:cs typeface="Verdana" pitchFamily="34" charset="0"/>
                          <a:hlinkClick r:id="" action="ppaction://noaction"/>
                        </a:rPr>
                        <a:t>splice()</a:t>
                      </a:r>
                      <a:endParaRPr lang="en-US" sz="1600" u="sng">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Adds/Removes elements from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9504">
                <a:tc>
                  <a:txBody>
                    <a:bodyPr/>
                    <a:lstStyle/>
                    <a:p>
                      <a:pPr marL="0" marR="0">
                        <a:lnSpc>
                          <a:spcPct val="115000"/>
                        </a:lnSpc>
                        <a:spcBef>
                          <a:spcPts val="0"/>
                        </a:spcBef>
                        <a:spcAft>
                          <a:spcPts val="0"/>
                        </a:spcAft>
                      </a:pPr>
                      <a:r>
                        <a:rPr lang="en-US" sz="1600" u="sng">
                          <a:solidFill>
                            <a:srgbClr val="0000FF"/>
                          </a:solidFill>
                          <a:latin typeface="+mn-lt"/>
                          <a:ea typeface="Verdana" pitchFamily="34" charset="0"/>
                          <a:cs typeface="Verdana" pitchFamily="34" charset="0"/>
                          <a:hlinkClick r:id="" action="ppaction://noaction"/>
                        </a:rPr>
                        <a:t>toString()</a:t>
                      </a:r>
                      <a:endParaRPr lang="en-US" sz="1600" u="sng">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Converts an array to a string, and returns the result</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579955">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unshift()</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Adds new elements to the beginning of an array, and returns the new length</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9504">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valueOf()</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Returns the primitive value of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6593723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088D3CB-5A93-47DA-9AC2-DCDEB846035A}"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4513" name="Rectangle 1"/>
          <p:cNvSpPr>
            <a:spLocks noChangeArrowheads="1"/>
          </p:cNvSpPr>
          <p:nvPr/>
        </p:nvSpPr>
        <p:spPr bwMode="auto">
          <a:xfrm>
            <a:off x="304800" y="642213"/>
            <a:ext cx="8382000" cy="5632311"/>
          </a:xfrm>
          <a:prstGeom prst="rect">
            <a:avLst/>
          </a:prstGeom>
          <a:noFill/>
          <a:ln w="9525">
            <a:noFill/>
            <a:miter lim="800000"/>
            <a:headEnd/>
            <a:tailEnd/>
          </a:ln>
          <a:effectLst/>
        </p:spPr>
        <p:txBody>
          <a:bodyPr anchor="ctr">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Concat():</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Joins two or more arrays, and returns a copy of the joined arrays.</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		Syntax: </a:t>
            </a:r>
            <a:r>
              <a:rPr kumimoji="0" lang="en-US" sz="2000" b="1" i="0" u="none" strike="noStrike" kern="1200" cap="none" spc="0" normalizeH="0" baseline="0" noProof="0" dirty="0" err="1">
                <a:ln>
                  <a:noFill/>
                </a:ln>
                <a:solidFill>
                  <a:prstClr val="black"/>
                </a:solidFill>
                <a:effectLst/>
                <a:uLnTx/>
                <a:uFillTx/>
                <a:ea typeface="Verdana" pitchFamily="34" charset="0"/>
                <a:cs typeface="Verdana" pitchFamily="34" charset="0"/>
              </a:rPr>
              <a:t>array.concat</a:t>
            </a: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(array1,array2…..);</a:t>
            </a:r>
            <a:endPar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Ex:</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a:t>
            </a:r>
          </a:p>
          <a:p>
            <a:pPr marL="1371600" marR="0" lvl="3" indent="0" algn="l" defTabSz="914400" rtl="0" eaLnBrk="0" fontAlgn="auto" latinLnBrk="0" hangingPunct="0">
              <a:lnSpc>
                <a:spcPct val="15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hege</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Cecilie</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"Lone"];</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stale = ["Emil", "Tobias",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Linus</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kai</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 ["Robin"];</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children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hege.concat</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stale,kai</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indexOf()</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:this method searches the array for the specified item, and returns its position.</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The search will start at the specified position, or at the beginning if no start position is specified, and end the search at the end of the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Returns -1 if the item is not found.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If the item is present more than once, the indexOf method returns the position of the first occurrence.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	Syntax: </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array.indexOf</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Ex: 		</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fruits=[“</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Banana”,Orange”,”Apple”,”Mango</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x=</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fruits.indexOf</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(“Apple”);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Here the value of x is:2 i.e. Apple is at  position 2.</a:t>
            </a:r>
          </a:p>
        </p:txBody>
      </p:sp>
    </p:spTree>
    <p:extLst>
      <p:ext uri="{BB962C8B-B14F-4D97-AF65-F5344CB8AC3E}">
        <p14:creationId xmlns:p14="http://schemas.microsoft.com/office/powerpoint/2010/main" val="2459896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3">
                                            <p:txEl>
                                              <p:pRg st="11" end="11"/>
                                            </p:txEl>
                                          </p:spTgt>
                                        </p:tgtEl>
                                        <p:attrNameLst>
                                          <p:attrName>style.visibility</p:attrName>
                                        </p:attrNameLst>
                                      </p:cBhvr>
                                      <p:to>
                                        <p:strVal val="visible"/>
                                      </p:to>
                                    </p:set>
                                    <p:animEffect transition="in" filter="blinds(horizontal)">
                                      <p:cBhvr>
                                        <p:cTn id="7" dur="500"/>
                                        <p:tgtEl>
                                          <p:spTgt spid="645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F5BB3F6-5442-4F6A-8D07-4E54825F76F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9633" name="Rectangle 1"/>
          <p:cNvSpPr>
            <a:spLocks noChangeArrowheads="1"/>
          </p:cNvSpPr>
          <p:nvPr/>
        </p:nvSpPr>
        <p:spPr bwMode="auto">
          <a:xfrm>
            <a:off x="228600" y="648157"/>
            <a:ext cx="87630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Join():</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join() method joins the elements of an array into a string, and returns the string.</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elements will be separated by a specified separator. The default separator is comma (,).</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Syntax: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array.join</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Ex: 		</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var fruits=[“Banana”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Orange”,”Apple”,”Mango</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var  x=</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fruits.join</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result of x will be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Banana,Orange,Apple,Mango</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Slice(): </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slice() method returns the selected elements in an array, as a new array object.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slice() method selects the elements starting at the given </a:t>
            </a:r>
            <a:r>
              <a:rPr kumimoji="0" lang="en-US" altLang="en-US" sz="1800" b="0" i="1" u="none" strike="noStrike" kern="1200" cap="none" spc="0" normalizeH="0" baseline="0" noProof="0" dirty="0">
                <a:ln>
                  <a:noFill/>
                </a:ln>
                <a:solidFill>
                  <a:prstClr val="black"/>
                </a:solidFill>
                <a:effectLst/>
                <a:uLnTx/>
                <a:uFillTx/>
                <a:latin typeface="+mn-lt"/>
                <a:ea typeface="+mn-ea"/>
                <a:cs typeface="Arial" panose="020B0604020202020204" pitchFamily="34" charset="0"/>
              </a:rPr>
              <a:t>start</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argument, and ends at, </a:t>
            </a:r>
            <a:r>
              <a:rPr kumimoji="0" lang="en-US" altLang="en-US" sz="1800" b="0" i="1" u="none" strike="noStrike" kern="1200" cap="none" spc="0" normalizeH="0" baseline="0" noProof="0" dirty="0">
                <a:ln>
                  <a:noFill/>
                </a:ln>
                <a:solidFill>
                  <a:prstClr val="black"/>
                </a:solidFill>
                <a:effectLst/>
                <a:uLnTx/>
                <a:uFillTx/>
                <a:latin typeface="+mn-lt"/>
                <a:ea typeface="+mn-ea"/>
                <a:cs typeface="Arial" panose="020B0604020202020204" pitchFamily="34" charset="0"/>
              </a:rPr>
              <a:t>but does not include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the given </a:t>
            </a:r>
            <a:r>
              <a:rPr kumimoji="0" lang="en-US" altLang="en-US" sz="1800" b="0" i="1" u="none" strike="noStrike" kern="1200" cap="none" spc="0" normalizeH="0" baseline="0" noProof="0" dirty="0">
                <a:ln>
                  <a:noFill/>
                </a:ln>
                <a:solidFill>
                  <a:prstClr val="black"/>
                </a:solidFill>
                <a:effectLst/>
                <a:uLnTx/>
                <a:uFillTx/>
                <a:latin typeface="+mn-lt"/>
                <a:ea typeface="+mn-ea"/>
                <a:cs typeface="Arial" panose="020B0604020202020204" pitchFamily="34" charset="0"/>
              </a:rPr>
              <a:t>end</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argument.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Syntax: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array.slice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(start, end);</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Ex: 		</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var fruits=[“</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Banana”,Orange”,”Apple”,”Mango</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var  x=</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fruits.slice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(1,3);</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result of x will be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Orange,Apple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Splice(): </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splice() method adds/removes items to/from an array, and returns the removed item(s).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Syntax: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array.splice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(index,howmany,item1,item2….);</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Ex:  		</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var fruits=[“</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Banana”,Orange”,”Apple”,”Mango</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fruits.splice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(2,1,”Lemon”,”Kiwi”);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result of fruits will be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Banana,Orange,Lemon,Kiwi,Mango</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p:txBody>
      </p:sp>
    </p:spTree>
    <p:extLst>
      <p:ext uri="{BB962C8B-B14F-4D97-AF65-F5344CB8AC3E}">
        <p14:creationId xmlns:p14="http://schemas.microsoft.com/office/powerpoint/2010/main" val="4126606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3">
                                            <p:txEl>
                                              <p:pRg st="16" end="16"/>
                                            </p:txEl>
                                          </p:spTgt>
                                        </p:tgtEl>
                                        <p:attrNameLst>
                                          <p:attrName>style.visibility</p:attrName>
                                        </p:attrNameLst>
                                      </p:cBhvr>
                                      <p:to>
                                        <p:strVal val="visible"/>
                                      </p:to>
                                    </p:set>
                                    <p:animEffect transition="in" filter="blinds(horizontal)">
                                      <p:cBhvr>
                                        <p:cTn id="7" dur="500"/>
                                        <p:tgtEl>
                                          <p:spTgt spid="69633">
                                            <p:txEl>
                                              <p:pRg st="16" end="1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3">
                                            <p:txEl>
                                              <p:pRg st="11" end="11"/>
                                            </p:txEl>
                                          </p:spTgt>
                                        </p:tgtEl>
                                        <p:attrNameLst>
                                          <p:attrName>style.visibility</p:attrName>
                                        </p:attrNameLst>
                                      </p:cBhvr>
                                      <p:to>
                                        <p:strVal val="visible"/>
                                      </p:to>
                                    </p:set>
                                    <p:animEffect transition="in" filter="blinds(horizontal)">
                                      <p:cBhvr>
                                        <p:cTn id="12" dur="500"/>
                                        <p:tgtEl>
                                          <p:spTgt spid="69633">
                                            <p:txEl>
                                              <p:pRg st="11" end="1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3">
                                            <p:txEl>
                                              <p:pRg st="5" end="5"/>
                                            </p:txEl>
                                          </p:spTgt>
                                        </p:tgtEl>
                                        <p:attrNameLst>
                                          <p:attrName>style.visibility</p:attrName>
                                        </p:attrNameLst>
                                      </p:cBhvr>
                                      <p:to>
                                        <p:strVal val="visible"/>
                                      </p:to>
                                    </p:set>
                                    <p:animEffect transition="in" filter="blinds(horizontal)">
                                      <p:cBhvr>
                                        <p:cTn id="17" dur="500"/>
                                        <p:tgtEl>
                                          <p:spTgt spid="696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52400"/>
            <a:ext cx="6400800" cy="609600"/>
          </a:xfrm>
        </p:spPr>
        <p:txBody>
          <a:bodyPr>
            <a:normAutofit/>
          </a:bodyPr>
          <a:lstStyle/>
          <a:p>
            <a:r>
              <a:rPr lang="en-US" altLang="en-US" sz="2800" dirty="0">
                <a:solidFill>
                  <a:schemeClr val="tx2"/>
                </a:solidFill>
                <a:ea typeface="Verdana" panose="020B0604030504040204" pitchFamily="34" charset="0"/>
                <a:cs typeface="Verdana" panose="020B0604030504040204" pitchFamily="34" charset="0"/>
              </a:rPr>
              <a:t>Arrays Operations and Properties</a:t>
            </a:r>
          </a:p>
        </p:txBody>
      </p:sp>
      <p:sp>
        <p:nvSpPr>
          <p:cNvPr id="46083" name="Content Placeholder 2"/>
          <p:cNvSpPr>
            <a:spLocks noGrp="1"/>
          </p:cNvSpPr>
          <p:nvPr>
            <p:ph idx="1"/>
          </p:nvPr>
        </p:nvSpPr>
        <p:spPr>
          <a:xfrm>
            <a:off x="457200" y="838200"/>
            <a:ext cx="8229600" cy="5715000"/>
          </a:xfrm>
        </p:spPr>
        <p:txBody>
          <a:bodyPr/>
          <a:lstStyle/>
          <a:p>
            <a:r>
              <a:rPr lang="en-US" altLang="en-US" sz="2000" dirty="0">
                <a:ea typeface="Verdana" panose="020B0604030504040204" pitchFamily="34" charset="0"/>
                <a:cs typeface="Verdana" panose="020B0604030504040204" pitchFamily="34" charset="0"/>
              </a:rPr>
              <a:t>Declaring new empty array:</a:t>
            </a:r>
          </a:p>
          <a:p>
            <a:endParaRPr lang="en-US" altLang="en-US" sz="2000" dirty="0">
              <a:ea typeface="Verdana" panose="020B0604030504040204" pitchFamily="34" charset="0"/>
              <a:cs typeface="Verdana" panose="020B0604030504040204" pitchFamily="34" charset="0"/>
            </a:endParaRPr>
          </a:p>
          <a:p>
            <a:endParaRPr lang="en-US" altLang="en-US" sz="2000" dirty="0">
              <a:ea typeface="Verdana" panose="020B0604030504040204" pitchFamily="34" charset="0"/>
              <a:cs typeface="Verdana" panose="020B0604030504040204" pitchFamily="34" charset="0"/>
            </a:endParaRPr>
          </a:p>
          <a:p>
            <a:r>
              <a:rPr lang="en-US" altLang="en-US" sz="2000" dirty="0">
                <a:ea typeface="Verdana" panose="020B0604030504040204" pitchFamily="34" charset="0"/>
                <a:cs typeface="Verdana" panose="020B0604030504040204" pitchFamily="34" charset="0"/>
              </a:rPr>
              <a:t>Declaring an array holding few elements:</a:t>
            </a:r>
          </a:p>
          <a:p>
            <a:endParaRPr lang="en-US" altLang="en-US" sz="2000" dirty="0">
              <a:ea typeface="Verdana" panose="020B0604030504040204" pitchFamily="34" charset="0"/>
              <a:cs typeface="Verdana" panose="020B0604030504040204" pitchFamily="34" charset="0"/>
            </a:endParaRPr>
          </a:p>
          <a:p>
            <a:r>
              <a:rPr lang="en-US" altLang="en-US" sz="2000" dirty="0">
                <a:ea typeface="Verdana" panose="020B0604030504040204" pitchFamily="34" charset="0"/>
                <a:cs typeface="Verdana" panose="020B0604030504040204" pitchFamily="34" charset="0"/>
              </a:rPr>
              <a:t>Appending an element / getting the last element:</a:t>
            </a:r>
          </a:p>
          <a:p>
            <a:endParaRPr lang="en-US" altLang="en-US" sz="2000" dirty="0">
              <a:ea typeface="Verdana" panose="020B0604030504040204" pitchFamily="34" charset="0"/>
              <a:cs typeface="Verdana" panose="020B0604030504040204" pitchFamily="34" charset="0"/>
            </a:endParaRPr>
          </a:p>
          <a:p>
            <a:endParaRPr lang="en-US" altLang="en-US" sz="2000" dirty="0">
              <a:ea typeface="Verdana" panose="020B0604030504040204" pitchFamily="34" charset="0"/>
              <a:cs typeface="Verdana" panose="020B0604030504040204" pitchFamily="34" charset="0"/>
            </a:endParaRPr>
          </a:p>
          <a:p>
            <a:r>
              <a:rPr lang="en-US" altLang="en-US" sz="2000" dirty="0">
                <a:ea typeface="Verdana" panose="020B0604030504040204" pitchFamily="34" charset="0"/>
                <a:cs typeface="Verdana" panose="020B0604030504040204" pitchFamily="34" charset="0"/>
              </a:rPr>
              <a:t>Reading the number of elements (array length):</a:t>
            </a:r>
          </a:p>
          <a:p>
            <a:endParaRPr lang="en-US" altLang="en-US" sz="2000" dirty="0">
              <a:ea typeface="Verdana" panose="020B0604030504040204" pitchFamily="34" charset="0"/>
              <a:cs typeface="Verdana" panose="020B0604030504040204" pitchFamily="34" charset="0"/>
            </a:endParaRPr>
          </a:p>
          <a:p>
            <a:endParaRPr lang="en-US" altLang="en-US" sz="2000" dirty="0">
              <a:ea typeface="Verdana" panose="020B0604030504040204" pitchFamily="34" charset="0"/>
              <a:cs typeface="Verdana" panose="020B0604030504040204" pitchFamily="34" charset="0"/>
            </a:endParaRPr>
          </a:p>
          <a:p>
            <a:r>
              <a:rPr lang="en-US" altLang="en-US" sz="2000" dirty="0">
                <a:ea typeface="Verdana" panose="020B0604030504040204" pitchFamily="34" charset="0"/>
                <a:cs typeface="Verdana" panose="020B0604030504040204" pitchFamily="34" charset="0"/>
              </a:rPr>
              <a:t>Finding element's index in the array:</a:t>
            </a:r>
            <a:endParaRPr lang="bg-BG" altLang="en-US" sz="2000" dirty="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A49FEF5E-C487-4A6C-BDB8-0A4D3463BB73}"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103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Rectangle 4"/>
          <p:cNvSpPr>
            <a:spLocks noChangeArrowheads="1"/>
          </p:cNvSpPr>
          <p:nvPr/>
        </p:nvSpPr>
        <p:spPr bwMode="auto">
          <a:xfrm>
            <a:off x="838200" y="1295400"/>
            <a:ext cx="79248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var arr = new Array();</a:t>
            </a:r>
          </a:p>
        </p:txBody>
      </p:sp>
      <p:sp>
        <p:nvSpPr>
          <p:cNvPr id="6" name="Rectangle 5"/>
          <p:cNvSpPr>
            <a:spLocks noChangeArrowheads="1"/>
          </p:cNvSpPr>
          <p:nvPr/>
        </p:nvSpPr>
        <p:spPr bwMode="auto">
          <a:xfrm>
            <a:off x="838200" y="2286000"/>
            <a:ext cx="79248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var arr = [1, 2, 3, 4, 5];</a:t>
            </a:r>
          </a:p>
        </p:txBody>
      </p:sp>
      <p:sp>
        <p:nvSpPr>
          <p:cNvPr id="7" name="Rectangle 6"/>
          <p:cNvSpPr>
            <a:spLocks noChangeArrowheads="1"/>
          </p:cNvSpPr>
          <p:nvPr/>
        </p:nvSpPr>
        <p:spPr bwMode="auto">
          <a:xfrm>
            <a:off x="762000" y="3048000"/>
            <a:ext cx="7924800" cy="70802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arr.push(3);</a:t>
            </a:r>
          </a:p>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var element = arr.pop();</a:t>
            </a:r>
          </a:p>
        </p:txBody>
      </p:sp>
      <p:sp>
        <p:nvSpPr>
          <p:cNvPr id="8" name="Rectangle 7"/>
          <p:cNvSpPr>
            <a:spLocks noChangeArrowheads="1"/>
          </p:cNvSpPr>
          <p:nvPr/>
        </p:nvSpPr>
        <p:spPr bwMode="auto">
          <a:xfrm>
            <a:off x="1600200" y="4248150"/>
            <a:ext cx="44196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arr.length;</a:t>
            </a:r>
          </a:p>
        </p:txBody>
      </p:sp>
      <p:sp>
        <p:nvSpPr>
          <p:cNvPr id="9" name="Rectangle 8"/>
          <p:cNvSpPr>
            <a:spLocks noChangeArrowheads="1"/>
          </p:cNvSpPr>
          <p:nvPr/>
        </p:nvSpPr>
        <p:spPr bwMode="auto">
          <a:xfrm>
            <a:off x="1219200" y="5619750"/>
            <a:ext cx="56388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arr.indexOf(1);</a:t>
            </a:r>
          </a:p>
        </p:txBody>
      </p:sp>
    </p:spTree>
    <p:extLst>
      <p:ext uri="{BB962C8B-B14F-4D97-AF65-F5344CB8AC3E}">
        <p14:creationId xmlns:p14="http://schemas.microsoft.com/office/powerpoint/2010/main" val="3261497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Form Validation Example</a:t>
            </a:r>
          </a:p>
        </p:txBody>
      </p:sp>
      <p:sp>
        <p:nvSpPr>
          <p:cNvPr id="3" name="Content Placeholder 2"/>
          <p:cNvSpPr>
            <a:spLocks noGrp="1"/>
          </p:cNvSpPr>
          <p:nvPr>
            <p:ph idx="1"/>
          </p:nvPr>
        </p:nvSpPr>
        <p:spPr/>
        <p:txBody>
          <a:bodyPr/>
          <a:lstStyle/>
          <a:p>
            <a:r>
              <a:rPr lang="en-US" dirty="0"/>
              <a:t>A form to get user name and password. Validation required to check</a:t>
            </a:r>
          </a:p>
          <a:p>
            <a:pPr lvl="1"/>
            <a:r>
              <a:rPr lang="en-US" dirty="0"/>
              <a:t>has the user left required fields empty</a:t>
            </a:r>
          </a:p>
          <a:p>
            <a:pPr lvl="1"/>
            <a:r>
              <a:rPr lang="en-US" dirty="0"/>
              <a:t>has the user entered text in correct length</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038600"/>
            <a:ext cx="58388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1464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Checking the Field is Not Blank</a:t>
            </a:r>
          </a:p>
        </p:txBody>
      </p:sp>
      <p:pic>
        <p:nvPicPr>
          <p:cNvPr id="307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5584" y="1695422"/>
            <a:ext cx="8328866" cy="478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089656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1143000"/>
          </a:xfrm>
        </p:spPr>
        <p:txBody>
          <a:bodyPr>
            <a:noAutofit/>
          </a:bodyPr>
          <a:lstStyle/>
          <a:p>
            <a:r>
              <a:rPr lang="en-US" sz="4000" dirty="0">
                <a:solidFill>
                  <a:schemeClr val="tx2"/>
                </a:solidFill>
              </a:rPr>
              <a:t>Checking the Field is in Correct Length</a:t>
            </a:r>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624012"/>
            <a:ext cx="6146800" cy="518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738298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Checking the Field is in Correct</a:t>
            </a:r>
            <a:br>
              <a:rPr lang="en-US" dirty="0">
                <a:solidFill>
                  <a:schemeClr val="tx2"/>
                </a:solidFill>
              </a:rPr>
            </a:br>
            <a:r>
              <a:rPr lang="en-US" dirty="0">
                <a:solidFill>
                  <a:schemeClr val="tx2"/>
                </a:solidFill>
              </a:rPr>
              <a:t>Length</a:t>
            </a:r>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744815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69003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Main Form Handler</a:t>
            </a:r>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3562" y="2139156"/>
            <a:ext cx="547687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796912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8686800" cy="6643710"/>
          </a:xfrm>
        </p:spPr>
        <p:txBody>
          <a:bodyPr>
            <a:normAutofit fontScale="62500" lnSpcReduction="20000"/>
          </a:bodyPr>
          <a:lstStyle/>
          <a:p>
            <a:pPr algn="ctr">
              <a:buNone/>
            </a:pPr>
            <a:r>
              <a:rPr lang="en-IN" sz="5100" dirty="0">
                <a:solidFill>
                  <a:schemeClr val="tx2"/>
                </a:solidFill>
                <a:latin typeface="+mj-lt"/>
              </a:rPr>
              <a:t>Form validation example </a:t>
            </a:r>
            <a:r>
              <a:rPr lang="en-IN" sz="5100" dirty="0" err="1">
                <a:solidFill>
                  <a:schemeClr val="tx2"/>
                </a:solidFill>
                <a:latin typeface="+mj-lt"/>
              </a:rPr>
              <a:t>contd</a:t>
            </a:r>
            <a:r>
              <a:rPr lang="en-IN" sz="5100" dirty="0">
                <a:solidFill>
                  <a:schemeClr val="tx2"/>
                </a:solidFill>
                <a:latin typeface="+mj-lt"/>
              </a:rPr>
              <a:t>…</a:t>
            </a:r>
          </a:p>
          <a:p>
            <a:pPr>
              <a:buNone/>
            </a:pPr>
            <a:r>
              <a:rPr lang="en-IN" dirty="0"/>
              <a:t>&lt;html&gt;</a:t>
            </a:r>
          </a:p>
          <a:p>
            <a:pPr>
              <a:buNone/>
            </a:pPr>
            <a:r>
              <a:rPr lang="en-IN" dirty="0"/>
              <a:t>&lt;head&gt;</a:t>
            </a:r>
          </a:p>
          <a:p>
            <a:pPr>
              <a:buNone/>
            </a:pPr>
            <a:r>
              <a:rPr lang="en-IN" dirty="0"/>
              <a:t>&lt;script language="</a:t>
            </a:r>
            <a:r>
              <a:rPr lang="en-IN" dirty="0" err="1"/>
              <a:t>javascript</a:t>
            </a:r>
            <a:r>
              <a:rPr lang="en-IN" dirty="0"/>
              <a:t>"&gt;</a:t>
            </a:r>
          </a:p>
          <a:p>
            <a:pPr>
              <a:buNone/>
            </a:pPr>
            <a:r>
              <a:rPr lang="en-IN" dirty="0"/>
              <a:t>function validate()</a:t>
            </a:r>
          </a:p>
          <a:p>
            <a:pPr>
              <a:buNone/>
            </a:pPr>
            <a:r>
              <a:rPr lang="en-IN" dirty="0"/>
              <a:t>{</a:t>
            </a:r>
          </a:p>
          <a:p>
            <a:pPr>
              <a:buNone/>
            </a:pPr>
            <a:r>
              <a:rPr lang="en-IN" dirty="0"/>
              <a:t>  </a:t>
            </a:r>
          </a:p>
          <a:p>
            <a:pPr>
              <a:buNone/>
            </a:pPr>
            <a:endParaRPr lang="en-IN" dirty="0"/>
          </a:p>
          <a:p>
            <a:pPr>
              <a:buNone/>
            </a:pPr>
            <a:r>
              <a:rPr lang="en-IN" dirty="0"/>
              <a:t>  </a:t>
            </a:r>
            <a:r>
              <a:rPr lang="en-IN" dirty="0" err="1"/>
              <a:t>var</a:t>
            </a:r>
            <a:r>
              <a:rPr lang="en-IN" dirty="0"/>
              <a:t> x=f1.t1.value;</a:t>
            </a:r>
          </a:p>
          <a:p>
            <a:pPr>
              <a:buNone/>
            </a:pPr>
            <a:r>
              <a:rPr lang="en-IN" dirty="0"/>
              <a:t>  </a:t>
            </a:r>
            <a:r>
              <a:rPr lang="en-IN" dirty="0" err="1"/>
              <a:t>var</a:t>
            </a:r>
            <a:r>
              <a:rPr lang="en-IN" dirty="0"/>
              <a:t> y=f1.t2.value;</a:t>
            </a:r>
          </a:p>
          <a:p>
            <a:pPr>
              <a:buNone/>
            </a:pPr>
            <a:r>
              <a:rPr lang="en-IN" dirty="0"/>
              <a:t>  </a:t>
            </a:r>
            <a:r>
              <a:rPr lang="en-IN" dirty="0" err="1"/>
              <a:t>var</a:t>
            </a:r>
            <a:r>
              <a:rPr lang="en-IN" dirty="0"/>
              <a:t> re=/\d|\W|_/g;</a:t>
            </a:r>
          </a:p>
          <a:p>
            <a:pPr>
              <a:buNone/>
            </a:pPr>
            <a:r>
              <a:rPr lang="en-IN" dirty="0"/>
              <a:t>  </a:t>
            </a:r>
          </a:p>
          <a:p>
            <a:pPr>
              <a:buNone/>
            </a:pPr>
            <a:r>
              <a:rPr lang="en-IN" dirty="0"/>
              <a:t>  if(x==''||y=='')</a:t>
            </a:r>
          </a:p>
          <a:p>
            <a:pPr>
              <a:buNone/>
            </a:pPr>
            <a:r>
              <a:rPr lang="en-IN" dirty="0"/>
              <a:t>       </a:t>
            </a:r>
            <a:r>
              <a:rPr lang="en-IN" dirty="0" err="1"/>
              <a:t>window.alert</a:t>
            </a:r>
            <a:r>
              <a:rPr lang="en-IN" dirty="0"/>
              <a:t>("Enter both user id and password");</a:t>
            </a:r>
          </a:p>
          <a:p>
            <a:pPr>
              <a:buNone/>
            </a:pPr>
            <a:r>
              <a:rPr lang="en-IN" dirty="0"/>
              <a:t>   else if(</a:t>
            </a:r>
            <a:r>
              <a:rPr lang="en-IN" dirty="0" err="1"/>
              <a:t>x.length</a:t>
            </a:r>
            <a:r>
              <a:rPr lang="en-IN" dirty="0"/>
              <a:t>&lt;6||</a:t>
            </a:r>
            <a:r>
              <a:rPr lang="en-IN" dirty="0" err="1"/>
              <a:t>y.length</a:t>
            </a:r>
            <a:r>
              <a:rPr lang="en-IN" dirty="0"/>
              <a:t>&lt;6)</a:t>
            </a:r>
          </a:p>
          <a:p>
            <a:pPr>
              <a:buNone/>
            </a:pPr>
            <a:r>
              <a:rPr lang="en-IN" dirty="0"/>
              <a:t>       </a:t>
            </a:r>
            <a:r>
              <a:rPr lang="en-IN" dirty="0" err="1"/>
              <a:t>window.alert</a:t>
            </a:r>
            <a:r>
              <a:rPr lang="en-IN" dirty="0"/>
              <a:t>("both user id and password should greater than or equal to 6");</a:t>
            </a:r>
          </a:p>
          <a:p>
            <a:pPr>
              <a:buNone/>
            </a:pPr>
            <a:r>
              <a:rPr lang="en-IN" dirty="0"/>
              <a:t>   else if((</a:t>
            </a:r>
            <a:r>
              <a:rPr lang="en-IN" dirty="0" err="1"/>
              <a:t>re.test</a:t>
            </a:r>
            <a:r>
              <a:rPr lang="en-IN" dirty="0"/>
              <a:t>(x)))</a:t>
            </a:r>
          </a:p>
          <a:p>
            <a:pPr>
              <a:buNone/>
            </a:pPr>
            <a:r>
              <a:rPr lang="en-IN" dirty="0"/>
              <a:t>        </a:t>
            </a:r>
            <a:r>
              <a:rPr lang="en-IN" dirty="0" err="1"/>
              <a:t>window.alert</a:t>
            </a:r>
            <a:r>
              <a:rPr lang="en-IN" dirty="0"/>
              <a:t>("user name show3uld be alphabets");</a:t>
            </a:r>
          </a:p>
          <a:p>
            <a:pPr>
              <a:buNone/>
            </a:pPr>
            <a:r>
              <a:rPr lang="en-IN" dirty="0"/>
              <a:t>   else</a:t>
            </a:r>
          </a:p>
          <a:p>
            <a:pPr>
              <a:buNone/>
            </a:pPr>
            <a:r>
              <a:rPr lang="en-IN" dirty="0"/>
              <a:t>       </a:t>
            </a:r>
            <a:r>
              <a:rPr lang="en-IN" dirty="0" err="1"/>
              <a:t>window.alert</a:t>
            </a:r>
            <a:r>
              <a:rPr lang="en-IN" dirty="0"/>
              <a:t>("welcome"+" Mr."+x); </a:t>
            </a:r>
          </a:p>
          <a:p>
            <a:pPr>
              <a:buNone/>
            </a:pPr>
            <a:r>
              <a:rPr lang="en-IN" dirty="0"/>
              <a:t>}</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3724655" cy="940435"/>
          </a:xfrm>
        </p:spPr>
        <p:txBody>
          <a:bodyPr>
            <a:noAutofit/>
          </a:bodyPr>
          <a:lstStyle/>
          <a:p>
            <a:r>
              <a:rPr lang="en-US" sz="4000" dirty="0">
                <a:solidFill>
                  <a:schemeClr val="accent1">
                    <a:lumMod val="75000"/>
                  </a:schemeClr>
                </a:solidFill>
                <a:cs typeface="Calibri"/>
              </a:rPr>
              <a:t>Where it is used?</a:t>
            </a:r>
            <a:br>
              <a:rPr lang="en-US" sz="4000" dirty="0">
                <a:solidFill>
                  <a:schemeClr val="accent1">
                    <a:lumMod val="75000"/>
                  </a:schemeClr>
                </a:solidFill>
                <a:cs typeface="Calibri"/>
              </a:rPr>
            </a:br>
            <a:endParaRPr lang="en-US" sz="4000" dirty="0">
              <a:solidFill>
                <a:schemeClr val="accent1">
                  <a:lumMod val="75000"/>
                </a:schemeClr>
              </a:solidFill>
              <a:cs typeface="Calibri"/>
            </a:endParaRPr>
          </a:p>
        </p:txBody>
      </p:sp>
      <p:sp>
        <p:nvSpPr>
          <p:cNvPr id="3" name="Content Placeholder 2"/>
          <p:cNvSpPr>
            <a:spLocks noGrp="1"/>
          </p:cNvSpPr>
          <p:nvPr>
            <p:ph idx="1"/>
          </p:nvPr>
        </p:nvSpPr>
        <p:spPr>
          <a:xfrm>
            <a:off x="314528" y="1501397"/>
            <a:ext cx="8568055" cy="4050029"/>
          </a:xfrm>
        </p:spPr>
        <p:txBody>
          <a:bodyPr>
            <a:normAutofit/>
          </a:bodyPr>
          <a:lstStyle/>
          <a:p>
            <a:r>
              <a:rPr lang="en-US" dirty="0"/>
              <a:t>It is used to create interactive websites.</a:t>
            </a:r>
          </a:p>
          <a:p>
            <a:r>
              <a:rPr lang="en-US" dirty="0"/>
              <a:t> It is mainly used for:</a:t>
            </a:r>
          </a:p>
          <a:p>
            <a:pPr lvl="1"/>
            <a:r>
              <a:rPr lang="en-US" dirty="0"/>
              <a:t>Client-side validation</a:t>
            </a:r>
          </a:p>
          <a:p>
            <a:pPr lvl="1"/>
            <a:r>
              <a:rPr lang="en-US" dirty="0"/>
              <a:t>Dynamic drop-down menus</a:t>
            </a:r>
          </a:p>
          <a:p>
            <a:pPr lvl="1"/>
            <a:r>
              <a:rPr lang="en-US" dirty="0"/>
              <a:t>Displaying date and time</a:t>
            </a:r>
          </a:p>
          <a:p>
            <a:pPr lvl="1"/>
            <a:r>
              <a:rPr lang="en-US" dirty="0"/>
              <a:t>Build small but complete client side programs .</a:t>
            </a:r>
          </a:p>
          <a:p>
            <a:pPr lvl="1"/>
            <a:r>
              <a:rPr lang="en-US" dirty="0"/>
              <a:t>Displaying popup windows and dialog boxes (like alert dialog box, confirm dialog box and prompt dialog box)</a:t>
            </a:r>
          </a:p>
          <a:p>
            <a:pPr lvl="1"/>
            <a:r>
              <a:rPr lang="en-US" dirty="0"/>
              <a:t>Displaying clocks etc.</a:t>
            </a:r>
          </a:p>
          <a:p>
            <a:endParaRPr lang="en-US" dirty="0"/>
          </a:p>
        </p:txBody>
      </p:sp>
    </p:spTree>
    <p:extLst>
      <p:ext uri="{BB962C8B-B14F-4D97-AF65-F5344CB8AC3E}">
        <p14:creationId xmlns:p14="http://schemas.microsoft.com/office/powerpoint/2010/main" val="24246843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472518" cy="6572272"/>
          </a:xfrm>
        </p:spPr>
        <p:txBody>
          <a:bodyPr>
            <a:normAutofit fontScale="85000" lnSpcReduction="10000"/>
          </a:bodyPr>
          <a:lstStyle/>
          <a:p>
            <a:pPr>
              <a:buNone/>
            </a:pPr>
            <a:r>
              <a:rPr lang="en-IN" dirty="0"/>
              <a:t>&lt;/script&gt;</a:t>
            </a:r>
          </a:p>
          <a:p>
            <a:pPr>
              <a:buNone/>
            </a:pPr>
            <a:r>
              <a:rPr lang="en-IN" dirty="0"/>
              <a:t>&lt;/head&gt;</a:t>
            </a:r>
          </a:p>
          <a:p>
            <a:pPr>
              <a:buNone/>
            </a:pPr>
            <a:r>
              <a:rPr lang="en-IN" dirty="0"/>
              <a:t>&lt;body </a:t>
            </a:r>
            <a:r>
              <a:rPr lang="en-IN" dirty="0" err="1"/>
              <a:t>bgcolor</a:t>
            </a:r>
            <a:r>
              <a:rPr lang="en-IN" dirty="0"/>
              <a:t>="green"&gt;</a:t>
            </a:r>
          </a:p>
          <a:p>
            <a:pPr>
              <a:buNone/>
            </a:pPr>
            <a:r>
              <a:rPr lang="en-IN" dirty="0"/>
              <a:t>&lt;form name="f1"&gt;</a:t>
            </a:r>
          </a:p>
          <a:p>
            <a:pPr>
              <a:buNone/>
            </a:pPr>
            <a:r>
              <a:rPr lang="en-IN" dirty="0"/>
              <a:t>&lt;</a:t>
            </a:r>
            <a:r>
              <a:rPr lang="en-IN" dirty="0" err="1"/>
              <a:t>center</a:t>
            </a:r>
            <a:r>
              <a:rPr lang="en-IN" dirty="0"/>
              <a:t>&gt;</a:t>
            </a:r>
          </a:p>
          <a:p>
            <a:pPr>
              <a:buNone/>
            </a:pPr>
            <a:r>
              <a:rPr lang="en-IN" dirty="0"/>
              <a:t>User Name&lt;input type="text" name="t1"&gt;&lt;</a:t>
            </a:r>
            <a:r>
              <a:rPr lang="en-IN" dirty="0" err="1"/>
              <a:t>br</a:t>
            </a:r>
            <a:r>
              <a:rPr lang="en-IN" dirty="0"/>
              <a:t>&gt;&lt;</a:t>
            </a:r>
            <a:r>
              <a:rPr lang="en-IN" dirty="0" err="1"/>
              <a:t>br</a:t>
            </a:r>
            <a:r>
              <a:rPr lang="en-IN" dirty="0"/>
              <a:t>&gt;</a:t>
            </a:r>
          </a:p>
          <a:p>
            <a:pPr>
              <a:buNone/>
            </a:pPr>
            <a:r>
              <a:rPr lang="en-IN" dirty="0"/>
              <a:t>Password &lt;input type="password" name="t2"&gt;&lt;</a:t>
            </a:r>
            <a:r>
              <a:rPr lang="en-IN" dirty="0" err="1"/>
              <a:t>br</a:t>
            </a:r>
            <a:r>
              <a:rPr lang="en-IN" dirty="0"/>
              <a:t>&gt;&lt;</a:t>
            </a:r>
            <a:r>
              <a:rPr lang="en-IN" dirty="0" err="1"/>
              <a:t>br</a:t>
            </a:r>
            <a:r>
              <a:rPr lang="en-IN" dirty="0"/>
              <a:t>&gt;</a:t>
            </a:r>
          </a:p>
          <a:p>
            <a:pPr>
              <a:buNone/>
            </a:pPr>
            <a:r>
              <a:rPr lang="en-IN" dirty="0"/>
              <a:t>&lt;input type="submit" value="submit" </a:t>
            </a:r>
            <a:r>
              <a:rPr lang="en-IN" dirty="0" err="1"/>
              <a:t>onClick</a:t>
            </a:r>
            <a:r>
              <a:rPr lang="en-IN" dirty="0"/>
              <a:t>=validate()&gt;</a:t>
            </a:r>
          </a:p>
          <a:p>
            <a:pPr>
              <a:buNone/>
            </a:pPr>
            <a:r>
              <a:rPr lang="en-IN" dirty="0"/>
              <a:t>&lt;input type="reset" value="reset"&gt;</a:t>
            </a:r>
          </a:p>
          <a:p>
            <a:pPr>
              <a:buNone/>
            </a:pPr>
            <a:r>
              <a:rPr lang="en-IN" dirty="0"/>
              <a:t>&lt;/</a:t>
            </a:r>
            <a:r>
              <a:rPr lang="en-IN" dirty="0" err="1"/>
              <a:t>center</a:t>
            </a:r>
            <a:r>
              <a:rPr lang="en-IN" dirty="0"/>
              <a:t>&gt;</a:t>
            </a:r>
          </a:p>
          <a:p>
            <a:pPr>
              <a:buNone/>
            </a:pPr>
            <a:r>
              <a:rPr lang="en-IN" dirty="0"/>
              <a:t>&lt;/form&gt;</a:t>
            </a:r>
          </a:p>
          <a:p>
            <a:pPr>
              <a:buNone/>
            </a:pPr>
            <a:r>
              <a:rPr lang="en-IN" dirty="0"/>
              <a:t>&lt;/body&gt;</a:t>
            </a:r>
          </a:p>
          <a:p>
            <a:pPr>
              <a:buNone/>
            </a:pPr>
            <a:endParaRPr lang="en-IN" dirty="0"/>
          </a:p>
          <a:p>
            <a:pPr>
              <a:buNone/>
            </a:pPr>
            <a:r>
              <a:rPr lang="en-IN" dirty="0"/>
              <a:t>&lt;/html&gt; </a:t>
            </a:r>
          </a:p>
          <a:p>
            <a:pPr>
              <a:buNone/>
            </a:pPr>
            <a:endParaRPr lang="en-I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dirty="0">
                <a:solidFill>
                  <a:schemeClr val="tx2"/>
                </a:solidFill>
              </a:rPr>
              <a:t>DYNAMIC HTML</a:t>
            </a:r>
            <a:br>
              <a:rPr lang="en-US" dirty="0"/>
            </a:br>
            <a:endParaRPr lang="en-US" dirty="0"/>
          </a:p>
        </p:txBody>
      </p:sp>
      <p:sp>
        <p:nvSpPr>
          <p:cNvPr id="3" name="Content Placeholder 2"/>
          <p:cNvSpPr>
            <a:spLocks noGrp="1"/>
          </p:cNvSpPr>
          <p:nvPr>
            <p:ph idx="1"/>
          </p:nvPr>
        </p:nvSpPr>
        <p:spPr>
          <a:xfrm>
            <a:off x="304800" y="1066800"/>
            <a:ext cx="8382000" cy="5486400"/>
          </a:xfrm>
        </p:spPr>
        <p:txBody>
          <a:bodyPr>
            <a:normAutofit/>
          </a:bodyPr>
          <a:lstStyle/>
          <a:p>
            <a:r>
              <a:rPr lang="en-US" b="1" dirty="0"/>
              <a:t>DHTML </a:t>
            </a:r>
            <a:r>
              <a:rPr lang="en-US" dirty="0"/>
              <a:t>is combination of HTML, CSS and JavaScript. It gives pleasant appearance to web page.</a:t>
            </a:r>
          </a:p>
          <a:p>
            <a:r>
              <a:rPr lang="en-US" dirty="0"/>
              <a:t>Difference between HTML and DHTML</a:t>
            </a:r>
          </a:p>
          <a:p>
            <a:endParaRPr lang="en-US" dirty="0"/>
          </a:p>
          <a:p>
            <a:endParaRPr lang="en-US" dirty="0"/>
          </a:p>
        </p:txBody>
      </p:sp>
      <p:graphicFrame>
        <p:nvGraphicFramePr>
          <p:cNvPr id="4" name="Table 3"/>
          <p:cNvGraphicFramePr>
            <a:graphicFrameLocks noGrp="1"/>
          </p:cNvGraphicFramePr>
          <p:nvPr/>
        </p:nvGraphicFramePr>
        <p:xfrm>
          <a:off x="304800" y="3200399"/>
          <a:ext cx="8077200" cy="3300435"/>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57704">
                <a:tc>
                  <a:txBody>
                    <a:bodyPr/>
                    <a:lstStyle/>
                    <a:p>
                      <a:pPr marL="69850" marR="0">
                        <a:lnSpc>
                          <a:spcPts val="1085"/>
                        </a:lnSpc>
                        <a:spcBef>
                          <a:spcPts val="0"/>
                        </a:spcBef>
                        <a:spcAft>
                          <a:spcPts val="0"/>
                        </a:spcAft>
                      </a:pPr>
                      <a:endParaRPr lang="en-US" sz="1600" dirty="0">
                        <a:latin typeface="Times New Roman"/>
                        <a:ea typeface="Verdana"/>
                        <a:cs typeface="Verdana"/>
                      </a:endParaRPr>
                    </a:p>
                    <a:p>
                      <a:pPr marL="69850" marR="0">
                        <a:lnSpc>
                          <a:spcPts val="1085"/>
                        </a:lnSpc>
                        <a:spcBef>
                          <a:spcPts val="0"/>
                        </a:spcBef>
                        <a:spcAft>
                          <a:spcPts val="0"/>
                        </a:spcAft>
                      </a:pPr>
                      <a:r>
                        <a:rPr lang="en-US" sz="1600" dirty="0">
                          <a:latin typeface="Times New Roman"/>
                          <a:ea typeface="Verdana"/>
                          <a:cs typeface="Verdana"/>
                        </a:rPr>
                        <a:t>HTML</a:t>
                      </a:r>
                      <a:endParaRPr lang="en-US" sz="2000" dirty="0">
                        <a:latin typeface="Verdana"/>
                        <a:ea typeface="Verdana"/>
                        <a:cs typeface="Verdana"/>
                      </a:endParaRPr>
                    </a:p>
                  </a:txBody>
                  <a:tcPr marL="0" marR="0" marT="0" marB="0"/>
                </a:tc>
                <a:tc>
                  <a:txBody>
                    <a:bodyPr/>
                    <a:lstStyle/>
                    <a:p>
                      <a:pPr marL="66675" marR="0">
                        <a:lnSpc>
                          <a:spcPts val="1085"/>
                        </a:lnSpc>
                        <a:spcBef>
                          <a:spcPts val="0"/>
                        </a:spcBef>
                        <a:spcAft>
                          <a:spcPts val="0"/>
                        </a:spcAft>
                      </a:pPr>
                      <a:endParaRPr lang="en-US" sz="1600" dirty="0">
                        <a:latin typeface="Times New Roman"/>
                        <a:ea typeface="Verdana"/>
                        <a:cs typeface="Verdana"/>
                      </a:endParaRPr>
                    </a:p>
                    <a:p>
                      <a:pPr marL="66675" marR="0">
                        <a:lnSpc>
                          <a:spcPts val="1085"/>
                        </a:lnSpc>
                        <a:spcBef>
                          <a:spcPts val="0"/>
                        </a:spcBef>
                        <a:spcAft>
                          <a:spcPts val="0"/>
                        </a:spcAft>
                      </a:pPr>
                      <a:r>
                        <a:rPr lang="en-US" sz="1600" dirty="0">
                          <a:latin typeface="Times New Roman"/>
                          <a:ea typeface="Verdana"/>
                          <a:cs typeface="Verdana"/>
                        </a:rPr>
                        <a:t>DHTML</a:t>
                      </a:r>
                      <a:endParaRPr lang="en-US" sz="2000" dirty="0">
                        <a:latin typeface="Verdana"/>
                        <a:ea typeface="Verdana"/>
                        <a:cs typeface="Verdana"/>
                      </a:endParaRPr>
                    </a:p>
                  </a:txBody>
                  <a:tcPr marL="0" marR="0" marT="0" marB="0"/>
                </a:tc>
                <a:extLst>
                  <a:ext uri="{0D108BD9-81ED-4DB2-BD59-A6C34878D82A}">
                    <a16:rowId xmlns:a16="http://schemas.microsoft.com/office/drawing/2014/main" val="10000"/>
                  </a:ext>
                </a:extLst>
              </a:tr>
              <a:tr h="658382">
                <a:tc>
                  <a:txBody>
                    <a:bodyPr/>
                    <a:lstStyle/>
                    <a:p>
                      <a:pPr marL="69850" marR="0">
                        <a:lnSpc>
                          <a:spcPts val="1175"/>
                        </a:lnSpc>
                        <a:spcBef>
                          <a:spcPts val="0"/>
                        </a:spcBef>
                        <a:spcAft>
                          <a:spcPts val="0"/>
                        </a:spcAft>
                      </a:pPr>
                      <a:endParaRPr lang="en-US" sz="1600" dirty="0">
                        <a:latin typeface="Times New Roman"/>
                        <a:ea typeface="Verdana"/>
                        <a:cs typeface="Verdana"/>
                      </a:endParaRPr>
                    </a:p>
                    <a:p>
                      <a:pPr marL="69850" marR="0">
                        <a:lnSpc>
                          <a:spcPts val="1175"/>
                        </a:lnSpc>
                        <a:spcBef>
                          <a:spcPts val="0"/>
                        </a:spcBef>
                        <a:spcAft>
                          <a:spcPts val="0"/>
                        </a:spcAft>
                      </a:pPr>
                      <a:r>
                        <a:rPr lang="en-US" sz="1600" dirty="0">
                          <a:latin typeface="Times New Roman"/>
                          <a:ea typeface="Verdana"/>
                          <a:cs typeface="Verdana"/>
                        </a:rPr>
                        <a:t>HTML is used to create static web pages.</a:t>
                      </a:r>
                      <a:endParaRPr lang="en-US" sz="2000" dirty="0">
                        <a:latin typeface="Verdana"/>
                        <a:ea typeface="Verdana"/>
                        <a:cs typeface="Verdana"/>
                      </a:endParaRPr>
                    </a:p>
                  </a:txBody>
                  <a:tcPr marL="0" marR="0" marT="0" marB="0"/>
                </a:tc>
                <a:tc>
                  <a:txBody>
                    <a:bodyPr/>
                    <a:lstStyle/>
                    <a:p>
                      <a:pPr marL="66675" marR="20955">
                        <a:lnSpc>
                          <a:spcPts val="1210"/>
                        </a:lnSpc>
                        <a:spcBef>
                          <a:spcPts val="30"/>
                        </a:spcBef>
                        <a:spcAft>
                          <a:spcPts val="0"/>
                        </a:spcAft>
                      </a:pPr>
                      <a:endParaRPr lang="en-US" sz="1600" dirty="0">
                        <a:latin typeface="Times New Roman"/>
                        <a:ea typeface="Verdana"/>
                        <a:cs typeface="Verdana"/>
                      </a:endParaRPr>
                    </a:p>
                    <a:p>
                      <a:pPr marL="66675" marR="20955">
                        <a:lnSpc>
                          <a:spcPts val="1210"/>
                        </a:lnSpc>
                        <a:spcBef>
                          <a:spcPts val="30"/>
                        </a:spcBef>
                        <a:spcAft>
                          <a:spcPts val="0"/>
                        </a:spcAft>
                      </a:pPr>
                      <a:r>
                        <a:rPr lang="en-US" sz="1600" dirty="0">
                          <a:latin typeface="Times New Roman"/>
                          <a:ea typeface="Verdana"/>
                          <a:cs typeface="Verdana"/>
                        </a:rPr>
                        <a:t>DHTML is used to create dynamic web pages.</a:t>
                      </a:r>
                      <a:endParaRPr lang="en-US" sz="2000" dirty="0">
                        <a:latin typeface="Verdana"/>
                        <a:ea typeface="Verdana"/>
                        <a:cs typeface="Verdana"/>
                      </a:endParaRPr>
                    </a:p>
                  </a:txBody>
                  <a:tcPr marL="0" marR="0" marT="0" marB="0"/>
                </a:tc>
                <a:extLst>
                  <a:ext uri="{0D108BD9-81ED-4DB2-BD59-A6C34878D82A}">
                    <a16:rowId xmlns:a16="http://schemas.microsoft.com/office/drawing/2014/main" val="10001"/>
                  </a:ext>
                </a:extLst>
              </a:tr>
              <a:tr h="940820">
                <a:tc>
                  <a:txBody>
                    <a:bodyPr/>
                    <a:lstStyle/>
                    <a:p>
                      <a:pPr marL="69850" marR="0">
                        <a:lnSpc>
                          <a:spcPts val="1130"/>
                        </a:lnSpc>
                        <a:spcBef>
                          <a:spcPts val="0"/>
                        </a:spcBef>
                        <a:spcAft>
                          <a:spcPts val="0"/>
                        </a:spcAft>
                      </a:pPr>
                      <a:endParaRPr lang="en-US" sz="1600" dirty="0">
                        <a:latin typeface="Times New Roman"/>
                        <a:ea typeface="Verdana"/>
                        <a:cs typeface="Verdana"/>
                      </a:endParaRPr>
                    </a:p>
                    <a:p>
                      <a:pPr marL="69850" marR="0">
                        <a:lnSpc>
                          <a:spcPts val="1130"/>
                        </a:lnSpc>
                        <a:spcBef>
                          <a:spcPts val="0"/>
                        </a:spcBef>
                        <a:spcAft>
                          <a:spcPts val="0"/>
                        </a:spcAft>
                      </a:pPr>
                      <a:r>
                        <a:rPr lang="en-US" sz="1600" dirty="0">
                          <a:latin typeface="Times New Roman"/>
                          <a:ea typeface="Verdana"/>
                          <a:cs typeface="Verdana"/>
                        </a:rPr>
                        <a:t>HTML is consists of simple html tags.</a:t>
                      </a:r>
                      <a:endParaRPr lang="en-US" sz="2000" dirty="0">
                        <a:latin typeface="Verdana"/>
                        <a:ea typeface="Verdana"/>
                        <a:cs typeface="Verdana"/>
                      </a:endParaRPr>
                    </a:p>
                  </a:txBody>
                  <a:tcPr marL="0" marR="0" marT="0" marB="0"/>
                </a:tc>
                <a:tc>
                  <a:txBody>
                    <a:bodyPr/>
                    <a:lstStyle/>
                    <a:p>
                      <a:pPr marL="66675" marR="0">
                        <a:lnSpc>
                          <a:spcPts val="1165"/>
                        </a:lnSpc>
                        <a:spcBef>
                          <a:spcPts val="0"/>
                        </a:spcBef>
                        <a:spcAft>
                          <a:spcPts val="0"/>
                        </a:spcAft>
                      </a:pPr>
                      <a:endParaRPr lang="en-US" sz="1600" dirty="0">
                        <a:latin typeface="Times New Roman"/>
                        <a:ea typeface="Verdana"/>
                        <a:cs typeface="Verdana"/>
                      </a:endParaRPr>
                    </a:p>
                    <a:p>
                      <a:pPr marL="66675" marR="0">
                        <a:lnSpc>
                          <a:spcPts val="1165"/>
                        </a:lnSpc>
                        <a:spcBef>
                          <a:spcPts val="0"/>
                        </a:spcBef>
                        <a:spcAft>
                          <a:spcPts val="0"/>
                        </a:spcAft>
                      </a:pPr>
                      <a:r>
                        <a:rPr lang="en-US" sz="1600" dirty="0">
                          <a:latin typeface="Times New Roman"/>
                          <a:ea typeface="Verdana"/>
                          <a:cs typeface="Verdana"/>
                        </a:rPr>
                        <a:t>DHTML is made up of HTML </a:t>
                      </a:r>
                      <a:r>
                        <a:rPr lang="en-US" sz="1600" dirty="0" err="1">
                          <a:latin typeface="Times New Roman"/>
                          <a:ea typeface="Verdana"/>
                          <a:cs typeface="Verdana"/>
                        </a:rPr>
                        <a:t>tags+cascading</a:t>
                      </a:r>
                      <a:endParaRPr lang="en-US" sz="2000" dirty="0">
                        <a:latin typeface="Verdana"/>
                        <a:ea typeface="Verdana"/>
                        <a:cs typeface="Verdana"/>
                      </a:endParaRPr>
                    </a:p>
                    <a:p>
                      <a:pPr marL="66675" marR="0">
                        <a:lnSpc>
                          <a:spcPts val="1090"/>
                        </a:lnSpc>
                        <a:spcBef>
                          <a:spcPts val="0"/>
                        </a:spcBef>
                        <a:spcAft>
                          <a:spcPts val="0"/>
                        </a:spcAft>
                      </a:pPr>
                      <a:r>
                        <a:rPr lang="en-US" sz="1600" dirty="0">
                          <a:latin typeface="Times New Roman"/>
                          <a:ea typeface="Verdana"/>
                          <a:cs typeface="Verdana"/>
                        </a:rPr>
                        <a:t>style </a:t>
                      </a:r>
                      <a:r>
                        <a:rPr lang="en-US" sz="1600" dirty="0" err="1">
                          <a:latin typeface="Times New Roman"/>
                          <a:ea typeface="Verdana"/>
                          <a:cs typeface="Verdana"/>
                        </a:rPr>
                        <a:t>sheets+javascript</a:t>
                      </a:r>
                      <a:r>
                        <a:rPr lang="en-US" sz="1600" dirty="0">
                          <a:latin typeface="Times New Roman"/>
                          <a:ea typeface="Verdana"/>
                          <a:cs typeface="Verdana"/>
                        </a:rPr>
                        <a:t>.</a:t>
                      </a:r>
                      <a:endParaRPr lang="en-US" sz="2000" dirty="0">
                        <a:latin typeface="Verdana"/>
                        <a:ea typeface="Verdana"/>
                        <a:cs typeface="Verdana"/>
                      </a:endParaRPr>
                    </a:p>
                  </a:txBody>
                  <a:tcPr marL="0" marR="0" marT="0" marB="0"/>
                </a:tc>
                <a:extLst>
                  <a:ext uri="{0D108BD9-81ED-4DB2-BD59-A6C34878D82A}">
                    <a16:rowId xmlns:a16="http://schemas.microsoft.com/office/drawing/2014/main" val="10002"/>
                  </a:ext>
                </a:extLst>
              </a:tr>
              <a:tr h="1343529">
                <a:tc>
                  <a:txBody>
                    <a:bodyPr/>
                    <a:lstStyle/>
                    <a:p>
                      <a:pPr marL="69850" marR="0">
                        <a:lnSpc>
                          <a:spcPts val="1085"/>
                        </a:lnSpc>
                        <a:spcBef>
                          <a:spcPts val="5"/>
                        </a:spcBef>
                        <a:spcAft>
                          <a:spcPts val="0"/>
                        </a:spcAft>
                      </a:pPr>
                      <a:endParaRPr lang="en-US" sz="1600" dirty="0">
                        <a:latin typeface="Times New Roman"/>
                        <a:ea typeface="Verdana"/>
                        <a:cs typeface="Verdana"/>
                      </a:endParaRPr>
                    </a:p>
                    <a:p>
                      <a:pPr marL="69850" marR="0">
                        <a:lnSpc>
                          <a:spcPts val="1085"/>
                        </a:lnSpc>
                        <a:spcBef>
                          <a:spcPts val="5"/>
                        </a:spcBef>
                        <a:spcAft>
                          <a:spcPts val="0"/>
                        </a:spcAft>
                      </a:pPr>
                      <a:endParaRPr lang="en-US" sz="1600" dirty="0">
                        <a:latin typeface="Times New Roman"/>
                        <a:ea typeface="Verdana"/>
                        <a:cs typeface="Verdana"/>
                      </a:endParaRPr>
                    </a:p>
                    <a:p>
                      <a:pPr marL="69850" marR="0">
                        <a:lnSpc>
                          <a:spcPts val="1085"/>
                        </a:lnSpc>
                        <a:spcBef>
                          <a:spcPts val="5"/>
                        </a:spcBef>
                        <a:spcAft>
                          <a:spcPts val="0"/>
                        </a:spcAft>
                      </a:pPr>
                      <a:r>
                        <a:rPr lang="en-US" sz="1600" dirty="0">
                          <a:latin typeface="Times New Roman"/>
                          <a:ea typeface="Verdana"/>
                          <a:cs typeface="Verdana"/>
                        </a:rPr>
                        <a:t>Creation of html web pages is simplest but less interactive.</a:t>
                      </a:r>
                      <a:endParaRPr lang="en-US" sz="2000" dirty="0">
                        <a:latin typeface="Verdana"/>
                        <a:ea typeface="Verdana"/>
                        <a:cs typeface="Verdana"/>
                      </a:endParaRPr>
                    </a:p>
                  </a:txBody>
                  <a:tcPr marL="0" marR="0" marT="0" marB="0"/>
                </a:tc>
                <a:tc>
                  <a:txBody>
                    <a:bodyPr/>
                    <a:lstStyle/>
                    <a:p>
                      <a:pPr marL="66675" marR="0">
                        <a:lnSpc>
                          <a:spcPts val="1085"/>
                        </a:lnSpc>
                        <a:spcBef>
                          <a:spcPts val="5"/>
                        </a:spcBef>
                        <a:spcAft>
                          <a:spcPts val="0"/>
                        </a:spcAft>
                      </a:pPr>
                      <a:endParaRPr lang="en-US" sz="1600" dirty="0">
                        <a:latin typeface="Times New Roman"/>
                        <a:ea typeface="Verdana"/>
                        <a:cs typeface="Verdana"/>
                      </a:endParaRPr>
                    </a:p>
                    <a:p>
                      <a:pPr marL="66675" marR="0">
                        <a:lnSpc>
                          <a:spcPts val="1085"/>
                        </a:lnSpc>
                        <a:spcBef>
                          <a:spcPts val="5"/>
                        </a:spcBef>
                        <a:spcAft>
                          <a:spcPts val="0"/>
                        </a:spcAft>
                      </a:pPr>
                      <a:endParaRPr lang="en-US" sz="1600" dirty="0">
                        <a:latin typeface="Times New Roman"/>
                        <a:ea typeface="Verdana"/>
                        <a:cs typeface="Verdana"/>
                      </a:endParaRPr>
                    </a:p>
                    <a:p>
                      <a:pPr marL="66675" marR="0">
                        <a:lnSpc>
                          <a:spcPts val="1085"/>
                        </a:lnSpc>
                        <a:spcBef>
                          <a:spcPts val="5"/>
                        </a:spcBef>
                        <a:spcAft>
                          <a:spcPts val="0"/>
                        </a:spcAft>
                      </a:pPr>
                      <a:r>
                        <a:rPr lang="en-US" sz="1600" dirty="0">
                          <a:latin typeface="Times New Roman"/>
                          <a:ea typeface="Verdana"/>
                          <a:cs typeface="Verdana"/>
                        </a:rPr>
                        <a:t>Creation of DHTML is complex but more interactive.</a:t>
                      </a:r>
                      <a:endParaRPr lang="en-US" sz="2000" dirty="0">
                        <a:latin typeface="Verdana"/>
                        <a:ea typeface="Verdana"/>
                        <a:cs typeface="Verdana"/>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929718" cy="6357982"/>
          </a:xfrm>
        </p:spPr>
        <p:txBody>
          <a:bodyPr>
            <a:normAutofit/>
          </a:bodyPr>
          <a:lstStyle/>
          <a:p>
            <a:pPr>
              <a:buNone/>
            </a:pPr>
            <a:r>
              <a:rPr lang="en-IN" sz="4000" dirty="0" err="1">
                <a:solidFill>
                  <a:schemeClr val="tx2"/>
                </a:solidFill>
                <a:latin typeface="+mj-lt"/>
              </a:rPr>
              <a:t>Contd</a:t>
            </a:r>
            <a:r>
              <a:rPr lang="en-IN" sz="4000" dirty="0">
                <a:solidFill>
                  <a:schemeClr val="tx2"/>
                </a:solidFill>
                <a:latin typeface="+mj-lt"/>
              </a:rPr>
              <a:t>…</a:t>
            </a:r>
          </a:p>
          <a:p>
            <a:pPr>
              <a:buNone/>
            </a:pPr>
            <a:r>
              <a:rPr lang="en-IN" b="1" dirty="0"/>
              <a:t>Dynamic HTML, or DHTML, is for a collection of technologies used together to create</a:t>
            </a:r>
          </a:p>
          <a:p>
            <a:pPr>
              <a:buNone/>
            </a:pPr>
            <a:r>
              <a:rPr lang="en-IN" dirty="0"/>
              <a:t>interactive and animated by using a combination of a static </a:t>
            </a:r>
            <a:r>
              <a:rPr lang="en-IN" dirty="0" err="1"/>
              <a:t>markup</a:t>
            </a:r>
            <a:r>
              <a:rPr lang="en-IN" dirty="0"/>
              <a:t> language (such as HTML), a client-side scripting language (such as  JavaScript), a presentation definition language (such as CSS), and the Document Object Model.</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401080" cy="6572272"/>
          </a:xfrm>
        </p:spPr>
        <p:txBody>
          <a:bodyPr>
            <a:normAutofit fontScale="92500" lnSpcReduction="20000"/>
          </a:bodyPr>
          <a:lstStyle/>
          <a:p>
            <a:pPr marL="0" indent="0">
              <a:buNone/>
            </a:pPr>
            <a:r>
              <a:rPr lang="en-IN" sz="4300" dirty="0">
                <a:solidFill>
                  <a:schemeClr val="tx2"/>
                </a:solidFill>
                <a:latin typeface="+mj-lt"/>
              </a:rPr>
              <a:t>Uses</a:t>
            </a:r>
          </a:p>
          <a:p>
            <a:r>
              <a:rPr lang="en-IN" dirty="0"/>
              <a:t>DHTML allows authors to add effects to their pages that are otherwise difficult to achieve.</a:t>
            </a:r>
          </a:p>
          <a:p>
            <a:r>
              <a:rPr lang="en-IN" dirty="0"/>
              <a:t> For example, DHTML allows the page author to:</a:t>
            </a:r>
          </a:p>
          <a:p>
            <a:r>
              <a:rPr lang="en-IN" dirty="0"/>
              <a:t> Animate text and images in their document, independently moving each element from any starting point to any ending point, following a predetermined path or one chosen by the user.</a:t>
            </a:r>
          </a:p>
          <a:p>
            <a:r>
              <a:rPr lang="en-IN" dirty="0"/>
              <a:t>· Embed a ticker that automatically refreshes its content with the latest news, stock quotes, or other data.</a:t>
            </a:r>
          </a:p>
          <a:p>
            <a:r>
              <a:rPr lang="en-IN" dirty="0"/>
              <a:t>· Use a form to capture user input, and then process and respond to that data without having to send data back to the server.</a:t>
            </a:r>
          </a:p>
          <a:p>
            <a:r>
              <a:rPr lang="en-IN" dirty="0"/>
              <a:t>· Include rollover buttons or drop-down menus.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81" y="-381000"/>
            <a:ext cx="8229600" cy="762000"/>
          </a:xfrm>
        </p:spPr>
        <p:txBody>
          <a:bodyPr>
            <a:normAutofit fontScale="90000"/>
          </a:bodyPr>
          <a:lstStyle/>
          <a:p>
            <a:br>
              <a:rPr lang="en-US" b="1" dirty="0"/>
            </a:br>
            <a:r>
              <a:rPr lang="en-US" sz="4400" dirty="0">
                <a:solidFill>
                  <a:schemeClr val="accent1">
                    <a:lumMod val="75000"/>
                  </a:schemeClr>
                </a:solidFill>
                <a:cs typeface="Calibri"/>
              </a:rPr>
              <a:t>Features of JavaScript</a:t>
            </a:r>
            <a:br>
              <a:rPr lang="en-US" b="1" dirty="0"/>
            </a:br>
            <a:r>
              <a:rPr lang="en-US" sz="2200" dirty="0"/>
              <a:t>JavaScript is a client side technology, it is mainly used for gives client side validation, but it have lot of features which are given below;</a:t>
            </a:r>
            <a:br>
              <a:rPr lang="en-US" b="1"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52414" y="1676400"/>
            <a:ext cx="7839171" cy="5181600"/>
          </a:xfrm>
          <a:prstGeom prst="rect">
            <a:avLst/>
          </a:prstGeom>
          <a:noFill/>
        </p:spPr>
      </p:pic>
    </p:spTree>
    <p:extLst>
      <p:ext uri="{BB962C8B-B14F-4D97-AF65-F5344CB8AC3E}">
        <p14:creationId xmlns:p14="http://schemas.microsoft.com/office/powerpoint/2010/main" val="392980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34" y="475106"/>
            <a:ext cx="8283066" cy="940435"/>
          </a:xfrm>
        </p:spPr>
        <p:txBody>
          <a:bodyPr>
            <a:noAutofit/>
          </a:bodyPr>
          <a:lstStyle/>
          <a:p>
            <a:r>
              <a:rPr lang="en-US" sz="4000" dirty="0">
                <a:solidFill>
                  <a:schemeClr val="accent1">
                    <a:lumMod val="75000"/>
                  </a:schemeClr>
                </a:solidFill>
                <a:cs typeface="Calibri"/>
              </a:rPr>
              <a:t>Way of Using JavaScript</a:t>
            </a:r>
            <a:br>
              <a:rPr lang="en-US" sz="4000" b="1" dirty="0"/>
            </a:br>
            <a:endParaRPr lang="en-US" sz="4000" dirty="0"/>
          </a:p>
        </p:txBody>
      </p:sp>
      <p:sp>
        <p:nvSpPr>
          <p:cNvPr id="3" name="Content Placeholder 2"/>
          <p:cNvSpPr>
            <a:spLocks noGrp="1"/>
          </p:cNvSpPr>
          <p:nvPr>
            <p:ph idx="1"/>
          </p:nvPr>
        </p:nvSpPr>
        <p:spPr>
          <a:xfrm>
            <a:off x="273811" y="1415541"/>
            <a:ext cx="8568055" cy="1815882"/>
          </a:xfrm>
        </p:spPr>
        <p:txBody>
          <a:bodyPr/>
          <a:lstStyle/>
          <a:p>
            <a:r>
              <a:rPr lang="en-US" sz="2800" dirty="0"/>
              <a:t>There are three places to put the JavaScript code.</a:t>
            </a:r>
          </a:p>
          <a:p>
            <a:pPr lvl="1"/>
            <a:r>
              <a:rPr lang="en-US" sz="2200" dirty="0"/>
              <a:t>Between the &lt;body&gt; &lt;/body&gt; tag of html (Inline JavaScript)</a:t>
            </a:r>
          </a:p>
          <a:p>
            <a:pPr lvl="1"/>
            <a:r>
              <a:rPr lang="en-US" sz="2200" dirty="0"/>
              <a:t>Between the &lt;head&gt; &lt;/head&gt; tag of html (Internal JavaScript)</a:t>
            </a:r>
          </a:p>
          <a:p>
            <a:pPr lvl="1"/>
            <a:r>
              <a:rPr lang="en-US" sz="2200" dirty="0"/>
              <a:t>In .</a:t>
            </a:r>
            <a:r>
              <a:rPr lang="en-US" sz="2200" dirty="0" err="1"/>
              <a:t>js</a:t>
            </a:r>
            <a:r>
              <a:rPr lang="en-US" sz="2200" dirty="0"/>
              <a:t> file (External JavaScript)</a:t>
            </a:r>
          </a:p>
          <a:p>
            <a:endParaRPr lang="en-US" dirty="0"/>
          </a:p>
        </p:txBody>
      </p:sp>
    </p:spTree>
    <p:extLst>
      <p:ext uri="{BB962C8B-B14F-4D97-AF65-F5344CB8AC3E}">
        <p14:creationId xmlns:p14="http://schemas.microsoft.com/office/powerpoint/2010/main" val="91523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4000" dirty="0">
                <a:solidFill>
                  <a:schemeClr val="accent1">
                    <a:lumMod val="75000"/>
                  </a:schemeClr>
                </a:solidFill>
                <a:cs typeface="Calibri"/>
              </a:rPr>
              <a:t>How to Put a JavaScript Into an HTML Page?</a:t>
            </a:r>
            <a:endParaRPr lang="en-US" sz="4000" dirty="0">
              <a:solidFill>
                <a:schemeClr val="accent1">
                  <a:lumMod val="75000"/>
                </a:schemeClr>
              </a:solidFill>
              <a:cs typeface="Calibri"/>
            </a:endParaRPr>
          </a:p>
        </p:txBody>
      </p:sp>
      <p:sp>
        <p:nvSpPr>
          <p:cNvPr id="3" name="Content Placeholder 2"/>
          <p:cNvSpPr>
            <a:spLocks noGrp="1"/>
          </p:cNvSpPr>
          <p:nvPr>
            <p:ph idx="1"/>
          </p:nvPr>
        </p:nvSpPr>
        <p:spPr/>
        <p:txBody>
          <a:bodyPr/>
          <a:lstStyle/>
          <a:p>
            <a:pPr>
              <a:buNone/>
            </a:pPr>
            <a:r>
              <a:rPr lang="tr-TR" dirty="0"/>
              <a:t>&lt;html&gt;</a:t>
            </a:r>
          </a:p>
          <a:p>
            <a:pPr>
              <a:buNone/>
            </a:pPr>
            <a:r>
              <a:rPr lang="tr-TR" dirty="0"/>
              <a:t>&lt;body&gt;</a:t>
            </a:r>
          </a:p>
          <a:p>
            <a:pPr>
              <a:buNone/>
            </a:pPr>
            <a:r>
              <a:rPr lang="tr-TR" dirty="0"/>
              <a:t>&lt;script type="text/javascript"&gt;</a:t>
            </a:r>
          </a:p>
          <a:p>
            <a:pPr>
              <a:buNone/>
            </a:pPr>
            <a:r>
              <a:rPr lang="tr-TR" dirty="0"/>
              <a:t>document.write("Hello World!")</a:t>
            </a:r>
          </a:p>
          <a:p>
            <a:pPr>
              <a:buNone/>
            </a:pPr>
            <a:r>
              <a:rPr lang="tr-TR" dirty="0"/>
              <a:t>&lt;/script&gt;</a:t>
            </a:r>
          </a:p>
          <a:p>
            <a:pPr>
              <a:buNone/>
            </a:pPr>
            <a:r>
              <a:rPr lang="tr-TR" dirty="0"/>
              <a:t>&lt;/body&gt;</a:t>
            </a:r>
          </a:p>
          <a:p>
            <a:pPr>
              <a:buNone/>
            </a:pPr>
            <a:r>
              <a:rPr lang="tr-TR" dirty="0"/>
              <a:t>&lt;/html&gt;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82000" cy="6858000"/>
          </a:xfrm>
        </p:spPr>
        <p:txBody>
          <a:bodyPr/>
          <a:lstStyle/>
          <a:p>
            <a:r>
              <a:rPr lang="en-US" sz="4000" dirty="0">
                <a:solidFill>
                  <a:schemeClr val="accent1">
                    <a:lumMod val="75000"/>
                  </a:schemeClr>
                </a:solidFill>
                <a:latin typeface="+mj-lt"/>
                <a:ea typeface="+mj-ea"/>
                <a:cs typeface="Calibri"/>
              </a:rPr>
              <a:t>Inline JavaScript</a:t>
            </a:r>
          </a:p>
          <a:p>
            <a:r>
              <a:rPr lang="en-US" dirty="0"/>
              <a:t>When java script was written within the html element using attributes related to events of the element then it is called as inline java script.</a:t>
            </a:r>
          </a:p>
          <a:p>
            <a:r>
              <a:rPr lang="en-US" sz="4000" dirty="0">
                <a:solidFill>
                  <a:schemeClr val="accent1">
                    <a:lumMod val="75000"/>
                  </a:schemeClr>
                </a:solidFill>
                <a:latin typeface="+mj-lt"/>
                <a:ea typeface="+mj-ea"/>
                <a:cs typeface="Calibri"/>
              </a:rPr>
              <a:t>Example of Inline JavaScript</a:t>
            </a:r>
          </a:p>
          <a:p>
            <a:r>
              <a:rPr lang="en-US" b="1" dirty="0"/>
              <a:t>Example How to use JavaScript</a:t>
            </a:r>
          </a:p>
          <a:p>
            <a:pPr marL="0" indent="0">
              <a:buNone/>
            </a:pPr>
            <a:r>
              <a:rPr lang="en-US" b="1" dirty="0"/>
              <a:t>&lt;html&gt;</a:t>
            </a:r>
            <a:r>
              <a:rPr lang="en-US" dirty="0"/>
              <a:t> </a:t>
            </a:r>
            <a:r>
              <a:rPr lang="en-US" b="1" dirty="0"/>
              <a:t>&lt;form&gt;</a:t>
            </a:r>
            <a:r>
              <a:rPr lang="en-US" dirty="0"/>
              <a:t> </a:t>
            </a:r>
            <a:r>
              <a:rPr lang="en-US" b="1" dirty="0"/>
              <a:t>&lt;input</a:t>
            </a:r>
            <a:r>
              <a:rPr lang="en-US" dirty="0"/>
              <a:t> type="button" value="Click" </a:t>
            </a:r>
            <a:r>
              <a:rPr lang="en-US" dirty="0" err="1"/>
              <a:t>onclick</a:t>
            </a:r>
            <a:r>
              <a:rPr lang="en-US" dirty="0"/>
              <a:t>="alert('Button Clicked')"</a:t>
            </a:r>
            <a:r>
              <a:rPr lang="en-US" b="1" dirty="0"/>
              <a:t>/&gt;</a:t>
            </a:r>
            <a:r>
              <a:rPr lang="en-US" dirty="0"/>
              <a:t> </a:t>
            </a:r>
            <a:r>
              <a:rPr lang="en-US" b="1" dirty="0"/>
              <a:t>&lt;/form&gt;</a:t>
            </a:r>
            <a:r>
              <a:rPr lang="en-US" dirty="0"/>
              <a:t> </a:t>
            </a:r>
            <a:r>
              <a:rPr lang="en-US" b="1" dirty="0"/>
              <a:t>&lt;/html&gt;</a:t>
            </a:r>
            <a:endParaRPr lang="en-US" dirty="0"/>
          </a:p>
          <a:p>
            <a:r>
              <a:rPr lang="en-US" dirty="0"/>
              <a:t>Output:</a:t>
            </a:r>
          </a:p>
        </p:txBody>
      </p:sp>
      <p:sp>
        <p:nvSpPr>
          <p:cNvPr id="4" name="Rectangle 3"/>
          <p:cNvSpPr/>
          <p:nvPr/>
        </p:nvSpPr>
        <p:spPr>
          <a:xfrm>
            <a:off x="2286000" y="57912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a:ea typeface="+mn-ea"/>
                <a:cs typeface="+mn-cs"/>
              </a:rPr>
              <a:t>Click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chemeClr val="accent1">
                    <a:lumMod val="75000"/>
                  </a:schemeClr>
                </a:solidFill>
                <a:cs typeface="Calibri"/>
              </a:rPr>
              <a:t>Internal JavaScript</a:t>
            </a:r>
            <a:br>
              <a:rPr lang="en-US" b="1" dirty="0"/>
            </a:br>
            <a:endParaRPr lang="en-US" dirty="0"/>
          </a:p>
        </p:txBody>
      </p:sp>
      <p:sp>
        <p:nvSpPr>
          <p:cNvPr id="3" name="Content Placeholder 2"/>
          <p:cNvSpPr>
            <a:spLocks noGrp="1"/>
          </p:cNvSpPr>
          <p:nvPr>
            <p:ph idx="1"/>
          </p:nvPr>
        </p:nvSpPr>
        <p:spPr>
          <a:xfrm>
            <a:off x="228600" y="838200"/>
            <a:ext cx="8686800" cy="5791200"/>
          </a:xfrm>
        </p:spPr>
        <p:txBody>
          <a:bodyPr>
            <a:normAutofit fontScale="77500" lnSpcReduction="20000"/>
          </a:bodyPr>
          <a:lstStyle/>
          <a:p>
            <a:r>
              <a:rPr lang="en-US" dirty="0"/>
              <a:t>When java script was written within the section using element then it is called as internal java script.</a:t>
            </a:r>
          </a:p>
          <a:p>
            <a:r>
              <a:rPr lang="en-US" b="1" dirty="0"/>
              <a:t>Example of Internal JavaScript</a:t>
            </a:r>
          </a:p>
          <a:p>
            <a:pPr marL="0" indent="0">
              <a:buNone/>
            </a:pPr>
            <a:r>
              <a:rPr lang="en-US" b="1" dirty="0">
                <a:solidFill>
                  <a:srgbClr val="FF0000"/>
                </a:solidFill>
              </a:rPr>
              <a:t>&lt;html&gt;</a:t>
            </a:r>
          </a:p>
          <a:p>
            <a:pPr marL="0" indent="0">
              <a:buNone/>
            </a:pPr>
            <a:r>
              <a:rPr lang="en-US" dirty="0">
                <a:solidFill>
                  <a:srgbClr val="FF0000"/>
                </a:solidFill>
              </a:rPr>
              <a:t> </a:t>
            </a:r>
            <a:r>
              <a:rPr lang="en-US" b="1" dirty="0">
                <a:solidFill>
                  <a:srgbClr val="FF0000"/>
                </a:solidFill>
              </a:rPr>
              <a:t>&lt;head&gt;</a:t>
            </a:r>
            <a:r>
              <a:rPr lang="en-US" dirty="0">
                <a:solidFill>
                  <a:srgbClr val="FF0000"/>
                </a:solidFill>
              </a:rPr>
              <a:t> </a:t>
            </a:r>
          </a:p>
          <a:p>
            <a:pPr marL="0" indent="0">
              <a:buNone/>
            </a:pPr>
            <a:r>
              <a:rPr lang="en-US" b="1" dirty="0">
                <a:solidFill>
                  <a:srgbClr val="FF0000"/>
                </a:solidFill>
              </a:rPr>
              <a:t>&lt;script&gt;</a:t>
            </a:r>
            <a:r>
              <a:rPr lang="en-US" dirty="0">
                <a:solidFill>
                  <a:srgbClr val="FF0000"/>
                </a:solidFill>
              </a:rPr>
              <a:t> </a:t>
            </a:r>
          </a:p>
          <a:p>
            <a:pPr marL="0" indent="0">
              <a:buNone/>
            </a:pPr>
            <a:r>
              <a:rPr lang="en-US" b="1" dirty="0">
                <a:solidFill>
                  <a:srgbClr val="FF0000"/>
                </a:solidFill>
              </a:rPr>
              <a:t>function</a:t>
            </a:r>
            <a:r>
              <a:rPr lang="en-US" dirty="0">
                <a:solidFill>
                  <a:srgbClr val="FF0000"/>
                </a:solidFill>
              </a:rPr>
              <a:t> </a:t>
            </a:r>
            <a:r>
              <a:rPr lang="en-US" dirty="0" err="1">
                <a:solidFill>
                  <a:srgbClr val="FF0000"/>
                </a:solidFill>
              </a:rPr>
              <a:t>msg</a:t>
            </a:r>
            <a:r>
              <a:rPr lang="en-US" dirty="0">
                <a:solidFill>
                  <a:srgbClr val="FF0000"/>
                </a:solidFill>
              </a:rPr>
              <a:t>() </a:t>
            </a:r>
          </a:p>
          <a:p>
            <a:pPr marL="0" indent="0">
              <a:buNone/>
            </a:pPr>
            <a:r>
              <a:rPr lang="en-US" dirty="0">
                <a:solidFill>
                  <a:srgbClr val="FF0000"/>
                </a:solidFill>
              </a:rPr>
              <a:t>{ alert("Welcome in JavaScript"); }</a:t>
            </a:r>
          </a:p>
          <a:p>
            <a:pPr marL="0" indent="0">
              <a:buNone/>
            </a:pPr>
            <a:r>
              <a:rPr lang="en-US" dirty="0">
                <a:solidFill>
                  <a:srgbClr val="FF0000"/>
                </a:solidFill>
              </a:rPr>
              <a:t> </a:t>
            </a:r>
            <a:r>
              <a:rPr lang="en-US" b="1" dirty="0">
                <a:solidFill>
                  <a:srgbClr val="FF0000"/>
                </a:solidFill>
              </a:rPr>
              <a:t>&lt;/script&gt;</a:t>
            </a:r>
            <a:r>
              <a:rPr lang="en-US" dirty="0">
                <a:solidFill>
                  <a:srgbClr val="FF0000"/>
                </a:solidFill>
              </a:rPr>
              <a:t> </a:t>
            </a:r>
          </a:p>
          <a:p>
            <a:pPr marL="0" indent="0">
              <a:buNone/>
            </a:pPr>
            <a:r>
              <a:rPr lang="en-US" b="1" dirty="0">
                <a:solidFill>
                  <a:srgbClr val="FF0000"/>
                </a:solidFill>
              </a:rPr>
              <a:t>&lt;/head&gt;</a:t>
            </a:r>
          </a:p>
          <a:p>
            <a:pPr marL="0" indent="0">
              <a:buNone/>
            </a:pPr>
            <a:r>
              <a:rPr lang="en-US" dirty="0">
                <a:solidFill>
                  <a:srgbClr val="FF0000"/>
                </a:solidFill>
              </a:rPr>
              <a:t> </a:t>
            </a:r>
            <a:r>
              <a:rPr lang="en-US" b="1" dirty="0">
                <a:solidFill>
                  <a:srgbClr val="FF0000"/>
                </a:solidFill>
              </a:rPr>
              <a:t>&lt;form&gt;</a:t>
            </a:r>
            <a:r>
              <a:rPr lang="en-US" dirty="0">
                <a:solidFill>
                  <a:srgbClr val="FF0000"/>
                </a:solidFill>
              </a:rPr>
              <a:t> </a:t>
            </a:r>
          </a:p>
          <a:p>
            <a:pPr marL="0" indent="0">
              <a:buNone/>
            </a:pPr>
            <a:r>
              <a:rPr lang="en-US" b="1" dirty="0">
                <a:solidFill>
                  <a:srgbClr val="FF0000"/>
                </a:solidFill>
              </a:rPr>
              <a:t>&lt;input</a:t>
            </a:r>
            <a:r>
              <a:rPr lang="en-US" dirty="0">
                <a:solidFill>
                  <a:srgbClr val="FF0000"/>
                </a:solidFill>
              </a:rPr>
              <a:t> type="button" value="Click" </a:t>
            </a:r>
            <a:r>
              <a:rPr lang="en-US" dirty="0" err="1">
                <a:solidFill>
                  <a:srgbClr val="FF0000"/>
                </a:solidFill>
              </a:rPr>
              <a:t>onclick</a:t>
            </a:r>
            <a:r>
              <a:rPr lang="en-US" dirty="0">
                <a:solidFill>
                  <a:srgbClr val="FF0000"/>
                </a:solidFill>
              </a:rPr>
              <a:t>="</a:t>
            </a:r>
            <a:r>
              <a:rPr lang="en-US" dirty="0" err="1">
                <a:solidFill>
                  <a:srgbClr val="FF0000"/>
                </a:solidFill>
              </a:rPr>
              <a:t>msg</a:t>
            </a:r>
            <a:r>
              <a:rPr lang="en-US" dirty="0">
                <a:solidFill>
                  <a:srgbClr val="FF0000"/>
                </a:solidFill>
              </a:rPr>
              <a:t>()"</a:t>
            </a:r>
            <a:r>
              <a:rPr lang="en-US" b="1" dirty="0">
                <a:solidFill>
                  <a:srgbClr val="FF0000"/>
                </a:solidFill>
              </a:rPr>
              <a:t>/&gt;</a:t>
            </a:r>
            <a:r>
              <a:rPr lang="en-US" dirty="0">
                <a:solidFill>
                  <a:srgbClr val="FF0000"/>
                </a:solidFill>
              </a:rPr>
              <a:t> </a:t>
            </a:r>
          </a:p>
          <a:p>
            <a:pPr marL="0" indent="0">
              <a:buNone/>
            </a:pPr>
            <a:r>
              <a:rPr lang="en-US" b="1" dirty="0">
                <a:solidFill>
                  <a:srgbClr val="FF0000"/>
                </a:solidFill>
              </a:rPr>
              <a:t>&lt;/form&gt;</a:t>
            </a:r>
          </a:p>
          <a:p>
            <a:pPr marL="0" indent="0">
              <a:buNone/>
            </a:pPr>
            <a:r>
              <a:rPr lang="en-US" dirty="0">
                <a:solidFill>
                  <a:srgbClr val="FF0000"/>
                </a:solidFill>
              </a:rPr>
              <a:t> </a:t>
            </a:r>
            <a:r>
              <a:rPr lang="en-US" b="1" dirty="0">
                <a:solidFill>
                  <a:srgbClr val="FF0000"/>
                </a:solidFill>
              </a:rPr>
              <a:t>&lt;/html&gt;</a:t>
            </a:r>
          </a:p>
          <a:p>
            <a:r>
              <a:rPr lang="en-US" b="1" dirty="0">
                <a:solidFill>
                  <a:srgbClr val="FF0000"/>
                </a:solidFill>
              </a:rPr>
              <a:t> </a:t>
            </a:r>
            <a:r>
              <a:rPr lang="en-US" dirty="0"/>
              <a:t>Output:</a:t>
            </a:r>
          </a:p>
          <a:p>
            <a:endParaRPr lang="en-US" dirty="0">
              <a:solidFill>
                <a:srgbClr val="FF0000"/>
              </a:solidFill>
            </a:endParaRPr>
          </a:p>
          <a:p>
            <a:endParaRPr lang="en-US" dirty="0"/>
          </a:p>
          <a:p>
            <a:endParaRPr lang="en-US" dirty="0"/>
          </a:p>
        </p:txBody>
      </p:sp>
      <p:sp>
        <p:nvSpPr>
          <p:cNvPr id="4" name="Rectangle 3"/>
          <p:cNvSpPr/>
          <p:nvPr/>
        </p:nvSpPr>
        <p:spPr>
          <a:xfrm>
            <a:off x="3429000" y="60198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a:ea typeface="+mn-ea"/>
                <a:cs typeface="+mn-cs"/>
              </a:rPr>
              <a:t>click</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solidFill>
                  <a:schemeClr val="accent1">
                    <a:lumMod val="75000"/>
                  </a:schemeClr>
                </a:solidFill>
                <a:cs typeface="Calibri"/>
              </a:rPr>
              <a:t>External JavaScript</a:t>
            </a:r>
            <a:br>
              <a:rPr lang="en-US" b="1" dirty="0"/>
            </a:br>
            <a:endParaRPr lang="en-US" dirty="0"/>
          </a:p>
        </p:txBody>
      </p:sp>
      <p:sp>
        <p:nvSpPr>
          <p:cNvPr id="3" name="Content Placeholder 2"/>
          <p:cNvSpPr>
            <a:spLocks noGrp="1"/>
          </p:cNvSpPr>
          <p:nvPr>
            <p:ph idx="1"/>
          </p:nvPr>
        </p:nvSpPr>
        <p:spPr>
          <a:xfrm>
            <a:off x="228600" y="990600"/>
            <a:ext cx="8458200" cy="5867400"/>
          </a:xfrm>
        </p:spPr>
        <p:txBody>
          <a:bodyPr>
            <a:normAutofit fontScale="92500"/>
          </a:bodyPr>
          <a:lstStyle/>
          <a:p>
            <a:r>
              <a:rPr lang="en-US" dirty="0"/>
              <a:t>Writing java script in a separate file with extension .</a:t>
            </a:r>
            <a:r>
              <a:rPr lang="en-US" dirty="0" err="1"/>
              <a:t>js</a:t>
            </a:r>
            <a:r>
              <a:rPr lang="en-US" dirty="0"/>
              <a:t> is called as external java script. For adding the reference of an external java script file to your html page, use tag with </a:t>
            </a:r>
            <a:r>
              <a:rPr lang="en-US" dirty="0" err="1"/>
              <a:t>src</a:t>
            </a:r>
            <a:r>
              <a:rPr lang="en-US" dirty="0"/>
              <a:t> attribute as follows</a:t>
            </a:r>
          </a:p>
          <a:p>
            <a:r>
              <a:rPr lang="en-US" b="1" dirty="0"/>
              <a:t>Example</a:t>
            </a:r>
          </a:p>
          <a:p>
            <a:pPr marL="0" indent="0">
              <a:buNone/>
            </a:pPr>
            <a:r>
              <a:rPr lang="en-US" b="1" dirty="0">
                <a:solidFill>
                  <a:srgbClr val="FF0000"/>
                </a:solidFill>
              </a:rPr>
              <a:t>&lt;script</a:t>
            </a:r>
            <a:r>
              <a:rPr lang="en-US" dirty="0">
                <a:solidFill>
                  <a:srgbClr val="FF0000"/>
                </a:solidFill>
              </a:rPr>
              <a:t> type="text/</a:t>
            </a:r>
            <a:r>
              <a:rPr lang="en-US" dirty="0" err="1">
                <a:solidFill>
                  <a:srgbClr val="FF0000"/>
                </a:solidFill>
              </a:rPr>
              <a:t>javascript</a:t>
            </a:r>
            <a:r>
              <a:rPr lang="en-US" dirty="0">
                <a:solidFill>
                  <a:srgbClr val="FF0000"/>
                </a:solidFill>
              </a:rPr>
              <a:t>" </a:t>
            </a:r>
            <a:r>
              <a:rPr lang="en-US" dirty="0" err="1">
                <a:solidFill>
                  <a:srgbClr val="FF0000"/>
                </a:solidFill>
              </a:rPr>
              <a:t>src</a:t>
            </a:r>
            <a:r>
              <a:rPr lang="en-US" dirty="0">
                <a:solidFill>
                  <a:srgbClr val="FF0000"/>
                </a:solidFill>
              </a:rPr>
              <a:t>="filename.js"</a:t>
            </a:r>
            <a:r>
              <a:rPr lang="en-US" b="1" dirty="0">
                <a:solidFill>
                  <a:srgbClr val="FF0000"/>
                </a:solidFill>
              </a:rPr>
              <a:t>/&gt;</a:t>
            </a:r>
            <a:endParaRPr lang="en-US" dirty="0">
              <a:solidFill>
                <a:srgbClr val="FF0000"/>
              </a:solidFill>
            </a:endParaRPr>
          </a:p>
          <a:p>
            <a:r>
              <a:rPr lang="en-US" dirty="0"/>
              <a:t>Create a file with name functions.js and write the following java script functions in it.</a:t>
            </a:r>
          </a:p>
          <a:p>
            <a:r>
              <a:rPr lang="en-US" b="1" dirty="0"/>
              <a:t>message.js</a:t>
            </a:r>
            <a:endParaRPr lang="en-US" dirty="0"/>
          </a:p>
          <a:p>
            <a:r>
              <a:rPr lang="en-US" b="1" dirty="0"/>
              <a:t>Example</a:t>
            </a:r>
          </a:p>
          <a:p>
            <a:pPr marL="0" indent="0">
              <a:buNone/>
            </a:pPr>
            <a:r>
              <a:rPr lang="en-US" b="1" dirty="0">
                <a:solidFill>
                  <a:srgbClr val="FF0000"/>
                </a:solidFill>
              </a:rPr>
              <a:t>function</a:t>
            </a:r>
            <a:r>
              <a:rPr lang="en-US" dirty="0">
                <a:solidFill>
                  <a:srgbClr val="FF0000"/>
                </a:solidFill>
              </a:rPr>
              <a:t> </a:t>
            </a:r>
            <a:r>
              <a:rPr lang="en-US" dirty="0" err="1">
                <a:solidFill>
                  <a:srgbClr val="FF0000"/>
                </a:solidFill>
              </a:rPr>
              <a:t>msg</a:t>
            </a:r>
            <a:r>
              <a:rPr lang="en-US" dirty="0">
                <a:solidFill>
                  <a:srgbClr val="FF0000"/>
                </a:solidFill>
              </a:rPr>
              <a:t>() { alert("Welcome in JavaScript"); }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96000"/>
          </a:xfrm>
        </p:spPr>
        <p:txBody>
          <a:bodyPr>
            <a:normAutofit fontScale="85000" lnSpcReduction="10000"/>
          </a:bodyPr>
          <a:lstStyle/>
          <a:p>
            <a:r>
              <a:rPr lang="en-US" sz="4700" dirty="0">
                <a:solidFill>
                  <a:schemeClr val="accent1">
                    <a:lumMod val="75000"/>
                  </a:schemeClr>
                </a:solidFill>
                <a:latin typeface="+mj-lt"/>
                <a:ea typeface="+mj-ea"/>
                <a:cs typeface="Calibri"/>
              </a:rPr>
              <a:t>Example</a:t>
            </a:r>
          </a:p>
          <a:p>
            <a:pPr marL="0" indent="0">
              <a:buNone/>
            </a:pPr>
            <a:r>
              <a:rPr lang="en-US" b="1" dirty="0">
                <a:solidFill>
                  <a:srgbClr val="FF0000"/>
                </a:solidFill>
              </a:rPr>
              <a:t>&lt;html&gt;</a:t>
            </a:r>
            <a:r>
              <a:rPr lang="en-US" dirty="0">
                <a:solidFill>
                  <a:srgbClr val="FF0000"/>
                </a:solidFill>
              </a:rPr>
              <a:t> </a:t>
            </a:r>
          </a:p>
          <a:p>
            <a:pPr marL="0" indent="0">
              <a:buNone/>
            </a:pPr>
            <a:r>
              <a:rPr lang="en-US" b="1" dirty="0">
                <a:solidFill>
                  <a:srgbClr val="FF0000"/>
                </a:solidFill>
              </a:rPr>
              <a:t>&lt;head&gt;</a:t>
            </a:r>
            <a:r>
              <a:rPr lang="en-US" dirty="0">
                <a:solidFill>
                  <a:srgbClr val="FF0000"/>
                </a:solidFill>
              </a:rPr>
              <a:t> </a:t>
            </a:r>
          </a:p>
          <a:p>
            <a:pPr marL="0" indent="0">
              <a:buNone/>
            </a:pPr>
            <a:r>
              <a:rPr lang="en-US" b="1" dirty="0">
                <a:solidFill>
                  <a:srgbClr val="FF0000"/>
                </a:solidFill>
              </a:rPr>
              <a:t>&lt;script</a:t>
            </a:r>
            <a:r>
              <a:rPr lang="en-US" dirty="0">
                <a:solidFill>
                  <a:srgbClr val="FF0000"/>
                </a:solidFill>
              </a:rPr>
              <a:t> type="text/</a:t>
            </a:r>
            <a:r>
              <a:rPr lang="en-US" dirty="0" err="1">
                <a:solidFill>
                  <a:srgbClr val="FF0000"/>
                </a:solidFill>
              </a:rPr>
              <a:t>javascript</a:t>
            </a:r>
            <a:r>
              <a:rPr lang="en-US" dirty="0">
                <a:solidFill>
                  <a:srgbClr val="FF0000"/>
                </a:solidFill>
              </a:rPr>
              <a:t>" </a:t>
            </a:r>
            <a:r>
              <a:rPr lang="en-US" dirty="0" err="1">
                <a:solidFill>
                  <a:srgbClr val="FF0000"/>
                </a:solidFill>
              </a:rPr>
              <a:t>src</a:t>
            </a:r>
            <a:r>
              <a:rPr lang="en-US" dirty="0">
                <a:solidFill>
                  <a:srgbClr val="FF0000"/>
                </a:solidFill>
              </a:rPr>
              <a:t>="message.js"</a:t>
            </a:r>
            <a:r>
              <a:rPr lang="en-US" b="1" dirty="0">
                <a:solidFill>
                  <a:srgbClr val="FF0000"/>
                </a:solidFill>
              </a:rPr>
              <a:t>&gt;</a:t>
            </a:r>
          </a:p>
          <a:p>
            <a:pPr marL="0" indent="0">
              <a:buNone/>
            </a:pPr>
            <a:r>
              <a:rPr lang="en-US" b="1" dirty="0">
                <a:solidFill>
                  <a:srgbClr val="FF0000"/>
                </a:solidFill>
              </a:rPr>
              <a:t>&lt;/script&gt;</a:t>
            </a:r>
          </a:p>
          <a:p>
            <a:pPr marL="0" indent="0">
              <a:buNone/>
            </a:pPr>
            <a:r>
              <a:rPr lang="en-US" dirty="0">
                <a:solidFill>
                  <a:srgbClr val="FF0000"/>
                </a:solidFill>
              </a:rPr>
              <a:t> </a:t>
            </a:r>
            <a:r>
              <a:rPr lang="en-US" b="1" dirty="0">
                <a:solidFill>
                  <a:srgbClr val="FF0000"/>
                </a:solidFill>
              </a:rPr>
              <a:t>&lt;/head&gt;</a:t>
            </a:r>
            <a:r>
              <a:rPr lang="en-US" dirty="0">
                <a:solidFill>
                  <a:srgbClr val="FF0000"/>
                </a:solidFill>
              </a:rPr>
              <a:t> </a:t>
            </a:r>
          </a:p>
          <a:p>
            <a:pPr marL="0" indent="0">
              <a:buNone/>
            </a:pPr>
            <a:r>
              <a:rPr lang="en-US" b="1" dirty="0">
                <a:solidFill>
                  <a:srgbClr val="FF0000"/>
                </a:solidFill>
              </a:rPr>
              <a:t>&lt;body&gt;</a:t>
            </a:r>
            <a:r>
              <a:rPr lang="en-US" dirty="0">
                <a:solidFill>
                  <a:srgbClr val="FF0000"/>
                </a:solidFill>
              </a:rPr>
              <a:t> </a:t>
            </a:r>
          </a:p>
          <a:p>
            <a:pPr marL="0" indent="0">
              <a:buNone/>
            </a:pPr>
            <a:r>
              <a:rPr lang="en-US" b="1" dirty="0">
                <a:solidFill>
                  <a:srgbClr val="FF0000"/>
                </a:solidFill>
              </a:rPr>
              <a:t>&lt;form&gt;</a:t>
            </a:r>
            <a:r>
              <a:rPr lang="en-US" dirty="0">
                <a:solidFill>
                  <a:srgbClr val="FF0000"/>
                </a:solidFill>
              </a:rPr>
              <a:t> </a:t>
            </a:r>
          </a:p>
          <a:p>
            <a:pPr marL="0" indent="0">
              <a:buNone/>
            </a:pPr>
            <a:r>
              <a:rPr lang="en-US" b="1" dirty="0">
                <a:solidFill>
                  <a:srgbClr val="FF0000"/>
                </a:solidFill>
              </a:rPr>
              <a:t>&lt;input</a:t>
            </a:r>
            <a:r>
              <a:rPr lang="en-US" dirty="0">
                <a:solidFill>
                  <a:srgbClr val="FF0000"/>
                </a:solidFill>
              </a:rPr>
              <a:t> type="button" value="click" </a:t>
            </a:r>
            <a:r>
              <a:rPr lang="en-US" dirty="0" err="1">
                <a:solidFill>
                  <a:srgbClr val="FF0000"/>
                </a:solidFill>
              </a:rPr>
              <a:t>onclick</a:t>
            </a:r>
            <a:r>
              <a:rPr lang="en-US" dirty="0">
                <a:solidFill>
                  <a:srgbClr val="FF0000"/>
                </a:solidFill>
              </a:rPr>
              <a:t>="</a:t>
            </a:r>
            <a:r>
              <a:rPr lang="en-US" dirty="0" err="1">
                <a:solidFill>
                  <a:srgbClr val="FF0000"/>
                </a:solidFill>
              </a:rPr>
              <a:t>msg</a:t>
            </a:r>
            <a:r>
              <a:rPr lang="en-US" dirty="0">
                <a:solidFill>
                  <a:srgbClr val="FF0000"/>
                </a:solidFill>
              </a:rPr>
              <a:t>()"</a:t>
            </a:r>
            <a:r>
              <a:rPr lang="en-US" b="1" dirty="0">
                <a:solidFill>
                  <a:srgbClr val="FF0000"/>
                </a:solidFill>
              </a:rPr>
              <a:t>/&gt;</a:t>
            </a:r>
          </a:p>
          <a:p>
            <a:pPr marL="0" indent="0">
              <a:buNone/>
            </a:pPr>
            <a:r>
              <a:rPr lang="en-US" dirty="0">
                <a:solidFill>
                  <a:srgbClr val="FF0000"/>
                </a:solidFill>
              </a:rPr>
              <a:t> </a:t>
            </a:r>
            <a:r>
              <a:rPr lang="en-US" b="1" dirty="0">
                <a:solidFill>
                  <a:srgbClr val="FF0000"/>
                </a:solidFill>
              </a:rPr>
              <a:t>&lt;/form&gt;</a:t>
            </a:r>
            <a:r>
              <a:rPr lang="en-US" dirty="0">
                <a:solidFill>
                  <a:srgbClr val="FF0000"/>
                </a:solidFill>
              </a:rPr>
              <a:t> </a:t>
            </a:r>
          </a:p>
          <a:p>
            <a:pPr marL="0" indent="0">
              <a:buNone/>
            </a:pPr>
            <a:r>
              <a:rPr lang="en-US" b="1" dirty="0">
                <a:solidFill>
                  <a:srgbClr val="FF0000"/>
                </a:solidFill>
              </a:rPr>
              <a:t>&lt;/body&gt;</a:t>
            </a:r>
          </a:p>
          <a:p>
            <a:pPr marL="0" indent="0">
              <a:buNone/>
            </a:pPr>
            <a:r>
              <a:rPr lang="en-US" dirty="0">
                <a:solidFill>
                  <a:srgbClr val="FF0000"/>
                </a:solidFill>
              </a:rPr>
              <a:t> </a:t>
            </a:r>
            <a:r>
              <a:rPr lang="en-US" b="1" dirty="0">
                <a:solidFill>
                  <a:srgbClr val="FF0000"/>
                </a:solidFill>
              </a:rPr>
              <a:t>&lt;/html&gt;</a:t>
            </a:r>
          </a:p>
          <a:p>
            <a:r>
              <a:rPr lang="en-US" dirty="0"/>
              <a:t> output:</a:t>
            </a:r>
          </a:p>
        </p:txBody>
      </p:sp>
      <p:sp>
        <p:nvSpPr>
          <p:cNvPr id="4" name="Rectangle 3"/>
          <p:cNvSpPr/>
          <p:nvPr/>
        </p:nvSpPr>
        <p:spPr>
          <a:xfrm>
            <a:off x="3810000" y="5791200"/>
            <a:ext cx="3810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a:ea typeface="+mn-ea"/>
                <a:cs typeface="+mn-cs"/>
              </a:rPr>
              <a:t>click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dirty="0">
                <a:solidFill>
                  <a:schemeClr val="accent1">
                    <a:lumMod val="75000"/>
                  </a:schemeClr>
                </a:solidFill>
                <a:cs typeface="Calibri"/>
              </a:rPr>
              <a:t>alert(), confirm(), and prompt()</a:t>
            </a:r>
          </a:p>
        </p:txBody>
      </p:sp>
      <p:pic>
        <p:nvPicPr>
          <p:cNvPr id="11267" name="Picture 3"/>
          <p:cNvPicPr>
            <a:picLocks noChangeAspect="1" noChangeArrowheads="1"/>
          </p:cNvPicPr>
          <p:nvPr/>
        </p:nvPicPr>
        <p:blipFill>
          <a:blip r:embed="rId2"/>
          <a:srcRect/>
          <a:stretch>
            <a:fillRect/>
          </a:stretch>
        </p:blipFill>
        <p:spPr bwMode="auto">
          <a:xfrm>
            <a:off x="6324600" y="1905000"/>
            <a:ext cx="2640013" cy="1595438"/>
          </a:xfrm>
          <a:prstGeom prst="rect">
            <a:avLst/>
          </a:prstGeom>
          <a:noFill/>
          <a:ln w="9525">
            <a:noFill/>
            <a:miter lim="800000"/>
            <a:headEnd/>
            <a:tailEnd/>
          </a:ln>
        </p:spPr>
      </p:pic>
      <p:pic>
        <p:nvPicPr>
          <p:cNvPr id="11268" name="Picture 4"/>
          <p:cNvPicPr>
            <a:picLocks noChangeAspect="1" noChangeArrowheads="1"/>
          </p:cNvPicPr>
          <p:nvPr/>
        </p:nvPicPr>
        <p:blipFill>
          <a:blip r:embed="rId3"/>
          <a:srcRect/>
          <a:stretch>
            <a:fillRect/>
          </a:stretch>
        </p:blipFill>
        <p:spPr bwMode="auto">
          <a:xfrm>
            <a:off x="304800" y="4953000"/>
            <a:ext cx="2682875" cy="1620838"/>
          </a:xfrm>
          <a:prstGeom prst="rect">
            <a:avLst/>
          </a:prstGeom>
          <a:noFill/>
          <a:ln w="9525">
            <a:noFill/>
            <a:miter lim="800000"/>
            <a:headEnd/>
            <a:tailEnd/>
          </a:ln>
        </p:spPr>
      </p:pic>
      <p:pic>
        <p:nvPicPr>
          <p:cNvPr id="11269" name="Picture 5"/>
          <p:cNvPicPr>
            <a:picLocks noChangeAspect="1" noChangeArrowheads="1"/>
          </p:cNvPicPr>
          <p:nvPr/>
        </p:nvPicPr>
        <p:blipFill>
          <a:blip r:embed="rId4"/>
          <a:srcRect/>
          <a:stretch>
            <a:fillRect/>
          </a:stretch>
        </p:blipFill>
        <p:spPr bwMode="auto">
          <a:xfrm>
            <a:off x="4343400" y="3733800"/>
            <a:ext cx="4648200" cy="1200150"/>
          </a:xfrm>
          <a:prstGeom prst="rect">
            <a:avLst/>
          </a:prstGeom>
          <a:noFill/>
          <a:ln w="9525">
            <a:noFill/>
            <a:miter lim="800000"/>
            <a:headEnd/>
            <a:tailEnd/>
          </a:ln>
        </p:spPr>
      </p:pic>
      <p:pic>
        <p:nvPicPr>
          <p:cNvPr id="11270" name="Picture 6"/>
          <p:cNvPicPr>
            <a:picLocks noChangeAspect="1" noChangeArrowheads="1"/>
          </p:cNvPicPr>
          <p:nvPr/>
        </p:nvPicPr>
        <p:blipFill>
          <a:blip r:embed="rId5"/>
          <a:srcRect/>
          <a:stretch>
            <a:fillRect/>
          </a:stretch>
        </p:blipFill>
        <p:spPr bwMode="auto">
          <a:xfrm>
            <a:off x="4114800" y="5181600"/>
            <a:ext cx="4648200" cy="1200150"/>
          </a:xfrm>
          <a:prstGeom prst="rect">
            <a:avLst/>
          </a:prstGeom>
          <a:noFill/>
          <a:ln w="9525">
            <a:noFill/>
            <a:miter lim="800000"/>
            <a:headEnd/>
            <a:tailEnd/>
          </a:ln>
        </p:spPr>
      </p:pic>
      <p:sp>
        <p:nvSpPr>
          <p:cNvPr id="11271" name="Text Box 7"/>
          <p:cNvSpPr txBox="1">
            <a:spLocks noChangeArrowheads="1"/>
          </p:cNvSpPr>
          <p:nvPr/>
        </p:nvSpPr>
        <p:spPr bwMode="auto">
          <a:xfrm>
            <a:off x="304800" y="1219200"/>
            <a:ext cx="5334000" cy="2232025"/>
          </a:xfrm>
          <a:prstGeom prst="rect">
            <a:avLst/>
          </a:prstGeom>
          <a:solidFill>
            <a:srgbClr val="FFFFFF"/>
          </a:solidFill>
          <a:ln w="9525">
            <a:solidFill>
              <a:schemeClr val="tx1"/>
            </a:solidFill>
            <a:miter lim="800000"/>
            <a:headEnd/>
            <a:tailEnd/>
          </a:ln>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&lt;script </a:t>
            </a:r>
            <a:r>
              <a:rPr kumimoji="0" lang="en-US" sz="2000" b="0" i="0" u="none" strike="noStrike" kern="1200" cap="none" spc="0" normalizeH="0" baseline="0" noProof="0">
                <a:ln>
                  <a:noFill/>
                </a:ln>
                <a:solidFill>
                  <a:prstClr val="black"/>
                </a:solidFill>
                <a:effectLst/>
                <a:uLnTx/>
                <a:uFillTx/>
                <a:latin typeface="Courier New" pitchFamily="49" charset="0"/>
                <a:ea typeface="+mn-ea"/>
                <a:cs typeface="+mn-cs"/>
              </a:rPr>
              <a:t>type="text/javascript"</a:t>
            </a: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alert("This is an Alert method");</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confirm("Are you OK?");</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FF3300"/>
                </a:solidFill>
                <a:effectLst/>
                <a:uLnTx/>
                <a:uFillTx/>
                <a:latin typeface="Courier New" pitchFamily="49" charset="0"/>
                <a:ea typeface="+mn-ea"/>
                <a:cs typeface="+mn-cs"/>
              </a:rPr>
              <a:t>prompt("What is your name?");</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FF3300"/>
                </a:solidFill>
                <a:effectLst/>
                <a:uLnTx/>
                <a:uFillTx/>
                <a:latin typeface="Courier New" pitchFamily="49" charset="0"/>
                <a:ea typeface="+mn-ea"/>
                <a:cs typeface="+mn-cs"/>
              </a:rPr>
              <a:t>prompt("How old are you?","20");</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&lt;/script&gt;</a:t>
            </a:r>
          </a:p>
        </p:txBody>
      </p:sp>
      <p:sp>
        <p:nvSpPr>
          <p:cNvPr id="11272" name="Line 8"/>
          <p:cNvSpPr>
            <a:spLocks noChangeShapeType="1"/>
          </p:cNvSpPr>
          <p:nvPr/>
        </p:nvSpPr>
        <p:spPr bwMode="auto">
          <a:xfrm flipH="1" flipV="1">
            <a:off x="5486400" y="1828800"/>
            <a:ext cx="762000" cy="457200"/>
          </a:xfrm>
          <a:prstGeom prst="line">
            <a:avLst/>
          </a:prstGeom>
          <a:noFill/>
          <a:ln w="25400">
            <a:solidFill>
              <a:schemeClr val="tx1"/>
            </a:solidFill>
            <a:round/>
            <a:headEnd/>
            <a:tailEnd type="triangle"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3" name="Line 9"/>
          <p:cNvSpPr>
            <a:spLocks noChangeShapeType="1"/>
          </p:cNvSpPr>
          <p:nvPr/>
        </p:nvSpPr>
        <p:spPr bwMode="auto">
          <a:xfrm flipV="1">
            <a:off x="685800" y="2286000"/>
            <a:ext cx="304800" cy="2667000"/>
          </a:xfrm>
          <a:prstGeom prst="line">
            <a:avLst/>
          </a:prstGeom>
          <a:noFill/>
          <a:ln w="25400">
            <a:solidFill>
              <a:schemeClr val="tx1"/>
            </a:solidFill>
            <a:round/>
            <a:headEnd/>
            <a:tailEnd type="triangle"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4" name="Line 10"/>
          <p:cNvSpPr>
            <a:spLocks noChangeShapeType="1"/>
          </p:cNvSpPr>
          <p:nvPr/>
        </p:nvSpPr>
        <p:spPr bwMode="auto">
          <a:xfrm flipH="1" flipV="1">
            <a:off x="4495800" y="2590800"/>
            <a:ext cx="990600" cy="1143000"/>
          </a:xfrm>
          <a:prstGeom prst="line">
            <a:avLst/>
          </a:prstGeom>
          <a:noFill/>
          <a:ln w="25400">
            <a:solidFill>
              <a:schemeClr val="tx1"/>
            </a:solidFill>
            <a:round/>
            <a:headEnd/>
            <a:tailEnd type="triangle"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5" name="Line 11"/>
          <p:cNvSpPr>
            <a:spLocks noChangeShapeType="1"/>
          </p:cNvSpPr>
          <p:nvPr/>
        </p:nvSpPr>
        <p:spPr bwMode="auto">
          <a:xfrm flipH="1" flipV="1">
            <a:off x="2743200" y="2971800"/>
            <a:ext cx="1371600" cy="2667000"/>
          </a:xfrm>
          <a:prstGeom prst="line">
            <a:avLst/>
          </a:prstGeom>
          <a:noFill/>
          <a:ln w="25400">
            <a:solidFill>
              <a:schemeClr val="tx1"/>
            </a:solidFill>
            <a:round/>
            <a:headEnd/>
            <a:tailEnd type="triangle"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9999-0A9A-326D-D92F-4CE20E7B107E}"/>
              </a:ext>
            </a:extLst>
          </p:cNvPr>
          <p:cNvSpPr>
            <a:spLocks noGrp="1"/>
          </p:cNvSpPr>
          <p:nvPr>
            <p:ph type="title"/>
          </p:nvPr>
        </p:nvSpPr>
        <p:spPr>
          <a:xfrm>
            <a:off x="533400" y="609600"/>
            <a:ext cx="3724655" cy="940435"/>
          </a:xfrm>
        </p:spPr>
        <p:txBody>
          <a:bodyPr/>
          <a:lstStyle/>
          <a:p>
            <a:r>
              <a:rPr lang="en-US" altLang="en-US" sz="4000" dirty="0">
                <a:solidFill>
                  <a:schemeClr val="accent1">
                    <a:lumMod val="75000"/>
                  </a:schemeClr>
                </a:solidFill>
                <a:latin typeface="+mj-lt"/>
              </a:rPr>
              <a:t>Subtopics</a:t>
            </a:r>
            <a:r>
              <a:rPr lang="en-US" altLang="en-US" dirty="0"/>
              <a:t>	</a:t>
            </a:r>
            <a:endParaRPr lang="en-US" dirty="0"/>
          </a:p>
        </p:txBody>
      </p:sp>
      <p:sp>
        <p:nvSpPr>
          <p:cNvPr id="4" name="Rectangle 3">
            <a:extLst>
              <a:ext uri="{FF2B5EF4-FFF2-40B4-BE49-F238E27FC236}">
                <a16:creationId xmlns:a16="http://schemas.microsoft.com/office/drawing/2014/main" id="{01C98301-1059-9EFC-8A4D-68A598C84D33}"/>
              </a:ext>
            </a:extLst>
          </p:cNvPr>
          <p:cNvSpPr>
            <a:spLocks noGrp="1" noChangeArrowheads="1"/>
          </p:cNvSpPr>
          <p:nvPr>
            <p:ph type="body" idx="1"/>
          </p:nvPr>
        </p:nvSpPr>
        <p:spPr>
          <a:xfrm>
            <a:off x="381000" y="1676400"/>
            <a:ext cx="8568055" cy="4050029"/>
          </a:xfrm>
        </p:spPr>
        <p:txBody>
          <a:bodyPr/>
          <a:lstStyle/>
          <a:p>
            <a:pPr marL="457200" indent="-457200">
              <a:lnSpc>
                <a:spcPct val="150000"/>
              </a:lnSpc>
              <a:buFont typeface="Arial" panose="020B0604020202020204" pitchFamily="34" charset="0"/>
              <a:buChar char="•"/>
            </a:pPr>
            <a:r>
              <a:rPr lang="en-US" sz="2800" dirty="0">
                <a:latin typeface="+mn-lt"/>
              </a:rPr>
              <a:t>What is scripting </a:t>
            </a:r>
          </a:p>
          <a:p>
            <a:pPr marL="457200" indent="-457200">
              <a:lnSpc>
                <a:spcPct val="150000"/>
              </a:lnSpc>
              <a:buFont typeface="Arial" panose="020B0604020202020204" pitchFamily="34" charset="0"/>
              <a:buChar char="•"/>
            </a:pPr>
            <a:r>
              <a:rPr lang="en-US" sz="2800" dirty="0">
                <a:latin typeface="+mn-lt"/>
              </a:rPr>
              <a:t>How scripting and programming are different</a:t>
            </a:r>
          </a:p>
          <a:p>
            <a:pPr marL="457200" indent="-457200">
              <a:lnSpc>
                <a:spcPct val="150000"/>
              </a:lnSpc>
              <a:buFont typeface="Arial" panose="020B0604020202020204" pitchFamily="34" charset="0"/>
              <a:buChar char="•"/>
            </a:pPr>
            <a:r>
              <a:rPr lang="en-US" sz="2800" dirty="0">
                <a:latin typeface="+mn-lt"/>
              </a:rPr>
              <a:t>How to include java script commands into web page Functions and build in functions </a:t>
            </a:r>
          </a:p>
          <a:p>
            <a:pPr marL="457200" indent="-457200">
              <a:lnSpc>
                <a:spcPct val="150000"/>
              </a:lnSpc>
              <a:buFont typeface="Arial" panose="020B0604020202020204" pitchFamily="34" charset="0"/>
              <a:buChar char="•"/>
            </a:pPr>
            <a:r>
              <a:rPr lang="en-US" sz="2800" dirty="0">
                <a:latin typeface="+mn-lt"/>
              </a:rPr>
              <a:t>How objects use in java scripts Responding to events </a:t>
            </a:r>
          </a:p>
          <a:p>
            <a:pPr marL="457200" indent="-457200">
              <a:lnSpc>
                <a:spcPct val="150000"/>
              </a:lnSpc>
              <a:buFont typeface="Arial" panose="020B0604020202020204" pitchFamily="34" charset="0"/>
              <a:buChar char="•"/>
            </a:pPr>
            <a:r>
              <a:rPr lang="en-US" sz="2800" dirty="0">
                <a:latin typeface="+mn-lt"/>
              </a:rPr>
              <a:t>Conditional statements and looping </a:t>
            </a:r>
          </a:p>
          <a:p>
            <a:pPr marL="457200" indent="-457200">
              <a:lnSpc>
                <a:spcPct val="150000"/>
              </a:lnSpc>
              <a:buFont typeface="Arial" panose="020B0604020202020204" pitchFamily="34" charset="0"/>
              <a:buChar char="•"/>
            </a:pPr>
            <a:r>
              <a:rPr lang="en-US" sz="2800" dirty="0">
                <a:latin typeface="+mn-lt"/>
              </a:rPr>
              <a:t>Syntax rules avoid errors </a:t>
            </a:r>
          </a:p>
          <a:p>
            <a:pPr marL="457200" indent="-457200">
              <a:lnSpc>
                <a:spcPct val="150000"/>
              </a:lnSpc>
              <a:buFont typeface="Arial" panose="020B0604020202020204" pitchFamily="34" charset="0"/>
              <a:buChar char="•"/>
            </a:pPr>
            <a:r>
              <a:rPr lang="en-US" sz="2800" dirty="0">
                <a:latin typeface="+mn-lt"/>
              </a:rPr>
              <a:t>Adding comments</a:t>
            </a:r>
            <a:endParaRPr lang="en-US" altLang="en-US" sz="2800" dirty="0">
              <a:latin typeface="+mn-lt"/>
            </a:endParaRPr>
          </a:p>
        </p:txBody>
      </p:sp>
    </p:spTree>
    <p:extLst>
      <p:ext uri="{BB962C8B-B14F-4D97-AF65-F5344CB8AC3E}">
        <p14:creationId xmlns:p14="http://schemas.microsoft.com/office/powerpoint/2010/main" val="388794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dirty="0">
                <a:solidFill>
                  <a:schemeClr val="accent1">
                    <a:lumMod val="75000"/>
                  </a:schemeClr>
                </a:solidFill>
                <a:cs typeface="Calibri"/>
              </a:rPr>
              <a:t>alert() and confirm()</a:t>
            </a:r>
          </a:p>
        </p:txBody>
      </p:sp>
      <p:sp>
        <p:nvSpPr>
          <p:cNvPr id="12291" name="Rectangle 3"/>
          <p:cNvSpPr>
            <a:spLocks noGrp="1" noChangeArrowheads="1"/>
          </p:cNvSpPr>
          <p:nvPr>
            <p:ph type="body" idx="1"/>
          </p:nvPr>
        </p:nvSpPr>
        <p:spPr>
          <a:xfrm>
            <a:off x="457200" y="1828800"/>
            <a:ext cx="8229600" cy="1143000"/>
          </a:xfrm>
        </p:spPr>
        <p:txBody>
          <a:bodyPr/>
          <a:lstStyle/>
          <a:p>
            <a:pPr eaLnBrk="1" hangingPunct="1"/>
            <a:r>
              <a:rPr lang="en-US" sz="2400"/>
              <a:t>Display a message in a dialog box.</a:t>
            </a:r>
          </a:p>
          <a:p>
            <a:pPr eaLnBrk="1" hangingPunct="1"/>
            <a:r>
              <a:rPr lang="en-US" sz="2400"/>
              <a:t>The dialog box will block the browser.</a:t>
            </a:r>
          </a:p>
        </p:txBody>
      </p:sp>
      <p:sp>
        <p:nvSpPr>
          <p:cNvPr id="12292" name="Text Box 4"/>
          <p:cNvSpPr txBox="1">
            <a:spLocks noChangeArrowheads="1"/>
          </p:cNvSpPr>
          <p:nvPr/>
        </p:nvSpPr>
        <p:spPr bwMode="auto">
          <a:xfrm>
            <a:off x="381000" y="1219200"/>
            <a:ext cx="8305800" cy="466725"/>
          </a:xfrm>
          <a:prstGeom prst="rect">
            <a:avLst/>
          </a:prstGeom>
          <a:solidFill>
            <a:srgbClr val="FFFFFF"/>
          </a:solidFill>
          <a:ln w="9525">
            <a:solidFill>
              <a:schemeClr val="tx1"/>
            </a:solidFill>
            <a:miter lim="800000"/>
            <a:headEnd/>
            <a:tailEnd/>
          </a:ln>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srgbClr val="0000FF"/>
                </a:solidFill>
                <a:effectLst/>
                <a:uLnTx/>
                <a:uFillTx/>
                <a:latin typeface="Courier New" pitchFamily="49" charset="0"/>
                <a:ea typeface="+mn-ea"/>
                <a:cs typeface="+mn-cs"/>
              </a:rPr>
              <a:t>alert("Text to be displayed");</a:t>
            </a:r>
          </a:p>
        </p:txBody>
      </p:sp>
      <p:sp>
        <p:nvSpPr>
          <p:cNvPr id="12293" name="Rectangle 5"/>
          <p:cNvSpPr>
            <a:spLocks noChangeArrowheads="1"/>
          </p:cNvSpPr>
          <p:nvPr/>
        </p:nvSpPr>
        <p:spPr bwMode="auto">
          <a:xfrm>
            <a:off x="457200" y="3733800"/>
            <a:ext cx="8229600" cy="2397125"/>
          </a:xfrm>
          <a:prstGeom prst="rect">
            <a:avLst/>
          </a:prstGeom>
          <a:noFill/>
          <a:ln w="9525">
            <a:noFill/>
            <a:miter lim="800000"/>
            <a:headEnd/>
            <a:tailEnd/>
          </a:ln>
        </p:spPr>
        <p:txBody>
          <a:bodyPr/>
          <a:lstStyle/>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Display a message in a dialog box with two buttons: "OK" or "Cancel".</a:t>
            </a:r>
          </a:p>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r>
              <a:rPr kumimoji="0" lang="en-US" sz="2400" b="0" i="0" u="none" strike="noStrike" kern="1200" cap="none" spc="0" normalizeH="0" baseline="0" noProof="0">
                <a:ln>
                  <a:noFill/>
                </a:ln>
                <a:solidFill>
                  <a:prstClr val="black"/>
                </a:solidFill>
                <a:effectLst/>
                <a:uLnTx/>
                <a:uFillTx/>
                <a:latin typeface="Courier New" pitchFamily="49" charset="0"/>
                <a:ea typeface="+mn-ea"/>
                <a:cs typeface="+mn-cs"/>
              </a:rPr>
              <a:t>confirm()</a:t>
            </a:r>
            <a:r>
              <a:rPr kumimoji="0" lang="en-US" sz="2400" b="0" i="0" u="none" strike="noStrike" kern="1200" cap="none" spc="0" normalizeH="0" baseline="0" noProof="0">
                <a:ln>
                  <a:noFill/>
                </a:ln>
                <a:solidFill>
                  <a:prstClr val="black"/>
                </a:solidFill>
                <a:effectLst/>
                <a:uLnTx/>
                <a:uFillTx/>
                <a:latin typeface="Calibri"/>
                <a:ea typeface="+mn-ea"/>
                <a:cs typeface="+mn-cs"/>
              </a:rPr>
              <a:t> returns </a:t>
            </a:r>
            <a:r>
              <a:rPr kumimoji="0" lang="en-US" sz="2400" b="0" i="0" u="none" strike="noStrike" kern="1200" cap="none" spc="0" normalizeH="0" baseline="0" noProof="0">
                <a:ln>
                  <a:noFill/>
                </a:ln>
                <a:solidFill>
                  <a:srgbClr val="0000FF"/>
                </a:solidFill>
                <a:effectLst/>
                <a:uLnTx/>
                <a:uFillTx/>
                <a:latin typeface="Courier New" pitchFamily="49" charset="0"/>
                <a:ea typeface="+mn-ea"/>
                <a:cs typeface="+mn-cs"/>
              </a:rPr>
              <a:t>true</a:t>
            </a:r>
            <a:r>
              <a:rPr kumimoji="0" lang="en-US" sz="2400" b="0" i="0" u="none" strike="noStrike" kern="1200" cap="none" spc="0" normalizeH="0" baseline="0" noProof="0">
                <a:ln>
                  <a:noFill/>
                </a:ln>
                <a:solidFill>
                  <a:prstClr val="black"/>
                </a:solidFill>
                <a:effectLst/>
                <a:uLnTx/>
                <a:uFillTx/>
                <a:latin typeface="Calibri"/>
                <a:ea typeface="+mn-ea"/>
                <a:cs typeface="+mn-cs"/>
              </a:rPr>
              <a:t> if the user click "OK". Otherwise it returns </a:t>
            </a:r>
            <a:r>
              <a:rPr kumimoji="0" lang="en-US" sz="2400" b="0" i="0" u="none" strike="noStrike" kern="1200" cap="none" spc="0" normalizeH="0" baseline="0" noProof="0">
                <a:ln>
                  <a:noFill/>
                </a:ln>
                <a:solidFill>
                  <a:srgbClr val="0000FF"/>
                </a:solidFill>
                <a:effectLst/>
                <a:uLnTx/>
                <a:uFillTx/>
                <a:latin typeface="Courier New" pitchFamily="49" charset="0"/>
                <a:ea typeface="+mn-ea"/>
                <a:cs typeface="+mn-cs"/>
              </a:rPr>
              <a:t>false</a:t>
            </a:r>
            <a:r>
              <a:rPr kumimoji="0" lang="en-US" sz="2400" b="0" i="0" u="none" strike="noStrike" kern="1200" cap="none" spc="0" normalizeH="0" baseline="0" noProof="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12294" name="Text Box 6"/>
          <p:cNvSpPr txBox="1">
            <a:spLocks noChangeArrowheads="1"/>
          </p:cNvSpPr>
          <p:nvPr/>
        </p:nvSpPr>
        <p:spPr bwMode="auto">
          <a:xfrm>
            <a:off x="381000" y="3124200"/>
            <a:ext cx="8534400" cy="466725"/>
          </a:xfrm>
          <a:prstGeom prst="rect">
            <a:avLst/>
          </a:prstGeom>
          <a:solidFill>
            <a:srgbClr val="FFFFFF"/>
          </a:solidFill>
          <a:ln w="9525" algn="ctr">
            <a:solidFill>
              <a:schemeClr val="tx1"/>
            </a:solidFill>
            <a:miter lim="800000"/>
            <a:headEnd/>
            <a:tailEnd/>
          </a:ln>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srgbClr val="0000FF"/>
                </a:solidFill>
                <a:effectLst/>
                <a:uLnTx/>
                <a:uFillTx/>
                <a:latin typeface="Courier New" pitchFamily="49" charset="0"/>
                <a:ea typeface="+mn-ea"/>
                <a:cs typeface="+mn-cs"/>
              </a:rPr>
              <a:t>var answer = confirm("Are you sure?");</a:t>
            </a: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a:solidFill>
                  <a:schemeClr val="accent1">
                    <a:lumMod val="75000"/>
                  </a:schemeClr>
                </a:solidFill>
                <a:cs typeface="Calibri"/>
              </a:rPr>
              <a:t>prompt()</a:t>
            </a:r>
          </a:p>
        </p:txBody>
      </p:sp>
      <p:sp>
        <p:nvSpPr>
          <p:cNvPr id="13315" name="Rectangle 3"/>
          <p:cNvSpPr>
            <a:spLocks noGrp="1" noChangeArrowheads="1"/>
          </p:cNvSpPr>
          <p:nvPr>
            <p:ph type="body" idx="1"/>
          </p:nvPr>
        </p:nvSpPr>
        <p:spPr>
          <a:xfrm>
            <a:off x="381000" y="2514600"/>
            <a:ext cx="8229600" cy="3810000"/>
          </a:xfrm>
        </p:spPr>
        <p:txBody>
          <a:bodyPr/>
          <a:lstStyle/>
          <a:p>
            <a:pPr eaLnBrk="1" hangingPunct="1">
              <a:lnSpc>
                <a:spcPct val="90000"/>
              </a:lnSpc>
            </a:pPr>
            <a:r>
              <a:rPr lang="en-US" sz="2400"/>
              <a:t>Display a message and allow the user to enter a value</a:t>
            </a:r>
          </a:p>
          <a:p>
            <a:pPr eaLnBrk="1" hangingPunct="1">
              <a:lnSpc>
                <a:spcPct val="90000"/>
              </a:lnSpc>
            </a:pPr>
            <a:r>
              <a:rPr lang="en-US" sz="2400"/>
              <a:t>The second argument is the "default value" to be displayed in the input textfield.</a:t>
            </a:r>
          </a:p>
          <a:p>
            <a:pPr eaLnBrk="1" hangingPunct="1">
              <a:lnSpc>
                <a:spcPct val="90000"/>
              </a:lnSpc>
            </a:pPr>
            <a:r>
              <a:rPr lang="en-US" sz="2400"/>
              <a:t>Without the default value, "undefined" is shown in the input textfield.</a:t>
            </a:r>
          </a:p>
          <a:p>
            <a:pPr eaLnBrk="1" hangingPunct="1">
              <a:lnSpc>
                <a:spcPct val="90000"/>
              </a:lnSpc>
            </a:pPr>
            <a:endParaRPr lang="en-US" sz="2400"/>
          </a:p>
          <a:p>
            <a:pPr eaLnBrk="1" hangingPunct="1">
              <a:lnSpc>
                <a:spcPct val="90000"/>
              </a:lnSpc>
            </a:pPr>
            <a:r>
              <a:rPr lang="en-US" sz="2400"/>
              <a:t>If the user click the "OK" button, </a:t>
            </a:r>
            <a:r>
              <a:rPr lang="en-US" sz="2400" b="1">
                <a:latin typeface="Courier New" pitchFamily="49" charset="0"/>
              </a:rPr>
              <a:t>prompt()</a:t>
            </a:r>
            <a:r>
              <a:rPr lang="en-US" sz="2400"/>
              <a:t> returns the value in the input textfield as a string.</a:t>
            </a:r>
          </a:p>
          <a:p>
            <a:pPr eaLnBrk="1" hangingPunct="1">
              <a:lnSpc>
                <a:spcPct val="90000"/>
              </a:lnSpc>
            </a:pPr>
            <a:r>
              <a:rPr lang="en-US" sz="2400"/>
              <a:t>If the user click the "Cancel" button, </a:t>
            </a:r>
            <a:r>
              <a:rPr lang="en-US" sz="2400" b="1">
                <a:latin typeface="Courier New" pitchFamily="49" charset="0"/>
              </a:rPr>
              <a:t>prompt()</a:t>
            </a:r>
            <a:r>
              <a:rPr lang="en-US" sz="2400"/>
              <a:t> returns null.</a:t>
            </a:r>
          </a:p>
        </p:txBody>
      </p:sp>
      <p:sp>
        <p:nvSpPr>
          <p:cNvPr id="13316" name="Text Box 4"/>
          <p:cNvSpPr txBox="1">
            <a:spLocks noChangeArrowheads="1"/>
          </p:cNvSpPr>
          <p:nvPr/>
        </p:nvSpPr>
        <p:spPr bwMode="auto">
          <a:xfrm>
            <a:off x="381000" y="1371600"/>
            <a:ext cx="8382000" cy="904875"/>
          </a:xfrm>
          <a:prstGeom prst="rect">
            <a:avLst/>
          </a:prstGeom>
          <a:solidFill>
            <a:srgbClr val="FFFFFF"/>
          </a:solidFill>
          <a:ln w="9525" algn="ctr">
            <a:solidFill>
              <a:schemeClr val="tx1"/>
            </a:solidFill>
            <a:miter lim="800000"/>
            <a:headEnd/>
            <a:tailEnd/>
          </a:ln>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srgbClr val="0000FF"/>
                </a:solidFill>
                <a:effectLst/>
                <a:uLnTx/>
                <a:uFillTx/>
                <a:latin typeface="Courier New" pitchFamily="49" charset="0"/>
                <a:ea typeface="+mn-ea"/>
                <a:cs typeface="+mn-cs"/>
              </a:rPr>
              <a:t>prompt("What is your student id number?");</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srgbClr val="0000FF"/>
                </a:solidFill>
                <a:effectLst/>
                <a:uLnTx/>
                <a:uFillTx/>
                <a:latin typeface="Courier New" pitchFamily="49" charset="0"/>
                <a:ea typeface="+mn-ea"/>
                <a:cs typeface="+mn-cs"/>
              </a:rPr>
              <a:t>prompt("What is your name?”, "No name");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sz="4000" dirty="0">
                <a:solidFill>
                  <a:schemeClr val="accent1">
                    <a:lumMod val="75000"/>
                  </a:schemeClr>
                </a:solidFill>
                <a:cs typeface="Calibri"/>
              </a:rPr>
              <a:t>Identifier</a:t>
            </a:r>
          </a:p>
        </p:txBody>
      </p:sp>
      <p:sp>
        <p:nvSpPr>
          <p:cNvPr id="14339" name="Rectangle 3"/>
          <p:cNvSpPr>
            <a:spLocks noGrp="1" noChangeArrowheads="1"/>
          </p:cNvSpPr>
          <p:nvPr>
            <p:ph type="body" idx="1"/>
          </p:nvPr>
        </p:nvSpPr>
        <p:spPr>
          <a:xfrm>
            <a:off x="457200" y="1066800"/>
            <a:ext cx="8229600" cy="5064125"/>
          </a:xfrm>
        </p:spPr>
        <p:txBody>
          <a:bodyPr/>
          <a:lstStyle/>
          <a:p>
            <a:pPr eaLnBrk="1" hangingPunct="1">
              <a:lnSpc>
                <a:spcPct val="90000"/>
              </a:lnSpc>
            </a:pPr>
            <a:r>
              <a:rPr lang="en-US"/>
              <a:t>Same as Java/C++ except that it allows an additional character – '$'.</a:t>
            </a:r>
          </a:p>
          <a:p>
            <a:pPr eaLnBrk="1" hangingPunct="1">
              <a:lnSpc>
                <a:spcPct val="90000"/>
              </a:lnSpc>
            </a:pPr>
            <a:endParaRPr lang="en-US"/>
          </a:p>
          <a:p>
            <a:pPr eaLnBrk="1" hangingPunct="1">
              <a:lnSpc>
                <a:spcPct val="90000"/>
              </a:lnSpc>
            </a:pPr>
            <a:r>
              <a:rPr lang="en-US" sz="2900"/>
              <a:t>Contains only 'A' – 'Z', 'a' – 'z', '0' – '9', '_', '$'</a:t>
            </a:r>
          </a:p>
          <a:p>
            <a:pPr eaLnBrk="1" hangingPunct="1">
              <a:lnSpc>
                <a:spcPct val="90000"/>
              </a:lnSpc>
            </a:pPr>
            <a:r>
              <a:rPr lang="en-US" sz="2900"/>
              <a:t>First character cannot be a digit</a:t>
            </a:r>
          </a:p>
          <a:p>
            <a:pPr eaLnBrk="1" hangingPunct="1">
              <a:lnSpc>
                <a:spcPct val="90000"/>
              </a:lnSpc>
            </a:pPr>
            <a:r>
              <a:rPr lang="en-US" sz="2900"/>
              <a:t>Case-sensitive</a:t>
            </a:r>
          </a:p>
          <a:p>
            <a:pPr eaLnBrk="1" hangingPunct="1">
              <a:lnSpc>
                <a:spcPct val="90000"/>
              </a:lnSpc>
            </a:pPr>
            <a:r>
              <a:rPr lang="en-US" sz="2900"/>
              <a:t>Cannot be reserved words or keywords</a:t>
            </a:r>
          </a:p>
          <a:p>
            <a:pPr eaLnBrk="1" hangingPunct="1">
              <a:lnSpc>
                <a:spcPct val="90000"/>
              </a:lnSpc>
            </a:pPr>
            <a:endParaRPr lang="en-US" sz="2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1963" y="165100"/>
            <a:ext cx="8229600" cy="520700"/>
          </a:xfrm>
        </p:spPr>
        <p:txBody>
          <a:bodyPr>
            <a:noAutofit/>
          </a:bodyPr>
          <a:lstStyle/>
          <a:p>
            <a:r>
              <a:rPr lang="en-US" sz="4000" dirty="0">
                <a:solidFill>
                  <a:schemeClr val="accent1">
                    <a:lumMod val="75000"/>
                  </a:schemeClr>
                </a:solidFill>
                <a:cs typeface="Calibri"/>
              </a:rPr>
              <a:t>Variable and Variable Declaration</a:t>
            </a:r>
          </a:p>
        </p:txBody>
      </p:sp>
      <p:sp>
        <p:nvSpPr>
          <p:cNvPr id="15363" name="Rectangle 3"/>
          <p:cNvSpPr>
            <a:spLocks noGrp="1" noChangeArrowheads="1"/>
          </p:cNvSpPr>
          <p:nvPr>
            <p:ph type="body" idx="1"/>
          </p:nvPr>
        </p:nvSpPr>
        <p:spPr>
          <a:xfrm>
            <a:off x="152400" y="4953000"/>
            <a:ext cx="8721725" cy="1752600"/>
          </a:xfrm>
        </p:spPr>
        <p:txBody>
          <a:bodyPr/>
          <a:lstStyle/>
          <a:p>
            <a:pPr eaLnBrk="1" hangingPunct="1">
              <a:lnSpc>
                <a:spcPct val="80000"/>
              </a:lnSpc>
            </a:pPr>
            <a:r>
              <a:rPr lang="en-US" sz="2000"/>
              <a:t>Local variable is declared using the keyword 'var'.</a:t>
            </a:r>
          </a:p>
          <a:p>
            <a:pPr eaLnBrk="1" hangingPunct="1">
              <a:lnSpc>
                <a:spcPct val="80000"/>
              </a:lnSpc>
            </a:pPr>
            <a:r>
              <a:rPr lang="en-US" sz="2000"/>
              <a:t>Dynamic binding – a variable can hold any type of value </a:t>
            </a:r>
          </a:p>
          <a:p>
            <a:pPr eaLnBrk="1" hangingPunct="1">
              <a:lnSpc>
                <a:spcPct val="80000"/>
              </a:lnSpc>
            </a:pPr>
            <a:r>
              <a:rPr lang="en-US" sz="2000"/>
              <a:t>If a variable is used without being declared, the variable is created automatically.</a:t>
            </a:r>
          </a:p>
          <a:p>
            <a:pPr lvl="1" eaLnBrk="1" hangingPunct="1">
              <a:lnSpc>
                <a:spcPct val="80000"/>
              </a:lnSpc>
            </a:pPr>
            <a:r>
              <a:rPr lang="en-US" sz="1800"/>
              <a:t>If you misspell a variable name, program will still run (but works incorrectly)</a:t>
            </a:r>
          </a:p>
          <a:p>
            <a:pPr lvl="1" eaLnBrk="1" hangingPunct="1">
              <a:lnSpc>
                <a:spcPct val="80000"/>
              </a:lnSpc>
              <a:buFont typeface="Wingdings" pitchFamily="2" charset="2"/>
              <a:buNone/>
            </a:pPr>
            <a:endParaRPr lang="en-US" sz="1800"/>
          </a:p>
        </p:txBody>
      </p:sp>
      <p:sp>
        <p:nvSpPr>
          <p:cNvPr id="15364" name="Text Box 4"/>
          <p:cNvSpPr txBox="1">
            <a:spLocks noChangeArrowheads="1"/>
          </p:cNvSpPr>
          <p:nvPr/>
        </p:nvSpPr>
        <p:spPr bwMode="auto">
          <a:xfrm>
            <a:off x="0" y="762000"/>
            <a:ext cx="9144000" cy="3962400"/>
          </a:xfrm>
          <a:prstGeom prst="rect">
            <a:avLst/>
          </a:prstGeom>
          <a:solidFill>
            <a:srgbClr val="FFFFFF"/>
          </a:solidFill>
          <a:ln w="9525">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&lt;head&gt;&lt;script </a:t>
            </a:r>
            <a:r>
              <a:rPr kumimoji="0" lang="en-US" sz="2000" b="0" i="0" u="none" strike="noStrike" kern="1200" cap="none" spc="0" normalizeH="0" baseline="0" noProof="0">
                <a:ln>
                  <a:noFill/>
                </a:ln>
                <a:solidFill>
                  <a:prstClr val="black"/>
                </a:solidFill>
                <a:effectLst/>
                <a:uLnTx/>
                <a:uFillTx/>
                <a:latin typeface="Courier New" pitchFamily="49" charset="0"/>
                <a:ea typeface="+mn-ea"/>
                <a:cs typeface="+mn-cs"/>
              </a:rPr>
              <a:t>type="text/javascript"</a:t>
            </a: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 We are in the default scope – the "window" object.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x = 3;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same as "window.x = 3"</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var y = 4;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same as "y = 4" or "window.y = 4"</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Introduce a block to creat a local scope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x = 0;		// Same as "window.x = 0"</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var y = 1;	// This is a local variable y</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alert("x=" + x + ", y=" + y);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Print x=0, y=4</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&lt;/script&gt;&lt;/head&gt;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sz="4000" dirty="0">
                <a:solidFill>
                  <a:schemeClr val="accent1">
                    <a:lumMod val="75000"/>
                  </a:schemeClr>
                </a:solidFill>
                <a:cs typeface="Calibri"/>
              </a:rPr>
              <a:t>Data Types</a:t>
            </a:r>
          </a:p>
        </p:txBody>
      </p:sp>
      <p:sp>
        <p:nvSpPr>
          <p:cNvPr id="16387" name="Rectangle 3"/>
          <p:cNvSpPr>
            <a:spLocks noGrp="1" noChangeArrowheads="1"/>
          </p:cNvSpPr>
          <p:nvPr>
            <p:ph type="body" idx="1"/>
          </p:nvPr>
        </p:nvSpPr>
        <p:spPr>
          <a:xfrm>
            <a:off x="269875" y="914400"/>
            <a:ext cx="8526463" cy="5715000"/>
          </a:xfrm>
        </p:spPr>
        <p:txBody>
          <a:bodyPr/>
          <a:lstStyle/>
          <a:p>
            <a:pPr eaLnBrk="1" hangingPunct="1"/>
            <a:r>
              <a:rPr lang="en-US" sz="2400">
                <a:solidFill>
                  <a:srgbClr val="0000FF"/>
                </a:solidFill>
              </a:rPr>
              <a:t>Primitive data types</a:t>
            </a:r>
          </a:p>
          <a:p>
            <a:pPr lvl="1" eaLnBrk="1" hangingPunct="1"/>
            <a:r>
              <a:rPr lang="en-US" sz="2000">
                <a:solidFill>
                  <a:schemeClr val="hlink"/>
                </a:solidFill>
              </a:rPr>
              <a:t>Number</a:t>
            </a:r>
            <a:r>
              <a:rPr lang="en-US" sz="2000"/>
              <a:t>: integer &amp; floating-point numbers</a:t>
            </a:r>
          </a:p>
          <a:p>
            <a:pPr lvl="1" eaLnBrk="1" hangingPunct="1"/>
            <a:r>
              <a:rPr lang="en-US" sz="2000">
                <a:solidFill>
                  <a:schemeClr val="hlink"/>
                </a:solidFill>
              </a:rPr>
              <a:t>Boolean</a:t>
            </a:r>
            <a:r>
              <a:rPr lang="en-US" sz="2000"/>
              <a:t>: true or false</a:t>
            </a:r>
          </a:p>
          <a:p>
            <a:pPr lvl="1" eaLnBrk="1" hangingPunct="1"/>
            <a:r>
              <a:rPr lang="en-US" sz="2000">
                <a:solidFill>
                  <a:schemeClr val="hlink"/>
                </a:solidFill>
              </a:rPr>
              <a:t>String</a:t>
            </a:r>
            <a:r>
              <a:rPr lang="en-US" sz="2000"/>
              <a:t>: a sequence of alphanumeric characters</a:t>
            </a:r>
          </a:p>
          <a:p>
            <a:pPr lvl="1" eaLnBrk="1" hangingPunct="1"/>
            <a:endParaRPr lang="en-US" sz="2000"/>
          </a:p>
          <a:p>
            <a:pPr eaLnBrk="1" hangingPunct="1"/>
            <a:r>
              <a:rPr lang="en-US" sz="2400">
                <a:solidFill>
                  <a:srgbClr val="0000FF"/>
                </a:solidFill>
              </a:rPr>
              <a:t>Composite data types (or Complex data types)</a:t>
            </a:r>
          </a:p>
          <a:p>
            <a:pPr lvl="1" eaLnBrk="1" hangingPunct="1"/>
            <a:r>
              <a:rPr lang="en-US" sz="2000">
                <a:solidFill>
                  <a:schemeClr val="hlink"/>
                </a:solidFill>
              </a:rPr>
              <a:t>Object</a:t>
            </a:r>
            <a:r>
              <a:rPr lang="en-US" sz="2000"/>
              <a:t>: a named collection of data</a:t>
            </a:r>
          </a:p>
          <a:p>
            <a:pPr lvl="1" eaLnBrk="1" hangingPunct="1"/>
            <a:r>
              <a:rPr lang="en-US" sz="2000">
                <a:solidFill>
                  <a:schemeClr val="hlink"/>
                </a:solidFill>
              </a:rPr>
              <a:t>Array</a:t>
            </a:r>
            <a:r>
              <a:rPr lang="en-US" sz="2000"/>
              <a:t>: a sequence of values (an array is actually a predefined object)</a:t>
            </a:r>
          </a:p>
          <a:p>
            <a:pPr lvl="1" eaLnBrk="1" hangingPunct="1"/>
            <a:endParaRPr lang="en-US" sz="2000"/>
          </a:p>
          <a:p>
            <a:pPr eaLnBrk="1" hangingPunct="1"/>
            <a:r>
              <a:rPr lang="en-US" sz="2400">
                <a:solidFill>
                  <a:srgbClr val="0000FF"/>
                </a:solidFill>
              </a:rPr>
              <a:t>Special data types</a:t>
            </a:r>
          </a:p>
          <a:p>
            <a:pPr lvl="1" eaLnBrk="1" hangingPunct="1"/>
            <a:r>
              <a:rPr lang="en-US" sz="2000">
                <a:solidFill>
                  <a:schemeClr val="hlink"/>
                </a:solidFill>
              </a:rPr>
              <a:t>Null</a:t>
            </a:r>
            <a:r>
              <a:rPr lang="en-US" sz="2000"/>
              <a:t>: the only value is "null" – to represent nothing.</a:t>
            </a:r>
          </a:p>
          <a:p>
            <a:pPr lvl="1" eaLnBrk="1" hangingPunct="1"/>
            <a:r>
              <a:rPr lang="en-US" sz="2000">
                <a:solidFill>
                  <a:schemeClr val="hlink"/>
                </a:solidFill>
              </a:rPr>
              <a:t>Undefined</a:t>
            </a:r>
            <a:r>
              <a:rPr lang="en-US" sz="2000"/>
              <a:t>: the only value is "undefined" – to represent the value of an unintialized variable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sz="4000" dirty="0">
                <a:solidFill>
                  <a:schemeClr val="accent1">
                    <a:lumMod val="75000"/>
                  </a:schemeClr>
                </a:solidFill>
                <a:cs typeface="Calibri"/>
              </a:rPr>
              <a:t>Strings</a:t>
            </a:r>
          </a:p>
        </p:txBody>
      </p:sp>
      <p:sp>
        <p:nvSpPr>
          <p:cNvPr id="17411" name="Rectangle 3"/>
          <p:cNvSpPr>
            <a:spLocks noGrp="1" noChangeArrowheads="1"/>
          </p:cNvSpPr>
          <p:nvPr>
            <p:ph type="body" idx="1"/>
          </p:nvPr>
        </p:nvSpPr>
        <p:spPr>
          <a:xfrm>
            <a:off x="381000" y="990600"/>
            <a:ext cx="8526463" cy="5219700"/>
          </a:xfrm>
        </p:spPr>
        <p:txBody>
          <a:bodyPr/>
          <a:lstStyle/>
          <a:p>
            <a:pPr eaLnBrk="1" hangingPunct="1"/>
            <a:r>
              <a:rPr lang="en-US" sz="2400"/>
              <a:t>A string variable can store a sequence of alphanumeric characters, spaces and special characters.</a:t>
            </a:r>
          </a:p>
          <a:p>
            <a:pPr eaLnBrk="1" hangingPunct="1"/>
            <a:endParaRPr lang="en-US" sz="2400"/>
          </a:p>
          <a:p>
            <a:pPr eaLnBrk="1" hangingPunct="1"/>
            <a:r>
              <a:rPr lang="en-US" sz="2400"/>
              <a:t>Each character is represented using 16 bit</a:t>
            </a:r>
          </a:p>
          <a:p>
            <a:pPr lvl="1" eaLnBrk="1" hangingPunct="1"/>
            <a:r>
              <a:rPr lang="en-US"/>
              <a:t>You can store Chinese characters in a string.</a:t>
            </a:r>
          </a:p>
          <a:p>
            <a:pPr eaLnBrk="1" hangingPunct="1"/>
            <a:endParaRPr lang="en-US"/>
          </a:p>
          <a:p>
            <a:pPr eaLnBrk="1" hangingPunct="1"/>
            <a:r>
              <a:rPr lang="en-US" sz="2400"/>
              <a:t>A string can be enclosed by a pair of single quotes (</a:t>
            </a:r>
            <a:r>
              <a:rPr lang="en-US" sz="2400" b="1">
                <a:latin typeface="Courier New" pitchFamily="49" charset="0"/>
              </a:rPr>
              <a:t>'</a:t>
            </a:r>
            <a:r>
              <a:rPr lang="en-US" sz="2400"/>
              <a:t>) or  double quote (</a:t>
            </a:r>
            <a:r>
              <a:rPr lang="en-US" sz="2400" b="1">
                <a:latin typeface="Courier New" pitchFamily="49" charset="0"/>
              </a:rPr>
              <a:t>"</a:t>
            </a:r>
            <a:r>
              <a:rPr lang="en-US" sz="2400"/>
              <a:t>).</a:t>
            </a:r>
          </a:p>
          <a:p>
            <a:pPr eaLnBrk="1" hangingPunct="1"/>
            <a:endParaRPr lang="en-US" sz="2400"/>
          </a:p>
          <a:p>
            <a:pPr eaLnBrk="1" hangingPunct="1"/>
            <a:r>
              <a:rPr lang="en-US" sz="2400"/>
              <a:t>Use escaped character sequence to represent special character (e.g.:</a:t>
            </a:r>
            <a:r>
              <a:rPr lang="en-US" sz="2400">
                <a:latin typeface="Courier New" pitchFamily="49" charset="0"/>
              </a:rPr>
              <a:t> \", \n, \t</a:t>
            </a:r>
            <a:r>
              <a:rPr lang="en-US" sz="240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sz="4000" dirty="0" err="1">
                <a:solidFill>
                  <a:schemeClr val="tx2"/>
                </a:solidFill>
              </a:rPr>
              <a:t>typeof</a:t>
            </a:r>
            <a:r>
              <a:rPr lang="en-US" sz="4000" dirty="0">
                <a:solidFill>
                  <a:schemeClr val="tx2"/>
                </a:solidFill>
              </a:rPr>
              <a:t> operator</a:t>
            </a:r>
          </a:p>
        </p:txBody>
      </p:sp>
      <p:sp>
        <p:nvSpPr>
          <p:cNvPr id="18435" name="Rectangle 3"/>
          <p:cNvSpPr>
            <a:spLocks noGrp="1" noChangeArrowheads="1"/>
          </p:cNvSpPr>
          <p:nvPr>
            <p:ph type="body" idx="1"/>
          </p:nvPr>
        </p:nvSpPr>
        <p:spPr>
          <a:xfrm>
            <a:off x="304800" y="3124200"/>
            <a:ext cx="8534400" cy="3352800"/>
          </a:xfrm>
        </p:spPr>
        <p:txBody>
          <a:bodyPr/>
          <a:lstStyle/>
          <a:p>
            <a:pPr eaLnBrk="1" hangingPunct="1">
              <a:lnSpc>
                <a:spcPct val="90000"/>
              </a:lnSpc>
            </a:pPr>
            <a:r>
              <a:rPr lang="en-US"/>
              <a:t>An unary operator that tells the type of its operand.</a:t>
            </a:r>
          </a:p>
          <a:p>
            <a:pPr lvl="1" eaLnBrk="1" hangingPunct="1">
              <a:lnSpc>
                <a:spcPct val="90000"/>
              </a:lnSpc>
            </a:pPr>
            <a:r>
              <a:rPr lang="en-US"/>
              <a:t>Returns a string which can be "number", "string", "boolean", "object", "function", "undefined", and "null"</a:t>
            </a:r>
          </a:p>
          <a:p>
            <a:pPr lvl="1" eaLnBrk="1" hangingPunct="1">
              <a:lnSpc>
                <a:spcPct val="90000"/>
              </a:lnSpc>
            </a:pPr>
            <a:endParaRPr lang="en-US"/>
          </a:p>
          <a:p>
            <a:pPr lvl="1" eaLnBrk="1" hangingPunct="1">
              <a:lnSpc>
                <a:spcPct val="90000"/>
              </a:lnSpc>
            </a:pPr>
            <a:r>
              <a:rPr lang="en-US"/>
              <a:t>An array is internally represented as an object.</a:t>
            </a:r>
          </a:p>
        </p:txBody>
      </p:sp>
      <p:sp>
        <p:nvSpPr>
          <p:cNvPr id="18436" name="Text Box 4"/>
          <p:cNvSpPr txBox="1">
            <a:spLocks noChangeArrowheads="1"/>
          </p:cNvSpPr>
          <p:nvPr/>
        </p:nvSpPr>
        <p:spPr bwMode="auto">
          <a:xfrm>
            <a:off x="685800" y="1371600"/>
            <a:ext cx="8153400" cy="1489075"/>
          </a:xfrm>
          <a:prstGeom prst="rect">
            <a:avLst/>
          </a:prstGeom>
          <a:solidFill>
            <a:srgbClr val="FFFFFF"/>
          </a:solidFill>
          <a:ln w="9525" algn="ctr">
            <a:solidFill>
              <a:schemeClr val="tx1"/>
            </a:solidFill>
            <a:miter lim="800000"/>
            <a:headEnd/>
            <a:tailEnd/>
          </a:ln>
        </p:spPr>
        <p:txBody>
          <a:bodyPr>
            <a:spAutoFit/>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prstClr val="black"/>
                </a:solidFill>
                <a:effectLst/>
                <a:uLnTx/>
                <a:uFillTx/>
                <a:latin typeface="Courier New" pitchFamily="49" charset="0"/>
                <a:ea typeface="+mn-ea"/>
                <a:cs typeface="+mn-cs"/>
              </a:rPr>
              <a:t>var x = "hello", y;</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prstClr val="black"/>
                </a:solidFill>
                <a:effectLst/>
                <a:uLnTx/>
                <a:uFillTx/>
                <a:latin typeface="Courier New" pitchFamily="49" charset="0"/>
                <a:ea typeface="+mn-ea"/>
                <a:cs typeface="+mn-cs"/>
              </a:rPr>
              <a:t>alert("Variable x value is " + typeof x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prstClr val="black"/>
                </a:solidFill>
                <a:effectLst/>
                <a:uLnTx/>
                <a:uFillTx/>
                <a:latin typeface="Courier New" pitchFamily="49" charset="0"/>
                <a:ea typeface="+mn-ea"/>
                <a:cs typeface="+mn-cs"/>
              </a:rPr>
              <a:t>alert("Variable y value is " + typeof y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prstClr val="black"/>
                </a:solidFill>
                <a:effectLst/>
                <a:uLnTx/>
                <a:uFillTx/>
                <a:latin typeface="Courier New" pitchFamily="49" charset="0"/>
                <a:ea typeface="+mn-ea"/>
                <a:cs typeface="+mn-cs"/>
              </a:rPr>
              <a:t>alert("Variable x value is " + typeof z );</a:t>
            </a: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altLang="zh-TW" sz="4000" dirty="0">
                <a:solidFill>
                  <a:schemeClr val="tx2"/>
                </a:solidFill>
                <a:ea typeface="新細明體" pitchFamily="18" charset="-120"/>
              </a:rPr>
              <a:t>Operators</a:t>
            </a:r>
          </a:p>
        </p:txBody>
      </p:sp>
      <p:sp>
        <p:nvSpPr>
          <p:cNvPr id="26627" name="Rectangle 3"/>
          <p:cNvSpPr>
            <a:spLocks noGrp="1" noChangeArrowheads="1"/>
          </p:cNvSpPr>
          <p:nvPr>
            <p:ph type="body" idx="1"/>
          </p:nvPr>
        </p:nvSpPr>
        <p:spPr>
          <a:xfrm>
            <a:off x="269875" y="990600"/>
            <a:ext cx="8526463" cy="5562600"/>
          </a:xfrm>
        </p:spPr>
        <p:txBody>
          <a:bodyPr/>
          <a:lstStyle/>
          <a:p>
            <a:pPr eaLnBrk="1" hangingPunct="1">
              <a:lnSpc>
                <a:spcPct val="90000"/>
              </a:lnSpc>
            </a:pPr>
            <a:r>
              <a:rPr lang="en-US" altLang="zh-TW" dirty="0">
                <a:ea typeface="新細明體" pitchFamily="18" charset="-120"/>
              </a:rPr>
              <a:t>Arithmetic operators</a:t>
            </a:r>
          </a:p>
          <a:p>
            <a:pPr lvl="1" eaLnBrk="1" hangingPunct="1">
              <a:lnSpc>
                <a:spcPct val="90000"/>
              </a:lnSpc>
            </a:pPr>
            <a:r>
              <a:rPr lang="en-US" altLang="zh-TW" dirty="0">
                <a:ea typeface="新細明體" pitchFamily="18" charset="-120"/>
              </a:rPr>
              <a:t>+, -, *, /, %</a:t>
            </a:r>
          </a:p>
          <a:p>
            <a:pPr lvl="1" eaLnBrk="1" hangingPunct="1">
              <a:lnSpc>
                <a:spcPct val="90000"/>
              </a:lnSpc>
              <a:buFont typeface="Wingdings" pitchFamily="2" charset="2"/>
              <a:buNone/>
            </a:pPr>
            <a:endParaRPr lang="en-US" altLang="zh-TW" sz="1400" dirty="0">
              <a:ea typeface="新細明體" pitchFamily="18" charset="-120"/>
            </a:endParaRPr>
          </a:p>
          <a:p>
            <a:pPr eaLnBrk="1" hangingPunct="1">
              <a:lnSpc>
                <a:spcPct val="90000"/>
              </a:lnSpc>
            </a:pPr>
            <a:r>
              <a:rPr lang="en-US" altLang="zh-TW" dirty="0">
                <a:ea typeface="新細明體" pitchFamily="18" charset="-120"/>
              </a:rPr>
              <a:t>Post/pre increment/decrement</a:t>
            </a:r>
          </a:p>
          <a:p>
            <a:pPr lvl="1" eaLnBrk="1" hangingPunct="1">
              <a:lnSpc>
                <a:spcPct val="90000"/>
              </a:lnSpc>
            </a:pPr>
            <a:r>
              <a:rPr lang="en-US" altLang="zh-TW" dirty="0">
                <a:ea typeface="新細明體" pitchFamily="18" charset="-120"/>
              </a:rPr>
              <a:t>++, -- </a:t>
            </a:r>
          </a:p>
          <a:p>
            <a:pPr eaLnBrk="1" hangingPunct="1">
              <a:lnSpc>
                <a:spcPct val="90000"/>
              </a:lnSpc>
            </a:pPr>
            <a:endParaRPr lang="en-US" altLang="zh-TW" sz="1800" dirty="0">
              <a:ea typeface="新細明體" pitchFamily="18" charset="-120"/>
            </a:endParaRPr>
          </a:p>
          <a:p>
            <a:pPr eaLnBrk="1" hangingPunct="1">
              <a:lnSpc>
                <a:spcPct val="90000"/>
              </a:lnSpc>
            </a:pPr>
            <a:r>
              <a:rPr lang="en-US" altLang="zh-TW" dirty="0">
                <a:ea typeface="新細明體" pitchFamily="18" charset="-120"/>
              </a:rPr>
              <a:t>Comparison operators</a:t>
            </a:r>
          </a:p>
          <a:p>
            <a:pPr lvl="1" eaLnBrk="1" hangingPunct="1">
              <a:lnSpc>
                <a:spcPct val="90000"/>
              </a:lnSpc>
            </a:pPr>
            <a:r>
              <a:rPr lang="en-US" altLang="zh-TW" dirty="0">
                <a:ea typeface="新細明體" pitchFamily="18" charset="-120"/>
              </a:rPr>
              <a:t>==, !=, &gt;, &gt;=, &lt;, &lt;=</a:t>
            </a:r>
          </a:p>
          <a:p>
            <a:pPr lvl="1" eaLnBrk="1" hangingPunct="1">
              <a:lnSpc>
                <a:spcPct val="90000"/>
              </a:lnSpc>
            </a:pPr>
            <a:r>
              <a:rPr lang="en-US" altLang="zh-TW" dirty="0">
                <a:ea typeface="新細明體" pitchFamily="18" charset="-120"/>
              </a:rPr>
              <a:t>===, !== (Strictly equals and strictly not equals)</a:t>
            </a:r>
          </a:p>
          <a:p>
            <a:pPr lvl="2" eaLnBrk="1" hangingPunct="1">
              <a:lnSpc>
                <a:spcPct val="90000"/>
              </a:lnSpc>
            </a:pPr>
            <a:r>
              <a:rPr lang="en-US" altLang="zh-TW" dirty="0">
                <a:ea typeface="新細明體" pitchFamily="18" charset="-120"/>
              </a:rPr>
              <a:t>i.e., Type and value of operand must match / must not match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zh-TW" sz="4000" dirty="0">
                <a:solidFill>
                  <a:schemeClr val="tx2"/>
                </a:solidFill>
                <a:ea typeface="新細明體" pitchFamily="18" charset="-120"/>
              </a:rPr>
              <a:t>== vs ===</a:t>
            </a:r>
          </a:p>
        </p:txBody>
      </p:sp>
      <p:sp>
        <p:nvSpPr>
          <p:cNvPr id="27651" name="Text Box 5"/>
          <p:cNvSpPr txBox="1">
            <a:spLocks noChangeArrowheads="1"/>
          </p:cNvSpPr>
          <p:nvPr/>
        </p:nvSpPr>
        <p:spPr bwMode="auto">
          <a:xfrm>
            <a:off x="152400" y="1524000"/>
            <a:ext cx="8686800" cy="4918075"/>
          </a:xfrm>
          <a:prstGeom prst="rect">
            <a:avLst/>
          </a:prstGeom>
          <a:solidFill>
            <a:srgbClr val="FFFFFF"/>
          </a:solidFill>
          <a:ln w="9525" algn="ctr">
            <a:solidFill>
              <a:schemeClr val="tx1"/>
            </a:solidFill>
            <a:miter lim="800000"/>
            <a:headEnd/>
            <a:tailEnd/>
          </a:ln>
        </p:spPr>
        <p:txBody>
          <a:bodyPr>
            <a:spAutoFit/>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Type conversion is performed before comparison</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v1 = ("5" == 5); 	// true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No implicit type conversion.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True if only if both types and values are equal</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v2 = ("5" === 5);	// false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v3 = (5 === 5.0); // true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v4 = (true == 1); // true (true is converted to 1)</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v5 = (true == 2); // false (true is converted to 1)</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v6 = (true == "1") // true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1963" y="165100"/>
            <a:ext cx="8229600" cy="596900"/>
          </a:xfrm>
        </p:spPr>
        <p:txBody>
          <a:bodyPr>
            <a:noAutofit/>
          </a:bodyPr>
          <a:lstStyle/>
          <a:p>
            <a:pPr eaLnBrk="1" hangingPunct="1"/>
            <a:r>
              <a:rPr lang="en-US" altLang="zh-TW" sz="4000" dirty="0">
                <a:solidFill>
                  <a:schemeClr val="tx2"/>
                </a:solidFill>
                <a:ea typeface="新細明體" pitchFamily="18" charset="-120"/>
              </a:rPr>
              <a:t>Logical Operators</a:t>
            </a:r>
          </a:p>
        </p:txBody>
      </p:sp>
      <p:sp>
        <p:nvSpPr>
          <p:cNvPr id="28675" name="Rectangle 3"/>
          <p:cNvSpPr>
            <a:spLocks noGrp="1" noChangeArrowheads="1"/>
          </p:cNvSpPr>
          <p:nvPr>
            <p:ph type="body" idx="1"/>
          </p:nvPr>
        </p:nvSpPr>
        <p:spPr>
          <a:xfrm>
            <a:off x="269875" y="838200"/>
            <a:ext cx="8526463" cy="5715000"/>
          </a:xfrm>
        </p:spPr>
        <p:txBody>
          <a:bodyPr>
            <a:normAutofit fontScale="92500"/>
          </a:bodyPr>
          <a:lstStyle/>
          <a:p>
            <a:pPr eaLnBrk="1" hangingPunct="1">
              <a:lnSpc>
                <a:spcPct val="90000"/>
              </a:lnSpc>
            </a:pPr>
            <a:r>
              <a:rPr lang="en-US" altLang="zh-TW" b="1">
                <a:solidFill>
                  <a:srgbClr val="0000FF"/>
                </a:solidFill>
                <a:latin typeface="Courier New" pitchFamily="49" charset="0"/>
                <a:ea typeface="新細明體" pitchFamily="18" charset="-120"/>
              </a:rPr>
              <a:t>!</a:t>
            </a:r>
            <a:r>
              <a:rPr lang="en-US" altLang="zh-TW">
                <a:ea typeface="新細明體" pitchFamily="18" charset="-120"/>
              </a:rPr>
              <a:t> – Logical NOT</a:t>
            </a:r>
          </a:p>
          <a:p>
            <a:pPr lvl="1" eaLnBrk="1" hangingPunct="1">
              <a:lnSpc>
                <a:spcPct val="90000"/>
              </a:lnSpc>
              <a:buFont typeface="Wingdings" pitchFamily="2" charset="2"/>
              <a:buNone/>
            </a:pPr>
            <a:endParaRPr lang="en-US" altLang="zh-TW" sz="1600">
              <a:ea typeface="新細明體" pitchFamily="18" charset="-120"/>
            </a:endParaRPr>
          </a:p>
          <a:p>
            <a:pPr eaLnBrk="1" hangingPunct="1">
              <a:lnSpc>
                <a:spcPct val="90000"/>
              </a:lnSpc>
            </a:pPr>
            <a:r>
              <a:rPr lang="en-US" altLang="zh-TW" b="1">
                <a:solidFill>
                  <a:srgbClr val="0000FF"/>
                </a:solidFill>
                <a:latin typeface="Courier New" pitchFamily="49" charset="0"/>
                <a:ea typeface="新細明體" pitchFamily="18" charset="-120"/>
              </a:rPr>
              <a:t>&amp;&amp;</a:t>
            </a:r>
            <a:r>
              <a:rPr lang="en-US" altLang="zh-TW">
                <a:ea typeface="新細明體" pitchFamily="18" charset="-120"/>
              </a:rPr>
              <a:t> – Logical AND</a:t>
            </a:r>
          </a:p>
          <a:p>
            <a:pPr lvl="1" eaLnBrk="1" hangingPunct="1">
              <a:lnSpc>
                <a:spcPct val="90000"/>
              </a:lnSpc>
            </a:pPr>
            <a:r>
              <a:rPr lang="en-US" altLang="zh-TW" b="1">
                <a:latin typeface="Courier New" pitchFamily="49" charset="0"/>
                <a:ea typeface="新細明體" pitchFamily="18" charset="-120"/>
              </a:rPr>
              <a:t>OP1 &amp;&amp; OP2</a:t>
            </a:r>
          </a:p>
          <a:p>
            <a:pPr lvl="1" eaLnBrk="1" hangingPunct="1">
              <a:lnSpc>
                <a:spcPct val="90000"/>
              </a:lnSpc>
            </a:pPr>
            <a:r>
              <a:rPr lang="en-US" altLang="zh-TW">
                <a:ea typeface="新細明體" pitchFamily="18" charset="-120"/>
              </a:rPr>
              <a:t>If OP1 is true, expression evaluates to the value of OP2.</a:t>
            </a:r>
          </a:p>
          <a:p>
            <a:pPr lvl="1" eaLnBrk="1" hangingPunct="1">
              <a:lnSpc>
                <a:spcPct val="90000"/>
              </a:lnSpc>
              <a:buFont typeface="Wingdings" pitchFamily="2" charset="2"/>
              <a:buNone/>
            </a:pPr>
            <a:r>
              <a:rPr lang="en-US" altLang="zh-TW">
                <a:ea typeface="新細明體" pitchFamily="18" charset="-120"/>
              </a:rPr>
              <a:t>	Otherwise the expression evaluates to the value of OP1.</a:t>
            </a:r>
          </a:p>
          <a:p>
            <a:pPr lvl="1" eaLnBrk="1" hangingPunct="1">
              <a:lnSpc>
                <a:spcPct val="90000"/>
              </a:lnSpc>
            </a:pPr>
            <a:r>
              <a:rPr lang="en-US" altLang="zh-TW">
                <a:ea typeface="新細明體" pitchFamily="18" charset="-120"/>
              </a:rPr>
              <a:t>Results may not be a boolean value.</a:t>
            </a:r>
          </a:p>
          <a:p>
            <a:pPr lvl="1" eaLnBrk="1" hangingPunct="1">
              <a:lnSpc>
                <a:spcPct val="90000"/>
              </a:lnSpc>
              <a:buFont typeface="Wingdings" pitchFamily="2" charset="2"/>
              <a:buNone/>
            </a:pPr>
            <a:endParaRPr lang="en-US" altLang="zh-TW">
              <a:ea typeface="新細明體" pitchFamily="18" charset="-120"/>
            </a:endParaRPr>
          </a:p>
          <a:p>
            <a:pPr eaLnBrk="1" hangingPunct="1">
              <a:lnSpc>
                <a:spcPct val="90000"/>
              </a:lnSpc>
            </a:pPr>
            <a:r>
              <a:rPr lang="en-US" altLang="zh-TW" b="1">
                <a:solidFill>
                  <a:srgbClr val="0000FF"/>
                </a:solidFill>
                <a:latin typeface="Courier New" pitchFamily="49" charset="0"/>
                <a:ea typeface="新細明體" pitchFamily="18" charset="-120"/>
              </a:rPr>
              <a:t>||</a:t>
            </a:r>
            <a:r>
              <a:rPr lang="en-US" altLang="zh-TW">
                <a:ea typeface="新細明體" pitchFamily="18" charset="-120"/>
              </a:rPr>
              <a:t> – Logical OR</a:t>
            </a:r>
          </a:p>
          <a:p>
            <a:pPr lvl="1" eaLnBrk="1" hangingPunct="1">
              <a:lnSpc>
                <a:spcPct val="90000"/>
              </a:lnSpc>
            </a:pPr>
            <a:r>
              <a:rPr lang="en-US" altLang="zh-TW" b="1">
                <a:latin typeface="Courier New" pitchFamily="49" charset="0"/>
                <a:ea typeface="新細明體" pitchFamily="18" charset="-120"/>
              </a:rPr>
              <a:t>OP1 || OP2</a:t>
            </a:r>
          </a:p>
          <a:p>
            <a:pPr lvl="1" eaLnBrk="1" hangingPunct="1">
              <a:lnSpc>
                <a:spcPct val="90000"/>
              </a:lnSpc>
            </a:pPr>
            <a:r>
              <a:rPr lang="en-US" altLang="zh-TW">
                <a:ea typeface="新細明體" pitchFamily="18" charset="-120"/>
              </a:rPr>
              <a:t>If OP1 is true, expression evaluates to the value of OP1. Otherwise the expression evaluates to the value of OP2.</a:t>
            </a:r>
          </a:p>
          <a:p>
            <a:pPr eaLnBrk="1" hangingPunct="1">
              <a:lnSpc>
                <a:spcPct val="90000"/>
              </a:lnSpc>
            </a:pPr>
            <a:endParaRPr lang="en-US" altLang="zh-TW" sz="1800">
              <a:ea typeface="新細明體"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9999-0A9A-326D-D92F-4CE20E7B107E}"/>
              </a:ext>
            </a:extLst>
          </p:cNvPr>
          <p:cNvSpPr>
            <a:spLocks noGrp="1"/>
          </p:cNvSpPr>
          <p:nvPr>
            <p:ph type="title"/>
          </p:nvPr>
        </p:nvSpPr>
        <p:spPr>
          <a:xfrm>
            <a:off x="152400" y="152400"/>
            <a:ext cx="5791200" cy="914400"/>
          </a:xfrm>
        </p:spPr>
        <p:txBody>
          <a:bodyPr/>
          <a:lstStyle/>
          <a:p>
            <a:r>
              <a:rPr lang="en-US" altLang="en-US" sz="4000" dirty="0" err="1">
                <a:solidFill>
                  <a:schemeClr val="accent1">
                    <a:lumMod val="75000"/>
                  </a:schemeClr>
                </a:solidFill>
                <a:latin typeface="+mj-lt"/>
              </a:rPr>
              <a:t>Contd</a:t>
            </a:r>
            <a:r>
              <a:rPr lang="en-US" altLang="en-US" sz="4000" dirty="0">
                <a:solidFill>
                  <a:schemeClr val="accent1">
                    <a:lumMod val="75000"/>
                  </a:schemeClr>
                </a:solidFill>
                <a:latin typeface="+mj-lt"/>
              </a:rPr>
              <a:t>…</a:t>
            </a:r>
            <a:r>
              <a:rPr lang="en-US" altLang="en-US" dirty="0"/>
              <a:t>	</a:t>
            </a:r>
            <a:endParaRPr lang="en-US" dirty="0"/>
          </a:p>
        </p:txBody>
      </p:sp>
      <p:sp>
        <p:nvSpPr>
          <p:cNvPr id="4" name="Rectangle 3">
            <a:extLst>
              <a:ext uri="{FF2B5EF4-FFF2-40B4-BE49-F238E27FC236}">
                <a16:creationId xmlns:a16="http://schemas.microsoft.com/office/drawing/2014/main" id="{01C98301-1059-9EFC-8A4D-68A598C84D33}"/>
              </a:ext>
            </a:extLst>
          </p:cNvPr>
          <p:cNvSpPr>
            <a:spLocks noGrp="1" noChangeArrowheads="1"/>
          </p:cNvSpPr>
          <p:nvPr>
            <p:ph type="body" idx="1"/>
          </p:nvPr>
        </p:nvSpPr>
        <p:spPr>
          <a:xfrm>
            <a:off x="287337" y="1107836"/>
            <a:ext cx="8569325" cy="5750164"/>
          </a:xfrm>
        </p:spPr>
        <p:txBody>
          <a:bodyPr/>
          <a:lstStyle/>
          <a:p>
            <a:pPr marL="457200" indent="-457200">
              <a:lnSpc>
                <a:spcPct val="150000"/>
              </a:lnSpc>
              <a:buFont typeface="Arial" panose="020B0604020202020204" pitchFamily="34" charset="0"/>
              <a:buChar char="•"/>
            </a:pPr>
            <a:r>
              <a:rPr lang="en-US" sz="2800" dirty="0">
                <a:latin typeface="+mn-lt"/>
              </a:rPr>
              <a:t>Name and declare variables </a:t>
            </a:r>
          </a:p>
          <a:p>
            <a:pPr marL="457200" indent="-457200">
              <a:lnSpc>
                <a:spcPct val="150000"/>
              </a:lnSpc>
              <a:buFont typeface="Arial" panose="020B0604020202020204" pitchFamily="34" charset="0"/>
              <a:buChar char="•"/>
            </a:pPr>
            <a:r>
              <a:rPr lang="en-US" sz="2800" dirty="0">
                <a:latin typeface="+mn-lt"/>
              </a:rPr>
              <a:t>Assign variable</a:t>
            </a:r>
          </a:p>
          <a:p>
            <a:pPr marL="457200" indent="-457200">
              <a:lnSpc>
                <a:spcPct val="150000"/>
              </a:lnSpc>
              <a:buFont typeface="Arial" panose="020B0604020202020204" pitchFamily="34" charset="0"/>
              <a:buChar char="•"/>
            </a:pPr>
            <a:r>
              <a:rPr lang="en-US" sz="2800" dirty="0">
                <a:latin typeface="+mn-lt"/>
              </a:rPr>
              <a:t>Use variables and literal expressions</a:t>
            </a:r>
          </a:p>
          <a:p>
            <a:pPr marL="457200" indent="-457200">
              <a:lnSpc>
                <a:spcPct val="150000"/>
              </a:lnSpc>
              <a:buFont typeface="Arial" panose="020B0604020202020204" pitchFamily="34" charset="0"/>
              <a:buChar char="•"/>
            </a:pPr>
            <a:r>
              <a:rPr lang="en-US" sz="2800" dirty="0">
                <a:latin typeface="+mn-lt"/>
              </a:rPr>
              <a:t>Create arrays of numbers and strings </a:t>
            </a:r>
          </a:p>
          <a:p>
            <a:pPr marL="457200" indent="-457200">
              <a:lnSpc>
                <a:spcPct val="150000"/>
              </a:lnSpc>
              <a:buFont typeface="Arial" panose="020B0604020202020204" pitchFamily="34" charset="0"/>
              <a:buChar char="•"/>
            </a:pPr>
            <a:r>
              <a:rPr lang="en-US" sz="2800" dirty="0">
                <a:latin typeface="+mn-lt"/>
              </a:rPr>
              <a:t>How event handlers related to objects</a:t>
            </a:r>
          </a:p>
          <a:p>
            <a:pPr marL="457200" indent="-457200">
              <a:lnSpc>
                <a:spcPct val="150000"/>
              </a:lnSpc>
              <a:buFont typeface="Arial" panose="020B0604020202020204" pitchFamily="34" charset="0"/>
              <a:buChar char="•"/>
            </a:pPr>
            <a:r>
              <a:rPr lang="en-US" sz="2800" dirty="0">
                <a:latin typeface="+mn-lt"/>
              </a:rPr>
              <a:t>Create new window with java script </a:t>
            </a:r>
          </a:p>
          <a:p>
            <a:pPr marL="457200" indent="-457200">
              <a:lnSpc>
                <a:spcPct val="150000"/>
              </a:lnSpc>
              <a:buFont typeface="Arial" panose="020B0604020202020204" pitchFamily="34" charset="0"/>
              <a:buChar char="•"/>
            </a:pPr>
            <a:r>
              <a:rPr lang="en-US" sz="2800" dirty="0">
                <a:latin typeface="+mn-lt"/>
              </a:rPr>
              <a:t>How to build frameset</a:t>
            </a:r>
          </a:p>
          <a:p>
            <a:pPr marL="457200" indent="-457200">
              <a:lnSpc>
                <a:spcPct val="150000"/>
              </a:lnSpc>
              <a:buFont typeface="Arial" panose="020B0604020202020204" pitchFamily="34" charset="0"/>
              <a:buChar char="•"/>
            </a:pPr>
            <a:r>
              <a:rPr lang="en-US" sz="2800" dirty="0">
                <a:latin typeface="+mn-lt"/>
              </a:rPr>
              <a:t>Link between frames and windows </a:t>
            </a:r>
          </a:p>
          <a:p>
            <a:pPr marL="457200" indent="-457200">
              <a:lnSpc>
                <a:spcPct val="150000"/>
              </a:lnSpc>
              <a:buFont typeface="Arial" panose="020B0604020202020204" pitchFamily="34" charset="0"/>
              <a:buChar char="•"/>
            </a:pPr>
            <a:r>
              <a:rPr lang="en-US" sz="2800" dirty="0">
                <a:latin typeface="+mn-lt"/>
              </a:rPr>
              <a:t>Use JavaScript to work with frames</a:t>
            </a:r>
            <a:endParaRPr lang="en-US" altLang="en-US" sz="2800" dirty="0">
              <a:latin typeface="+mn-lt"/>
            </a:endParaRPr>
          </a:p>
        </p:txBody>
      </p:sp>
    </p:spTree>
    <p:extLst>
      <p:ext uri="{BB962C8B-B14F-4D97-AF65-F5344CB8AC3E}">
        <p14:creationId xmlns:p14="http://schemas.microsoft.com/office/powerpoint/2010/main" val="953541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28600" y="381000"/>
            <a:ext cx="8686800" cy="62484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tmp1 = null &amp;&amp; 1000;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tmp1 is null</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tmp2 = 1000 &amp;&amp; 500;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tmp2 is 500</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tmp3 = false || 500;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tmp3 is 500</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tmp4 = "" || null;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tmp4 is null</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tmp5 = 1000 || false;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tmp5 is 1000</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If foo is null, undefined, false, zero, NaN,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or an empty string, then set foo to 100.</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foo = foo || 100;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US" altLang="zh-TW" sz="4000" dirty="0">
                <a:solidFill>
                  <a:schemeClr val="tx2"/>
                </a:solidFill>
                <a:ea typeface="新細明體" pitchFamily="18" charset="-120"/>
              </a:rPr>
              <a:t>Operators </a:t>
            </a:r>
            <a:r>
              <a:rPr lang="en-US" altLang="zh-TW" sz="4000" dirty="0" err="1">
                <a:solidFill>
                  <a:schemeClr val="tx2"/>
                </a:solidFill>
                <a:ea typeface="新細明體" pitchFamily="18" charset="-120"/>
              </a:rPr>
              <a:t>Contd</a:t>
            </a:r>
            <a:r>
              <a:rPr lang="en-US" altLang="zh-TW" sz="4000" dirty="0">
                <a:solidFill>
                  <a:schemeClr val="tx2"/>
                </a:solidFill>
                <a:ea typeface="新細明體" pitchFamily="18" charset="-120"/>
              </a:rPr>
              <a:t> …</a:t>
            </a:r>
          </a:p>
        </p:txBody>
      </p:sp>
      <p:sp>
        <p:nvSpPr>
          <p:cNvPr id="30723" name="Rectangle 3"/>
          <p:cNvSpPr>
            <a:spLocks noGrp="1" noChangeArrowheads="1"/>
          </p:cNvSpPr>
          <p:nvPr>
            <p:ph type="body" idx="1"/>
          </p:nvPr>
        </p:nvSpPr>
        <p:spPr/>
        <p:txBody>
          <a:bodyPr>
            <a:normAutofit fontScale="92500" lnSpcReduction="10000"/>
          </a:bodyPr>
          <a:lstStyle/>
          <a:p>
            <a:pPr eaLnBrk="1" hangingPunct="1"/>
            <a:r>
              <a:rPr lang="en-US" altLang="zh-TW" dirty="0">
                <a:ea typeface="新細明體" pitchFamily="18" charset="-120"/>
              </a:rPr>
              <a:t>String concatenation operator</a:t>
            </a:r>
          </a:p>
          <a:p>
            <a:pPr lvl="1" eaLnBrk="1" hangingPunct="1"/>
            <a:r>
              <a:rPr lang="en-US" altLang="zh-TW" b="1" dirty="0">
                <a:latin typeface="Courier New" pitchFamily="49" charset="0"/>
                <a:ea typeface="新細明體" pitchFamily="18" charset="-120"/>
              </a:rPr>
              <a:t>+</a:t>
            </a:r>
          </a:p>
          <a:p>
            <a:pPr lvl="1" eaLnBrk="1" hangingPunct="1"/>
            <a:r>
              <a:rPr lang="en-US" altLang="zh-TW" dirty="0">
                <a:ea typeface="新細明體" pitchFamily="18" charset="-120"/>
              </a:rPr>
              <a:t>If one of the operand is a string, the other operand is automatically converted to its equivalent string value.</a:t>
            </a:r>
          </a:p>
          <a:p>
            <a:pPr lvl="1" eaLnBrk="1" hangingPunct="1"/>
            <a:endParaRPr lang="en-US" altLang="zh-TW" dirty="0">
              <a:ea typeface="新細明體" pitchFamily="18" charset="-120"/>
            </a:endParaRPr>
          </a:p>
          <a:p>
            <a:pPr eaLnBrk="1" hangingPunct="1"/>
            <a:r>
              <a:rPr lang="en-US" altLang="zh-TW" dirty="0">
                <a:ea typeface="新細明體" pitchFamily="18" charset="-120"/>
              </a:rPr>
              <a:t>Assignment operators</a:t>
            </a:r>
          </a:p>
          <a:p>
            <a:pPr lvl="1" eaLnBrk="1" hangingPunct="1"/>
            <a:r>
              <a:rPr lang="en-US" altLang="zh-TW" b="1" dirty="0">
                <a:latin typeface="Courier New" pitchFamily="49" charset="0"/>
                <a:ea typeface="新細明體" pitchFamily="18" charset="-120"/>
              </a:rPr>
              <a:t>=, +=, -=, *=, /=, %=</a:t>
            </a:r>
          </a:p>
          <a:p>
            <a:pPr lvl="1" eaLnBrk="1" hangingPunct="1"/>
            <a:endParaRPr lang="en-US" altLang="zh-TW" b="1" dirty="0">
              <a:latin typeface="Courier New" pitchFamily="49" charset="0"/>
              <a:ea typeface="新細明體" pitchFamily="18" charset="-120"/>
            </a:endParaRPr>
          </a:p>
          <a:p>
            <a:pPr eaLnBrk="1" hangingPunct="1"/>
            <a:r>
              <a:rPr lang="en-US" altLang="zh-TW" dirty="0">
                <a:ea typeface="新細明體" pitchFamily="18" charset="-120"/>
              </a:rPr>
              <a:t>Bitwise operators</a:t>
            </a:r>
          </a:p>
          <a:p>
            <a:pPr lvl="1" eaLnBrk="1" hangingPunct="1"/>
            <a:r>
              <a:rPr lang="en-US" altLang="zh-TW" b="1" dirty="0">
                <a:latin typeface="Courier New" pitchFamily="49" charset="0"/>
                <a:ea typeface="新細明體" pitchFamily="18" charset="-120"/>
              </a:rPr>
              <a:t>&amp;, |, ^, &gt;&gt;, &lt;&lt;, &gt;&gt;&gt;</a:t>
            </a:r>
          </a:p>
          <a:p>
            <a:pPr lvl="1" eaLnBrk="1" hangingPunct="1"/>
            <a:endParaRPr lang="en-US" altLang="zh-TW" b="1" dirty="0">
              <a:latin typeface="Courier New" pitchFamily="49" charset="0"/>
              <a:ea typeface="新細明體" pitchFamily="18"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Control Structures</a:t>
            </a:r>
          </a:p>
        </p:txBody>
      </p:sp>
      <p:sp>
        <p:nvSpPr>
          <p:cNvPr id="3" name="Content Placeholder 2"/>
          <p:cNvSpPr>
            <a:spLocks noGrp="1"/>
          </p:cNvSpPr>
          <p:nvPr>
            <p:ph idx="1"/>
          </p:nvPr>
        </p:nvSpPr>
        <p:spPr/>
        <p:txBody>
          <a:bodyPr>
            <a:normAutofit/>
          </a:bodyPr>
          <a:lstStyle/>
          <a:p>
            <a:r>
              <a:rPr lang="en-US" dirty="0"/>
              <a:t>JavaScript supports the following control structures,</a:t>
            </a:r>
          </a:p>
          <a:p>
            <a:pPr lvl="1"/>
            <a:r>
              <a:rPr lang="en-US" dirty="0"/>
              <a:t>If…Else</a:t>
            </a:r>
          </a:p>
          <a:p>
            <a:pPr lvl="1"/>
            <a:r>
              <a:rPr lang="en-US" dirty="0"/>
              <a:t>Switch</a:t>
            </a:r>
          </a:p>
          <a:p>
            <a:pPr lvl="1"/>
            <a:r>
              <a:rPr lang="en-US" dirty="0"/>
              <a:t>Do…While</a:t>
            </a:r>
          </a:p>
          <a:p>
            <a:pPr lvl="1"/>
            <a:r>
              <a:rPr lang="en-US" dirty="0"/>
              <a:t>While</a:t>
            </a:r>
          </a:p>
          <a:p>
            <a:pPr lvl="1"/>
            <a:r>
              <a:rPr lang="en-US" dirty="0"/>
              <a:t>For and For…In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32935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If…Else</a:t>
            </a:r>
          </a:p>
        </p:txBody>
      </p:sp>
      <p:sp>
        <p:nvSpPr>
          <p:cNvPr id="3" name="Content Placeholder 2"/>
          <p:cNvSpPr>
            <a:spLocks noGrp="1"/>
          </p:cNvSpPr>
          <p:nvPr>
            <p:ph idx="1"/>
          </p:nvPr>
        </p:nvSpPr>
        <p:spPr/>
        <p:txBody>
          <a:bodyPr/>
          <a:lstStyle/>
          <a:p>
            <a:r>
              <a:rPr lang="en-CA" sz="2800" dirty="0">
                <a:solidFill>
                  <a:srgbClr val="000000"/>
                </a:solidFill>
                <a:latin typeface="Arial"/>
                <a:cs typeface="Arial"/>
              </a:rPr>
              <a:t>The if and if…else constructs execute a block of code</a:t>
            </a:r>
            <a:r>
              <a:rPr lang="en-CA" sz="2800" dirty="0">
                <a:solidFill>
                  <a:srgbClr val="000000"/>
                </a:solidFill>
                <a:latin typeface="Times New Roman"/>
              </a:rPr>
              <a:t> </a:t>
            </a:r>
            <a:r>
              <a:rPr lang="en-CA" sz="2800" dirty="0">
                <a:solidFill>
                  <a:srgbClr val="000000"/>
                </a:solidFill>
                <a:latin typeface="Arial"/>
                <a:cs typeface="Arial"/>
              </a:rPr>
              <a:t>depending on the evaluation (true or false) of an</a:t>
            </a:r>
            <a:r>
              <a:rPr lang="en-CA" sz="2800" dirty="0">
                <a:solidFill>
                  <a:srgbClr val="000000"/>
                </a:solidFill>
                <a:latin typeface="Times New Roman"/>
              </a:rPr>
              <a:t> </a:t>
            </a:r>
            <a:r>
              <a:rPr lang="en-CA" sz="2800" dirty="0">
                <a:solidFill>
                  <a:srgbClr val="000000"/>
                </a:solidFill>
                <a:latin typeface="Arial"/>
                <a:cs typeface="Arial"/>
              </a:rPr>
              <a:t>expression.</a:t>
            </a:r>
          </a:p>
          <a:p>
            <a:r>
              <a:rPr lang="en-CA" sz="2800" dirty="0">
                <a:solidFill>
                  <a:srgbClr val="000000"/>
                </a:solidFill>
                <a:latin typeface="Arial"/>
                <a:cs typeface="Arial"/>
              </a:rPr>
              <a:t>E.g.</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55626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399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Conditional Operator</a:t>
            </a:r>
          </a:p>
        </p:txBody>
      </p:sp>
      <p:sp>
        <p:nvSpPr>
          <p:cNvPr id="3" name="Content Placeholder 2"/>
          <p:cNvSpPr>
            <a:spLocks noGrp="1"/>
          </p:cNvSpPr>
          <p:nvPr>
            <p:ph idx="1"/>
          </p:nvPr>
        </p:nvSpPr>
        <p:spPr/>
        <p:txBody>
          <a:bodyPr/>
          <a:lstStyle/>
          <a:p>
            <a:r>
              <a:rPr lang="en-US" dirty="0"/>
              <a:t>JavaScript also contains a conditional operator that assigns a value to a variable based on some condition.</a:t>
            </a:r>
          </a:p>
          <a:p>
            <a:r>
              <a:rPr lang="en-US" dirty="0"/>
              <a:t>E.g.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733800"/>
            <a:ext cx="58102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524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Switch</a:t>
            </a:r>
          </a:p>
        </p:txBody>
      </p:sp>
      <p:sp>
        <p:nvSpPr>
          <p:cNvPr id="3" name="Content Placeholder 2"/>
          <p:cNvSpPr>
            <a:spLocks noGrp="1"/>
          </p:cNvSpPr>
          <p:nvPr>
            <p:ph idx="1"/>
          </p:nvPr>
        </p:nvSpPr>
        <p:spPr/>
        <p:txBody>
          <a:bodyPr/>
          <a:lstStyle/>
          <a:p>
            <a:r>
              <a:rPr lang="en-US" dirty="0"/>
              <a:t>The switch construct executes specific block(s) of code based on the value of a particular expression.</a:t>
            </a:r>
          </a:p>
          <a:p>
            <a:pPr lvl="1"/>
            <a:r>
              <a:rPr lang="en-US" dirty="0"/>
              <a:t> Note: Use break statement to prevent the code from running into the next case automatically.</a:t>
            </a:r>
          </a:p>
          <a:p>
            <a:r>
              <a:rPr lang="en-US" dirty="0"/>
              <a:t>E.g.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397829"/>
            <a:ext cx="63055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74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Do…While</a:t>
            </a:r>
          </a:p>
        </p:txBody>
      </p:sp>
      <p:sp>
        <p:nvSpPr>
          <p:cNvPr id="3" name="Content Placeholder 2"/>
          <p:cNvSpPr>
            <a:spLocks noGrp="1"/>
          </p:cNvSpPr>
          <p:nvPr>
            <p:ph idx="1"/>
          </p:nvPr>
        </p:nvSpPr>
        <p:spPr>
          <a:xfrm>
            <a:off x="1435608" y="1447800"/>
            <a:ext cx="7498080" cy="5181600"/>
          </a:xfrm>
        </p:spPr>
        <p:txBody>
          <a:bodyPr>
            <a:normAutofit fontScale="92500" lnSpcReduction="10000"/>
          </a:bodyPr>
          <a:lstStyle/>
          <a:p>
            <a:r>
              <a:rPr lang="en-US" dirty="0"/>
              <a:t>The do…while loop executes one or more lines of code as long as a specified condition remains true.</a:t>
            </a:r>
          </a:p>
          <a:p>
            <a:r>
              <a:rPr lang="en-US" dirty="0"/>
              <a:t> E.g.</a:t>
            </a:r>
          </a:p>
          <a:p>
            <a:endParaRPr lang="en-US" dirty="0"/>
          </a:p>
          <a:p>
            <a:endParaRPr lang="en-US" dirty="0"/>
          </a:p>
          <a:p>
            <a:endParaRPr lang="en-US" dirty="0"/>
          </a:p>
          <a:p>
            <a:r>
              <a:rPr lang="en-US" dirty="0"/>
              <a:t>Note: Due to the expression being evaluated at the end of the structure, statement(s) in the do…while loop are executed at least once, even if the condition is false.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48000"/>
            <a:ext cx="624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409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While</a:t>
            </a:r>
          </a:p>
        </p:txBody>
      </p:sp>
      <p:sp>
        <p:nvSpPr>
          <p:cNvPr id="3" name="Content Placeholder 2"/>
          <p:cNvSpPr>
            <a:spLocks noGrp="1"/>
          </p:cNvSpPr>
          <p:nvPr>
            <p:ph idx="1"/>
          </p:nvPr>
        </p:nvSpPr>
        <p:spPr>
          <a:xfrm>
            <a:off x="1435608" y="1447800"/>
            <a:ext cx="7498080" cy="5105400"/>
          </a:xfrm>
        </p:spPr>
        <p:txBody>
          <a:bodyPr>
            <a:normAutofit fontScale="92500" lnSpcReduction="20000"/>
          </a:bodyPr>
          <a:lstStyle/>
          <a:p>
            <a:r>
              <a:rPr lang="en-US" dirty="0"/>
              <a:t>The while loop executes one or more lines of code while specified expression remains true.</a:t>
            </a:r>
          </a:p>
          <a:p>
            <a:r>
              <a:rPr lang="en-US" dirty="0"/>
              <a:t> E.g.</a:t>
            </a:r>
          </a:p>
          <a:p>
            <a:endParaRPr lang="en-US" dirty="0"/>
          </a:p>
          <a:p>
            <a:endParaRPr lang="en-US" dirty="0"/>
          </a:p>
          <a:p>
            <a:endParaRPr lang="en-US" dirty="0"/>
          </a:p>
          <a:p>
            <a:endParaRPr lang="en-US" dirty="0"/>
          </a:p>
          <a:p>
            <a:r>
              <a:rPr lang="en-US" dirty="0"/>
              <a:t>Note: Because the expression is evaluated at the beginning of the loop, the statement(s) will not be executed if the expression is false at the beginning.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124200"/>
            <a:ext cx="53721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28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For and For…In</a:t>
            </a:r>
          </a:p>
        </p:txBody>
      </p:sp>
      <p:sp>
        <p:nvSpPr>
          <p:cNvPr id="3" name="Content Placeholder 2"/>
          <p:cNvSpPr>
            <a:spLocks noGrp="1"/>
          </p:cNvSpPr>
          <p:nvPr>
            <p:ph idx="1"/>
          </p:nvPr>
        </p:nvSpPr>
        <p:spPr/>
        <p:txBody>
          <a:bodyPr>
            <a:normAutofit fontScale="92500" lnSpcReduction="20000"/>
          </a:bodyPr>
          <a:lstStyle/>
          <a:p>
            <a:r>
              <a:rPr lang="en-US" dirty="0"/>
              <a:t>The for loop executes statement(s) a specified number of times governed by two expressions and a condition.</a:t>
            </a:r>
          </a:p>
          <a:p>
            <a:r>
              <a:rPr lang="en-US" dirty="0"/>
              <a:t>E.g.</a:t>
            </a:r>
          </a:p>
          <a:p>
            <a:endParaRPr lang="en-US" dirty="0"/>
          </a:p>
          <a:p>
            <a:endParaRPr lang="en-US" dirty="0"/>
          </a:p>
          <a:p>
            <a:r>
              <a:rPr lang="en-US" dirty="0"/>
              <a:t>The for...in loop executes statement(s) while assigning a variable to the properties of an object or elements of an array.</a:t>
            </a:r>
          </a:p>
          <a:p>
            <a:r>
              <a:rPr lang="en-US" dirty="0"/>
              <a:t>E.g.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005138"/>
            <a:ext cx="6502682"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726" y="5564777"/>
            <a:ext cx="39624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010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Break and Continue</a:t>
            </a:r>
          </a:p>
        </p:txBody>
      </p:sp>
      <p:sp>
        <p:nvSpPr>
          <p:cNvPr id="3" name="Content Placeholder 2"/>
          <p:cNvSpPr>
            <a:spLocks noGrp="1"/>
          </p:cNvSpPr>
          <p:nvPr>
            <p:ph idx="1"/>
          </p:nvPr>
        </p:nvSpPr>
        <p:spPr/>
        <p:txBody>
          <a:bodyPr>
            <a:normAutofit/>
          </a:bodyPr>
          <a:lstStyle/>
          <a:p>
            <a:r>
              <a:rPr lang="en-US" dirty="0"/>
              <a:t>The break command will break the loop and continue executing the code that follows after the loop (if any).</a:t>
            </a:r>
          </a:p>
          <a:p>
            <a:r>
              <a:rPr lang="en-US" dirty="0"/>
              <a:t> E.g.</a:t>
            </a:r>
          </a:p>
          <a:p>
            <a:endParaRPr lang="en-US" dirty="0"/>
          </a:p>
          <a:p>
            <a:r>
              <a:rPr lang="en-US" dirty="0"/>
              <a:t>The continue command will break the current loop and continue with the next value.</a:t>
            </a:r>
          </a:p>
          <a:p>
            <a:r>
              <a:rPr lang="en-US" dirty="0" err="1"/>
              <a:t>E.g</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885" y="3276600"/>
            <a:ext cx="47529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874" y="5603966"/>
            <a:ext cx="54673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89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53DF-C43E-4237-62CD-E27240BC1DA5}"/>
              </a:ext>
            </a:extLst>
          </p:cNvPr>
          <p:cNvSpPr>
            <a:spLocks noGrp="1"/>
          </p:cNvSpPr>
          <p:nvPr>
            <p:ph type="title"/>
          </p:nvPr>
        </p:nvSpPr>
        <p:spPr>
          <a:xfrm>
            <a:off x="533400" y="609600"/>
            <a:ext cx="6871585" cy="615553"/>
          </a:xfrm>
        </p:spPr>
        <p:txBody>
          <a:bodyPr/>
          <a:lstStyle/>
          <a:p>
            <a:r>
              <a:rPr lang="en-US" sz="4000" dirty="0">
                <a:solidFill>
                  <a:schemeClr val="accent1">
                    <a:lumMod val="75000"/>
                  </a:schemeClr>
                </a:solidFill>
                <a:latin typeface="+mj-lt"/>
              </a:rPr>
              <a:t>What is scripting?</a:t>
            </a:r>
            <a:endParaRPr lang="en-US" sz="4000" dirty="0"/>
          </a:p>
        </p:txBody>
      </p:sp>
      <p:sp>
        <p:nvSpPr>
          <p:cNvPr id="3" name="Text Placeholder 2">
            <a:extLst>
              <a:ext uri="{FF2B5EF4-FFF2-40B4-BE49-F238E27FC236}">
                <a16:creationId xmlns:a16="http://schemas.microsoft.com/office/drawing/2014/main" id="{413AAA54-E597-42E8-7528-D135404DE2A1}"/>
              </a:ext>
            </a:extLst>
          </p:cNvPr>
          <p:cNvSpPr>
            <a:spLocks noGrp="1"/>
          </p:cNvSpPr>
          <p:nvPr>
            <p:ph type="body" idx="1"/>
          </p:nvPr>
        </p:nvSpPr>
        <p:spPr>
          <a:xfrm>
            <a:off x="287972" y="1752600"/>
            <a:ext cx="8568055" cy="4739759"/>
          </a:xfrm>
        </p:spPr>
        <p:txBody>
          <a:bodyPr/>
          <a:lstStyle/>
          <a:p>
            <a:pPr marL="342900" indent="-3429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As the name suggest, it’s all about giving the script to perform some certain task. </a:t>
            </a:r>
          </a:p>
          <a:p>
            <a:pPr marL="342900" indent="-3429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Scripting languages are basically the subcategory of programming languages which is used to give guidance to another program or we can say to control another program, so it also involves instructions. </a:t>
            </a:r>
          </a:p>
          <a:p>
            <a:pPr marL="342900" indent="-3429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It basically connects one language to one another languages and doesn’t work standalone. </a:t>
            </a:r>
          </a:p>
          <a:p>
            <a:pPr marL="342900" indent="-3429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Scripting languages need to be interpreted (Scanning the code line by line, not like compiler in one go) instead of compiled. </a:t>
            </a:r>
          </a:p>
        </p:txBody>
      </p:sp>
    </p:spTree>
    <p:extLst>
      <p:ext uri="{BB962C8B-B14F-4D97-AF65-F5344CB8AC3E}">
        <p14:creationId xmlns:p14="http://schemas.microsoft.com/office/powerpoint/2010/main" val="934231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dirty="0">
                <a:solidFill>
                  <a:schemeClr val="tx2"/>
                </a:solidFill>
              </a:rPr>
              <a:t>Labels</a:t>
            </a:r>
          </a:p>
        </p:txBody>
      </p:sp>
      <p:sp>
        <p:nvSpPr>
          <p:cNvPr id="3" name="Content Placeholder 2"/>
          <p:cNvSpPr>
            <a:spLocks noGrp="1"/>
          </p:cNvSpPr>
          <p:nvPr>
            <p:ph idx="1"/>
          </p:nvPr>
        </p:nvSpPr>
        <p:spPr/>
        <p:txBody>
          <a:bodyPr>
            <a:normAutofit/>
          </a:bodyPr>
          <a:lstStyle/>
          <a:p>
            <a:r>
              <a:rPr lang="en-US" sz="2800" dirty="0"/>
              <a:t>Labels are used to mark statements for reference by other statements in other sections of a script.</a:t>
            </a:r>
          </a:p>
          <a:p>
            <a:r>
              <a:rPr lang="en-US" sz="2800" dirty="0"/>
              <a:t> Labels can solve the problem of breaking from a loop that is nested inside another loop.</a:t>
            </a:r>
          </a:p>
          <a:p>
            <a:r>
              <a:rPr lang="en-US" sz="2800" dirty="0"/>
              <a:t>E.g.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032" y="4419600"/>
            <a:ext cx="804196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217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normAutofit/>
          </a:bodyPr>
          <a:lstStyle/>
          <a:p>
            <a:r>
              <a:rPr lang="tr-TR" sz="4000" dirty="0">
                <a:solidFill>
                  <a:schemeClr val="tx2"/>
                </a:solidFill>
              </a:rPr>
              <a:t>Conditional Statements Examples</a:t>
            </a:r>
          </a:p>
        </p:txBody>
      </p:sp>
      <p:sp>
        <p:nvSpPr>
          <p:cNvPr id="32771" name="Rectangle 3"/>
          <p:cNvSpPr>
            <a:spLocks noGrp="1" noRot="1" noChangeArrowheads="1"/>
          </p:cNvSpPr>
          <p:nvPr>
            <p:ph type="body" idx="1"/>
          </p:nvPr>
        </p:nvSpPr>
        <p:spPr>
          <a:xfrm>
            <a:off x="301625" y="1671638"/>
            <a:ext cx="8540750" cy="4349750"/>
          </a:xfrm>
          <a:ln>
            <a:solidFill>
              <a:schemeClr val="tx1"/>
            </a:solidFill>
          </a:ln>
        </p:spPr>
        <p:txBody>
          <a:bodyPr/>
          <a:lstStyle/>
          <a:p>
            <a:pPr>
              <a:lnSpc>
                <a:spcPct val="80000"/>
              </a:lnSpc>
              <a:buFont typeface="Arial" pitchFamily="34" charset="0"/>
              <a:buNone/>
            </a:pPr>
            <a:r>
              <a:rPr lang="tr-TR" sz="2600" dirty="0"/>
              <a:t>&lt;script&gt;</a:t>
            </a:r>
          </a:p>
          <a:p>
            <a:pPr>
              <a:lnSpc>
                <a:spcPct val="80000"/>
              </a:lnSpc>
              <a:buFont typeface="Arial" pitchFamily="34" charset="0"/>
              <a:buNone/>
            </a:pPr>
            <a:r>
              <a:rPr lang="tr-TR" sz="2400" dirty="0"/>
              <a:t>x=3</a:t>
            </a:r>
          </a:p>
          <a:p>
            <a:pPr>
              <a:lnSpc>
                <a:spcPct val="80000"/>
              </a:lnSpc>
              <a:buFont typeface="Arial" pitchFamily="34" charset="0"/>
              <a:buNone/>
            </a:pPr>
            <a:r>
              <a:rPr lang="tr-TR" sz="2400" dirty="0"/>
              <a:t>if(x&lt;0)</a:t>
            </a:r>
          </a:p>
          <a:p>
            <a:pPr>
              <a:lnSpc>
                <a:spcPct val="80000"/>
              </a:lnSpc>
              <a:buFont typeface="Arial" pitchFamily="34" charset="0"/>
              <a:buNone/>
            </a:pPr>
            <a:r>
              <a:rPr lang="tr-TR" sz="2400" dirty="0"/>
              <a:t>{</a:t>
            </a:r>
          </a:p>
          <a:p>
            <a:pPr>
              <a:lnSpc>
                <a:spcPct val="80000"/>
              </a:lnSpc>
              <a:buFont typeface="Arial" pitchFamily="34" charset="0"/>
              <a:buNone/>
            </a:pPr>
            <a:r>
              <a:rPr lang="tr-TR" sz="2400" dirty="0"/>
              <a:t>alert (“negati</a:t>
            </a:r>
            <a:r>
              <a:rPr lang="en-US" sz="2400" dirty="0" err="1"/>
              <a:t>ve</a:t>
            </a:r>
            <a:r>
              <a:rPr lang="tr-TR" sz="2400" dirty="0"/>
              <a:t>”)</a:t>
            </a:r>
          </a:p>
          <a:p>
            <a:pPr>
              <a:lnSpc>
                <a:spcPct val="80000"/>
              </a:lnSpc>
              <a:buFont typeface="Arial" pitchFamily="34" charset="0"/>
              <a:buNone/>
            </a:pPr>
            <a:r>
              <a:rPr lang="tr-TR" sz="2400" dirty="0"/>
              <a:t>}</a:t>
            </a:r>
          </a:p>
          <a:p>
            <a:pPr>
              <a:lnSpc>
                <a:spcPct val="80000"/>
              </a:lnSpc>
              <a:buFont typeface="Arial" pitchFamily="34" charset="0"/>
              <a:buNone/>
            </a:pPr>
            <a:r>
              <a:rPr lang="tr-TR" sz="2400" dirty="0"/>
              <a:t>else</a:t>
            </a:r>
          </a:p>
          <a:p>
            <a:pPr>
              <a:lnSpc>
                <a:spcPct val="80000"/>
              </a:lnSpc>
              <a:buFont typeface="Arial" pitchFamily="34" charset="0"/>
              <a:buNone/>
            </a:pPr>
            <a:r>
              <a:rPr lang="tr-TR" sz="2400" dirty="0"/>
              <a:t>{</a:t>
            </a:r>
          </a:p>
          <a:p>
            <a:pPr>
              <a:lnSpc>
                <a:spcPct val="80000"/>
              </a:lnSpc>
              <a:buFont typeface="Arial" pitchFamily="34" charset="0"/>
              <a:buNone/>
            </a:pPr>
            <a:r>
              <a:rPr lang="tr-TR" sz="2400" dirty="0"/>
              <a:t>alert (“po</a:t>
            </a:r>
            <a:r>
              <a:rPr lang="en-US" sz="2400" dirty="0" err="1"/>
              <a:t>sitive</a:t>
            </a:r>
            <a:r>
              <a:rPr lang="tr-TR" sz="2400" dirty="0"/>
              <a:t>”)</a:t>
            </a:r>
          </a:p>
          <a:p>
            <a:pPr>
              <a:lnSpc>
                <a:spcPct val="80000"/>
              </a:lnSpc>
              <a:buFont typeface="Arial" pitchFamily="34" charset="0"/>
              <a:buNone/>
            </a:pPr>
            <a:r>
              <a:rPr lang="tr-TR" sz="2400" dirty="0"/>
              <a:t>}</a:t>
            </a:r>
          </a:p>
          <a:p>
            <a:pPr>
              <a:lnSpc>
                <a:spcPct val="80000"/>
              </a:lnSpc>
              <a:buFont typeface="Arial" pitchFamily="34" charset="0"/>
              <a:buNone/>
            </a:pPr>
            <a:r>
              <a:rPr lang="tr-TR" sz="2600" dirty="0"/>
              <a:t>&lt;/script&gt;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normAutofit fontScale="90000"/>
          </a:bodyPr>
          <a:lstStyle/>
          <a:p>
            <a:r>
              <a:rPr lang="tr-TR" sz="4000" dirty="0">
                <a:solidFill>
                  <a:schemeClr val="tx2"/>
                </a:solidFill>
              </a:rPr>
              <a:t>Conditional Statements Examples</a:t>
            </a:r>
            <a:r>
              <a:rPr lang="en-US" sz="4000" dirty="0">
                <a:solidFill>
                  <a:schemeClr val="tx2"/>
                </a:solidFill>
              </a:rPr>
              <a:t> </a:t>
            </a:r>
            <a:r>
              <a:rPr lang="en-US" sz="4000" dirty="0" err="1">
                <a:solidFill>
                  <a:schemeClr val="tx2"/>
                </a:solidFill>
              </a:rPr>
              <a:t>Contd</a:t>
            </a:r>
            <a:r>
              <a:rPr lang="en-US" sz="4000" dirty="0">
                <a:solidFill>
                  <a:schemeClr val="tx2"/>
                </a:solidFill>
              </a:rPr>
              <a:t>…</a:t>
            </a:r>
            <a:endParaRPr lang="tr-TR" sz="4000" dirty="0">
              <a:solidFill>
                <a:schemeClr val="tx2"/>
              </a:solidFill>
            </a:endParaRPr>
          </a:p>
        </p:txBody>
      </p:sp>
      <p:sp>
        <p:nvSpPr>
          <p:cNvPr id="33795" name="Rectangle 3"/>
          <p:cNvSpPr>
            <a:spLocks noGrp="1" noRot="1" noChangeArrowheads="1"/>
          </p:cNvSpPr>
          <p:nvPr>
            <p:ph type="body" idx="1"/>
          </p:nvPr>
        </p:nvSpPr>
        <p:spPr>
          <a:xfrm>
            <a:off x="301625" y="1600200"/>
            <a:ext cx="8540750" cy="4276725"/>
          </a:xfrm>
          <a:ln>
            <a:solidFill>
              <a:schemeClr val="tx1"/>
            </a:solidFill>
          </a:ln>
        </p:spPr>
        <p:txBody>
          <a:bodyPr/>
          <a:lstStyle/>
          <a:p>
            <a:pPr>
              <a:lnSpc>
                <a:spcPct val="80000"/>
              </a:lnSpc>
              <a:buFont typeface="Arial" pitchFamily="34" charset="0"/>
              <a:buNone/>
            </a:pPr>
            <a:r>
              <a:rPr lang="tr-TR" sz="2600" dirty="0"/>
              <a:t>&lt;script&gt;</a:t>
            </a:r>
          </a:p>
          <a:p>
            <a:pPr>
              <a:lnSpc>
                <a:spcPct val="80000"/>
              </a:lnSpc>
              <a:buFont typeface="Arial" pitchFamily="34" charset="0"/>
              <a:buNone/>
            </a:pPr>
            <a:r>
              <a:rPr lang="tr-TR" sz="2400" dirty="0"/>
              <a:t>c=confirm(“</a:t>
            </a:r>
            <a:r>
              <a:rPr lang="en-US" sz="2400" dirty="0"/>
              <a:t>Do you read books</a:t>
            </a:r>
            <a:r>
              <a:rPr lang="tr-TR" sz="2400" dirty="0"/>
              <a:t>?”)</a:t>
            </a:r>
          </a:p>
          <a:p>
            <a:pPr>
              <a:lnSpc>
                <a:spcPct val="80000"/>
              </a:lnSpc>
              <a:buFont typeface="Arial" pitchFamily="34" charset="0"/>
              <a:buNone/>
            </a:pPr>
            <a:r>
              <a:rPr lang="tr-TR" sz="2400" dirty="0"/>
              <a:t>if(c)</a:t>
            </a:r>
          </a:p>
          <a:p>
            <a:pPr>
              <a:lnSpc>
                <a:spcPct val="80000"/>
              </a:lnSpc>
              <a:buFont typeface="Arial" pitchFamily="34" charset="0"/>
              <a:buNone/>
            </a:pPr>
            <a:r>
              <a:rPr lang="tr-TR" sz="2400" dirty="0"/>
              <a:t>{</a:t>
            </a:r>
          </a:p>
          <a:p>
            <a:pPr>
              <a:lnSpc>
                <a:spcPct val="80000"/>
              </a:lnSpc>
              <a:buFont typeface="Arial" pitchFamily="34" charset="0"/>
              <a:buNone/>
            </a:pPr>
            <a:r>
              <a:rPr lang="tr-TR" sz="2400" dirty="0"/>
              <a:t>alert (“</a:t>
            </a:r>
            <a:r>
              <a:rPr lang="en-US" sz="2400" dirty="0"/>
              <a:t>Good. Keep it up</a:t>
            </a:r>
            <a:r>
              <a:rPr lang="tr-TR" sz="2400" dirty="0"/>
              <a:t>”)</a:t>
            </a:r>
          </a:p>
          <a:p>
            <a:pPr>
              <a:lnSpc>
                <a:spcPct val="80000"/>
              </a:lnSpc>
              <a:buFont typeface="Arial" pitchFamily="34" charset="0"/>
              <a:buNone/>
            </a:pPr>
            <a:r>
              <a:rPr lang="tr-TR" sz="2400" dirty="0"/>
              <a:t>}</a:t>
            </a:r>
          </a:p>
          <a:p>
            <a:pPr>
              <a:lnSpc>
                <a:spcPct val="80000"/>
              </a:lnSpc>
              <a:buFont typeface="Arial" pitchFamily="34" charset="0"/>
              <a:buNone/>
            </a:pPr>
            <a:r>
              <a:rPr lang="tr-TR" sz="2400" dirty="0"/>
              <a:t>else</a:t>
            </a:r>
          </a:p>
          <a:p>
            <a:pPr>
              <a:lnSpc>
                <a:spcPct val="80000"/>
              </a:lnSpc>
              <a:buFont typeface="Arial" pitchFamily="34" charset="0"/>
              <a:buNone/>
            </a:pPr>
            <a:r>
              <a:rPr lang="tr-TR" sz="2400" dirty="0"/>
              <a:t>{</a:t>
            </a:r>
          </a:p>
          <a:p>
            <a:pPr>
              <a:lnSpc>
                <a:spcPct val="80000"/>
              </a:lnSpc>
              <a:buFont typeface="Arial" pitchFamily="34" charset="0"/>
              <a:buNone/>
            </a:pPr>
            <a:r>
              <a:rPr lang="tr-TR" sz="2400" dirty="0"/>
              <a:t>alert (“</a:t>
            </a:r>
            <a:r>
              <a:rPr lang="en-US" sz="2400" dirty="0"/>
              <a:t>Shame on you</a:t>
            </a:r>
            <a:r>
              <a:rPr lang="tr-TR" sz="2400" dirty="0"/>
              <a:t>”)</a:t>
            </a:r>
          </a:p>
          <a:p>
            <a:pPr>
              <a:lnSpc>
                <a:spcPct val="80000"/>
              </a:lnSpc>
              <a:buFont typeface="Arial" pitchFamily="34" charset="0"/>
              <a:buNone/>
            </a:pPr>
            <a:r>
              <a:rPr lang="tr-TR" sz="2400" dirty="0"/>
              <a:t>}</a:t>
            </a:r>
          </a:p>
          <a:p>
            <a:pPr>
              <a:lnSpc>
                <a:spcPct val="80000"/>
              </a:lnSpc>
              <a:buFont typeface="Arial" pitchFamily="34" charset="0"/>
              <a:buNone/>
            </a:pPr>
            <a:r>
              <a:rPr lang="tr-TR" sz="2600" dirty="0"/>
              <a:t>&lt;/script&gt;</a:t>
            </a:r>
            <a:endParaRPr lang="tr-TR"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normAutofit fontScale="90000"/>
          </a:bodyPr>
          <a:lstStyle/>
          <a:p>
            <a:r>
              <a:rPr lang="tr-TR" sz="4000" dirty="0">
                <a:solidFill>
                  <a:schemeClr val="tx2"/>
                </a:solidFill>
              </a:rPr>
              <a:t>Conditional Statements Examples</a:t>
            </a:r>
            <a:r>
              <a:rPr lang="en-US" sz="4000" dirty="0">
                <a:solidFill>
                  <a:schemeClr val="tx2"/>
                </a:solidFill>
              </a:rPr>
              <a:t> </a:t>
            </a:r>
            <a:r>
              <a:rPr lang="en-US" sz="4000" dirty="0" err="1">
                <a:solidFill>
                  <a:schemeClr val="tx2"/>
                </a:solidFill>
              </a:rPr>
              <a:t>Contd</a:t>
            </a:r>
            <a:r>
              <a:rPr lang="en-US" sz="4000" dirty="0">
                <a:solidFill>
                  <a:schemeClr val="tx2"/>
                </a:solidFill>
              </a:rPr>
              <a:t> …</a:t>
            </a:r>
            <a:endParaRPr lang="tr-TR" sz="4000" dirty="0">
              <a:solidFill>
                <a:schemeClr val="tx2"/>
              </a:solidFill>
            </a:endParaRPr>
          </a:p>
        </p:txBody>
      </p:sp>
      <p:sp>
        <p:nvSpPr>
          <p:cNvPr id="34819" name="Rectangle 3"/>
          <p:cNvSpPr>
            <a:spLocks noGrp="1" noRot="1" noChangeArrowheads="1"/>
          </p:cNvSpPr>
          <p:nvPr>
            <p:ph type="body" idx="1"/>
          </p:nvPr>
        </p:nvSpPr>
        <p:spPr/>
        <p:txBody>
          <a:bodyPr/>
          <a:lstStyle/>
          <a:p>
            <a:pPr>
              <a:lnSpc>
                <a:spcPct val="90000"/>
              </a:lnSpc>
              <a:buFont typeface="Arial" pitchFamily="34" charset="0"/>
              <a:buNone/>
            </a:pPr>
            <a:r>
              <a:rPr lang="tr-TR" sz="2400" dirty="0"/>
              <a:t>&lt;script&gt;</a:t>
            </a:r>
          </a:p>
          <a:p>
            <a:pPr>
              <a:lnSpc>
                <a:spcPct val="90000"/>
              </a:lnSpc>
              <a:buFont typeface="Arial" pitchFamily="34" charset="0"/>
              <a:buNone/>
            </a:pPr>
            <a:r>
              <a:rPr lang="tr-TR" sz="2400" dirty="0"/>
              <a:t>p=prompt(“</a:t>
            </a:r>
            <a:r>
              <a:rPr lang="en-US" sz="2400" dirty="0"/>
              <a:t>Enter your lucky number</a:t>
            </a:r>
            <a:r>
              <a:rPr lang="tr-TR" sz="2400" dirty="0"/>
              <a:t>?", " ")</a:t>
            </a:r>
          </a:p>
          <a:p>
            <a:pPr>
              <a:lnSpc>
                <a:spcPct val="90000"/>
              </a:lnSpc>
              <a:buFont typeface="Arial" pitchFamily="34" charset="0"/>
              <a:buNone/>
            </a:pPr>
            <a:r>
              <a:rPr lang="tr-TR" sz="2400" dirty="0"/>
              <a:t>if(p=="0</a:t>
            </a:r>
            <a:r>
              <a:rPr lang="en-US" sz="2400" dirty="0"/>
              <a:t>8</a:t>
            </a:r>
            <a:r>
              <a:rPr lang="tr-TR" sz="2400" dirty="0"/>
              <a:t>")</a:t>
            </a:r>
          </a:p>
          <a:p>
            <a:pPr>
              <a:lnSpc>
                <a:spcPct val="90000"/>
              </a:lnSpc>
              <a:buFont typeface="Arial" pitchFamily="34" charset="0"/>
              <a:buNone/>
            </a:pPr>
            <a:r>
              <a:rPr lang="tr-TR" sz="2400" dirty="0"/>
              <a:t>{</a:t>
            </a:r>
          </a:p>
          <a:p>
            <a:pPr>
              <a:lnSpc>
                <a:spcPct val="90000"/>
              </a:lnSpc>
              <a:buFont typeface="Arial" pitchFamily="34" charset="0"/>
              <a:buNone/>
            </a:pPr>
            <a:r>
              <a:rPr lang="tr-TR" sz="2400" dirty="0"/>
              <a:t>alert(“</a:t>
            </a:r>
            <a:r>
              <a:rPr lang="en-US" sz="2400" dirty="0"/>
              <a:t>True</a:t>
            </a:r>
            <a:r>
              <a:rPr lang="tr-TR" sz="2400" dirty="0"/>
              <a:t>")</a:t>
            </a:r>
          </a:p>
          <a:p>
            <a:pPr>
              <a:lnSpc>
                <a:spcPct val="90000"/>
              </a:lnSpc>
              <a:buFont typeface="Arial" pitchFamily="34" charset="0"/>
              <a:buNone/>
            </a:pPr>
            <a:r>
              <a:rPr lang="tr-TR" sz="2400" dirty="0"/>
              <a:t>}</a:t>
            </a:r>
          </a:p>
          <a:p>
            <a:pPr>
              <a:lnSpc>
                <a:spcPct val="90000"/>
              </a:lnSpc>
              <a:buFont typeface="Arial" pitchFamily="34" charset="0"/>
              <a:buNone/>
            </a:pPr>
            <a:r>
              <a:rPr lang="tr-TR" sz="2400" dirty="0"/>
              <a:t>else</a:t>
            </a:r>
          </a:p>
          <a:p>
            <a:pPr>
              <a:lnSpc>
                <a:spcPct val="90000"/>
              </a:lnSpc>
              <a:buFont typeface="Arial" pitchFamily="34" charset="0"/>
              <a:buNone/>
            </a:pPr>
            <a:r>
              <a:rPr lang="tr-TR" sz="2400" dirty="0"/>
              <a:t>{</a:t>
            </a:r>
          </a:p>
          <a:p>
            <a:pPr>
              <a:lnSpc>
                <a:spcPct val="90000"/>
              </a:lnSpc>
              <a:buFont typeface="Arial" pitchFamily="34" charset="0"/>
              <a:buNone/>
            </a:pPr>
            <a:r>
              <a:rPr lang="tr-TR" sz="2400" dirty="0"/>
              <a:t>alert(“</a:t>
            </a:r>
            <a:r>
              <a:rPr lang="en-US" sz="2400" dirty="0"/>
              <a:t>False</a:t>
            </a:r>
            <a:r>
              <a:rPr lang="tr-TR" sz="2400" dirty="0"/>
              <a:t>")</a:t>
            </a:r>
          </a:p>
          <a:p>
            <a:pPr>
              <a:lnSpc>
                <a:spcPct val="90000"/>
              </a:lnSpc>
              <a:buFont typeface="Arial" pitchFamily="34" charset="0"/>
              <a:buNone/>
            </a:pPr>
            <a:r>
              <a:rPr lang="tr-TR" sz="2400" dirty="0"/>
              <a:t>}</a:t>
            </a:r>
          </a:p>
          <a:p>
            <a:pPr>
              <a:lnSpc>
                <a:spcPct val="90000"/>
              </a:lnSpc>
              <a:buFont typeface="Arial" pitchFamily="34" charset="0"/>
              <a:buNone/>
            </a:pPr>
            <a:r>
              <a:rPr lang="tr-TR" sz="2400" dirty="0"/>
              <a:t>&lt;/script&gt;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Functions and Procedures</a:t>
            </a:r>
          </a:p>
        </p:txBody>
      </p:sp>
      <p:sp>
        <p:nvSpPr>
          <p:cNvPr id="3" name="Content Placeholder 2"/>
          <p:cNvSpPr>
            <a:spLocks noGrp="1"/>
          </p:cNvSpPr>
          <p:nvPr>
            <p:ph idx="1"/>
          </p:nvPr>
        </p:nvSpPr>
        <p:spPr/>
        <p:txBody>
          <a:bodyPr>
            <a:normAutofit fontScale="85000" lnSpcReduction="10000"/>
          </a:bodyPr>
          <a:lstStyle/>
          <a:p>
            <a:r>
              <a:rPr lang="en-US" dirty="0"/>
              <a:t>A function in a JavaScript is a set of statements that performs a specific task (a procedure).</a:t>
            </a:r>
          </a:p>
          <a:p>
            <a:r>
              <a:rPr lang="en-US" dirty="0"/>
              <a:t>A function will be executed by an event or by a call to that function.</a:t>
            </a:r>
          </a:p>
          <a:p>
            <a:r>
              <a:rPr lang="en-US" dirty="0"/>
              <a:t>Functions can be defined both in the &lt;head&gt; and in the &lt;body&gt; section of a document. However, to assure that the function is read/loaded by the browser before it is called, it could be wise to put it in the &lt;head&gt; section.</a:t>
            </a:r>
          </a:p>
          <a:p>
            <a:r>
              <a:rPr lang="en-US" dirty="0"/>
              <a:t>A function can be called from anywhere within the page (or even from other pages if the function is embedded in an external .</a:t>
            </a:r>
            <a:r>
              <a:rPr lang="en-US" dirty="0" err="1"/>
              <a:t>js</a:t>
            </a:r>
            <a:r>
              <a:rPr lang="en-US" dirty="0"/>
              <a:t> file).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727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chemeClr val="tx2"/>
                </a:solidFill>
                <a:cs typeface="Courier New" pitchFamily="49" charset="0"/>
              </a:rPr>
              <a:t>Contd</a:t>
            </a:r>
            <a:r>
              <a:rPr lang="en-US" sz="4000" dirty="0">
                <a:solidFill>
                  <a:schemeClr val="tx2"/>
                </a:solidFill>
                <a:cs typeface="Courier New" pitchFamily="49" charset="0"/>
              </a:rPr>
              <a:t>…</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45</a:t>
            </a:fld>
            <a:endParaRPr lang="en-US"/>
          </a:p>
        </p:txBody>
      </p:sp>
      <p:sp>
        <p:nvSpPr>
          <p:cNvPr id="8" name="TextBox 7"/>
          <p:cNvSpPr txBox="1"/>
          <p:nvPr/>
        </p:nvSpPr>
        <p:spPr>
          <a:xfrm>
            <a:off x="609600" y="1524000"/>
            <a:ext cx="8153400" cy="1754326"/>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function name() {</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7" name="Content Placeholder 2"/>
          <p:cNvSpPr txBox="1">
            <a:spLocks/>
          </p:cNvSpPr>
          <p:nvPr/>
        </p:nvSpPr>
        <p:spPr bwMode="auto">
          <a:xfrm>
            <a:off x="533400" y="4495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the above could be the contents of example.js linked to our HTML page</a:t>
            </a:r>
          </a:p>
          <a:p>
            <a:r>
              <a:rPr lang="en-US" dirty="0"/>
              <a:t>statements placed into functions can be evaluated in response to user events</a:t>
            </a:r>
            <a:endParaRPr lang="en-US" sz="1100" dirty="0">
              <a:latin typeface="Courier New" pitchFamily="49" charset="0"/>
              <a:cs typeface="Courier New" pitchFamily="49" charset="0"/>
            </a:endParaRPr>
          </a:p>
        </p:txBody>
      </p:sp>
      <p:sp>
        <p:nvSpPr>
          <p:cNvPr id="6" name="TextBox 5"/>
          <p:cNvSpPr txBox="1"/>
          <p:nvPr/>
        </p:nvSpPr>
        <p:spPr>
          <a:xfrm>
            <a:off x="609600" y="3351074"/>
            <a:ext cx="8153400" cy="1200329"/>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myFunction</a:t>
            </a:r>
            <a:r>
              <a:rPr lang="en-US" dirty="0">
                <a:latin typeface="Courier New" pitchFamily="49" charset="0"/>
                <a:cs typeface="Courier New" pitchFamily="49" charset="0"/>
              </a:rPr>
              <a:t>() {</a:t>
            </a:r>
          </a:p>
          <a:p>
            <a:r>
              <a:rPr lang="en-US" dirty="0">
                <a:latin typeface="Courier New" pitchFamily="49" charset="0"/>
                <a:cs typeface="Courier New" pitchFamily="49" charset="0"/>
              </a:rPr>
              <a:t>	alert("Hello!");</a:t>
            </a:r>
          </a:p>
          <a:p>
            <a:r>
              <a:rPr lang="en-US" dirty="0">
                <a:latin typeface="Courier New" pitchFamily="49" charset="0"/>
                <a:cs typeface="Courier New" pitchFamily="49" charset="0"/>
              </a:rPr>
              <a:t>	alert("How are you?");</a:t>
            </a:r>
          </a:p>
          <a:p>
            <a:r>
              <a:rPr lang="en-US" dirty="0">
                <a:latin typeface="Courier New" pitchFamily="49" charset="0"/>
                <a:cs typeface="Courier New" pitchFamily="49" charset="0"/>
              </a:rPr>
              <a:t>}    </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3" name="Footer Placeholder 2"/>
          <p:cNvSpPr>
            <a:spLocks noGrp="1"/>
          </p:cNvSpPr>
          <p:nvPr>
            <p:ph type="ftr" sz="quarter" idx="11"/>
          </p:nvPr>
        </p:nvSpPr>
        <p:spPr/>
        <p:txBody>
          <a:bodyPr/>
          <a:lstStyle/>
          <a:p>
            <a:r>
              <a:rPr lang="en-US"/>
              <a:t>CS380</a:t>
            </a:r>
          </a:p>
        </p:txBody>
      </p:sp>
    </p:spTree>
    <p:extLst>
      <p:ext uri="{BB962C8B-B14F-4D97-AF65-F5344CB8AC3E}">
        <p14:creationId xmlns:p14="http://schemas.microsoft.com/office/powerpoint/2010/main" val="3294423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sz="4000" dirty="0">
                <a:solidFill>
                  <a:schemeClr val="tx2"/>
                </a:solidFill>
              </a:rPr>
              <a:t>Built-In Functions</a:t>
            </a:r>
          </a:p>
        </p:txBody>
      </p:sp>
      <p:sp>
        <p:nvSpPr>
          <p:cNvPr id="38915" name="Rectangle 3"/>
          <p:cNvSpPr>
            <a:spLocks noGrp="1" noChangeArrowheads="1"/>
          </p:cNvSpPr>
          <p:nvPr>
            <p:ph type="body" idx="1"/>
          </p:nvPr>
        </p:nvSpPr>
        <p:spPr>
          <a:xfrm>
            <a:off x="308768" y="1096962"/>
            <a:ext cx="8526463" cy="5486400"/>
          </a:xfrm>
        </p:spPr>
        <p:txBody>
          <a:bodyPr/>
          <a:lstStyle/>
          <a:p>
            <a:pPr eaLnBrk="1" hangingPunct="1">
              <a:lnSpc>
                <a:spcPct val="90000"/>
              </a:lnSpc>
            </a:pPr>
            <a:r>
              <a:rPr lang="en-US" sz="3300" b="1">
                <a:solidFill>
                  <a:srgbClr val="0000FF"/>
                </a:solidFill>
                <a:latin typeface="Courier New" pitchFamily="49" charset="0"/>
              </a:rPr>
              <a:t>eval(expr)</a:t>
            </a:r>
          </a:p>
          <a:p>
            <a:pPr lvl="1" eaLnBrk="1" hangingPunct="1">
              <a:lnSpc>
                <a:spcPct val="90000"/>
              </a:lnSpc>
            </a:pPr>
            <a:r>
              <a:rPr lang="en-US" sz="2900"/>
              <a:t>evaluates an expression or statement</a:t>
            </a:r>
          </a:p>
          <a:p>
            <a:pPr lvl="2" eaLnBrk="1" hangingPunct="1">
              <a:lnSpc>
                <a:spcPct val="90000"/>
              </a:lnSpc>
            </a:pPr>
            <a:r>
              <a:rPr lang="en-US" sz="2100"/>
              <a:t>eval("3 + 4");		// Returns 7 (Number)</a:t>
            </a:r>
          </a:p>
          <a:p>
            <a:pPr lvl="2" eaLnBrk="1" hangingPunct="1">
              <a:lnSpc>
                <a:spcPct val="90000"/>
              </a:lnSpc>
            </a:pPr>
            <a:r>
              <a:rPr lang="en-US" sz="2100"/>
              <a:t>eval("alert('Hello')");	// Calls the function alert('Hello')</a:t>
            </a:r>
          </a:p>
          <a:p>
            <a:pPr lvl="1" eaLnBrk="1" hangingPunct="1">
              <a:lnSpc>
                <a:spcPct val="90000"/>
              </a:lnSpc>
            </a:pPr>
            <a:endParaRPr lang="en-US" sz="2900"/>
          </a:p>
          <a:p>
            <a:pPr eaLnBrk="1" hangingPunct="1">
              <a:lnSpc>
                <a:spcPct val="90000"/>
              </a:lnSpc>
            </a:pPr>
            <a:r>
              <a:rPr lang="en-US" sz="3300" b="1">
                <a:solidFill>
                  <a:srgbClr val="0000FF"/>
                </a:solidFill>
                <a:latin typeface="Courier New" pitchFamily="49" charset="0"/>
              </a:rPr>
              <a:t>isFinite(x)</a:t>
            </a:r>
          </a:p>
          <a:p>
            <a:pPr lvl="1" eaLnBrk="1" hangingPunct="1">
              <a:lnSpc>
                <a:spcPct val="90000"/>
              </a:lnSpc>
            </a:pPr>
            <a:r>
              <a:rPr lang="en-US" sz="2900"/>
              <a:t>Determines if a number is finite</a:t>
            </a:r>
          </a:p>
          <a:p>
            <a:pPr lvl="1" eaLnBrk="1" hangingPunct="1">
              <a:lnSpc>
                <a:spcPct val="90000"/>
              </a:lnSpc>
            </a:pPr>
            <a:endParaRPr lang="en-US" sz="2900"/>
          </a:p>
          <a:p>
            <a:pPr eaLnBrk="1" hangingPunct="1">
              <a:lnSpc>
                <a:spcPct val="90000"/>
              </a:lnSpc>
            </a:pPr>
            <a:r>
              <a:rPr lang="en-US" sz="3300" b="1">
                <a:solidFill>
                  <a:srgbClr val="0000FF"/>
                </a:solidFill>
                <a:latin typeface="Courier New" pitchFamily="49" charset="0"/>
              </a:rPr>
              <a:t>isNaN(x)</a:t>
            </a:r>
          </a:p>
          <a:p>
            <a:pPr lvl="1" eaLnBrk="1" hangingPunct="1">
              <a:lnSpc>
                <a:spcPct val="90000"/>
              </a:lnSpc>
            </a:pPr>
            <a:r>
              <a:rPr lang="en-US" sz="2900"/>
              <a:t>Determines whether a value is “Not a Number”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US" sz="4000" dirty="0">
                <a:solidFill>
                  <a:schemeClr val="tx2"/>
                </a:solidFill>
              </a:rPr>
              <a:t>Built-In Functions</a:t>
            </a:r>
          </a:p>
        </p:txBody>
      </p:sp>
      <p:sp>
        <p:nvSpPr>
          <p:cNvPr id="39939" name="Rectangle 3"/>
          <p:cNvSpPr>
            <a:spLocks noGrp="1" noChangeArrowheads="1"/>
          </p:cNvSpPr>
          <p:nvPr>
            <p:ph type="body" idx="1"/>
          </p:nvPr>
        </p:nvSpPr>
        <p:spPr>
          <a:xfrm>
            <a:off x="269875" y="990600"/>
            <a:ext cx="8526463" cy="5486400"/>
          </a:xfrm>
        </p:spPr>
        <p:txBody>
          <a:bodyPr/>
          <a:lstStyle/>
          <a:p>
            <a:pPr eaLnBrk="1" hangingPunct="1">
              <a:lnSpc>
                <a:spcPct val="90000"/>
              </a:lnSpc>
            </a:pPr>
            <a:r>
              <a:rPr lang="en-US" sz="2500" b="1">
                <a:solidFill>
                  <a:srgbClr val="0000FF"/>
                </a:solidFill>
                <a:latin typeface="Courier New" pitchFamily="49" charset="0"/>
              </a:rPr>
              <a:t>parseInt(s)</a:t>
            </a:r>
          </a:p>
          <a:p>
            <a:pPr eaLnBrk="1" hangingPunct="1">
              <a:lnSpc>
                <a:spcPct val="90000"/>
              </a:lnSpc>
            </a:pPr>
            <a:r>
              <a:rPr lang="en-US" sz="2500" b="1">
                <a:solidFill>
                  <a:srgbClr val="0000FF"/>
                </a:solidFill>
                <a:latin typeface="Courier New" pitchFamily="49" charset="0"/>
              </a:rPr>
              <a:t>parseInt(s, radix)</a:t>
            </a:r>
          </a:p>
          <a:p>
            <a:pPr lvl="1" eaLnBrk="1" hangingPunct="1">
              <a:lnSpc>
                <a:spcPct val="90000"/>
              </a:lnSpc>
            </a:pPr>
            <a:r>
              <a:rPr lang="en-US" sz="2100"/>
              <a:t>Converts string literals to integers</a:t>
            </a:r>
            <a:endParaRPr lang="en-US" sz="2100">
              <a:sym typeface="Wingdings" pitchFamily="2" charset="2"/>
            </a:endParaRPr>
          </a:p>
          <a:p>
            <a:pPr lvl="1" eaLnBrk="1" hangingPunct="1">
              <a:lnSpc>
                <a:spcPct val="90000"/>
              </a:lnSpc>
            </a:pPr>
            <a:r>
              <a:rPr lang="en-US" sz="2100">
                <a:sym typeface="Wingdings" pitchFamily="2" charset="2"/>
              </a:rPr>
              <a:t>Parses up to any character that is not part of a valid integer</a:t>
            </a:r>
          </a:p>
          <a:p>
            <a:pPr lvl="2" eaLnBrk="1" hangingPunct="1">
              <a:lnSpc>
                <a:spcPct val="90000"/>
              </a:lnSpc>
            </a:pPr>
            <a:r>
              <a:rPr lang="en-US" sz="1900">
                <a:latin typeface="Courier New" pitchFamily="49" charset="0"/>
                <a:sym typeface="Wingdings" pitchFamily="2" charset="2"/>
              </a:rPr>
              <a:t>parseInt("3 chances") 		// returns 3</a:t>
            </a:r>
          </a:p>
          <a:p>
            <a:pPr lvl="2" eaLnBrk="1" hangingPunct="1">
              <a:lnSpc>
                <a:spcPct val="90000"/>
              </a:lnSpc>
            </a:pPr>
            <a:r>
              <a:rPr lang="en-US" sz="1900">
                <a:latin typeface="Courier New" pitchFamily="49" charset="0"/>
                <a:sym typeface="Wingdings" pitchFamily="2" charset="2"/>
              </a:rPr>
              <a:t>parseInt("   5 alive") 		// returns 5</a:t>
            </a:r>
          </a:p>
          <a:p>
            <a:pPr lvl="2" eaLnBrk="1" hangingPunct="1">
              <a:lnSpc>
                <a:spcPct val="90000"/>
              </a:lnSpc>
            </a:pPr>
            <a:r>
              <a:rPr lang="en-US" sz="1900">
                <a:latin typeface="Courier New" pitchFamily="49" charset="0"/>
                <a:sym typeface="Wingdings" pitchFamily="2" charset="2"/>
              </a:rPr>
              <a:t>parseInt("How are you") 	// returns NaN</a:t>
            </a:r>
          </a:p>
          <a:p>
            <a:pPr lvl="2" eaLnBrk="1" hangingPunct="1">
              <a:lnSpc>
                <a:spcPct val="90000"/>
              </a:lnSpc>
            </a:pPr>
            <a:r>
              <a:rPr lang="en-US" sz="1900">
                <a:latin typeface="Courier New" pitchFamily="49" charset="0"/>
                <a:sym typeface="Wingdings" pitchFamily="2" charset="2"/>
              </a:rPr>
              <a:t>parseInt("17", 8) 		// returns 15</a:t>
            </a:r>
          </a:p>
          <a:p>
            <a:pPr lvl="1" eaLnBrk="1" hangingPunct="1">
              <a:lnSpc>
                <a:spcPct val="90000"/>
              </a:lnSpc>
            </a:pPr>
            <a:endParaRPr lang="en-US" sz="2100">
              <a:latin typeface="Courier New" pitchFamily="49" charset="0"/>
            </a:endParaRPr>
          </a:p>
          <a:p>
            <a:pPr eaLnBrk="1" hangingPunct="1">
              <a:lnSpc>
                <a:spcPct val="90000"/>
              </a:lnSpc>
            </a:pPr>
            <a:r>
              <a:rPr lang="en-US" sz="2500" b="1">
                <a:solidFill>
                  <a:srgbClr val="0000FF"/>
                </a:solidFill>
                <a:latin typeface="Courier New" pitchFamily="49" charset="0"/>
              </a:rPr>
              <a:t>parseFloat(s)</a:t>
            </a:r>
          </a:p>
          <a:p>
            <a:pPr lvl="1" eaLnBrk="1" hangingPunct="1">
              <a:lnSpc>
                <a:spcPct val="90000"/>
              </a:lnSpc>
            </a:pPr>
            <a:r>
              <a:rPr lang="en-US" sz="2100"/>
              <a:t>Finds a floating-point value at the beginning of a string.</a:t>
            </a:r>
          </a:p>
          <a:p>
            <a:pPr lvl="2" eaLnBrk="1" hangingPunct="1">
              <a:lnSpc>
                <a:spcPct val="90000"/>
              </a:lnSpc>
            </a:pPr>
            <a:r>
              <a:rPr lang="en-US" sz="1900">
                <a:latin typeface="Courier New" pitchFamily="49" charset="0"/>
                <a:sym typeface="Wingdings" pitchFamily="2" charset="2"/>
              </a:rPr>
              <a:t>parseFloat("3e-1 xyz") 		// returns 0.3</a:t>
            </a:r>
          </a:p>
          <a:p>
            <a:pPr lvl="2" eaLnBrk="1" hangingPunct="1">
              <a:lnSpc>
                <a:spcPct val="90000"/>
              </a:lnSpc>
            </a:pPr>
            <a:r>
              <a:rPr lang="en-US" sz="1900">
                <a:latin typeface="Courier New" pitchFamily="49" charset="0"/>
                <a:sym typeface="Wingdings" pitchFamily="2" charset="2"/>
              </a:rPr>
              <a:t>parseFloat("13.5 abc") 		// returns 13.5</a:t>
            </a:r>
            <a:endParaRPr lang="en-US" sz="1900">
              <a:latin typeface="Courier New"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en-US" sz="4000" dirty="0">
                <a:solidFill>
                  <a:schemeClr val="tx2"/>
                </a:solidFill>
              </a:rPr>
              <a:t>Events</a:t>
            </a:r>
          </a:p>
        </p:txBody>
      </p:sp>
      <p:sp>
        <p:nvSpPr>
          <p:cNvPr id="47107" name="Rectangle 3"/>
          <p:cNvSpPr>
            <a:spLocks noGrp="1" noChangeArrowheads="1"/>
          </p:cNvSpPr>
          <p:nvPr>
            <p:ph type="body" idx="1"/>
          </p:nvPr>
        </p:nvSpPr>
        <p:spPr>
          <a:xfrm>
            <a:off x="269875" y="990600"/>
            <a:ext cx="8569325" cy="5562600"/>
          </a:xfrm>
        </p:spPr>
        <p:txBody>
          <a:bodyPr/>
          <a:lstStyle/>
          <a:p>
            <a:pPr eaLnBrk="1" hangingPunct="1"/>
            <a:r>
              <a:rPr lang="en-US" dirty="0"/>
              <a:t>An event occurs as a result of some activity</a:t>
            </a:r>
          </a:p>
          <a:p>
            <a:pPr lvl="1" eaLnBrk="1" hangingPunct="1"/>
            <a:r>
              <a:rPr lang="en-US" sz="2800" dirty="0"/>
              <a:t>e.g.: </a:t>
            </a:r>
          </a:p>
          <a:p>
            <a:pPr lvl="2" eaLnBrk="1" hangingPunct="1"/>
            <a:r>
              <a:rPr lang="en-US" sz="2400" dirty="0"/>
              <a:t>A user clicks on a link in a page</a:t>
            </a:r>
          </a:p>
          <a:p>
            <a:pPr lvl="2" eaLnBrk="1" hangingPunct="1"/>
            <a:r>
              <a:rPr lang="en-US" sz="2400" dirty="0"/>
              <a:t>Page finished loaded</a:t>
            </a:r>
          </a:p>
          <a:p>
            <a:pPr lvl="2" eaLnBrk="1" hangingPunct="1"/>
            <a:r>
              <a:rPr lang="en-US" sz="2400" dirty="0"/>
              <a:t>Mouse cursor enter an area</a:t>
            </a:r>
          </a:p>
          <a:p>
            <a:pPr lvl="2" eaLnBrk="1" hangingPunct="1"/>
            <a:r>
              <a:rPr lang="en-US" sz="2400" dirty="0"/>
              <a:t>A preset amount of time elapses</a:t>
            </a:r>
          </a:p>
          <a:p>
            <a:pPr lvl="2" eaLnBrk="1" hangingPunct="1"/>
            <a:r>
              <a:rPr lang="en-US" sz="2400" dirty="0"/>
              <a:t>A form is being submitted</a:t>
            </a:r>
          </a:p>
          <a:p>
            <a:pPr lvl="2" eaLnBrk="1" hangingPunct="1"/>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Event-driven programming</a:t>
            </a:r>
            <a:endParaRPr lang="en-US" sz="3600" dirty="0">
              <a:solidFill>
                <a:schemeClr val="tx2"/>
              </a:solidFill>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49</a:t>
            </a:fld>
            <a:endParaRPr lang="en-US"/>
          </a:p>
        </p:txBody>
      </p:sp>
      <p:sp>
        <p:nvSpPr>
          <p:cNvPr id="7" name="Content Placeholder 2"/>
          <p:cNvSpPr txBox="1">
            <a:spLocks/>
          </p:cNvSpPr>
          <p:nvPr/>
        </p:nvSpPr>
        <p:spPr bwMode="auto">
          <a:xfrm>
            <a:off x="533400" y="3352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split breaks apart a string into an array using a delimiter</a:t>
            </a:r>
          </a:p>
          <a:p>
            <a:pPr lvl="1"/>
            <a:r>
              <a:rPr lang="en-US" dirty="0"/>
              <a:t>can also be used with regular expressions (seen later)</a:t>
            </a:r>
          </a:p>
          <a:p>
            <a:r>
              <a:rPr lang="en-US" dirty="0"/>
              <a:t>join merges an array into a single string, placing a delimiter between them</a:t>
            </a:r>
            <a:endParaRPr lang="en-US" sz="1100" dirty="0">
              <a:latin typeface="Courier New" pitchFamily="49" charset="0"/>
              <a:cs typeface="Courier New"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52666"/>
            <a:ext cx="9144000" cy="451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CS380</a:t>
            </a:r>
          </a:p>
        </p:txBody>
      </p:sp>
    </p:spTree>
    <p:extLst>
      <p:ext uri="{BB962C8B-B14F-4D97-AF65-F5344CB8AC3E}">
        <p14:creationId xmlns:p14="http://schemas.microsoft.com/office/powerpoint/2010/main" val="89424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53DF-C43E-4237-62CD-E27240BC1DA5}"/>
              </a:ext>
            </a:extLst>
          </p:cNvPr>
          <p:cNvSpPr>
            <a:spLocks noGrp="1"/>
          </p:cNvSpPr>
          <p:nvPr>
            <p:ph type="title"/>
          </p:nvPr>
        </p:nvSpPr>
        <p:spPr>
          <a:xfrm>
            <a:off x="533400" y="609600"/>
            <a:ext cx="6871585" cy="615553"/>
          </a:xfrm>
        </p:spPr>
        <p:txBody>
          <a:bodyPr/>
          <a:lstStyle/>
          <a:p>
            <a:r>
              <a:rPr lang="en-US" sz="4000" dirty="0" err="1">
                <a:solidFill>
                  <a:schemeClr val="accent1">
                    <a:lumMod val="75000"/>
                  </a:schemeClr>
                </a:solidFill>
                <a:latin typeface="+mj-lt"/>
              </a:rPr>
              <a:t>Contd</a:t>
            </a:r>
            <a:r>
              <a:rPr lang="en-US" sz="4000" dirty="0">
                <a:solidFill>
                  <a:schemeClr val="accent1">
                    <a:lumMod val="75000"/>
                  </a:schemeClr>
                </a:solidFill>
                <a:latin typeface="+mj-lt"/>
              </a:rPr>
              <a:t>…</a:t>
            </a:r>
            <a:endParaRPr lang="en-US" sz="4000" dirty="0"/>
          </a:p>
        </p:txBody>
      </p:sp>
      <p:sp>
        <p:nvSpPr>
          <p:cNvPr id="3" name="Text Placeholder 2">
            <a:extLst>
              <a:ext uri="{FF2B5EF4-FFF2-40B4-BE49-F238E27FC236}">
                <a16:creationId xmlns:a16="http://schemas.microsoft.com/office/drawing/2014/main" id="{413AAA54-E597-42E8-7528-D135404DE2A1}"/>
              </a:ext>
            </a:extLst>
          </p:cNvPr>
          <p:cNvSpPr>
            <a:spLocks noGrp="1"/>
          </p:cNvSpPr>
          <p:nvPr>
            <p:ph type="body" idx="1"/>
          </p:nvPr>
        </p:nvSpPr>
        <p:spPr>
          <a:xfrm>
            <a:off x="287972" y="1752600"/>
            <a:ext cx="8568055" cy="2154436"/>
          </a:xfrm>
        </p:spPr>
        <p:txBody>
          <a:bodyPr/>
          <a:lstStyle/>
          <a:p>
            <a:pPr marL="342900" indent="-342900" algn="just">
              <a:buFont typeface="Arial" panose="020B0604020202020204" pitchFamily="34" charset="0"/>
              <a:buChar char="•"/>
            </a:pPr>
            <a:r>
              <a:rPr lang="en-US" sz="2800" dirty="0"/>
              <a:t>When it comes to making a website or application coding involves basically three types of languages </a:t>
            </a:r>
            <a:r>
              <a:rPr lang="en-US" sz="2800" dirty="0" err="1"/>
              <a:t>i.e</a:t>
            </a:r>
            <a:r>
              <a:rPr lang="en-US" sz="2800" dirty="0"/>
              <a:t> the programming language, Scripting Language and Markup Language.</a:t>
            </a:r>
          </a:p>
          <a:p>
            <a:pPr marL="342900" indent="-342900" algn="just">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B79226A-ACDB-734F-FB4C-0C7A85FF8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581400"/>
            <a:ext cx="5943599" cy="3048000"/>
          </a:xfrm>
          <a:prstGeom prst="rect">
            <a:avLst/>
          </a:prstGeom>
        </p:spPr>
      </p:pic>
    </p:spTree>
    <p:extLst>
      <p:ext uri="{BB962C8B-B14F-4D97-AF65-F5344CB8AC3E}">
        <p14:creationId xmlns:p14="http://schemas.microsoft.com/office/powerpoint/2010/main" val="400686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eaLnBrk="1" hangingPunct="1"/>
            <a:r>
              <a:rPr lang="en-US" sz="4000" dirty="0">
                <a:solidFill>
                  <a:schemeClr val="tx2"/>
                </a:solidFill>
              </a:rPr>
              <a:t>Event Handlers</a:t>
            </a:r>
          </a:p>
        </p:txBody>
      </p:sp>
      <p:sp>
        <p:nvSpPr>
          <p:cNvPr id="48131" name="Rectangle 3"/>
          <p:cNvSpPr>
            <a:spLocks noGrp="1" noChangeArrowheads="1"/>
          </p:cNvSpPr>
          <p:nvPr>
            <p:ph type="body" idx="1"/>
          </p:nvPr>
        </p:nvSpPr>
        <p:spPr>
          <a:xfrm>
            <a:off x="457200" y="1143000"/>
            <a:ext cx="8229600" cy="5334000"/>
          </a:xfrm>
        </p:spPr>
        <p:txBody>
          <a:bodyPr>
            <a:normAutofit lnSpcReduction="10000"/>
          </a:bodyPr>
          <a:lstStyle/>
          <a:p>
            <a:pPr eaLnBrk="1" hangingPunct="1"/>
            <a:r>
              <a:rPr lang="en-US">
                <a:solidFill>
                  <a:srgbClr val="0000FF"/>
                </a:solidFill>
              </a:rPr>
              <a:t>Event Handler</a:t>
            </a:r>
            <a:r>
              <a:rPr lang="en-US"/>
              <a:t> – a segment of codes (usually a function) to be executed when an event occurs</a:t>
            </a:r>
          </a:p>
          <a:p>
            <a:pPr eaLnBrk="1" hangingPunct="1"/>
            <a:endParaRPr lang="en-US" sz="1800"/>
          </a:p>
          <a:p>
            <a:pPr eaLnBrk="1" hangingPunct="1"/>
            <a:r>
              <a:rPr lang="en-US"/>
              <a:t>We can specify event handlers as attributes in the HTML tags.</a:t>
            </a:r>
          </a:p>
          <a:p>
            <a:pPr eaLnBrk="1" hangingPunct="1"/>
            <a:endParaRPr lang="en-US" sz="1800"/>
          </a:p>
          <a:p>
            <a:pPr eaLnBrk="1" hangingPunct="1"/>
            <a:r>
              <a:rPr lang="en-US"/>
              <a:t>The attribute names typically take the form "</a:t>
            </a:r>
            <a:r>
              <a:rPr lang="en-US" b="1">
                <a:latin typeface="Courier New" pitchFamily="49" charset="0"/>
              </a:rPr>
              <a:t>onXXX</a:t>
            </a:r>
            <a:r>
              <a:rPr lang="en-US"/>
              <a:t>" where </a:t>
            </a:r>
            <a:r>
              <a:rPr lang="en-US" b="1">
                <a:latin typeface="Courier New" pitchFamily="49" charset="0"/>
              </a:rPr>
              <a:t>XXX</a:t>
            </a:r>
            <a:r>
              <a:rPr lang="en-US"/>
              <a:t> is the event name.</a:t>
            </a:r>
          </a:p>
          <a:p>
            <a:pPr lvl="1" eaLnBrk="1" hangingPunct="1"/>
            <a:r>
              <a:rPr lang="en-US"/>
              <a:t>e.g.:</a:t>
            </a:r>
            <a:endParaRPr lang="en-US" sz="1800">
              <a:latin typeface="Comic Sans MS" pitchFamily="66" charset="0"/>
            </a:endParaRPr>
          </a:p>
          <a:p>
            <a:pPr eaLnBrk="1" hangingPunct="1">
              <a:buFont typeface="Wingdings" pitchFamily="2" charset="2"/>
              <a:buNone/>
            </a:pPr>
            <a:r>
              <a:rPr lang="en-US" sz="2400" b="1">
                <a:solidFill>
                  <a:srgbClr val="0000FF"/>
                </a:solidFill>
                <a:latin typeface="Courier New" pitchFamily="49" charset="0"/>
              </a:rPr>
              <a:t>	&lt;a href="…" onClick="alert('Bye')"&gt;Other Website&lt;/a&gt;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1963" y="165100"/>
            <a:ext cx="8229600" cy="596900"/>
          </a:xfrm>
        </p:spPr>
        <p:txBody>
          <a:bodyPr>
            <a:normAutofit fontScale="90000"/>
          </a:bodyPr>
          <a:lstStyle/>
          <a:p>
            <a:pPr eaLnBrk="1" hangingPunct="1"/>
            <a:r>
              <a:rPr lang="en-US" sz="3600" dirty="0">
                <a:solidFill>
                  <a:schemeClr val="tx2"/>
                </a:solidFill>
              </a:rPr>
              <a:t>Event Handlers</a:t>
            </a:r>
          </a:p>
        </p:txBody>
      </p:sp>
      <p:graphicFrame>
        <p:nvGraphicFramePr>
          <p:cNvPr id="76803" name="Group 3"/>
          <p:cNvGraphicFramePr>
            <a:graphicFrameLocks noGrp="1"/>
          </p:cNvGraphicFramePr>
          <p:nvPr/>
        </p:nvGraphicFramePr>
        <p:xfrm>
          <a:off x="304800" y="838200"/>
          <a:ext cx="8686800" cy="4648201"/>
        </p:xfrm>
        <a:graphic>
          <a:graphicData uri="http://schemas.openxmlformats.org/drawingml/2006/table">
            <a:tbl>
              <a:tblPr/>
              <a:tblGrid>
                <a:gridCol w="22098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Event Handlers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Triggered when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35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onChange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The value of the text field, textarea, or a drop down list is modified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link, an image or a form element is clicked once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onDblClick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The element is double-clicked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onMouseDown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The user presses the mouse button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document or an image is loaded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02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onSubmit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user submits a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onReset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The form is reset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onUnLoad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The user closes a document or a frame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onResize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form is resized by the user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9190" name="Rectangle 38"/>
          <p:cNvSpPr>
            <a:spLocks noChangeArrowheads="1"/>
          </p:cNvSpPr>
          <p:nvPr/>
        </p:nvSpPr>
        <p:spPr bwMode="auto">
          <a:xfrm>
            <a:off x="304800" y="5715000"/>
            <a:ext cx="8610600" cy="3111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80000"/>
              </a:lnSpc>
              <a:spcBef>
                <a:spcPct val="20000"/>
              </a:spcBef>
              <a:spcAft>
                <a:spcPts val="0"/>
              </a:spcAft>
              <a:buClr>
                <a:srgbClr val="4F81BD"/>
              </a:buClr>
              <a:buSzTx/>
              <a:buFont typeface="Wingdings" pitchFamily="2" charset="2"/>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For a complete list, see </a:t>
            </a:r>
            <a:r>
              <a:rPr kumimoji="0" lang="en-US" sz="1800" b="0" i="0" u="none" strike="noStrike" kern="1200" cap="none" spc="0" normalizeH="0" baseline="0" noProof="0">
                <a:ln>
                  <a:noFill/>
                </a:ln>
                <a:solidFill>
                  <a:prstClr val="black"/>
                </a:solidFill>
                <a:effectLst/>
                <a:uLnTx/>
                <a:uFillTx/>
                <a:latin typeface="Calibri"/>
                <a:ea typeface="+mn-ea"/>
                <a:cs typeface="+mn-cs"/>
                <a:hlinkClick r:id="rId2"/>
              </a:rPr>
              <a:t>http://www.w3schools.com/htmldom/dom_obj_event.asp</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eaLnBrk="1" hangingPunct="1"/>
            <a:r>
              <a:rPr lang="en-US" sz="4000" b="1" dirty="0" err="1">
                <a:solidFill>
                  <a:schemeClr val="tx2"/>
                </a:solidFill>
              </a:rPr>
              <a:t>onClick</a:t>
            </a:r>
            <a:r>
              <a:rPr lang="en-US" sz="4000" dirty="0">
                <a:solidFill>
                  <a:schemeClr val="tx2"/>
                </a:solidFill>
              </a:rPr>
              <a:t> Event Handler Example</a:t>
            </a:r>
          </a:p>
        </p:txBody>
      </p:sp>
      <p:sp>
        <p:nvSpPr>
          <p:cNvPr id="50179" name="Text Box 3"/>
          <p:cNvSpPr txBox="1">
            <a:spLocks noChangeArrowheads="1"/>
          </p:cNvSpPr>
          <p:nvPr/>
        </p:nvSpPr>
        <p:spPr bwMode="auto">
          <a:xfrm>
            <a:off x="0" y="1066800"/>
            <a:ext cx="9144000" cy="57912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&lt;html&gt;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&lt;title&gt;onClick Event Handler Example&lt;/title&gt;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&lt;script type="text/javascript"&gt;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function warnUser()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	return confirm("Are you a student?”);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&lt;/script&gt;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&lt;a href="ref.html" </a:t>
            </a: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onClick="return warnUser()"</a:t>
            </a: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&lt;!--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  If onClick event handler returns false, the link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  is not followed.</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Students access only&lt;/a&gt;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&lt;/html&gt;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eaLnBrk="1" hangingPunct="1"/>
            <a:r>
              <a:rPr lang="en-US" sz="4000" b="1" dirty="0" err="1">
                <a:solidFill>
                  <a:schemeClr val="tx2"/>
                </a:solidFill>
              </a:rPr>
              <a:t>onLoad</a:t>
            </a:r>
            <a:r>
              <a:rPr lang="en-US" sz="4000" dirty="0">
                <a:solidFill>
                  <a:schemeClr val="tx2"/>
                </a:solidFill>
              </a:rPr>
              <a:t> Event Handler Example</a:t>
            </a:r>
          </a:p>
        </p:txBody>
      </p:sp>
      <p:sp>
        <p:nvSpPr>
          <p:cNvPr id="51203" name="Text Box 3"/>
          <p:cNvSpPr txBox="1">
            <a:spLocks noChangeArrowheads="1"/>
          </p:cNvSpPr>
          <p:nvPr/>
        </p:nvSpPr>
        <p:spPr bwMode="auto">
          <a:xfrm>
            <a:off x="0" y="1295400"/>
            <a:ext cx="9144000" cy="48006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&lt;html&gt;&lt;head&gt;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&lt;title&gt;onLoad and onUnload Event Handler Example&lt;/title&gt;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&lt;body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  onLoad="alert('Welcome to this page')"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  onUnload="alert('Thanks for visiting this page')"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Load and UnLoad event test.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&lt;/html&gt;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en-US" sz="3600" b="1" dirty="0" err="1">
                <a:solidFill>
                  <a:schemeClr val="tx2"/>
                </a:solidFill>
              </a:rPr>
              <a:t>onMouseOver</a:t>
            </a:r>
            <a:r>
              <a:rPr lang="en-US" sz="3600" dirty="0">
                <a:solidFill>
                  <a:schemeClr val="tx2"/>
                </a:solidFill>
              </a:rPr>
              <a:t> &amp; </a:t>
            </a:r>
            <a:r>
              <a:rPr lang="en-US" sz="3600" b="1" dirty="0" err="1">
                <a:solidFill>
                  <a:schemeClr val="tx2"/>
                </a:solidFill>
              </a:rPr>
              <a:t>onMouseOut</a:t>
            </a:r>
            <a:r>
              <a:rPr lang="en-US" sz="3600" dirty="0">
                <a:solidFill>
                  <a:schemeClr val="tx2"/>
                </a:solidFill>
              </a:rPr>
              <a:t> Event Handler</a:t>
            </a:r>
          </a:p>
        </p:txBody>
      </p:sp>
      <p:sp>
        <p:nvSpPr>
          <p:cNvPr id="52227" name="Text Box 3"/>
          <p:cNvSpPr txBox="1">
            <a:spLocks noChangeArrowheads="1"/>
          </p:cNvSpPr>
          <p:nvPr/>
        </p:nvSpPr>
        <p:spPr bwMode="auto">
          <a:xfrm>
            <a:off x="0" y="1295400"/>
            <a:ext cx="9144000" cy="35052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&lt;html&gt;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&lt;title&gt;</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onMouseOver</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 / </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onMouseOut</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 Event Handler Demo&lt;/title&gt;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&lt;a </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href</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="http://www.cuhk.edu.hk"</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a:t>
            </a:r>
            <a:r>
              <a:rPr kumimoji="1" lang="en-US" sz="2000" b="0" i="0" u="none" strike="noStrike" kern="1200" cap="none" spc="0" normalizeH="0" baseline="0" noProof="0" dirty="0" err="1">
                <a:ln>
                  <a:noFill/>
                </a:ln>
                <a:solidFill>
                  <a:srgbClr val="0000FF"/>
                </a:solidFill>
                <a:effectLst/>
                <a:uLnTx/>
                <a:uFillTx/>
                <a:latin typeface="Courier New" pitchFamily="49" charset="0"/>
                <a:ea typeface="+mn-ea"/>
                <a:cs typeface="+mn-cs"/>
              </a:rPr>
              <a:t>onMouseOver</a:t>
            </a: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a:t>
            </a:r>
            <a:r>
              <a:rPr kumimoji="1" lang="en-US" sz="2000" b="0" i="0" u="none" strike="noStrike" kern="1200" cap="none" spc="0" normalizeH="0" baseline="0" noProof="0" dirty="0" err="1">
                <a:ln>
                  <a:noFill/>
                </a:ln>
                <a:solidFill>
                  <a:srgbClr val="0000FF"/>
                </a:solidFill>
                <a:effectLst/>
                <a:uLnTx/>
                <a:uFillTx/>
                <a:latin typeface="Courier New" pitchFamily="49" charset="0"/>
                <a:ea typeface="+mn-ea"/>
                <a:cs typeface="+mn-cs"/>
              </a:rPr>
              <a:t>window.status</a:t>
            </a: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='CUHK Home'; return true;"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a:t>
            </a:r>
            <a:r>
              <a:rPr kumimoji="1" lang="en-US" sz="2000" b="0" i="0" u="none" strike="noStrike" kern="1200" cap="none" spc="0" normalizeH="0" baseline="0" noProof="0" dirty="0" err="1">
                <a:ln>
                  <a:noFill/>
                </a:ln>
                <a:solidFill>
                  <a:srgbClr val="0000FF"/>
                </a:solidFill>
                <a:effectLst/>
                <a:uLnTx/>
                <a:uFillTx/>
                <a:latin typeface="Courier New" pitchFamily="49" charset="0"/>
                <a:ea typeface="+mn-ea"/>
                <a:cs typeface="+mn-cs"/>
              </a:rPr>
              <a:t>onMouseOut</a:t>
            </a: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="status=''"</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&gt;CUHK&lt;/a&gt;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&lt;/html&gt;</a:t>
            </a:r>
          </a:p>
        </p:txBody>
      </p:sp>
      <p:sp>
        <p:nvSpPr>
          <p:cNvPr id="52228" name="Text Box 4"/>
          <p:cNvSpPr txBox="1">
            <a:spLocks noChangeArrowheads="1"/>
          </p:cNvSpPr>
          <p:nvPr/>
        </p:nvSpPr>
        <p:spPr bwMode="auto">
          <a:xfrm>
            <a:off x="228600" y="4953000"/>
            <a:ext cx="8763000" cy="1676400"/>
          </a:xfrm>
          <a:prstGeom prst="rect">
            <a:avLst/>
          </a:prstGeom>
          <a:noFill/>
          <a:ln w="9525">
            <a:noFill/>
            <a:miter lim="800000"/>
            <a:headEnd/>
            <a:tailEnd/>
          </a:ln>
        </p:spPr>
        <p:txBody>
          <a:bodyPr/>
          <a:lstStyle/>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When the mouse cursor is over the link, the browser displays the text "CUHK Home" instead of the URL.</a:t>
            </a:r>
          </a:p>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The "return true;" of </a:t>
            </a:r>
            <a:r>
              <a:rPr kumimoji="0" lang="en-US" altLang="zh-TW" sz="2000" b="0" i="0" u="none" strike="noStrike" kern="1200" cap="none" spc="0" normalizeH="0" baseline="0" noProof="0">
                <a:ln>
                  <a:noFill/>
                </a:ln>
                <a:solidFill>
                  <a:prstClr val="black"/>
                </a:solidFill>
                <a:effectLst/>
                <a:uLnTx/>
                <a:uFillTx/>
                <a:latin typeface="Courier New" pitchFamily="49" charset="0"/>
                <a:ea typeface="新細明體" panose="02020500000000000000" pitchFamily="18" charset="-120"/>
                <a:cs typeface="+mn-cs"/>
              </a:rPr>
              <a:t>onMouseOver</a:t>
            </a: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forces browser not to display the URL.</a:t>
            </a:r>
          </a:p>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window.status and window.defaultStatus are disabled in Firefox.</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1963" y="165100"/>
            <a:ext cx="8229600" cy="665163"/>
          </a:xfrm>
        </p:spPr>
        <p:txBody>
          <a:bodyPr>
            <a:normAutofit fontScale="90000"/>
          </a:bodyPr>
          <a:lstStyle/>
          <a:p>
            <a:pPr eaLnBrk="1" hangingPunct="1"/>
            <a:r>
              <a:rPr lang="en-US" b="1" dirty="0" err="1">
                <a:solidFill>
                  <a:schemeClr val="tx2"/>
                </a:solidFill>
              </a:rPr>
              <a:t>onSubmit</a:t>
            </a:r>
            <a:r>
              <a:rPr lang="en-US" dirty="0">
                <a:solidFill>
                  <a:schemeClr val="tx2"/>
                </a:solidFill>
              </a:rPr>
              <a:t> Event Handler Example</a:t>
            </a:r>
          </a:p>
        </p:txBody>
      </p:sp>
      <p:sp>
        <p:nvSpPr>
          <p:cNvPr id="53251" name="Text Box 3"/>
          <p:cNvSpPr txBox="1">
            <a:spLocks noChangeArrowheads="1"/>
          </p:cNvSpPr>
          <p:nvPr/>
        </p:nvSpPr>
        <p:spPr bwMode="auto">
          <a:xfrm>
            <a:off x="0" y="990600"/>
            <a:ext cx="9144000" cy="47244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&lt;html&gt;&lt;head&gt;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&lt;title&gt;</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onSubmit</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 Event Handler Example&lt;/title&gt;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&lt;script type="text/</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javascript</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function validate()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 If everything is ok, return true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 Otherwise return false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&lt;/script&gt;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&lt;form action="</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MessageBoard</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 method="POST"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 </a:t>
            </a:r>
            <a:r>
              <a:rPr kumimoji="1" lang="en-US" sz="2000" b="0" i="0" u="none" strike="noStrike" kern="1200" cap="none" spc="0" normalizeH="0" baseline="0" noProof="0" dirty="0" err="1">
                <a:ln>
                  <a:noFill/>
                </a:ln>
                <a:solidFill>
                  <a:srgbClr val="0000FF"/>
                </a:solidFill>
                <a:effectLst/>
                <a:uLnTx/>
                <a:uFillTx/>
                <a:latin typeface="Courier New" pitchFamily="49" charset="0"/>
                <a:ea typeface="+mn-ea"/>
                <a:cs typeface="+mn-cs"/>
              </a:rPr>
              <a:t>onSubmit</a:t>
            </a: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="return validate();"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&lt;/form&gt;&lt;/body&gt;&lt;/html&gt;</a:t>
            </a:r>
          </a:p>
        </p:txBody>
      </p:sp>
      <p:sp>
        <p:nvSpPr>
          <p:cNvPr id="53252" name="Text Box 4"/>
          <p:cNvSpPr txBox="1">
            <a:spLocks noChangeArrowheads="1"/>
          </p:cNvSpPr>
          <p:nvPr/>
        </p:nvSpPr>
        <p:spPr bwMode="auto">
          <a:xfrm>
            <a:off x="228600" y="5791200"/>
            <a:ext cx="8763000" cy="838200"/>
          </a:xfrm>
          <a:prstGeom prst="rect">
            <a:avLst/>
          </a:prstGeom>
          <a:noFill/>
          <a:ln w="9525">
            <a:noFill/>
            <a:miter lim="800000"/>
            <a:headEnd/>
            <a:tailEnd/>
          </a:ln>
        </p:spPr>
        <p:txBody>
          <a:bodyPr/>
          <a:lstStyle/>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If </a:t>
            </a:r>
            <a:r>
              <a:rPr kumimoji="0" lang="en-US" altLang="zh-TW" sz="2000" b="0" i="0" u="none" strike="noStrike" kern="1200" cap="none" spc="0" normalizeH="0" baseline="0" noProof="0">
                <a:ln>
                  <a:noFill/>
                </a:ln>
                <a:solidFill>
                  <a:prstClr val="black"/>
                </a:solidFill>
                <a:effectLst/>
                <a:uLnTx/>
                <a:uFillTx/>
                <a:latin typeface="Courier New" pitchFamily="49" charset="0"/>
                <a:ea typeface="新細明體" panose="02020500000000000000" pitchFamily="18" charset="-120"/>
                <a:cs typeface="+mn-cs"/>
              </a:rPr>
              <a:t>onSubmit</a:t>
            </a: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event handler returns false, data is not submitted.</a:t>
            </a:r>
          </a:p>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If </a:t>
            </a:r>
            <a:r>
              <a:rPr kumimoji="0" lang="en-US" altLang="zh-TW" sz="2000" b="0" i="0" u="none" strike="noStrike" kern="1200" cap="none" spc="0" normalizeH="0" baseline="0" noProof="0">
                <a:ln>
                  <a:noFill/>
                </a:ln>
                <a:solidFill>
                  <a:prstClr val="black"/>
                </a:solidFill>
                <a:effectLst/>
                <a:uLnTx/>
                <a:uFillTx/>
                <a:latin typeface="Courier New" pitchFamily="49" charset="0"/>
                <a:ea typeface="新細明體" panose="02020500000000000000" pitchFamily="18" charset="-120"/>
                <a:cs typeface="+mn-cs"/>
              </a:rPr>
              <a:t>onReset</a:t>
            </a: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event handler returns false, form is not reset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304800"/>
            <a:ext cx="8915400" cy="762000"/>
          </a:xfrm>
        </p:spPr>
        <p:txBody>
          <a:bodyPr>
            <a:normAutofit/>
          </a:bodyPr>
          <a:lstStyle/>
          <a:p>
            <a:pPr eaLnBrk="1" hangingPunct="1"/>
            <a:r>
              <a:rPr lang="en-US" sz="4000" dirty="0">
                <a:solidFill>
                  <a:schemeClr val="tx2"/>
                </a:solidFill>
              </a:rPr>
              <a:t>Build-In JavaScript Objects</a:t>
            </a:r>
          </a:p>
        </p:txBody>
      </p:sp>
      <p:graphicFrame>
        <p:nvGraphicFramePr>
          <p:cNvPr id="81957" name="Group 37"/>
          <p:cNvGraphicFramePr>
            <a:graphicFrameLocks noGrp="1"/>
          </p:cNvGraphicFramePr>
          <p:nvPr/>
        </p:nvGraphicFramePr>
        <p:xfrm>
          <a:off x="228600" y="1295400"/>
          <a:ext cx="8686800" cy="4090989"/>
        </p:xfrm>
        <a:graphic>
          <a:graphicData uri="http://schemas.openxmlformats.org/drawingml/2006/table">
            <a:tbl>
              <a:tblPr/>
              <a:tblGrid>
                <a:gridCol w="1371600">
                  <a:extLst>
                    <a:ext uri="{9D8B030D-6E8A-4147-A177-3AD203B41FA5}">
                      <a16:colId xmlns:a16="http://schemas.microsoft.com/office/drawing/2014/main" val="20000"/>
                    </a:ext>
                  </a:extLst>
                </a:gridCol>
                <a:gridCol w="7315200">
                  <a:extLst>
                    <a:ext uri="{9D8B030D-6E8A-4147-A177-3AD203B41FA5}">
                      <a16:colId xmlns:a16="http://schemas.microsoft.com/office/drawing/2014/main" val="20001"/>
                    </a:ext>
                  </a:extLst>
                </a:gridCol>
              </a:tblGrid>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Array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Creates new array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Boolean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Creates new Boolean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Retrieves and manipulates dates and times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Error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Returns run-time error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75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Creates new function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429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Contains methods and properties for performing mathematical calculations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75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Contains methods and properties for manipulating numbers.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Contains methods and properties for manipulating text strings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4307" name="Text Box 35"/>
          <p:cNvSpPr txBox="1">
            <a:spLocks noChangeArrowheads="1"/>
          </p:cNvSpPr>
          <p:nvPr/>
        </p:nvSpPr>
        <p:spPr bwMode="auto">
          <a:xfrm>
            <a:off x="228600" y="5562600"/>
            <a:ext cx="8763000" cy="1066800"/>
          </a:xfrm>
          <a:prstGeom prst="rect">
            <a:avLst/>
          </a:prstGeom>
          <a:noFill/>
          <a:ln w="9525">
            <a:noFill/>
            <a:miter lim="800000"/>
            <a:headEnd/>
            <a:tailEnd/>
          </a:ln>
        </p:spPr>
        <p:txBody>
          <a:bodyPr/>
          <a:lstStyle/>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See online references for complete list of available methods in these objects: </a:t>
            </a:r>
            <a:r>
              <a:rPr kumimoji="0" lang="en-US" sz="1800" b="0" i="0" u="none" strike="noStrike" kern="1200" cap="none" spc="0" normalizeH="0" baseline="0" noProof="0">
                <a:ln>
                  <a:noFill/>
                </a:ln>
                <a:solidFill>
                  <a:prstClr val="black"/>
                </a:solidFill>
                <a:effectLst/>
                <a:uLnTx/>
                <a:uFillTx/>
                <a:latin typeface="Calibri"/>
                <a:ea typeface="+mn-ea"/>
                <a:cs typeface="+mn-cs"/>
                <a:hlinkClick r:id="rId2"/>
              </a:rPr>
              <a:t>http://javascript-reference.info/</a:t>
            </a:r>
            <a:endPar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61963" y="165100"/>
            <a:ext cx="8229600" cy="673100"/>
          </a:xfrm>
        </p:spPr>
        <p:txBody>
          <a:bodyPr>
            <a:normAutofit fontScale="90000"/>
          </a:bodyPr>
          <a:lstStyle/>
          <a:p>
            <a:pPr eaLnBrk="1" hangingPunct="1"/>
            <a:r>
              <a:rPr lang="en-US" altLang="zh-TW" dirty="0">
                <a:solidFill>
                  <a:schemeClr val="tx2"/>
                </a:solidFill>
                <a:ea typeface="新細明體" pitchFamily="18" charset="-120"/>
              </a:rPr>
              <a:t>String Object (Some useful methods)</a:t>
            </a:r>
          </a:p>
        </p:txBody>
      </p:sp>
      <p:sp>
        <p:nvSpPr>
          <p:cNvPr id="55299" name="Rectangle 3"/>
          <p:cNvSpPr>
            <a:spLocks noGrp="1" noChangeArrowheads="1"/>
          </p:cNvSpPr>
          <p:nvPr>
            <p:ph type="body" idx="1"/>
          </p:nvPr>
        </p:nvSpPr>
        <p:spPr>
          <a:xfrm>
            <a:off x="228600" y="838200"/>
            <a:ext cx="8915400" cy="5715000"/>
          </a:xfrm>
        </p:spPr>
        <p:txBody>
          <a:bodyPr>
            <a:normAutofit fontScale="92500"/>
          </a:bodyPr>
          <a:lstStyle/>
          <a:p>
            <a:pPr marL="225425" indent="-225425" eaLnBrk="1" hangingPunct="1"/>
            <a:r>
              <a:rPr lang="en-US" altLang="zh-TW" sz="2400">
                <a:solidFill>
                  <a:srgbClr val="0000FF"/>
                </a:solidFill>
                <a:ea typeface="新細明體" pitchFamily="18" charset="-120"/>
              </a:rPr>
              <a:t>length</a:t>
            </a:r>
          </a:p>
          <a:p>
            <a:pPr marL="463550" lvl="1" indent="-123825" eaLnBrk="1" hangingPunct="1"/>
            <a:r>
              <a:rPr lang="en-US" altLang="zh-TW" sz="2100">
                <a:ea typeface="新細明體" pitchFamily="18" charset="-120"/>
              </a:rPr>
              <a:t>A string property that tells the number of character in the string</a:t>
            </a:r>
          </a:p>
          <a:p>
            <a:pPr marL="225425" indent="-225425" eaLnBrk="1" hangingPunct="1"/>
            <a:r>
              <a:rPr lang="en-US" altLang="zh-TW" sz="2400">
                <a:solidFill>
                  <a:srgbClr val="0000FF"/>
                </a:solidFill>
                <a:ea typeface="新細明體" pitchFamily="18" charset="-120"/>
              </a:rPr>
              <a:t>charAt(idx)</a:t>
            </a:r>
          </a:p>
          <a:p>
            <a:pPr marL="463550" lvl="1" indent="-123825" eaLnBrk="1" hangingPunct="1"/>
            <a:r>
              <a:rPr lang="en-US" altLang="zh-TW">
                <a:ea typeface="新細明體" pitchFamily="18" charset="-120"/>
              </a:rPr>
              <a:t>Returns the character at location "idx"</a:t>
            </a:r>
          </a:p>
          <a:p>
            <a:pPr marL="225425" indent="-225425" eaLnBrk="1" hangingPunct="1"/>
            <a:r>
              <a:rPr lang="en-US" altLang="zh-TW" sz="2400">
                <a:solidFill>
                  <a:srgbClr val="0000FF"/>
                </a:solidFill>
                <a:ea typeface="新細明體" pitchFamily="18" charset="-120"/>
              </a:rPr>
              <a:t>toUpperCase(), toLowerCase()</a:t>
            </a:r>
          </a:p>
          <a:p>
            <a:pPr marL="463550" lvl="1" indent="-123825" eaLnBrk="1" hangingPunct="1"/>
            <a:r>
              <a:rPr lang="en-US" altLang="zh-TW">
                <a:ea typeface="新細明體" pitchFamily="18" charset="-120"/>
              </a:rPr>
              <a:t>Returns the same string with all uppercase/lowercase letters </a:t>
            </a:r>
            <a:endParaRPr lang="en-US" altLang="zh-TW" sz="2500">
              <a:ea typeface="新細明體" pitchFamily="18" charset="-120"/>
            </a:endParaRPr>
          </a:p>
          <a:p>
            <a:pPr marL="225425" indent="-225425" eaLnBrk="1" hangingPunct="1"/>
            <a:r>
              <a:rPr lang="en-US" altLang="zh-TW" sz="2400">
                <a:solidFill>
                  <a:srgbClr val="0000FF"/>
                </a:solidFill>
                <a:ea typeface="新細明體" pitchFamily="18" charset="-120"/>
              </a:rPr>
              <a:t>substring(beginIdx)</a:t>
            </a:r>
          </a:p>
          <a:p>
            <a:pPr marL="463550" lvl="1" indent="-123825" eaLnBrk="1" hangingPunct="1"/>
            <a:r>
              <a:rPr lang="en-US" altLang="zh-TW">
                <a:ea typeface="新細明體" pitchFamily="18" charset="-120"/>
              </a:rPr>
              <a:t>Returns a substring started at location "beginIdx"</a:t>
            </a:r>
            <a:endParaRPr lang="en-US" altLang="zh-TW" sz="2000">
              <a:solidFill>
                <a:srgbClr val="0000FF"/>
              </a:solidFill>
              <a:ea typeface="新細明體" pitchFamily="18" charset="-120"/>
            </a:endParaRPr>
          </a:p>
          <a:p>
            <a:pPr marL="225425" indent="-225425" eaLnBrk="1" hangingPunct="1"/>
            <a:r>
              <a:rPr lang="en-US" altLang="zh-TW" sz="2400">
                <a:solidFill>
                  <a:srgbClr val="0000FF"/>
                </a:solidFill>
                <a:ea typeface="新細明體" pitchFamily="18" charset="-120"/>
              </a:rPr>
              <a:t>substring(beginIdx, endIdx)</a:t>
            </a:r>
          </a:p>
          <a:p>
            <a:pPr marL="463550" lvl="1" indent="-123825" eaLnBrk="1" hangingPunct="1"/>
            <a:r>
              <a:rPr lang="en-US" altLang="zh-TW">
                <a:ea typeface="新細明體" pitchFamily="18" charset="-120"/>
              </a:rPr>
              <a:t>Returns a substring started at "beginIdx" until "endIdx" (but not including "endIdx"</a:t>
            </a:r>
          </a:p>
          <a:p>
            <a:pPr marL="225425" indent="-225425" eaLnBrk="1" hangingPunct="1"/>
            <a:r>
              <a:rPr lang="en-US" altLang="zh-TW" sz="2400">
                <a:solidFill>
                  <a:srgbClr val="0000FF"/>
                </a:solidFill>
                <a:ea typeface="新細明體" pitchFamily="18" charset="-120"/>
              </a:rPr>
              <a:t>indexOf(str)</a:t>
            </a:r>
          </a:p>
          <a:p>
            <a:pPr marL="463550" lvl="1" indent="-123825" eaLnBrk="1" hangingPunct="1"/>
            <a:r>
              <a:rPr lang="en-US" altLang="zh-TW">
                <a:ea typeface="新細明體" pitchFamily="18" charset="-120"/>
              </a:rPr>
              <a:t>Returns the position where "str" first occurs in the string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1963" y="165100"/>
            <a:ext cx="8229600" cy="596900"/>
          </a:xfrm>
        </p:spPr>
        <p:txBody>
          <a:bodyPr>
            <a:normAutofit fontScale="90000"/>
          </a:bodyPr>
          <a:lstStyle/>
          <a:p>
            <a:pPr eaLnBrk="1" hangingPunct="1"/>
            <a:r>
              <a:rPr lang="en-US" sz="3600" dirty="0">
                <a:solidFill>
                  <a:schemeClr val="tx2"/>
                </a:solidFill>
              </a:rPr>
              <a:t>Error and Exception Handling in JavaScript</a:t>
            </a:r>
          </a:p>
        </p:txBody>
      </p:sp>
      <p:sp>
        <p:nvSpPr>
          <p:cNvPr id="56323" name="Rectangle 3"/>
          <p:cNvSpPr>
            <a:spLocks noGrp="1" noChangeArrowheads="1"/>
          </p:cNvSpPr>
          <p:nvPr>
            <p:ph type="body" idx="1"/>
          </p:nvPr>
        </p:nvSpPr>
        <p:spPr>
          <a:xfrm>
            <a:off x="269875" y="838200"/>
            <a:ext cx="8526463" cy="5791200"/>
          </a:xfrm>
        </p:spPr>
        <p:txBody>
          <a:bodyPr>
            <a:normAutofit lnSpcReduction="10000"/>
          </a:bodyPr>
          <a:lstStyle/>
          <a:p>
            <a:pPr eaLnBrk="1" hangingPunct="1">
              <a:lnSpc>
                <a:spcPct val="90000"/>
              </a:lnSpc>
            </a:pPr>
            <a:r>
              <a:rPr lang="en-US"/>
              <a:t>Javascript makes no distinction between Error and Exception (Unlike Java)</a:t>
            </a:r>
          </a:p>
          <a:p>
            <a:pPr eaLnBrk="1" hangingPunct="1">
              <a:lnSpc>
                <a:spcPct val="90000"/>
              </a:lnSpc>
            </a:pPr>
            <a:endParaRPr lang="en-US" sz="1400"/>
          </a:p>
          <a:p>
            <a:pPr eaLnBrk="1" hangingPunct="1">
              <a:lnSpc>
                <a:spcPct val="90000"/>
              </a:lnSpc>
            </a:pPr>
            <a:r>
              <a:rPr lang="en-US"/>
              <a:t>Handling Exceptions</a:t>
            </a:r>
          </a:p>
          <a:p>
            <a:pPr lvl="1" eaLnBrk="1" hangingPunct="1">
              <a:lnSpc>
                <a:spcPct val="90000"/>
              </a:lnSpc>
            </a:pPr>
            <a:r>
              <a:rPr lang="en-US" sz="2500"/>
              <a:t>The </a:t>
            </a:r>
            <a:r>
              <a:rPr lang="en-US" sz="2500">
                <a:solidFill>
                  <a:srgbClr val="0000FF"/>
                </a:solidFill>
              </a:rPr>
              <a:t>onError</a:t>
            </a:r>
            <a:r>
              <a:rPr lang="en-US" sz="2500"/>
              <a:t> event handler</a:t>
            </a:r>
          </a:p>
          <a:p>
            <a:pPr lvl="2" eaLnBrk="1" hangingPunct="1">
              <a:lnSpc>
                <a:spcPct val="90000"/>
              </a:lnSpc>
            </a:pPr>
            <a:r>
              <a:rPr lang="en-US" sz="2100"/>
              <a:t>A method associated with the window object.</a:t>
            </a:r>
          </a:p>
          <a:p>
            <a:pPr lvl="2" eaLnBrk="1" hangingPunct="1">
              <a:lnSpc>
                <a:spcPct val="90000"/>
              </a:lnSpc>
            </a:pPr>
            <a:r>
              <a:rPr lang="en-US" sz="2100"/>
              <a:t>It is called whenever an exception occurs</a:t>
            </a:r>
          </a:p>
          <a:p>
            <a:pPr lvl="1" eaLnBrk="1" hangingPunct="1">
              <a:lnSpc>
                <a:spcPct val="90000"/>
              </a:lnSpc>
            </a:pPr>
            <a:r>
              <a:rPr lang="en-US" sz="2500"/>
              <a:t>The</a:t>
            </a:r>
            <a:r>
              <a:rPr lang="en-US" sz="2500">
                <a:solidFill>
                  <a:srgbClr val="0000FF"/>
                </a:solidFill>
              </a:rPr>
              <a:t> try … catch … finally</a:t>
            </a:r>
            <a:r>
              <a:rPr lang="en-US" sz="2500"/>
              <a:t> block</a:t>
            </a:r>
          </a:p>
          <a:p>
            <a:pPr lvl="2" eaLnBrk="1" hangingPunct="1">
              <a:lnSpc>
                <a:spcPct val="90000"/>
              </a:lnSpc>
            </a:pPr>
            <a:r>
              <a:rPr lang="en-US" sz="2100"/>
              <a:t>Similar to Java try … catch … finally block</a:t>
            </a:r>
          </a:p>
          <a:p>
            <a:pPr lvl="2" eaLnBrk="1" hangingPunct="1">
              <a:lnSpc>
                <a:spcPct val="90000"/>
              </a:lnSpc>
            </a:pPr>
            <a:r>
              <a:rPr lang="en-US" sz="2100"/>
              <a:t>For handling exceptions in a code segment</a:t>
            </a:r>
          </a:p>
          <a:p>
            <a:pPr lvl="1" eaLnBrk="1" hangingPunct="1">
              <a:lnSpc>
                <a:spcPct val="90000"/>
              </a:lnSpc>
            </a:pPr>
            <a:r>
              <a:rPr lang="en-US" sz="2500"/>
              <a:t>Use </a:t>
            </a:r>
            <a:r>
              <a:rPr lang="en-US" sz="2500">
                <a:solidFill>
                  <a:srgbClr val="0000FF"/>
                </a:solidFill>
              </a:rPr>
              <a:t>throw</a:t>
            </a:r>
            <a:r>
              <a:rPr lang="en-US" sz="2500"/>
              <a:t> statement to throw an exception</a:t>
            </a:r>
          </a:p>
          <a:p>
            <a:pPr lvl="2" eaLnBrk="1" hangingPunct="1">
              <a:lnSpc>
                <a:spcPct val="90000"/>
              </a:lnSpc>
            </a:pPr>
            <a:r>
              <a:rPr lang="en-US" sz="2100"/>
              <a:t>You can throw value of any type</a:t>
            </a:r>
          </a:p>
          <a:p>
            <a:pPr lvl="1" eaLnBrk="1" hangingPunct="1">
              <a:lnSpc>
                <a:spcPct val="90000"/>
              </a:lnSpc>
            </a:pPr>
            <a:r>
              <a:rPr lang="en-US" sz="2500"/>
              <a:t>The </a:t>
            </a:r>
            <a:r>
              <a:rPr lang="en-US" sz="2500">
                <a:solidFill>
                  <a:srgbClr val="0000FF"/>
                </a:solidFill>
              </a:rPr>
              <a:t>Error</a:t>
            </a:r>
            <a:r>
              <a:rPr lang="en-US" sz="2500"/>
              <a:t> object</a:t>
            </a:r>
          </a:p>
          <a:p>
            <a:pPr lvl="2" eaLnBrk="1" hangingPunct="1">
              <a:lnSpc>
                <a:spcPct val="90000"/>
              </a:lnSpc>
            </a:pPr>
            <a:r>
              <a:rPr lang="en-US" sz="2100"/>
              <a:t>Default object for representing an exception</a:t>
            </a:r>
          </a:p>
          <a:p>
            <a:pPr lvl="2" eaLnBrk="1" hangingPunct="1">
              <a:lnSpc>
                <a:spcPct val="90000"/>
              </a:lnSpc>
            </a:pPr>
            <a:r>
              <a:rPr lang="en-US" sz="2100"/>
              <a:t>Each Error object has a </a:t>
            </a:r>
            <a:r>
              <a:rPr lang="en-US" sz="2100">
                <a:solidFill>
                  <a:srgbClr val="0000FF"/>
                </a:solidFill>
              </a:rPr>
              <a:t>name</a:t>
            </a:r>
            <a:r>
              <a:rPr lang="en-US" sz="2100"/>
              <a:t> and </a:t>
            </a:r>
            <a:r>
              <a:rPr lang="en-US" sz="2100">
                <a:solidFill>
                  <a:srgbClr val="0000FF"/>
                </a:solidFill>
              </a:rPr>
              <a:t>message</a:t>
            </a:r>
            <a:r>
              <a:rPr lang="en-US" sz="2100"/>
              <a:t> properties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a:solidFill>
                  <a:schemeClr val="tx2"/>
                </a:solidFill>
              </a:rPr>
              <a:t>How to use “</a:t>
            </a:r>
            <a:r>
              <a:rPr lang="en-US" dirty="0" err="1">
                <a:solidFill>
                  <a:schemeClr val="tx2"/>
                </a:solidFill>
              </a:rPr>
              <a:t>onError</a:t>
            </a:r>
            <a:r>
              <a:rPr lang="en-US" dirty="0">
                <a:solidFill>
                  <a:schemeClr val="tx2"/>
                </a:solidFill>
              </a:rPr>
              <a:t>” event handler?</a:t>
            </a:r>
          </a:p>
        </p:txBody>
      </p:sp>
      <p:sp>
        <p:nvSpPr>
          <p:cNvPr id="57347" name="Rectangle 3"/>
          <p:cNvSpPr>
            <a:spLocks noChangeArrowheads="1"/>
          </p:cNvSpPr>
          <p:nvPr/>
        </p:nvSpPr>
        <p:spPr bwMode="auto">
          <a:xfrm>
            <a:off x="0" y="1219200"/>
            <a:ext cx="9144000" cy="56388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&lt;html&gt;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&lt;title&gt;</a:t>
            </a:r>
            <a:r>
              <a:rPr kumimoji="1" lang="en-US" sz="1800" b="0" i="0" u="none" strike="noStrike" kern="1200" cap="none" spc="0" normalizeH="0" baseline="0" noProof="0" dirty="0" err="1">
                <a:ln>
                  <a:noFill/>
                </a:ln>
                <a:solidFill>
                  <a:prstClr val="black"/>
                </a:solidFill>
                <a:effectLst/>
                <a:uLnTx/>
                <a:uFillTx/>
                <a:latin typeface="Courier New" pitchFamily="49" charset="0"/>
                <a:ea typeface="+mn-ea"/>
                <a:cs typeface="+mn-cs"/>
              </a:rPr>
              <a:t>onerror</a:t>
            </a: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 event handler example&lt;/title&gt;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&lt;script type="text/</a:t>
            </a:r>
            <a:r>
              <a:rPr kumimoji="1" lang="en-US" sz="1800" b="0" i="0" u="none" strike="noStrike" kern="1200" cap="none" spc="0" normalizeH="0" baseline="0" noProof="0" dirty="0" err="1">
                <a:ln>
                  <a:noFill/>
                </a:ln>
                <a:solidFill>
                  <a:prstClr val="black"/>
                </a:solidFill>
                <a:effectLst/>
                <a:uLnTx/>
                <a:uFillTx/>
                <a:latin typeface="Courier New" pitchFamily="49" charset="0"/>
                <a:ea typeface="+mn-ea"/>
                <a:cs typeface="+mn-cs"/>
              </a:rPr>
              <a:t>javascript</a:t>
            </a: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function </a:t>
            </a:r>
            <a:r>
              <a:rPr kumimoji="1" lang="en-US" sz="1800" b="0" i="0" u="none" strike="noStrike" kern="1200" cap="none" spc="0" normalizeH="0" baseline="0" noProof="0" dirty="0" err="1">
                <a:ln>
                  <a:noFill/>
                </a:ln>
                <a:solidFill>
                  <a:prstClr val="black"/>
                </a:solidFill>
                <a:effectLst/>
                <a:uLnTx/>
                <a:uFillTx/>
                <a:latin typeface="Courier New" pitchFamily="49" charset="0"/>
                <a:ea typeface="+mn-ea"/>
                <a:cs typeface="+mn-cs"/>
              </a:rPr>
              <a:t>errorHandler</a:t>
            </a: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  alert("Error </a:t>
            </a:r>
            <a:r>
              <a:rPr kumimoji="1" lang="en-US" sz="1800" b="0" i="0" u="none" strike="noStrike" kern="1200" cap="none" spc="0" normalizeH="0" baseline="0" noProof="0" dirty="0" err="1">
                <a:ln>
                  <a:noFill/>
                </a:ln>
                <a:solidFill>
                  <a:prstClr val="black"/>
                </a:solidFill>
                <a:effectLst/>
                <a:uLnTx/>
                <a:uFillTx/>
                <a:latin typeface="Courier New" pitchFamily="49" charset="0"/>
                <a:ea typeface="+mn-ea"/>
                <a:cs typeface="+mn-cs"/>
              </a:rPr>
              <a:t>Ourred</a:t>
            </a: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rPr>
              <a:t>// JavaScript is </a:t>
            </a:r>
            <a:r>
              <a:rPr kumimoji="1" lang="en-US" sz="1800" b="0" i="0" u="none" strike="noStrike" kern="1200" cap="none" spc="0" normalizeH="0" baseline="0" noProof="0" dirty="0" err="1">
                <a:ln>
                  <a:noFill/>
                </a:ln>
                <a:solidFill>
                  <a:srgbClr val="0000FF"/>
                </a:solidFill>
                <a:effectLst/>
                <a:uLnTx/>
                <a:uFillTx/>
                <a:latin typeface="Courier New" pitchFamily="49" charset="0"/>
                <a:ea typeface="+mn-ea"/>
                <a:cs typeface="+mn-cs"/>
              </a:rPr>
              <a:t>casesensitive</a:t>
            </a:r>
            <a:endPar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rPr>
              <a:t>// Don't write </a:t>
            </a:r>
            <a:r>
              <a:rPr kumimoji="1" lang="en-US" sz="1800" b="0" i="0" u="none" strike="noStrike" kern="1200" cap="none" spc="0" normalizeH="0" baseline="0" noProof="0" dirty="0" err="1">
                <a:ln>
                  <a:noFill/>
                </a:ln>
                <a:solidFill>
                  <a:srgbClr val="0000FF"/>
                </a:solidFill>
                <a:effectLst/>
                <a:uLnTx/>
                <a:uFillTx/>
                <a:latin typeface="Courier New" pitchFamily="49" charset="0"/>
                <a:ea typeface="+mn-ea"/>
                <a:cs typeface="+mn-cs"/>
              </a:rPr>
              <a:t>onerror</a:t>
            </a:r>
            <a:r>
              <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err="1">
                <a:ln>
                  <a:noFill/>
                </a:ln>
                <a:solidFill>
                  <a:srgbClr val="0000FF"/>
                </a:solidFill>
                <a:effectLst/>
                <a:uLnTx/>
                <a:uFillTx/>
                <a:latin typeface="Courier New" pitchFamily="49" charset="0"/>
                <a:ea typeface="+mn-ea"/>
                <a:cs typeface="+mn-cs"/>
              </a:rPr>
              <a:t>window.onError</a:t>
            </a:r>
            <a:r>
              <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rPr>
              <a:t> = </a:t>
            </a:r>
            <a:r>
              <a:rPr kumimoji="1" lang="en-US" sz="1800" b="0" i="0" u="none" strike="noStrike" kern="1200" cap="none" spc="0" normalizeH="0" baseline="0" noProof="0" dirty="0" err="1">
                <a:ln>
                  <a:noFill/>
                </a:ln>
                <a:solidFill>
                  <a:srgbClr val="0000FF"/>
                </a:solidFill>
                <a:effectLst/>
                <a:uLnTx/>
                <a:uFillTx/>
                <a:latin typeface="Courier New" pitchFamily="49" charset="0"/>
                <a:ea typeface="+mn-ea"/>
                <a:cs typeface="+mn-cs"/>
              </a:rPr>
              <a:t>errorHandler</a:t>
            </a:r>
            <a:r>
              <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&lt;/script&gt;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&lt;script type="text/</a:t>
            </a:r>
            <a:r>
              <a:rPr kumimoji="1" lang="en-US" sz="1800" b="0" i="0" u="none" strike="noStrike" kern="1200" cap="none" spc="0" normalizeH="0" baseline="0" noProof="0" dirty="0" err="1">
                <a:ln>
                  <a:noFill/>
                </a:ln>
                <a:solidFill>
                  <a:prstClr val="black"/>
                </a:solidFill>
                <a:effectLst/>
                <a:uLnTx/>
                <a:uFillTx/>
                <a:latin typeface="Courier New" pitchFamily="49" charset="0"/>
                <a:ea typeface="+mn-ea"/>
                <a:cs typeface="+mn-cs"/>
              </a:rPr>
              <a:t>javascript</a:t>
            </a: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srgbClr val="F00000"/>
                </a:solidFill>
                <a:effectLst/>
                <a:uLnTx/>
                <a:uFillTx/>
                <a:latin typeface="Courier New" pitchFamily="49" charset="0"/>
                <a:ea typeface="+mn-ea"/>
                <a:cs typeface="+mn-cs"/>
              </a:rPr>
              <a:t>  </a:t>
            </a:r>
            <a:r>
              <a:rPr kumimoji="1" lang="en-US" sz="1800" b="0" i="0" u="none" strike="noStrike" kern="1200" cap="none" spc="0" normalizeH="0" baseline="0" noProof="0" dirty="0" err="1">
                <a:ln>
                  <a:noFill/>
                </a:ln>
                <a:solidFill>
                  <a:srgbClr val="F00000"/>
                </a:solidFill>
                <a:effectLst/>
                <a:uLnTx/>
                <a:uFillTx/>
                <a:latin typeface="Courier New" pitchFamily="49" charset="0"/>
                <a:ea typeface="+mn-ea"/>
                <a:cs typeface="+mn-cs"/>
              </a:rPr>
              <a:t>document.write</a:t>
            </a:r>
            <a:r>
              <a:rPr kumimoji="1" lang="en-US" sz="1800" b="0" i="0" u="none" strike="noStrike" kern="1200" cap="none" spc="0" normalizeH="0" baseline="0" noProof="0" dirty="0">
                <a:ln>
                  <a:noFill/>
                </a:ln>
                <a:solidFill>
                  <a:srgbClr val="F00000"/>
                </a:solidFill>
                <a:effectLst/>
                <a:uLnTx/>
                <a:uFillTx/>
                <a:latin typeface="Courier New" pitchFamily="49" charset="0"/>
                <a:ea typeface="+mn-ea"/>
                <a:cs typeface="+mn-cs"/>
              </a:rPr>
              <a:t>("Hello there;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&lt;/script&gt;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&lt;/html&gt;</a:t>
            </a:r>
          </a:p>
        </p:txBody>
      </p:sp>
      <p:pic>
        <p:nvPicPr>
          <p:cNvPr id="57348" name="Picture 4"/>
          <p:cNvPicPr>
            <a:picLocks noChangeAspect="1" noChangeArrowheads="1"/>
          </p:cNvPicPr>
          <p:nvPr/>
        </p:nvPicPr>
        <p:blipFill>
          <a:blip r:embed="rId2"/>
          <a:srcRect/>
          <a:stretch>
            <a:fillRect/>
          </a:stretch>
        </p:blipFill>
        <p:spPr bwMode="auto">
          <a:xfrm>
            <a:off x="6516688" y="2170113"/>
            <a:ext cx="2474912" cy="1495425"/>
          </a:xfrm>
          <a:prstGeom prst="rect">
            <a:avLst/>
          </a:prstGeom>
          <a:noFill/>
          <a:ln w="9525">
            <a:noFill/>
            <a:miter lim="800000"/>
            <a:headEnd/>
            <a:tailEnd/>
          </a:ln>
        </p:spPr>
      </p:pic>
      <p:pic>
        <p:nvPicPr>
          <p:cNvPr id="57349" name="Picture 5"/>
          <p:cNvPicPr>
            <a:picLocks noChangeAspect="1" noChangeArrowheads="1"/>
          </p:cNvPicPr>
          <p:nvPr/>
        </p:nvPicPr>
        <p:blipFill>
          <a:blip r:embed="rId3"/>
          <a:srcRect/>
          <a:stretch>
            <a:fillRect/>
          </a:stretch>
        </p:blipFill>
        <p:spPr bwMode="auto">
          <a:xfrm>
            <a:off x="4932363" y="3846513"/>
            <a:ext cx="4106862" cy="272573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53DF-C43E-4237-62CD-E27240BC1DA5}"/>
              </a:ext>
            </a:extLst>
          </p:cNvPr>
          <p:cNvSpPr>
            <a:spLocks noGrp="1"/>
          </p:cNvSpPr>
          <p:nvPr>
            <p:ph type="title"/>
          </p:nvPr>
        </p:nvSpPr>
        <p:spPr>
          <a:xfrm>
            <a:off x="533400" y="533400"/>
            <a:ext cx="6871585" cy="615553"/>
          </a:xfrm>
        </p:spPr>
        <p:txBody>
          <a:bodyPr/>
          <a:lstStyle/>
          <a:p>
            <a:r>
              <a:rPr lang="en-US" sz="4000" dirty="0">
                <a:solidFill>
                  <a:schemeClr val="accent1">
                    <a:lumMod val="75000"/>
                  </a:schemeClr>
                </a:solidFill>
                <a:latin typeface="+mj-lt"/>
              </a:rPr>
              <a:t>Programming VS Scripting</a:t>
            </a:r>
          </a:p>
        </p:txBody>
      </p:sp>
      <p:graphicFrame>
        <p:nvGraphicFramePr>
          <p:cNvPr id="4" name="Table 3">
            <a:extLst>
              <a:ext uri="{FF2B5EF4-FFF2-40B4-BE49-F238E27FC236}">
                <a16:creationId xmlns:a16="http://schemas.microsoft.com/office/drawing/2014/main" id="{34357D6D-D0E1-FAA5-C8D7-DDD8CDBB98D4}"/>
              </a:ext>
            </a:extLst>
          </p:cNvPr>
          <p:cNvGraphicFramePr>
            <a:graphicFrameLocks noGrp="1"/>
          </p:cNvGraphicFramePr>
          <p:nvPr/>
        </p:nvGraphicFramePr>
        <p:xfrm>
          <a:off x="152400" y="1148953"/>
          <a:ext cx="8839200" cy="5736009"/>
        </p:xfrm>
        <a:graphic>
          <a:graphicData uri="http://schemas.openxmlformats.org/drawingml/2006/table">
            <a:tbl>
              <a:tblPr>
                <a:tableStyleId>{3C2FFA5D-87B4-456A-9821-1D502468CF0F}</a:tableStyleId>
              </a:tblPr>
              <a:tblGrid>
                <a:gridCol w="4419600">
                  <a:extLst>
                    <a:ext uri="{9D8B030D-6E8A-4147-A177-3AD203B41FA5}">
                      <a16:colId xmlns:a16="http://schemas.microsoft.com/office/drawing/2014/main" val="1552320250"/>
                    </a:ext>
                  </a:extLst>
                </a:gridCol>
                <a:gridCol w="4419600">
                  <a:extLst>
                    <a:ext uri="{9D8B030D-6E8A-4147-A177-3AD203B41FA5}">
                      <a16:colId xmlns:a16="http://schemas.microsoft.com/office/drawing/2014/main" val="3229010005"/>
                    </a:ext>
                  </a:extLst>
                </a:gridCol>
              </a:tblGrid>
              <a:tr h="630661">
                <a:tc>
                  <a:txBody>
                    <a:bodyPr/>
                    <a:lstStyle/>
                    <a:p>
                      <a:r>
                        <a:rPr lang="en-US" sz="1200"/>
                        <a:t>A programming language is a computer language that is used to communicate with computers using a set of instructions.</a:t>
                      </a:r>
                    </a:p>
                  </a:txBody>
                  <a:tcPr marL="34911" marR="34911" marT="17456" marB="17456" anchor="ctr"/>
                </a:tc>
                <a:tc>
                  <a:txBody>
                    <a:bodyPr/>
                    <a:lstStyle/>
                    <a:p>
                      <a:r>
                        <a:rPr lang="en-US" sz="1200"/>
                        <a:t>A scripting language is a type of programming language designed for a runtime system to automate the execution of tasks.</a:t>
                      </a:r>
                    </a:p>
                  </a:txBody>
                  <a:tcPr marL="34911" marR="34911" marT="17456" marB="17456" anchor="ctr"/>
                </a:tc>
                <a:extLst>
                  <a:ext uri="{0D108BD9-81ED-4DB2-BD59-A6C34878D82A}">
                    <a16:rowId xmlns:a16="http://schemas.microsoft.com/office/drawing/2014/main" val="817784531"/>
                  </a:ext>
                </a:extLst>
              </a:tr>
              <a:tr h="339587">
                <a:tc>
                  <a:txBody>
                    <a:bodyPr/>
                    <a:lstStyle/>
                    <a:p>
                      <a:r>
                        <a:rPr lang="en-US" sz="1200" dirty="0"/>
                        <a:t>It is compiled language or compiler-based language.</a:t>
                      </a:r>
                    </a:p>
                  </a:txBody>
                  <a:tcPr marL="34911" marR="34911" marT="17456" marB="17456" anchor="ctr"/>
                </a:tc>
                <a:tc>
                  <a:txBody>
                    <a:bodyPr/>
                    <a:lstStyle/>
                    <a:p>
                      <a:r>
                        <a:rPr lang="en-US" sz="1200"/>
                        <a:t>It is interpreted language or interpreter-based language</a:t>
                      </a:r>
                    </a:p>
                  </a:txBody>
                  <a:tcPr marL="34911" marR="34911" marT="17456" marB="17456" anchor="ctr"/>
                </a:tc>
                <a:extLst>
                  <a:ext uri="{0D108BD9-81ED-4DB2-BD59-A6C34878D82A}">
                    <a16:rowId xmlns:a16="http://schemas.microsoft.com/office/drawing/2014/main" val="1738665476"/>
                  </a:ext>
                </a:extLst>
              </a:tr>
              <a:tr h="339587">
                <a:tc>
                  <a:txBody>
                    <a:bodyPr/>
                    <a:lstStyle/>
                    <a:p>
                      <a:r>
                        <a:rPr lang="en-US" sz="1200"/>
                        <a:t>It is used to develop an application or software from scratch.</a:t>
                      </a:r>
                    </a:p>
                  </a:txBody>
                  <a:tcPr marL="34911" marR="34911" marT="17456" marB="17456" anchor="ctr"/>
                </a:tc>
                <a:tc>
                  <a:txBody>
                    <a:bodyPr/>
                    <a:lstStyle/>
                    <a:p>
                      <a:r>
                        <a:rPr lang="en-US" sz="1200"/>
                        <a:t>It is used to combine existing components and automate a specific task.</a:t>
                      </a:r>
                    </a:p>
                  </a:txBody>
                  <a:tcPr marL="34911" marR="34911" marT="17456" marB="17456" anchor="ctr"/>
                </a:tc>
                <a:extLst>
                  <a:ext uri="{0D108BD9-81ED-4DB2-BD59-A6C34878D82A}">
                    <a16:rowId xmlns:a16="http://schemas.microsoft.com/office/drawing/2014/main" val="595627807"/>
                  </a:ext>
                </a:extLst>
              </a:tr>
              <a:tr h="485124">
                <a:tc>
                  <a:txBody>
                    <a:bodyPr/>
                    <a:lstStyle/>
                    <a:p>
                      <a:r>
                        <a:rPr lang="en-US" sz="1200" dirty="0"/>
                        <a:t>It runs or executes independently and does not depend on the parent (exterior) program.</a:t>
                      </a:r>
                    </a:p>
                  </a:txBody>
                  <a:tcPr marL="34911" marR="34911" marT="17456" marB="17456" anchor="ctr"/>
                </a:tc>
                <a:tc>
                  <a:txBody>
                    <a:bodyPr/>
                    <a:lstStyle/>
                    <a:p>
                      <a:r>
                        <a:rPr lang="en-US" sz="1200"/>
                        <a:t>It runs or executes inside another program.</a:t>
                      </a:r>
                    </a:p>
                  </a:txBody>
                  <a:tcPr marL="34911" marR="34911" marT="17456" marB="17456" anchor="ctr"/>
                </a:tc>
                <a:extLst>
                  <a:ext uri="{0D108BD9-81ED-4DB2-BD59-A6C34878D82A}">
                    <a16:rowId xmlns:a16="http://schemas.microsoft.com/office/drawing/2014/main" val="1902052694"/>
                  </a:ext>
                </a:extLst>
              </a:tr>
              <a:tr h="339587">
                <a:tc>
                  <a:txBody>
                    <a:bodyPr/>
                    <a:lstStyle/>
                    <a:p>
                      <a:r>
                        <a:rPr lang="en-US" sz="1200"/>
                        <a:t>It uses a compiler to convert source code into machine code.</a:t>
                      </a:r>
                    </a:p>
                  </a:txBody>
                  <a:tcPr marL="34911" marR="34911" marT="17456" marB="17456" anchor="ctr"/>
                </a:tc>
                <a:tc>
                  <a:txBody>
                    <a:bodyPr/>
                    <a:lstStyle/>
                    <a:p>
                      <a:r>
                        <a:rPr lang="en-US" sz="1200"/>
                        <a:t>It uses an interpreter to convert source code into machine code.</a:t>
                      </a:r>
                    </a:p>
                  </a:txBody>
                  <a:tcPr marL="34911" marR="34911" marT="17456" marB="17456" anchor="ctr"/>
                </a:tc>
                <a:extLst>
                  <a:ext uri="{0D108BD9-81ED-4DB2-BD59-A6C34878D82A}">
                    <a16:rowId xmlns:a16="http://schemas.microsoft.com/office/drawing/2014/main" val="238748266"/>
                  </a:ext>
                </a:extLst>
              </a:tr>
              <a:tr h="485124">
                <a:tc>
                  <a:txBody>
                    <a:bodyPr/>
                    <a:lstStyle/>
                    <a:p>
                      <a:r>
                        <a:rPr lang="en-US" sz="1200"/>
                        <a:t>As it uses a compiler, hence the complete program is converted into machine code in one shot.</a:t>
                      </a:r>
                    </a:p>
                  </a:txBody>
                  <a:tcPr marL="34911" marR="34911" marT="17456" marB="17456" anchor="ctr"/>
                </a:tc>
                <a:tc>
                  <a:txBody>
                    <a:bodyPr/>
                    <a:lstStyle/>
                    <a:p>
                      <a:r>
                        <a:rPr lang="en-US" sz="1200"/>
                        <a:t>As it uses an interpreter, hence the program is converted into machine code line by line.</a:t>
                      </a:r>
                    </a:p>
                  </a:txBody>
                  <a:tcPr marL="34911" marR="34911" marT="17456" marB="17456" anchor="ctr"/>
                </a:tc>
                <a:extLst>
                  <a:ext uri="{0D108BD9-81ED-4DB2-BD59-A6C34878D82A}">
                    <a16:rowId xmlns:a16="http://schemas.microsoft.com/office/drawing/2014/main" val="1576150166"/>
                  </a:ext>
                </a:extLst>
              </a:tr>
              <a:tr h="339587">
                <a:tc>
                  <a:txBody>
                    <a:bodyPr/>
                    <a:lstStyle/>
                    <a:p>
                      <a:r>
                        <a:rPr lang="en-US" sz="1200"/>
                        <a:t>These languages are required to be compiled.</a:t>
                      </a:r>
                    </a:p>
                  </a:txBody>
                  <a:tcPr marL="34911" marR="34911" marT="17456" marB="17456" anchor="ctr"/>
                </a:tc>
                <a:tc>
                  <a:txBody>
                    <a:bodyPr/>
                    <a:lstStyle/>
                    <a:p>
                      <a:r>
                        <a:rPr lang="en-US" sz="1200"/>
                        <a:t>There is no need for compilation.</a:t>
                      </a:r>
                    </a:p>
                  </a:txBody>
                  <a:tcPr marL="34911" marR="34911" marT="17456" marB="17456" anchor="ctr"/>
                </a:tc>
                <a:extLst>
                  <a:ext uri="{0D108BD9-81ED-4DB2-BD59-A6C34878D82A}">
                    <a16:rowId xmlns:a16="http://schemas.microsoft.com/office/drawing/2014/main" val="1857708444"/>
                  </a:ext>
                </a:extLst>
              </a:tr>
              <a:tr h="485124">
                <a:tc>
                  <a:txBody>
                    <a:bodyPr/>
                    <a:lstStyle/>
                    <a:p>
                      <a:r>
                        <a:rPr lang="en-US" sz="1200"/>
                        <a:t>It is comparatively difficult to write code in a programming language, and it requires numerous lines of code for each task.</a:t>
                      </a:r>
                    </a:p>
                  </a:txBody>
                  <a:tcPr marL="34911" marR="34911" marT="17456" marB="17456" anchor="ctr"/>
                </a:tc>
                <a:tc>
                  <a:txBody>
                    <a:bodyPr/>
                    <a:lstStyle/>
                    <a:p>
                      <a:r>
                        <a:rPr lang="en-US" sz="1200"/>
                        <a:t>It is comparatively easy to write code in the scripting language, and it requires few lines of code for each task.</a:t>
                      </a:r>
                    </a:p>
                  </a:txBody>
                  <a:tcPr marL="34911" marR="34911" marT="17456" marB="17456" anchor="ctr"/>
                </a:tc>
                <a:extLst>
                  <a:ext uri="{0D108BD9-81ED-4DB2-BD59-A6C34878D82A}">
                    <a16:rowId xmlns:a16="http://schemas.microsoft.com/office/drawing/2014/main" val="3927511681"/>
                  </a:ext>
                </a:extLst>
              </a:tr>
              <a:tr h="485124">
                <a:tc>
                  <a:txBody>
                    <a:bodyPr/>
                    <a:lstStyle/>
                    <a:p>
                      <a:r>
                        <a:rPr lang="en-US" sz="1200"/>
                        <a:t>The development time in programming languages is high as more lines are required.</a:t>
                      </a:r>
                    </a:p>
                  </a:txBody>
                  <a:tcPr marL="34911" marR="34911" marT="17456" marB="17456" anchor="ctr"/>
                </a:tc>
                <a:tc>
                  <a:txBody>
                    <a:bodyPr/>
                    <a:lstStyle/>
                    <a:p>
                      <a:r>
                        <a:rPr lang="en-US" sz="1200"/>
                        <a:t>The development time in a scripting language as a smaller number of lines are required.</a:t>
                      </a:r>
                    </a:p>
                  </a:txBody>
                  <a:tcPr marL="34911" marR="34911" marT="17456" marB="17456" anchor="ctr"/>
                </a:tc>
                <a:extLst>
                  <a:ext uri="{0D108BD9-81ED-4DB2-BD59-A6C34878D82A}">
                    <a16:rowId xmlns:a16="http://schemas.microsoft.com/office/drawing/2014/main" val="2726843465"/>
                  </a:ext>
                </a:extLst>
              </a:tr>
              <a:tr h="196755">
                <a:tc>
                  <a:txBody>
                    <a:bodyPr/>
                    <a:lstStyle/>
                    <a:p>
                      <a:r>
                        <a:rPr lang="en-US" sz="1200"/>
                        <a:t>There is the high maintenance cost.</a:t>
                      </a:r>
                    </a:p>
                  </a:txBody>
                  <a:tcPr marL="34911" marR="34911" marT="17456" marB="17456" anchor="ctr"/>
                </a:tc>
                <a:tc>
                  <a:txBody>
                    <a:bodyPr/>
                    <a:lstStyle/>
                    <a:p>
                      <a:r>
                        <a:rPr lang="en-US" sz="1200"/>
                        <a:t>There is less maintenance cost.</a:t>
                      </a:r>
                    </a:p>
                  </a:txBody>
                  <a:tcPr marL="34911" marR="34911" marT="17456" marB="17456" anchor="ctr"/>
                </a:tc>
                <a:extLst>
                  <a:ext uri="{0D108BD9-81ED-4DB2-BD59-A6C34878D82A}">
                    <a16:rowId xmlns:a16="http://schemas.microsoft.com/office/drawing/2014/main" val="3688950081"/>
                  </a:ext>
                </a:extLst>
              </a:tr>
              <a:tr h="339587">
                <a:tc>
                  <a:txBody>
                    <a:bodyPr/>
                    <a:lstStyle/>
                    <a:p>
                      <a:r>
                        <a:rPr lang="en-US" sz="1200"/>
                        <a:t>All programming languages are not scripting languages</a:t>
                      </a:r>
                    </a:p>
                  </a:txBody>
                  <a:tcPr marL="34911" marR="34911" marT="17456" marB="17456" anchor="ctr"/>
                </a:tc>
                <a:tc>
                  <a:txBody>
                    <a:bodyPr/>
                    <a:lstStyle/>
                    <a:p>
                      <a:r>
                        <a:rPr lang="en-US" sz="1200"/>
                        <a:t>All scripting languages are programming languages</a:t>
                      </a:r>
                    </a:p>
                  </a:txBody>
                  <a:tcPr marL="34911" marR="34911" marT="17456" marB="17456" anchor="ctr"/>
                </a:tc>
                <a:extLst>
                  <a:ext uri="{0D108BD9-81ED-4DB2-BD59-A6C34878D82A}">
                    <a16:rowId xmlns:a16="http://schemas.microsoft.com/office/drawing/2014/main" val="3288841269"/>
                  </a:ext>
                </a:extLst>
              </a:tr>
              <a:tr h="196755">
                <a:tc>
                  <a:txBody>
                    <a:bodyPr/>
                    <a:lstStyle/>
                    <a:p>
                      <a:r>
                        <a:rPr lang="en-US" sz="1200"/>
                        <a:t>It generates a .exe file.</a:t>
                      </a:r>
                    </a:p>
                  </a:txBody>
                  <a:tcPr marL="34911" marR="34911" marT="17456" marB="17456" anchor="ctr"/>
                </a:tc>
                <a:tc>
                  <a:txBody>
                    <a:bodyPr/>
                    <a:lstStyle/>
                    <a:p>
                      <a:r>
                        <a:rPr lang="en-US" sz="1200"/>
                        <a:t>It does not create a .exe file.</a:t>
                      </a:r>
                    </a:p>
                  </a:txBody>
                  <a:tcPr marL="34911" marR="34911" marT="17456" marB="17456" anchor="ctr"/>
                </a:tc>
                <a:extLst>
                  <a:ext uri="{0D108BD9-81ED-4DB2-BD59-A6C34878D82A}">
                    <a16:rowId xmlns:a16="http://schemas.microsoft.com/office/drawing/2014/main" val="3516661751"/>
                  </a:ext>
                </a:extLst>
              </a:tr>
              <a:tr h="630661">
                <a:tc>
                  <a:txBody>
                    <a:bodyPr/>
                    <a:lstStyle/>
                    <a:p>
                      <a:r>
                        <a:rPr lang="en-US" sz="1200"/>
                        <a:t>Usually, programming languages do not support or provide very little support for user interface designing, data types, and graphic designing.</a:t>
                      </a:r>
                    </a:p>
                  </a:txBody>
                  <a:tcPr marL="34911" marR="34911" marT="17456" marB="17456" anchor="ctr"/>
                </a:tc>
                <a:tc>
                  <a:txBody>
                    <a:bodyPr/>
                    <a:lstStyle/>
                    <a:p>
                      <a:r>
                        <a:rPr lang="en-US" sz="1200"/>
                        <a:t>Scripting languages provide great support to user interface design, data types, and graphic design.</a:t>
                      </a:r>
                    </a:p>
                  </a:txBody>
                  <a:tcPr marL="34911" marR="34911" marT="17456" marB="17456" anchor="ctr"/>
                </a:tc>
                <a:extLst>
                  <a:ext uri="{0D108BD9-81ED-4DB2-BD59-A6C34878D82A}">
                    <a16:rowId xmlns:a16="http://schemas.microsoft.com/office/drawing/2014/main" val="1641108269"/>
                  </a:ext>
                </a:extLst>
              </a:tr>
              <a:tr h="339587">
                <a:tc>
                  <a:txBody>
                    <a:bodyPr/>
                    <a:lstStyle/>
                    <a:p>
                      <a:r>
                        <a:rPr lang="en-US" sz="1200"/>
                        <a:t>Some popular examples are C, C++, Java, Scala, COBOL, etc.</a:t>
                      </a:r>
                    </a:p>
                  </a:txBody>
                  <a:tcPr marL="34911" marR="34911" marT="17456" marB="17456" anchor="ctr"/>
                </a:tc>
                <a:tc>
                  <a:txBody>
                    <a:bodyPr/>
                    <a:lstStyle/>
                    <a:p>
                      <a:r>
                        <a:rPr lang="en-US" sz="1200" dirty="0"/>
                        <a:t>Some popular examples are Perl, Python, JavaScript, etc.</a:t>
                      </a:r>
                    </a:p>
                  </a:txBody>
                  <a:tcPr marL="34911" marR="34911" marT="17456" marB="17456" anchor="ctr"/>
                </a:tc>
                <a:extLst>
                  <a:ext uri="{0D108BD9-81ED-4DB2-BD59-A6C34878D82A}">
                    <a16:rowId xmlns:a16="http://schemas.microsoft.com/office/drawing/2014/main" val="645343550"/>
                  </a:ext>
                </a:extLst>
              </a:tr>
            </a:tbl>
          </a:graphicData>
        </a:graphic>
      </p:graphicFrame>
    </p:spTree>
    <p:extLst>
      <p:ext uri="{BB962C8B-B14F-4D97-AF65-F5344CB8AC3E}">
        <p14:creationId xmlns:p14="http://schemas.microsoft.com/office/powerpoint/2010/main" val="3644095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dirty="0">
                <a:solidFill>
                  <a:schemeClr val="tx2"/>
                </a:solidFill>
              </a:rPr>
              <a:t>Document Object Model (DOM)</a:t>
            </a:r>
          </a:p>
        </p:txBody>
      </p:sp>
      <p:sp>
        <p:nvSpPr>
          <p:cNvPr id="3" name="Content Placeholder 2"/>
          <p:cNvSpPr>
            <a:spLocks noGrp="1"/>
          </p:cNvSpPr>
          <p:nvPr>
            <p:ph idx="1"/>
          </p:nvPr>
        </p:nvSpPr>
        <p:spPr>
          <a:xfrm>
            <a:off x="228600" y="1143000"/>
            <a:ext cx="8458200" cy="5638800"/>
          </a:xfrm>
        </p:spPr>
        <p:txBody>
          <a:bodyPr>
            <a:normAutofit/>
          </a:bodyPr>
          <a:lstStyle/>
          <a:p>
            <a:r>
              <a:rPr lang="en-US" dirty="0"/>
              <a:t>When a web page is loaded, the browser creates a </a:t>
            </a:r>
            <a:r>
              <a:rPr lang="en-US" b="1" dirty="0"/>
              <a:t>D</a:t>
            </a:r>
            <a:r>
              <a:rPr lang="en-US" dirty="0"/>
              <a:t>ocument </a:t>
            </a:r>
            <a:r>
              <a:rPr lang="en-US" b="1" dirty="0"/>
              <a:t>O</a:t>
            </a:r>
            <a:r>
              <a:rPr lang="en-US" dirty="0"/>
              <a:t>bject </a:t>
            </a:r>
            <a:r>
              <a:rPr lang="en-US" b="1" dirty="0"/>
              <a:t>M</a:t>
            </a:r>
            <a:r>
              <a:rPr lang="en-US" dirty="0"/>
              <a:t>odel of the page.</a:t>
            </a:r>
          </a:p>
          <a:p>
            <a:r>
              <a:rPr lang="en-US" dirty="0"/>
              <a:t>Representation of the current web page as a tree of </a:t>
            </a:r>
            <a:r>
              <a:rPr lang="en-US" dirty="0" err="1"/>
              <a:t>Javascript</a:t>
            </a:r>
            <a:r>
              <a:rPr lang="en-US" dirty="0"/>
              <a:t> objects</a:t>
            </a:r>
          </a:p>
          <a:p>
            <a:r>
              <a:rPr lang="en-US" dirty="0"/>
              <a:t>allows you to view/modify page elements in script code after page has loaded</a:t>
            </a:r>
          </a:p>
          <a:p>
            <a:r>
              <a:rPr lang="en-US" dirty="0"/>
              <a:t>client side = highly responsive interactions</a:t>
            </a:r>
          </a:p>
          <a:p>
            <a:r>
              <a:rPr lang="en-US" dirty="0"/>
              <a:t>browser-independent</a:t>
            </a:r>
          </a:p>
          <a:p>
            <a:r>
              <a:rPr lang="en-US" dirty="0"/>
              <a:t>allows </a:t>
            </a:r>
            <a:r>
              <a:rPr lang="en-US"/>
              <a:t>progressive enhancement.</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solidFill>
                  <a:schemeClr val="tx2"/>
                </a:solidFill>
              </a:rPr>
              <a:t>Contd</a:t>
            </a:r>
            <a:r>
              <a:rPr lang="en-US" sz="4000" dirty="0">
                <a:solidFill>
                  <a:schemeClr val="tx2"/>
                </a:solidFill>
              </a:rPr>
              <a:t>…</a:t>
            </a:r>
          </a:p>
        </p:txBody>
      </p:sp>
      <p:sp>
        <p:nvSpPr>
          <p:cNvPr id="3" name="Content Placeholder 2"/>
          <p:cNvSpPr>
            <a:spLocks noGrp="1"/>
          </p:cNvSpPr>
          <p:nvPr>
            <p:ph sz="quarter" idx="1"/>
          </p:nvPr>
        </p:nvSpPr>
        <p:spPr>
          <a:xfrm>
            <a:off x="0" y="1295400"/>
            <a:ext cx="5019040" cy="5181600"/>
          </a:xfrm>
        </p:spPr>
        <p:txBody>
          <a:bodyPr>
            <a:noAutofit/>
          </a:bodyPr>
          <a:lstStyle/>
          <a:p>
            <a:r>
              <a:rPr lang="en-US" sz="2800" dirty="0"/>
              <a:t>most JS code manipulates elements on an HTML page</a:t>
            </a:r>
          </a:p>
          <a:p>
            <a:r>
              <a:rPr lang="en-US" sz="2800" dirty="0"/>
              <a:t>we can examine elements' state</a:t>
            </a:r>
          </a:p>
          <a:p>
            <a:pPr lvl="1"/>
            <a:r>
              <a:rPr lang="en-US" dirty="0"/>
              <a:t>e.g. see whether a box is checked</a:t>
            </a:r>
          </a:p>
          <a:p>
            <a:r>
              <a:rPr lang="en-US" sz="2800" dirty="0"/>
              <a:t>we can change state</a:t>
            </a:r>
          </a:p>
          <a:p>
            <a:pPr lvl="1"/>
            <a:r>
              <a:rPr lang="en-US" dirty="0"/>
              <a:t>e.g. insert some new text into a div</a:t>
            </a:r>
          </a:p>
          <a:p>
            <a:r>
              <a:rPr lang="en-US" sz="2800" dirty="0"/>
              <a:t>we can change styles</a:t>
            </a:r>
          </a:p>
          <a:p>
            <a:pPr lvl="1"/>
            <a:r>
              <a:rPr lang="en-US" dirty="0"/>
              <a:t>e.g. make a paragraph red</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61</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040" y="1452562"/>
            <a:ext cx="41148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617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chemeClr val="tx2"/>
                </a:solidFill>
              </a:rPr>
              <a:t>What is the DOM?</a:t>
            </a:r>
            <a:br>
              <a:rPr lang="en-US" dirty="0">
                <a:solidFill>
                  <a:schemeClr val="tx2"/>
                </a:solidFill>
              </a:rPr>
            </a:br>
            <a:endParaRPr lang="en-US" dirty="0">
              <a:solidFill>
                <a:schemeClr val="tx2"/>
              </a:solidFill>
            </a:endParaRPr>
          </a:p>
        </p:txBody>
      </p:sp>
      <p:sp>
        <p:nvSpPr>
          <p:cNvPr id="3" name="Content Placeholder 2"/>
          <p:cNvSpPr>
            <a:spLocks noGrp="1"/>
          </p:cNvSpPr>
          <p:nvPr>
            <p:ph idx="1"/>
          </p:nvPr>
        </p:nvSpPr>
        <p:spPr>
          <a:xfrm>
            <a:off x="304800" y="914400"/>
            <a:ext cx="8382000" cy="5638800"/>
          </a:xfrm>
        </p:spPr>
        <p:txBody>
          <a:bodyPr>
            <a:normAutofit fontScale="77500" lnSpcReduction="20000"/>
          </a:bodyPr>
          <a:lstStyle/>
          <a:p>
            <a:endParaRPr lang="en-US" dirty="0"/>
          </a:p>
          <a:p>
            <a:r>
              <a:rPr lang="en-US" dirty="0"/>
              <a:t>The DOM is a W3C (World Wide Web Consortium) standard.</a:t>
            </a:r>
          </a:p>
          <a:p>
            <a:r>
              <a:rPr lang="en-US" dirty="0"/>
              <a:t>The DOM defines a standard for accessing documents:</a:t>
            </a:r>
          </a:p>
          <a:p>
            <a:r>
              <a:rPr lang="en-US" i="1" dirty="0"/>
              <a:t>"The W3C Document Object Model (DOM) is a platform and language-neutral interface that allows programs and scripts to dynamically access and update the content, structure, and style of a document."</a:t>
            </a:r>
            <a:endParaRPr lang="en-US" dirty="0"/>
          </a:p>
          <a:p>
            <a:r>
              <a:rPr lang="en-US" dirty="0"/>
              <a:t>The W3C DOM standard is separated into 3 different parts:</a:t>
            </a:r>
          </a:p>
          <a:p>
            <a:r>
              <a:rPr lang="en-US" dirty="0"/>
              <a:t>Core DOM - standard model for all document types</a:t>
            </a:r>
          </a:p>
          <a:p>
            <a:r>
              <a:rPr lang="en-US" dirty="0"/>
              <a:t>XML DOM - standard model for XML documents</a:t>
            </a:r>
          </a:p>
          <a:p>
            <a:r>
              <a:rPr lang="en-US" dirty="0"/>
              <a:t>HTML DOM - standard model for HTML documents</a:t>
            </a:r>
          </a:p>
          <a:p>
            <a:pPr>
              <a:buNone/>
            </a:pPr>
            <a:br>
              <a:rPr lang="en-US" dirty="0"/>
            </a:b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What is the HTML DOM?</a:t>
            </a:r>
            <a:br>
              <a:rPr lang="en-US" dirty="0">
                <a:solidFill>
                  <a:schemeClr val="tx2"/>
                </a:solidFill>
              </a:rPr>
            </a:br>
            <a:endParaRPr lang="en-US" dirty="0">
              <a:solidFill>
                <a:schemeClr val="tx2"/>
              </a:solidFill>
            </a:endParaRPr>
          </a:p>
        </p:txBody>
      </p:sp>
      <p:sp>
        <p:nvSpPr>
          <p:cNvPr id="3" name="Content Placeholder 2"/>
          <p:cNvSpPr>
            <a:spLocks noGrp="1"/>
          </p:cNvSpPr>
          <p:nvPr>
            <p:ph idx="1"/>
          </p:nvPr>
        </p:nvSpPr>
        <p:spPr/>
        <p:txBody>
          <a:bodyPr/>
          <a:lstStyle/>
          <a:p>
            <a:r>
              <a:rPr lang="en-US" dirty="0"/>
              <a:t>The HTML DOM is a standard </a:t>
            </a:r>
            <a:r>
              <a:rPr lang="en-US" b="1" dirty="0"/>
              <a:t>object</a:t>
            </a:r>
            <a:r>
              <a:rPr lang="en-US" dirty="0"/>
              <a:t> model and </a:t>
            </a:r>
            <a:r>
              <a:rPr lang="en-US" b="1" dirty="0"/>
              <a:t>programming interface</a:t>
            </a:r>
            <a:r>
              <a:rPr lang="en-US" dirty="0"/>
              <a:t> for HTML. It defines:</a:t>
            </a:r>
          </a:p>
          <a:p>
            <a:r>
              <a:rPr lang="en-US" dirty="0"/>
              <a:t>The HTML elements as </a:t>
            </a:r>
            <a:r>
              <a:rPr lang="en-US" b="1" dirty="0"/>
              <a:t>objects</a:t>
            </a:r>
            <a:endParaRPr lang="en-US" dirty="0"/>
          </a:p>
          <a:p>
            <a:r>
              <a:rPr lang="en-US" dirty="0"/>
              <a:t>The </a:t>
            </a:r>
            <a:r>
              <a:rPr lang="en-US" b="1" dirty="0"/>
              <a:t>properties</a:t>
            </a:r>
            <a:r>
              <a:rPr lang="en-US" dirty="0"/>
              <a:t> of all HTML elements</a:t>
            </a:r>
          </a:p>
          <a:p>
            <a:r>
              <a:rPr lang="en-US" dirty="0"/>
              <a:t>The </a:t>
            </a:r>
            <a:r>
              <a:rPr lang="en-US" b="1" dirty="0"/>
              <a:t>methods</a:t>
            </a:r>
            <a:r>
              <a:rPr lang="en-US" dirty="0"/>
              <a:t> to access all HTML elements</a:t>
            </a:r>
          </a:p>
          <a:p>
            <a:r>
              <a:rPr lang="en-US" dirty="0"/>
              <a:t>The </a:t>
            </a:r>
            <a:r>
              <a:rPr lang="en-US" b="1" dirty="0"/>
              <a:t>events</a:t>
            </a:r>
            <a:r>
              <a:rPr lang="en-US" dirty="0"/>
              <a:t> for all HTML elements</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JavaScript - HTML DOM Methods</a:t>
            </a:r>
            <a:br>
              <a:rPr lang="en-US" dirty="0"/>
            </a:br>
            <a:endParaRPr lang="en-US" dirty="0"/>
          </a:p>
        </p:txBody>
      </p:sp>
      <p:sp>
        <p:nvSpPr>
          <p:cNvPr id="3" name="Content Placeholder 2"/>
          <p:cNvSpPr>
            <a:spLocks noGrp="1"/>
          </p:cNvSpPr>
          <p:nvPr>
            <p:ph idx="1"/>
          </p:nvPr>
        </p:nvSpPr>
        <p:spPr/>
        <p:txBody>
          <a:bodyPr/>
          <a:lstStyle/>
          <a:p>
            <a:r>
              <a:rPr lang="en-US" dirty="0"/>
              <a:t>HTML DOM methods are </a:t>
            </a:r>
            <a:r>
              <a:rPr lang="en-US" b="1" dirty="0"/>
              <a:t>actions</a:t>
            </a:r>
            <a:r>
              <a:rPr lang="en-US" dirty="0"/>
              <a:t> you can perform (on HTML Elements).</a:t>
            </a:r>
          </a:p>
          <a:p>
            <a:r>
              <a:rPr lang="en-US" dirty="0"/>
              <a:t>HTML DOM properties are </a:t>
            </a:r>
            <a:r>
              <a:rPr lang="en-US" b="1" dirty="0"/>
              <a:t>values</a:t>
            </a:r>
            <a:r>
              <a:rPr lang="en-US" dirty="0"/>
              <a:t> (of HTML Elements) that you can set or change.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The DOM Programming Interface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HTML DOM can be accessed with JavaScript (and with other programming languages).</a:t>
            </a:r>
          </a:p>
          <a:p>
            <a:r>
              <a:rPr lang="en-US" dirty="0"/>
              <a:t>In the DOM, all HTML elements are defined as </a:t>
            </a:r>
            <a:r>
              <a:rPr lang="en-US" b="1" dirty="0"/>
              <a:t>objects</a:t>
            </a:r>
            <a:r>
              <a:rPr lang="en-US" dirty="0"/>
              <a:t>.</a:t>
            </a:r>
          </a:p>
          <a:p>
            <a:r>
              <a:rPr lang="en-US" dirty="0"/>
              <a:t>The programming interface is the properties and methods of each object.</a:t>
            </a:r>
          </a:p>
          <a:p>
            <a:r>
              <a:rPr lang="en-US" dirty="0"/>
              <a:t>A </a:t>
            </a:r>
            <a:r>
              <a:rPr lang="en-US" b="1" dirty="0"/>
              <a:t>property</a:t>
            </a:r>
            <a:r>
              <a:rPr lang="en-US" dirty="0"/>
              <a:t> is a value that you can get or set (like changing the content of an HTML element).</a:t>
            </a:r>
          </a:p>
          <a:p>
            <a:r>
              <a:rPr lang="en-US" dirty="0"/>
              <a:t>A </a:t>
            </a:r>
            <a:r>
              <a:rPr lang="en-US" b="1" dirty="0"/>
              <a:t>method</a:t>
            </a:r>
            <a:r>
              <a:rPr lang="en-US" dirty="0"/>
              <a:t> is an action you can do (like add or deleting an HTML element).</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chemeClr val="tx2"/>
                </a:solidFill>
              </a:rPr>
              <a:t>The </a:t>
            </a:r>
            <a:r>
              <a:rPr lang="en-US" dirty="0" err="1">
                <a:solidFill>
                  <a:schemeClr val="tx2"/>
                </a:solidFill>
              </a:rPr>
              <a:t>getElementById</a:t>
            </a:r>
            <a:r>
              <a:rPr lang="en-US" dirty="0">
                <a:solidFill>
                  <a:schemeClr val="tx2"/>
                </a:solidFill>
              </a:rPr>
              <a:t> Method</a:t>
            </a:r>
            <a:br>
              <a:rPr lang="en-US" dirty="0"/>
            </a:br>
            <a:endParaRPr lang="en-US" dirty="0"/>
          </a:p>
        </p:txBody>
      </p:sp>
      <p:sp>
        <p:nvSpPr>
          <p:cNvPr id="3" name="Content Placeholder 2"/>
          <p:cNvSpPr>
            <a:spLocks noGrp="1"/>
          </p:cNvSpPr>
          <p:nvPr>
            <p:ph idx="1"/>
          </p:nvPr>
        </p:nvSpPr>
        <p:spPr>
          <a:xfrm>
            <a:off x="533400" y="762000"/>
            <a:ext cx="8382000" cy="5715000"/>
          </a:xfrm>
        </p:spPr>
        <p:txBody>
          <a:bodyPr>
            <a:normAutofit fontScale="92500" lnSpcReduction="10000"/>
          </a:bodyPr>
          <a:lstStyle/>
          <a:p>
            <a:r>
              <a:rPr lang="en-US" dirty="0"/>
              <a:t>The most common way to access an HTML element is to use the id of the element.</a:t>
            </a:r>
          </a:p>
          <a:p>
            <a:r>
              <a:rPr lang="en-US" dirty="0"/>
              <a:t>In the example above the </a:t>
            </a:r>
            <a:r>
              <a:rPr lang="en-US" dirty="0" err="1"/>
              <a:t>getElementById</a:t>
            </a:r>
            <a:r>
              <a:rPr lang="en-US" dirty="0"/>
              <a:t> method used id="demo" to find the element.</a:t>
            </a:r>
          </a:p>
          <a:p>
            <a:pPr algn="ctr">
              <a:buNone/>
            </a:pPr>
            <a:r>
              <a:rPr lang="en-US" b="1" dirty="0"/>
              <a:t>The </a:t>
            </a:r>
            <a:r>
              <a:rPr lang="en-US" b="1" dirty="0" err="1"/>
              <a:t>innerHTML</a:t>
            </a:r>
            <a:r>
              <a:rPr lang="en-US" b="1" dirty="0"/>
              <a:t> Property</a:t>
            </a:r>
          </a:p>
          <a:p>
            <a:r>
              <a:rPr lang="en-US" dirty="0"/>
              <a:t>The easiest way to get the content of an element is by using the </a:t>
            </a:r>
            <a:r>
              <a:rPr lang="en-US" b="1" dirty="0" err="1"/>
              <a:t>innerHTML</a:t>
            </a:r>
            <a:r>
              <a:rPr lang="en-US" dirty="0"/>
              <a:t> property.</a:t>
            </a:r>
          </a:p>
          <a:p>
            <a:r>
              <a:rPr lang="en-US" dirty="0"/>
              <a:t>The </a:t>
            </a:r>
            <a:r>
              <a:rPr lang="en-US" dirty="0" err="1"/>
              <a:t>innerHTML</a:t>
            </a:r>
            <a:r>
              <a:rPr lang="en-US" dirty="0"/>
              <a:t> property is useful for getting or replacing the content of HTML elements.</a:t>
            </a:r>
          </a:p>
          <a:p>
            <a:r>
              <a:rPr lang="en-US" dirty="0"/>
              <a:t>The </a:t>
            </a:r>
            <a:r>
              <a:rPr lang="en-US" dirty="0" err="1"/>
              <a:t>innerHTML</a:t>
            </a:r>
            <a:r>
              <a:rPr lang="en-US" dirty="0"/>
              <a:t> property can be used to get or change any HTML element, including &lt;html&gt; and &lt;body&gt;.</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Accessing elements: </a:t>
            </a:r>
            <a:r>
              <a:rPr lang="en-US" sz="3600" dirty="0" err="1">
                <a:solidFill>
                  <a:schemeClr val="tx2"/>
                </a:solidFill>
                <a:cs typeface="Courier New" pitchFamily="49" charset="0"/>
              </a:rPr>
              <a:t>document.getElementById</a:t>
            </a:r>
            <a:endParaRPr lang="en-US" sz="3200" dirty="0">
              <a:solidFill>
                <a:schemeClr val="tx2"/>
              </a:solidFill>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67</a:t>
            </a:fld>
            <a:endParaRPr lang="en-US"/>
          </a:p>
        </p:txBody>
      </p:sp>
      <p:sp>
        <p:nvSpPr>
          <p:cNvPr id="8" name="TextBox 7"/>
          <p:cNvSpPr txBox="1"/>
          <p:nvPr/>
        </p:nvSpPr>
        <p:spPr>
          <a:xfrm>
            <a:off x="609600" y="1524000"/>
            <a:ext cx="8153400" cy="646331"/>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a:t>
            </a:r>
            <a:r>
              <a:rPr lang="en-US" dirty="0" err="1">
                <a:latin typeface="Courier New" pitchFamily="49" charset="0"/>
                <a:cs typeface="Courier New" pitchFamily="49" charset="0"/>
              </a:rPr>
              <a:t>document.getElementById</a:t>
            </a:r>
            <a:r>
              <a:rPr lang="en-US" dirty="0">
                <a:latin typeface="Courier New" pitchFamily="49" charset="0"/>
                <a:cs typeface="Courier New" pitchFamily="49" charset="0"/>
              </a:rPr>
              <a:t>("id");</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3" name="Footer Placeholder 2"/>
          <p:cNvSpPr>
            <a:spLocks noGrp="1"/>
          </p:cNvSpPr>
          <p:nvPr>
            <p:ph type="ftr" sz="quarter" idx="11"/>
          </p:nvPr>
        </p:nvSpPr>
        <p:spPr/>
        <p:txBody>
          <a:bodyPr/>
          <a:lstStyle/>
          <a:p>
            <a:r>
              <a:rPr lang="en-US"/>
              <a:t>CS380</a:t>
            </a:r>
          </a:p>
        </p:txBody>
      </p:sp>
      <p:sp>
        <p:nvSpPr>
          <p:cNvPr id="9" name="TextBox 8"/>
          <p:cNvSpPr txBox="1"/>
          <p:nvPr/>
        </p:nvSpPr>
        <p:spPr>
          <a:xfrm>
            <a:off x="609600" y="2286000"/>
            <a:ext cx="81534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&lt;button </a:t>
            </a:r>
            <a:r>
              <a:rPr lang="en-US" dirty="0" err="1">
                <a:latin typeface="Courier New" pitchFamily="49" charset="0"/>
                <a:cs typeface="Courier New" pitchFamily="49" charset="0"/>
              </a:rPr>
              <a:t>onclick</a:t>
            </a:r>
            <a:r>
              <a:rPr lang="en-US" dirty="0">
                <a:latin typeface="Courier New" pitchFamily="49" charset="0"/>
                <a:cs typeface="Courier New" pitchFamily="49" charset="0"/>
              </a:rPr>
              <a:t>="</a:t>
            </a:r>
            <a:r>
              <a:rPr lang="en-US" dirty="0" err="1">
                <a:latin typeface="Courier New" pitchFamily="49" charset="0"/>
                <a:cs typeface="Courier New" pitchFamily="49" charset="0"/>
              </a:rPr>
              <a:t>changeText</a:t>
            </a:r>
            <a:r>
              <a:rPr lang="en-US" dirty="0">
                <a:latin typeface="Courier New" pitchFamily="49" charset="0"/>
                <a:cs typeface="Courier New" pitchFamily="49" charset="0"/>
              </a:rPr>
              <a:t>();"&gt;Click me!&lt;/button&gt;</a:t>
            </a:r>
          </a:p>
          <a:p>
            <a:r>
              <a:rPr lang="en-US" dirty="0">
                <a:latin typeface="Courier New" pitchFamily="49" charset="0"/>
                <a:cs typeface="Courier New" pitchFamily="49" charset="0"/>
              </a:rPr>
              <a:t>&lt;span </a:t>
            </a:r>
            <a:r>
              <a:rPr lang="en-US" b="1" dirty="0">
                <a:latin typeface="Courier New" pitchFamily="49" charset="0"/>
                <a:cs typeface="Courier New" pitchFamily="49" charset="0"/>
              </a:rPr>
              <a:t>id="output"&gt;</a:t>
            </a:r>
            <a:r>
              <a:rPr lang="en-US" dirty="0">
                <a:latin typeface="Courier New" pitchFamily="49" charset="0"/>
                <a:cs typeface="Courier New" pitchFamily="49" charset="0"/>
              </a:rPr>
              <a:t>replace me&lt;/span&gt;</a:t>
            </a:r>
          </a:p>
          <a:p>
            <a:r>
              <a:rPr lang="en-US" dirty="0">
                <a:latin typeface="Courier New" pitchFamily="49" charset="0"/>
                <a:cs typeface="Courier New" pitchFamily="49" charset="0"/>
              </a:rPr>
              <a:t>&lt;input </a:t>
            </a:r>
            <a:r>
              <a:rPr lang="en-US" b="1" dirty="0">
                <a:latin typeface="Courier New" pitchFamily="49" charset="0"/>
                <a:cs typeface="Courier New" pitchFamily="49" charset="0"/>
              </a:rPr>
              <a:t>id="textbox" </a:t>
            </a:r>
            <a:r>
              <a:rPr lang="en-US" dirty="0">
                <a:latin typeface="Courier New" pitchFamily="49" charset="0"/>
                <a:cs typeface="Courier New" pitchFamily="49" charset="0"/>
              </a:rPr>
              <a:t>type="text" /&gt;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10" name="TextBox 9"/>
          <p:cNvSpPr txBox="1"/>
          <p:nvPr/>
        </p:nvSpPr>
        <p:spPr>
          <a:xfrm>
            <a:off x="609600" y="3352800"/>
            <a:ext cx="8153400" cy="2031325"/>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changeText</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span = </a:t>
            </a:r>
            <a:r>
              <a:rPr lang="en-US" b="1" dirty="0" err="1">
                <a:latin typeface="Courier New" pitchFamily="49" charset="0"/>
                <a:cs typeface="Courier New" pitchFamily="49" charset="0"/>
              </a:rPr>
              <a:t>document.getElementById</a:t>
            </a:r>
            <a:r>
              <a:rPr lang="en-US" b="1" dirty="0">
                <a:latin typeface="Courier New" pitchFamily="49" charset="0"/>
                <a:cs typeface="Courier New" pitchFamily="49" charset="0"/>
              </a:rPr>
              <a:t>("output");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textBox</a:t>
            </a:r>
            <a:r>
              <a:rPr lang="en-US" dirty="0">
                <a:latin typeface="Courier New" pitchFamily="49" charset="0"/>
                <a:cs typeface="Courier New" pitchFamily="49" charset="0"/>
              </a:rPr>
              <a:t> = </a:t>
            </a:r>
            <a:r>
              <a:rPr lang="en-US" b="1" dirty="0" err="1">
                <a:latin typeface="Courier New" pitchFamily="49" charset="0"/>
                <a:cs typeface="Courier New" pitchFamily="49" charset="0"/>
              </a:rPr>
              <a:t>document.getElementById</a:t>
            </a:r>
            <a:r>
              <a:rPr lang="en-US" b="1" dirty="0">
                <a:latin typeface="Courier New" pitchFamily="49" charset="0"/>
                <a:cs typeface="Courier New" pitchFamily="49" charset="0"/>
              </a:rPr>
              <a:t>("textbox");</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textbox.style.color</a:t>
            </a:r>
            <a:r>
              <a:rPr lang="en-US" dirty="0">
                <a:latin typeface="Courier New" pitchFamily="49" charset="0"/>
                <a:cs typeface="Courier New" pitchFamily="49" charset="0"/>
              </a:rPr>
              <a:t> = "red"; </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2367419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tx2"/>
                </a:solidFill>
              </a:rPr>
              <a:t>Contd</a:t>
            </a:r>
            <a:r>
              <a:rPr lang="en-US" dirty="0">
                <a:solidFill>
                  <a:schemeClr val="tx2"/>
                </a:solidFill>
              </a:rPr>
              <a:t>…</a:t>
            </a:r>
            <a:endParaRPr lang="en-US" sz="3200" dirty="0">
              <a:solidFill>
                <a:schemeClr val="tx2"/>
              </a:solidFill>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68</a:t>
            </a:fld>
            <a:endParaRPr lang="en-US"/>
          </a:p>
        </p:txBody>
      </p:sp>
      <p:sp>
        <p:nvSpPr>
          <p:cNvPr id="7" name="Content Placeholder 2"/>
          <p:cNvSpPr txBox="1">
            <a:spLocks/>
          </p:cNvSpPr>
          <p:nvPr/>
        </p:nvSpPr>
        <p:spPr bwMode="auto">
          <a:xfrm>
            <a:off x="533400" y="1447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err="1"/>
              <a:t>document.getElementById</a:t>
            </a:r>
            <a:r>
              <a:rPr lang="en-US" dirty="0"/>
              <a:t> returns the DOM object for an element with a given id</a:t>
            </a:r>
          </a:p>
          <a:p>
            <a:r>
              <a:rPr lang="en-US" dirty="0"/>
              <a:t>can change the text inside most elements by setting the </a:t>
            </a:r>
            <a:r>
              <a:rPr lang="en-US" dirty="0" err="1"/>
              <a:t>innerHTML</a:t>
            </a:r>
            <a:r>
              <a:rPr lang="en-US" dirty="0"/>
              <a:t> property</a:t>
            </a:r>
          </a:p>
          <a:p>
            <a:r>
              <a:rPr lang="en-US" dirty="0"/>
              <a:t>can change the text in form controls by setting the value property</a:t>
            </a:r>
            <a:endParaRPr lang="en-US" sz="1100" dirty="0">
              <a:latin typeface="Courier New" pitchFamily="49" charset="0"/>
              <a:cs typeface="Courier New" pitchFamily="49" charset="0"/>
            </a:endParaRPr>
          </a:p>
        </p:txBody>
      </p:sp>
      <p:sp>
        <p:nvSpPr>
          <p:cNvPr id="3" name="Footer Placeholder 2"/>
          <p:cNvSpPr>
            <a:spLocks noGrp="1"/>
          </p:cNvSpPr>
          <p:nvPr>
            <p:ph type="ftr" sz="quarter" idx="11"/>
          </p:nvPr>
        </p:nvSpPr>
        <p:spPr/>
        <p:txBody>
          <a:bodyPr/>
          <a:lstStyle/>
          <a:p>
            <a:r>
              <a:rPr lang="en-US"/>
              <a:t>CS380</a:t>
            </a:r>
          </a:p>
        </p:txBody>
      </p:sp>
    </p:spTree>
    <p:extLst>
      <p:ext uri="{BB962C8B-B14F-4D97-AF65-F5344CB8AC3E}">
        <p14:creationId xmlns:p14="http://schemas.microsoft.com/office/powerpoint/2010/main" val="3367490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Example</a:t>
            </a:r>
            <a:br>
              <a:rPr lang="en-US" dirty="0">
                <a:solidFill>
                  <a:schemeClr val="tx2"/>
                </a:solidFill>
              </a:rPr>
            </a:br>
            <a:endParaRPr lang="en-US" dirty="0">
              <a:solidFill>
                <a:schemeClr val="tx2"/>
              </a:solidFill>
            </a:endParaRPr>
          </a:p>
        </p:txBody>
      </p:sp>
      <p:sp>
        <p:nvSpPr>
          <p:cNvPr id="3" name="Content Placeholder 2"/>
          <p:cNvSpPr>
            <a:spLocks noGrp="1"/>
          </p:cNvSpPr>
          <p:nvPr>
            <p:ph idx="1"/>
          </p:nvPr>
        </p:nvSpPr>
        <p:spPr>
          <a:xfrm>
            <a:off x="304800" y="914400"/>
            <a:ext cx="8610600" cy="5943600"/>
          </a:xfrm>
        </p:spPr>
        <p:txBody>
          <a:bodyPr>
            <a:normAutofit/>
          </a:bodyPr>
          <a:lstStyle/>
          <a:p>
            <a:r>
              <a:rPr lang="en-US" dirty="0"/>
              <a:t>The following example changes the content (the </a:t>
            </a:r>
            <a:r>
              <a:rPr lang="en-US" dirty="0" err="1"/>
              <a:t>innerHTML</a:t>
            </a:r>
            <a:r>
              <a:rPr lang="en-US" dirty="0"/>
              <a:t>) of the &lt;p&gt; element with id="demo":</a:t>
            </a:r>
          </a:p>
          <a:p>
            <a:pPr marL="0" indent="0">
              <a:buNone/>
            </a:pPr>
            <a:r>
              <a:rPr lang="en-US" dirty="0"/>
              <a:t>&lt;html&gt;</a:t>
            </a:r>
            <a:br>
              <a:rPr lang="en-US" dirty="0"/>
            </a:br>
            <a:r>
              <a:rPr lang="en-US" dirty="0"/>
              <a:t>&lt;body&gt;</a:t>
            </a:r>
            <a:br>
              <a:rPr lang="en-US" dirty="0"/>
            </a:br>
            <a:r>
              <a:rPr lang="en-US" dirty="0"/>
              <a:t>&lt;p id="demo"&gt;&lt;/p&gt;</a:t>
            </a:r>
            <a:br>
              <a:rPr lang="en-US" dirty="0"/>
            </a:br>
            <a:r>
              <a:rPr lang="en-US" dirty="0"/>
              <a:t>&lt;script&gt;</a:t>
            </a:r>
            <a:br>
              <a:rPr lang="en-US" dirty="0"/>
            </a:br>
            <a:r>
              <a:rPr lang="en-US" dirty="0" err="1"/>
              <a:t>document.getElementById</a:t>
            </a:r>
            <a:r>
              <a:rPr lang="en-US" dirty="0"/>
              <a:t>("demo").</a:t>
            </a:r>
            <a:r>
              <a:rPr lang="en-US" dirty="0" err="1"/>
              <a:t>innerHTML</a:t>
            </a:r>
            <a:r>
              <a:rPr lang="en-US" dirty="0"/>
              <a:t> = "Hello World!";</a:t>
            </a:r>
            <a:br>
              <a:rPr lang="en-US" dirty="0"/>
            </a:br>
            <a:r>
              <a:rPr lang="en-US" dirty="0"/>
              <a:t>&lt;/script&gt;</a:t>
            </a:r>
            <a:br>
              <a:rPr lang="en-US" dirty="0"/>
            </a:br>
            <a:r>
              <a:rPr lang="en-US" dirty="0"/>
              <a:t>&lt;/body&gt;</a:t>
            </a:r>
            <a:br>
              <a:rPr lang="en-US" dirty="0"/>
            </a:br>
            <a:r>
              <a:rPr lang="en-US" dirty="0"/>
              <a:t>&lt;/html&gt;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Autofit/>
          </a:bodyPr>
          <a:lstStyle/>
          <a:p>
            <a:pPr algn="l"/>
            <a:r>
              <a:rPr lang="en-US" sz="4000" dirty="0">
                <a:solidFill>
                  <a:schemeClr val="tx2"/>
                </a:solidFill>
              </a:rPr>
              <a:t>Characteristics of Client-side Scripting</a:t>
            </a:r>
          </a:p>
        </p:txBody>
      </p:sp>
      <p:sp>
        <p:nvSpPr>
          <p:cNvPr id="3" name="Content Placeholder 2"/>
          <p:cNvSpPr>
            <a:spLocks noGrp="1"/>
          </p:cNvSpPr>
          <p:nvPr>
            <p:ph idx="1"/>
          </p:nvPr>
        </p:nvSpPr>
        <p:spPr>
          <a:xfrm>
            <a:off x="287972" y="1981200"/>
            <a:ext cx="8568055" cy="4050029"/>
          </a:xfrm>
        </p:spPr>
        <p:txBody>
          <a:bodyPr>
            <a:normAutofit/>
          </a:bodyPr>
          <a:lstStyle/>
          <a:p>
            <a:r>
              <a:rPr lang="en-US" dirty="0"/>
              <a:t>Client-side scripts can modify the pages at runtime, and therefore, they also falls under the heading of DHTML (dynamic HTML).</a:t>
            </a:r>
          </a:p>
          <a:p>
            <a:r>
              <a:rPr lang="en-US" dirty="0"/>
              <a:t>Client-side scripts have greater access to the information and functions available on the user's computer, whereas for server-side scripts its for the server.</a:t>
            </a:r>
          </a:p>
          <a:p>
            <a:r>
              <a:rPr lang="en-US" dirty="0"/>
              <a:t>Client-side scripts require that the user's web browser understand the scripting language in which they are written.</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58709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The HTML DOM Document Object</a:t>
            </a:r>
            <a:br>
              <a:rPr lang="en-US" dirty="0">
                <a:solidFill>
                  <a:schemeClr val="tx2"/>
                </a:solidFill>
              </a:rPr>
            </a:b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dirty="0"/>
              <a:t>The document object represents your web page.</a:t>
            </a:r>
          </a:p>
          <a:p>
            <a:r>
              <a:rPr lang="en-US" dirty="0"/>
              <a:t>If you want to access any element in an HTML page, you always start with accessing the document object.</a:t>
            </a:r>
          </a:p>
          <a:p>
            <a:r>
              <a:rPr lang="en-US" dirty="0"/>
              <a:t>Below are some examples of how you can use the document object to access and manipulate HTML.</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chemeClr val="tx2"/>
                </a:solidFill>
              </a:rPr>
              <a:t>JavaScript Objects</a:t>
            </a:r>
            <a:br>
              <a:rPr lang="en-US" dirty="0"/>
            </a:br>
            <a:endParaRPr lang="en-US" dirty="0"/>
          </a:p>
        </p:txBody>
      </p:sp>
      <p:sp>
        <p:nvSpPr>
          <p:cNvPr id="3" name="Content Placeholder 2"/>
          <p:cNvSpPr>
            <a:spLocks noGrp="1"/>
          </p:cNvSpPr>
          <p:nvPr>
            <p:ph idx="1"/>
          </p:nvPr>
        </p:nvSpPr>
        <p:spPr>
          <a:xfrm>
            <a:off x="304800" y="762000"/>
            <a:ext cx="8382000" cy="5791200"/>
          </a:xfrm>
        </p:spPr>
        <p:txBody>
          <a:bodyPr>
            <a:normAutofit fontScale="92500" lnSpcReduction="10000"/>
          </a:bodyPr>
          <a:lstStyle/>
          <a:p>
            <a:r>
              <a:rPr lang="en-US" dirty="0"/>
              <a:t>Real Life Objects, Properties, and Methods</a:t>
            </a:r>
          </a:p>
          <a:p>
            <a:r>
              <a:rPr lang="en-US" dirty="0"/>
              <a:t>In real life, a car is an </a:t>
            </a:r>
            <a:r>
              <a:rPr lang="en-US" b="1" dirty="0"/>
              <a:t>object</a:t>
            </a:r>
            <a:r>
              <a:rPr lang="en-US" dirty="0"/>
              <a:t>.</a:t>
            </a:r>
          </a:p>
          <a:p>
            <a:r>
              <a:rPr lang="en-US" dirty="0"/>
              <a:t>A car has </a:t>
            </a:r>
            <a:r>
              <a:rPr lang="en-US" b="1" dirty="0"/>
              <a:t>properties</a:t>
            </a:r>
            <a:r>
              <a:rPr lang="en-US" dirty="0"/>
              <a:t> like weight and color, and </a:t>
            </a:r>
            <a:r>
              <a:rPr lang="en-US" b="1" dirty="0"/>
              <a:t>methods</a:t>
            </a:r>
            <a:r>
              <a:rPr lang="en-US" dirty="0"/>
              <a:t> like start and stop:</a:t>
            </a:r>
          </a:p>
          <a:p>
            <a:endParaRPr lang="en-US" dirty="0"/>
          </a:p>
          <a:p>
            <a:r>
              <a:rPr lang="en-US" b="1" dirty="0" err="1"/>
              <a:t>ObjectProperties</a:t>
            </a:r>
            <a:r>
              <a:rPr lang="en-US" dirty="0"/>
              <a:t>			</a:t>
            </a:r>
            <a:br>
              <a:rPr lang="en-US" dirty="0"/>
            </a:br>
            <a:r>
              <a:rPr lang="en-US" dirty="0"/>
              <a:t>1.car.name = Celerio	2.car.model = 2018	3.car.weight = 850kg	4.car.color = silky silver</a:t>
            </a:r>
            <a:br>
              <a:rPr lang="en-US" dirty="0"/>
            </a:br>
            <a:endParaRPr lang="en-US" dirty="0"/>
          </a:p>
          <a:p>
            <a:r>
              <a:rPr lang="en-US" b="1" dirty="0"/>
              <a:t>Methods</a:t>
            </a:r>
          </a:p>
          <a:p>
            <a:pPr>
              <a:buNone/>
            </a:pPr>
            <a:r>
              <a:rPr lang="en-US" dirty="0"/>
              <a:t>1.car.start()	2.car.drive()	3.car.brake() 4.car.stop()</a:t>
            </a:r>
          </a:p>
          <a:p>
            <a:endParaRPr lang="en-US" dirty="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00800"/>
          </a:xfrm>
        </p:spPr>
        <p:txBody>
          <a:bodyPr/>
          <a:lstStyle/>
          <a:p>
            <a:r>
              <a:rPr lang="en-US" dirty="0"/>
              <a:t>All cars have the same </a:t>
            </a:r>
            <a:r>
              <a:rPr lang="en-US" b="1" dirty="0"/>
              <a:t>properties</a:t>
            </a:r>
            <a:r>
              <a:rPr lang="en-US" dirty="0"/>
              <a:t>, but the property values differ from car to car.</a:t>
            </a:r>
          </a:p>
          <a:p>
            <a:r>
              <a:rPr lang="en-US" dirty="0"/>
              <a:t>All cars have the same </a:t>
            </a:r>
            <a:r>
              <a:rPr lang="en-US" b="1" dirty="0"/>
              <a:t>methods</a:t>
            </a:r>
            <a:r>
              <a:rPr lang="en-US" dirty="0"/>
              <a:t>, but the methods are performed at different times.</a:t>
            </a:r>
          </a:p>
          <a:p>
            <a:r>
              <a:rPr lang="en-US" dirty="0"/>
              <a:t>JavaScript Objects</a:t>
            </a:r>
          </a:p>
          <a:p>
            <a:r>
              <a:rPr lang="en-US" dirty="0"/>
              <a:t>You have already learned that JavaScript variables are containers for data values.</a:t>
            </a:r>
          </a:p>
          <a:p>
            <a:r>
              <a:rPr lang="en-US" dirty="0"/>
              <a:t>This code assigns a </a:t>
            </a:r>
            <a:r>
              <a:rPr lang="en-US" b="1" dirty="0"/>
              <a:t>simple value</a:t>
            </a:r>
            <a:r>
              <a:rPr lang="en-US" dirty="0"/>
              <a:t> (Celerio) to a </a:t>
            </a:r>
            <a:r>
              <a:rPr lang="en-US" b="1" dirty="0"/>
              <a:t>variable</a:t>
            </a:r>
            <a:r>
              <a:rPr lang="en-US" dirty="0"/>
              <a:t> named car:</a:t>
            </a:r>
          </a:p>
          <a:p>
            <a:endParaRPr lang="en-US"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p:spPr>
        <p:txBody>
          <a:bodyPr>
            <a:normAutofit fontScale="92500" lnSpcReduction="1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&lt;p&gt;Creating a JavaScript Variable.&lt;/p&gt;</a:t>
            </a:r>
          </a:p>
          <a:p>
            <a:pPr marL="0" indent="0">
              <a:buNone/>
            </a:pPr>
            <a:r>
              <a:rPr lang="en-US" dirty="0"/>
              <a:t>&lt;p id="demo"&gt;&lt;/p&gt;</a:t>
            </a:r>
          </a:p>
          <a:p>
            <a:pPr marL="0" indent="0">
              <a:buNone/>
            </a:pPr>
            <a:r>
              <a:rPr lang="en-US" dirty="0"/>
              <a:t>&lt;script&gt;</a:t>
            </a:r>
          </a:p>
          <a:p>
            <a:pPr marL="0" indent="0">
              <a:buNone/>
            </a:pPr>
            <a:r>
              <a:rPr lang="en-US" dirty="0"/>
              <a:t>var car = “Celerio";</a:t>
            </a:r>
          </a:p>
          <a:p>
            <a:pPr marL="0" indent="0">
              <a:buNone/>
            </a:pPr>
            <a:r>
              <a:rPr lang="en-US" dirty="0" err="1"/>
              <a:t>document.getElementById</a:t>
            </a:r>
            <a:r>
              <a:rPr lang="en-US" dirty="0"/>
              <a:t>("demo").</a:t>
            </a:r>
            <a:r>
              <a:rPr lang="en-US" dirty="0" err="1"/>
              <a:t>innerHTML</a:t>
            </a:r>
            <a:r>
              <a:rPr lang="en-US" dirty="0"/>
              <a:t> = car;</a:t>
            </a:r>
          </a:p>
          <a:p>
            <a:pPr marL="0" indent="0">
              <a:buNone/>
            </a:pPr>
            <a:r>
              <a:rPr lang="en-US" dirty="0"/>
              <a:t>&lt;/script&gt;</a:t>
            </a:r>
          </a:p>
          <a:p>
            <a:pPr marL="0" indent="0">
              <a:buNone/>
            </a:pPr>
            <a:r>
              <a:rPr lang="en-US" dirty="0"/>
              <a:t>&lt;/body&gt;</a:t>
            </a:r>
          </a:p>
          <a:p>
            <a:pPr marL="0" indent="0">
              <a:buNone/>
            </a:pPr>
            <a:r>
              <a:rPr lang="en-US" dirty="0"/>
              <a:t>&lt;/html&gt;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rmAutofit fontScale="70000" lnSpcReduction="20000"/>
          </a:bodyPr>
          <a:lstStyle/>
          <a:p>
            <a:r>
              <a:rPr lang="en-US" dirty="0"/>
              <a:t>Objects are variables too. But objects can contain many values.</a:t>
            </a:r>
          </a:p>
          <a:p>
            <a:r>
              <a:rPr lang="en-US" dirty="0"/>
              <a:t>This code assigns </a:t>
            </a:r>
            <a:r>
              <a:rPr lang="en-US" b="1" dirty="0"/>
              <a:t>many values</a:t>
            </a:r>
            <a:r>
              <a:rPr lang="en-US" dirty="0"/>
              <a:t> (Celerio, 2018, silky silver) to a </a:t>
            </a:r>
            <a:r>
              <a:rPr lang="en-US" b="1" dirty="0"/>
              <a:t>variable</a:t>
            </a:r>
            <a:r>
              <a:rPr lang="en-US" dirty="0"/>
              <a:t> named car:</a:t>
            </a:r>
          </a:p>
          <a:p>
            <a:pPr marL="0" indent="0">
              <a:buNone/>
            </a:pPr>
            <a:r>
              <a:rPr lang="en-US" b="1" dirty="0"/>
              <a:t>&lt;!DOCTYPE html&gt;</a:t>
            </a:r>
          </a:p>
          <a:p>
            <a:pPr marL="0" indent="0">
              <a:buNone/>
            </a:pPr>
            <a:r>
              <a:rPr lang="en-US" b="1" dirty="0"/>
              <a:t>&lt;html&gt;</a:t>
            </a:r>
          </a:p>
          <a:p>
            <a:pPr marL="0" indent="0">
              <a:buNone/>
            </a:pPr>
            <a:r>
              <a:rPr lang="en-US" b="1" dirty="0"/>
              <a:t>&lt;body&gt;</a:t>
            </a:r>
          </a:p>
          <a:p>
            <a:pPr marL="0" indent="0">
              <a:buNone/>
            </a:pPr>
            <a:r>
              <a:rPr lang="en-US" b="1" dirty="0"/>
              <a:t>&lt;p&gt;Creating a JavaScript Object.&lt;/p&gt;</a:t>
            </a:r>
          </a:p>
          <a:p>
            <a:pPr marL="0" indent="0">
              <a:buNone/>
            </a:pPr>
            <a:r>
              <a:rPr lang="en-US" b="1" dirty="0"/>
              <a:t>&lt;p id="demo"&gt;&lt;/p&gt;</a:t>
            </a:r>
          </a:p>
          <a:p>
            <a:pPr marL="0" indent="0">
              <a:buNone/>
            </a:pPr>
            <a:r>
              <a:rPr lang="en-US" b="1" dirty="0"/>
              <a:t>&lt;script&gt;</a:t>
            </a:r>
          </a:p>
          <a:p>
            <a:pPr marL="0" indent="0">
              <a:buNone/>
            </a:pPr>
            <a:r>
              <a:rPr lang="en-US" b="1" dirty="0"/>
              <a:t>var car = {</a:t>
            </a:r>
            <a:r>
              <a:rPr lang="en-US" b="1" dirty="0" err="1"/>
              <a:t>type:“Celerio</a:t>
            </a:r>
            <a:r>
              <a:rPr lang="en-US" b="1" dirty="0"/>
              <a:t>", model:“2018", </a:t>
            </a:r>
            <a:r>
              <a:rPr lang="en-US" b="1" dirty="0" err="1"/>
              <a:t>color:“silky</a:t>
            </a:r>
            <a:r>
              <a:rPr lang="en-US" b="1" dirty="0"/>
              <a:t> silver"};</a:t>
            </a:r>
          </a:p>
          <a:p>
            <a:pPr marL="0" indent="0">
              <a:buNone/>
            </a:pPr>
            <a:r>
              <a:rPr lang="en-US" b="1" dirty="0" err="1"/>
              <a:t>document.getElementById</a:t>
            </a:r>
            <a:r>
              <a:rPr lang="en-US" b="1" dirty="0"/>
              <a:t>("demo").</a:t>
            </a:r>
            <a:r>
              <a:rPr lang="en-US" b="1" dirty="0" err="1"/>
              <a:t>innerHTML</a:t>
            </a:r>
            <a:r>
              <a:rPr lang="en-US" b="1" dirty="0"/>
              <a:t> = </a:t>
            </a:r>
            <a:r>
              <a:rPr lang="en-US" b="1" dirty="0" err="1"/>
              <a:t>car.type</a:t>
            </a:r>
            <a:r>
              <a:rPr lang="en-US" b="1" dirty="0"/>
              <a:t>;</a:t>
            </a:r>
          </a:p>
          <a:p>
            <a:pPr marL="0" indent="0">
              <a:buNone/>
            </a:pPr>
            <a:r>
              <a:rPr lang="en-US" b="1" dirty="0"/>
              <a:t>&lt;/script&gt;</a:t>
            </a:r>
          </a:p>
          <a:p>
            <a:pPr marL="0" indent="0">
              <a:buNone/>
            </a:pPr>
            <a:r>
              <a:rPr lang="en-US" b="1" dirty="0"/>
              <a:t>&lt;/body&gt;</a:t>
            </a:r>
          </a:p>
          <a:p>
            <a:pPr marL="0" indent="0">
              <a:buNone/>
            </a:pPr>
            <a:r>
              <a:rPr lang="en-US" b="1" dirty="0"/>
              <a:t>&lt;/html&gt;</a:t>
            </a:r>
          </a:p>
          <a:p>
            <a:endParaRPr lang="en-US" b="1" dirty="0"/>
          </a:p>
          <a:p>
            <a:r>
              <a:rPr lang="en-US" dirty="0"/>
              <a:t>The values are written as </a:t>
            </a:r>
            <a:r>
              <a:rPr lang="en-US" b="1" dirty="0" err="1"/>
              <a:t>name:value</a:t>
            </a:r>
            <a:r>
              <a:rPr lang="en-US" dirty="0"/>
              <a:t> pairs (name and value separated by a colon).</a:t>
            </a:r>
            <a:endParaRPr lang="en-US"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chemeClr val="tx2"/>
                </a:solidFill>
              </a:rPr>
              <a:t>Object Properties</a:t>
            </a:r>
            <a:br>
              <a:rPr lang="en-US" dirty="0">
                <a:solidFill>
                  <a:schemeClr val="tx2"/>
                </a:solidFill>
              </a:rPr>
            </a:br>
            <a:endParaRPr lang="en-US" dirty="0">
              <a:solidFill>
                <a:schemeClr val="tx2"/>
              </a:solidFill>
            </a:endParaRPr>
          </a:p>
        </p:txBody>
      </p:sp>
      <p:sp>
        <p:nvSpPr>
          <p:cNvPr id="3" name="Content Placeholder 2"/>
          <p:cNvSpPr>
            <a:spLocks noGrp="1"/>
          </p:cNvSpPr>
          <p:nvPr>
            <p:ph idx="1"/>
          </p:nvPr>
        </p:nvSpPr>
        <p:spPr>
          <a:xfrm>
            <a:off x="304800" y="914400"/>
            <a:ext cx="8382000" cy="5715000"/>
          </a:xfrm>
        </p:spPr>
        <p:txBody>
          <a:bodyPr/>
          <a:lstStyle/>
          <a:p>
            <a:r>
              <a:rPr lang="en-US" dirty="0"/>
              <a:t>The </a:t>
            </a:r>
            <a:r>
              <a:rPr lang="en-US" dirty="0" err="1"/>
              <a:t>name:values</a:t>
            </a:r>
            <a:r>
              <a:rPr lang="en-US" dirty="0"/>
              <a:t> pairs (in JavaScript objects) are called </a:t>
            </a:r>
            <a:r>
              <a:rPr lang="en-US" b="1" dirty="0"/>
              <a:t>properties</a:t>
            </a:r>
            <a:r>
              <a:rPr lang="en-US" dirty="0"/>
              <a:t>.</a:t>
            </a:r>
          </a:p>
          <a:p>
            <a:r>
              <a:rPr lang="en-US" dirty="0" err="1"/>
              <a:t>var</a:t>
            </a:r>
            <a:r>
              <a:rPr lang="en-US" dirty="0"/>
              <a:t> person = {</a:t>
            </a:r>
            <a:r>
              <a:rPr lang="en-US" dirty="0" err="1"/>
              <a:t>firstName</a:t>
            </a:r>
            <a:r>
              <a:rPr lang="en-US" dirty="0"/>
              <a:t>:"John", </a:t>
            </a:r>
            <a:r>
              <a:rPr lang="en-US" dirty="0" err="1"/>
              <a:t>lastName</a:t>
            </a:r>
            <a:r>
              <a:rPr lang="en-US" dirty="0"/>
              <a:t>:"Doe", age:50, </a:t>
            </a:r>
            <a:r>
              <a:rPr lang="en-US" dirty="0" err="1"/>
              <a:t>eyeColor</a:t>
            </a:r>
            <a:r>
              <a:rPr lang="en-US" dirty="0"/>
              <a:t>:"blue"};</a:t>
            </a:r>
          </a:p>
          <a:p>
            <a:r>
              <a:rPr lang="en-US" b="1" dirty="0"/>
              <a:t>Object Methods:</a:t>
            </a:r>
          </a:p>
          <a:p>
            <a:r>
              <a:rPr lang="en-US" dirty="0"/>
              <a:t>Methods are </a:t>
            </a:r>
            <a:r>
              <a:rPr lang="en-US" b="1" dirty="0"/>
              <a:t>actions</a:t>
            </a:r>
            <a:r>
              <a:rPr lang="en-US" dirty="0"/>
              <a:t> that can be performed on objects.</a:t>
            </a:r>
          </a:p>
          <a:p>
            <a:r>
              <a:rPr lang="en-US" dirty="0"/>
              <a:t>Methods are stored in properties as </a:t>
            </a:r>
            <a:r>
              <a:rPr lang="en-US" b="1" dirty="0"/>
              <a:t>function definitions</a:t>
            </a:r>
            <a:r>
              <a:rPr lang="en-US" dirty="0"/>
              <a:t>.</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Object Definition</a:t>
            </a:r>
            <a:br>
              <a:rPr lang="en-US" dirty="0"/>
            </a:br>
            <a:endParaRPr lang="en-US" dirty="0"/>
          </a:p>
        </p:txBody>
      </p:sp>
      <p:sp>
        <p:nvSpPr>
          <p:cNvPr id="3" name="Content Placeholder 2"/>
          <p:cNvSpPr>
            <a:spLocks noGrp="1"/>
          </p:cNvSpPr>
          <p:nvPr>
            <p:ph idx="1"/>
          </p:nvPr>
        </p:nvSpPr>
        <p:spPr>
          <a:xfrm>
            <a:off x="304800" y="990600"/>
            <a:ext cx="8382000" cy="5562600"/>
          </a:xfrm>
        </p:spPr>
        <p:txBody>
          <a:bodyPr>
            <a:normAutofit lnSpcReduction="10000"/>
          </a:bodyPr>
          <a:lstStyle/>
          <a:p>
            <a:r>
              <a:rPr lang="en-US" dirty="0"/>
              <a:t>You define (and create) a JavaScript object with an object literal:</a:t>
            </a:r>
          </a:p>
          <a:p>
            <a:r>
              <a:rPr lang="en-US" dirty="0"/>
              <a:t>Example</a:t>
            </a:r>
          </a:p>
          <a:p>
            <a:pPr marL="0" indent="0">
              <a:buNone/>
            </a:pPr>
            <a:r>
              <a:rPr lang="en-US" b="1" dirty="0" err="1"/>
              <a:t>var</a:t>
            </a:r>
            <a:r>
              <a:rPr lang="en-US" b="1" dirty="0"/>
              <a:t> person = {</a:t>
            </a:r>
            <a:r>
              <a:rPr lang="en-US" b="1" dirty="0" err="1"/>
              <a:t>firstName</a:t>
            </a:r>
            <a:r>
              <a:rPr lang="en-US" b="1" dirty="0"/>
              <a:t>:"John", </a:t>
            </a:r>
            <a:r>
              <a:rPr lang="en-US" b="1" dirty="0" err="1"/>
              <a:t>lastName</a:t>
            </a:r>
            <a:r>
              <a:rPr lang="en-US" b="1" dirty="0"/>
              <a:t>:"Doe", age:50, </a:t>
            </a:r>
            <a:r>
              <a:rPr lang="en-US" b="1" dirty="0" err="1"/>
              <a:t>eyeColor</a:t>
            </a:r>
            <a:r>
              <a:rPr lang="en-US" b="1" dirty="0"/>
              <a:t>:"blue"};</a:t>
            </a:r>
          </a:p>
          <a:p>
            <a:pPr marL="0" indent="0">
              <a:buNone/>
            </a:pPr>
            <a:r>
              <a:rPr lang="en-US" dirty="0" err="1">
                <a:solidFill>
                  <a:srgbClr val="FF0000"/>
                </a:solidFill>
              </a:rPr>
              <a:t>var</a:t>
            </a:r>
            <a:r>
              <a:rPr lang="en-US" dirty="0">
                <a:solidFill>
                  <a:srgbClr val="FF0000"/>
                </a:solidFill>
              </a:rPr>
              <a:t> person = {</a:t>
            </a:r>
            <a:br>
              <a:rPr lang="en-US" dirty="0">
                <a:solidFill>
                  <a:srgbClr val="FF0000"/>
                </a:solidFill>
              </a:rPr>
            </a:br>
            <a:r>
              <a:rPr lang="en-US" dirty="0">
                <a:solidFill>
                  <a:srgbClr val="FF0000"/>
                </a:solidFill>
              </a:rPr>
              <a:t>    </a:t>
            </a:r>
            <a:r>
              <a:rPr lang="en-US" dirty="0" err="1">
                <a:solidFill>
                  <a:srgbClr val="FF0000"/>
                </a:solidFill>
              </a:rPr>
              <a:t>firstName</a:t>
            </a:r>
            <a:r>
              <a:rPr lang="en-US" dirty="0">
                <a:solidFill>
                  <a:srgbClr val="FF0000"/>
                </a:solidFill>
              </a:rPr>
              <a:t>:"John",</a:t>
            </a:r>
            <a:br>
              <a:rPr lang="en-US" dirty="0">
                <a:solidFill>
                  <a:srgbClr val="FF0000"/>
                </a:solidFill>
              </a:rPr>
            </a:br>
            <a:r>
              <a:rPr lang="en-US" dirty="0">
                <a:solidFill>
                  <a:srgbClr val="FF0000"/>
                </a:solidFill>
              </a:rPr>
              <a:t>    </a:t>
            </a:r>
            <a:r>
              <a:rPr lang="en-US" dirty="0" err="1">
                <a:solidFill>
                  <a:srgbClr val="FF0000"/>
                </a:solidFill>
              </a:rPr>
              <a:t>lastName</a:t>
            </a:r>
            <a:r>
              <a:rPr lang="en-US" dirty="0">
                <a:solidFill>
                  <a:srgbClr val="FF0000"/>
                </a:solidFill>
              </a:rPr>
              <a:t>:"Doe",</a:t>
            </a:r>
            <a:br>
              <a:rPr lang="en-US" dirty="0">
                <a:solidFill>
                  <a:srgbClr val="FF0000"/>
                </a:solidFill>
              </a:rPr>
            </a:br>
            <a:r>
              <a:rPr lang="en-US" dirty="0">
                <a:solidFill>
                  <a:srgbClr val="FF0000"/>
                </a:solidFill>
              </a:rPr>
              <a:t>    age:50,</a:t>
            </a:r>
            <a:br>
              <a:rPr lang="en-US" dirty="0">
                <a:solidFill>
                  <a:srgbClr val="FF0000"/>
                </a:solidFill>
              </a:rPr>
            </a:br>
            <a:r>
              <a:rPr lang="en-US" dirty="0">
                <a:solidFill>
                  <a:srgbClr val="FF0000"/>
                </a:solidFill>
              </a:rPr>
              <a:t>    </a:t>
            </a:r>
            <a:r>
              <a:rPr lang="en-US" dirty="0" err="1">
                <a:solidFill>
                  <a:srgbClr val="FF0000"/>
                </a:solidFill>
              </a:rPr>
              <a:t>eyeColor</a:t>
            </a:r>
            <a:r>
              <a:rPr lang="en-US" dirty="0">
                <a:solidFill>
                  <a:srgbClr val="FF0000"/>
                </a:solidFill>
              </a:rPr>
              <a:t>:"blue"</a:t>
            </a:r>
            <a:br>
              <a:rPr lang="en-US" dirty="0">
                <a:solidFill>
                  <a:srgbClr val="FF0000"/>
                </a:solidFill>
              </a:rPr>
            </a:br>
            <a:r>
              <a:rPr lang="en-US" dirty="0">
                <a:solidFill>
                  <a:srgbClr val="FF0000"/>
                </a:solidFill>
              </a:rPr>
              <a:t>};</a:t>
            </a:r>
            <a:endParaRPr lang="en-US" b="1" dirty="0">
              <a:solidFill>
                <a:srgbClr val="FF0000"/>
              </a:solidFill>
            </a:endParaRPr>
          </a:p>
          <a:p>
            <a:endParaRPr lang="en-US" dirty="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Accessing Object Properties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You can access object properties in two ways:</a:t>
            </a:r>
          </a:p>
          <a:p>
            <a:r>
              <a:rPr lang="en-US" i="1" dirty="0" err="1"/>
              <a:t>objectName.propertyName</a:t>
            </a:r>
            <a:endParaRPr lang="en-US" i="1" dirty="0"/>
          </a:p>
          <a:p>
            <a:pPr algn="ctr">
              <a:buNone/>
            </a:pPr>
            <a:r>
              <a:rPr lang="en-US" i="1" dirty="0"/>
              <a:t>Or</a:t>
            </a:r>
          </a:p>
          <a:p>
            <a:pPr algn="ctr">
              <a:buNone/>
            </a:pPr>
            <a:r>
              <a:rPr lang="en-US" i="1" dirty="0" err="1"/>
              <a:t>objectName</a:t>
            </a:r>
            <a:r>
              <a:rPr lang="en-US" i="1" dirty="0"/>
              <a:t>["</a:t>
            </a:r>
            <a:r>
              <a:rPr lang="en-US" i="1" dirty="0" err="1"/>
              <a:t>propertyName</a:t>
            </a:r>
            <a:r>
              <a:rPr lang="en-US" i="1" dirty="0"/>
              <a:t>"]</a:t>
            </a:r>
          </a:p>
          <a:p>
            <a:r>
              <a:rPr lang="en-US" dirty="0"/>
              <a:t>Example1</a:t>
            </a:r>
          </a:p>
          <a:p>
            <a:pPr algn="ctr"/>
            <a:r>
              <a:rPr lang="en-US" dirty="0" err="1">
                <a:solidFill>
                  <a:srgbClr val="FF0000"/>
                </a:solidFill>
              </a:rPr>
              <a:t>person.lastName</a:t>
            </a:r>
            <a:r>
              <a:rPr lang="en-US" dirty="0">
                <a:solidFill>
                  <a:srgbClr val="FF0000"/>
                </a:solidFill>
              </a:rPr>
              <a:t>;</a:t>
            </a:r>
          </a:p>
          <a:p>
            <a:r>
              <a:rPr lang="en-US" dirty="0"/>
              <a:t>Example2</a:t>
            </a:r>
          </a:p>
          <a:p>
            <a:pPr algn="ctr"/>
            <a:r>
              <a:rPr lang="en-US" dirty="0">
                <a:solidFill>
                  <a:srgbClr val="FF0000"/>
                </a:solidFill>
              </a:rPr>
              <a:t>person["</a:t>
            </a:r>
            <a:r>
              <a:rPr lang="en-US" dirty="0" err="1">
                <a:solidFill>
                  <a:srgbClr val="FF0000"/>
                </a:solidFill>
              </a:rPr>
              <a:t>lastName</a:t>
            </a:r>
            <a:r>
              <a:rPr lang="en-US" dirty="0">
                <a:solidFill>
                  <a:srgbClr val="FF0000"/>
                </a:solidFill>
              </a:rPr>
              <a:t>"];</a:t>
            </a:r>
          </a:p>
          <a:p>
            <a:endParaRPr lang="en-US" dirty="0"/>
          </a:p>
          <a:p>
            <a:pPr algn="ctr">
              <a:buNone/>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629400"/>
          </a:xfrm>
        </p:spPr>
        <p:txBody>
          <a:bodyPr>
            <a:noAutofit/>
          </a:bodyPr>
          <a:lstStyle/>
          <a:p>
            <a:pPr marL="0" indent="0">
              <a:buNone/>
            </a:pPr>
            <a:r>
              <a:rPr lang="en-US" sz="1600" b="1" dirty="0"/>
              <a:t>&lt;!DOCTYPE html&gt;</a:t>
            </a:r>
          </a:p>
          <a:p>
            <a:pPr marL="0" indent="0">
              <a:buNone/>
            </a:pPr>
            <a:r>
              <a:rPr lang="en-US" sz="1600" b="1" dirty="0"/>
              <a:t>&lt;html&gt;</a:t>
            </a:r>
          </a:p>
          <a:p>
            <a:pPr marL="0" indent="0">
              <a:buNone/>
            </a:pPr>
            <a:r>
              <a:rPr lang="en-US" sz="1600" b="1" dirty="0"/>
              <a:t>&lt;body&gt;</a:t>
            </a:r>
          </a:p>
          <a:p>
            <a:pPr marL="0" indent="0">
              <a:buNone/>
            </a:pPr>
            <a:r>
              <a:rPr lang="en-US" sz="1600" b="1" dirty="0"/>
              <a:t>&lt;p&gt;</a:t>
            </a:r>
          </a:p>
          <a:p>
            <a:pPr marL="0" indent="0">
              <a:buNone/>
            </a:pPr>
            <a:r>
              <a:rPr lang="en-US" sz="1600" b="1" dirty="0"/>
              <a:t>There are two different ways to access an object property: </a:t>
            </a:r>
          </a:p>
          <a:p>
            <a:pPr marL="0" indent="0">
              <a:buNone/>
            </a:pPr>
            <a:r>
              <a:rPr lang="en-US" sz="1600" b="1" dirty="0"/>
              <a:t>&lt;/p&gt;</a:t>
            </a:r>
          </a:p>
          <a:p>
            <a:pPr marL="0" indent="0">
              <a:buNone/>
            </a:pPr>
            <a:r>
              <a:rPr lang="en-US" sz="1600" b="1" dirty="0"/>
              <a:t>&lt;p&gt;You can use </a:t>
            </a:r>
            <a:r>
              <a:rPr lang="en-US" sz="1600" b="1" dirty="0" err="1"/>
              <a:t>person.property</a:t>
            </a:r>
            <a:r>
              <a:rPr lang="en-US" sz="1600" b="1" dirty="0"/>
              <a:t> or person["property"].&lt;/p&gt;</a:t>
            </a:r>
          </a:p>
          <a:p>
            <a:pPr marL="0" indent="0">
              <a:buNone/>
            </a:pPr>
            <a:endParaRPr lang="en-US" sz="1600" b="1" dirty="0"/>
          </a:p>
          <a:p>
            <a:pPr marL="0" indent="0">
              <a:buNone/>
            </a:pPr>
            <a:r>
              <a:rPr lang="en-US" sz="1600" b="1" dirty="0"/>
              <a:t>&lt;p id="demo"&gt;&lt;/p&gt;</a:t>
            </a:r>
          </a:p>
          <a:p>
            <a:pPr marL="0" indent="0">
              <a:buNone/>
            </a:pPr>
            <a:endParaRPr lang="en-US" sz="1600" b="1" dirty="0"/>
          </a:p>
          <a:p>
            <a:pPr marL="0" indent="0">
              <a:buNone/>
            </a:pPr>
            <a:r>
              <a:rPr lang="en-US" sz="1600" b="1" dirty="0"/>
              <a:t>&lt;script&gt;</a:t>
            </a:r>
          </a:p>
          <a:p>
            <a:pPr marL="0" indent="0">
              <a:buNone/>
            </a:pPr>
            <a:r>
              <a:rPr lang="en-US" sz="1600" b="1" dirty="0" err="1"/>
              <a:t>var</a:t>
            </a:r>
            <a:r>
              <a:rPr lang="en-US" sz="1600" b="1" dirty="0"/>
              <a:t> person = {</a:t>
            </a:r>
          </a:p>
          <a:p>
            <a:pPr marL="0" indent="0">
              <a:buNone/>
            </a:pPr>
            <a:r>
              <a:rPr lang="en-US" sz="1600" b="1" dirty="0"/>
              <a:t>    </a:t>
            </a:r>
            <a:r>
              <a:rPr lang="en-US" sz="1600" b="1" dirty="0" err="1"/>
              <a:t>firstName</a:t>
            </a:r>
            <a:r>
              <a:rPr lang="en-US" sz="1600" b="1" dirty="0"/>
              <a:t>: "John",</a:t>
            </a:r>
          </a:p>
          <a:p>
            <a:pPr marL="0" indent="0">
              <a:buNone/>
            </a:pPr>
            <a:r>
              <a:rPr lang="en-US" sz="1600" b="1" dirty="0"/>
              <a:t>    </a:t>
            </a:r>
            <a:r>
              <a:rPr lang="en-US" sz="1600" b="1" dirty="0" err="1"/>
              <a:t>lastName</a:t>
            </a:r>
            <a:r>
              <a:rPr lang="en-US" sz="1600" b="1" dirty="0"/>
              <a:t> : "Doe",</a:t>
            </a:r>
          </a:p>
          <a:p>
            <a:pPr marL="0" indent="0">
              <a:buNone/>
            </a:pPr>
            <a:r>
              <a:rPr lang="en-US" sz="1600" b="1" dirty="0"/>
              <a:t>    id       :  5566</a:t>
            </a:r>
          </a:p>
          <a:p>
            <a:pPr marL="0" indent="0">
              <a:buNone/>
            </a:pPr>
            <a:r>
              <a:rPr lang="en-US" sz="1600" b="1" dirty="0"/>
              <a:t>};</a:t>
            </a:r>
          </a:p>
          <a:p>
            <a:pPr marL="0" indent="0">
              <a:buNone/>
            </a:pPr>
            <a:r>
              <a:rPr lang="en-US" sz="1600" b="1" dirty="0" err="1"/>
              <a:t>document.getElementById</a:t>
            </a:r>
            <a:r>
              <a:rPr lang="en-US" sz="1600" b="1" dirty="0"/>
              <a:t>("demo").</a:t>
            </a:r>
            <a:r>
              <a:rPr lang="en-US" sz="1600" b="1" dirty="0" err="1"/>
              <a:t>innerHTML</a:t>
            </a:r>
            <a:r>
              <a:rPr lang="en-US" sz="1600" b="1" dirty="0"/>
              <a:t> =</a:t>
            </a:r>
          </a:p>
          <a:p>
            <a:pPr marL="0" indent="0">
              <a:buNone/>
            </a:pPr>
            <a:r>
              <a:rPr lang="en-US" sz="1600" b="1" dirty="0" err="1"/>
              <a:t>person.firstName</a:t>
            </a:r>
            <a:r>
              <a:rPr lang="en-US" sz="1600" b="1" dirty="0"/>
              <a:t> + " " + </a:t>
            </a:r>
            <a:r>
              <a:rPr lang="en-US" sz="1600" b="1" dirty="0" err="1"/>
              <a:t>person.lastName</a:t>
            </a:r>
            <a:r>
              <a:rPr lang="en-US" sz="1600" b="1" dirty="0"/>
              <a:t>;</a:t>
            </a:r>
          </a:p>
          <a:p>
            <a:pPr marL="0" indent="0">
              <a:buNone/>
            </a:pPr>
            <a:r>
              <a:rPr lang="en-US" sz="1600" b="1" dirty="0"/>
              <a:t>&lt;/script&gt;</a:t>
            </a:r>
          </a:p>
          <a:p>
            <a:pPr marL="0" indent="0">
              <a:buNone/>
            </a:pPr>
            <a:endParaRPr lang="en-US" sz="1600" b="1" dirty="0"/>
          </a:p>
          <a:p>
            <a:pPr marL="0" indent="0">
              <a:buNone/>
            </a:pPr>
            <a:r>
              <a:rPr lang="en-US" sz="1600" b="1" dirty="0"/>
              <a:t>&lt;/body&gt;</a:t>
            </a:r>
          </a:p>
          <a:p>
            <a:pPr marL="0" indent="0">
              <a:buNone/>
            </a:pPr>
            <a:r>
              <a:rPr lang="en-US" sz="1600" b="1" dirty="0"/>
              <a:t>&lt;/html&gt;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400800"/>
          </a:xfrm>
        </p:spPr>
        <p:txBody>
          <a:bodyPr>
            <a:normAutofit fontScale="55000" lnSpcReduction="20000"/>
          </a:bodyPr>
          <a:lstStyle/>
          <a:p>
            <a:pPr marL="0" indent="0">
              <a:buNone/>
            </a:pPr>
            <a:r>
              <a:rPr lang="en-US" b="1" dirty="0"/>
              <a:t>&lt;!DOCTYPE html&gt;</a:t>
            </a:r>
          </a:p>
          <a:p>
            <a:pPr marL="0" indent="0">
              <a:buNone/>
            </a:pPr>
            <a:r>
              <a:rPr lang="en-US" b="1" dirty="0"/>
              <a:t>&lt;html&gt;</a:t>
            </a:r>
          </a:p>
          <a:p>
            <a:pPr marL="0" indent="0">
              <a:buNone/>
            </a:pPr>
            <a:r>
              <a:rPr lang="en-US" b="1" dirty="0"/>
              <a:t>&lt;body&gt;</a:t>
            </a:r>
          </a:p>
          <a:p>
            <a:pPr marL="0" indent="0">
              <a:buNone/>
            </a:pPr>
            <a:endParaRPr lang="en-US" b="1" dirty="0"/>
          </a:p>
          <a:p>
            <a:pPr marL="0" indent="0">
              <a:buNone/>
            </a:pPr>
            <a:r>
              <a:rPr lang="en-US" b="1" dirty="0"/>
              <a:t>&lt;p&gt;</a:t>
            </a:r>
          </a:p>
          <a:p>
            <a:pPr marL="0" indent="0">
              <a:buNone/>
            </a:pPr>
            <a:r>
              <a:rPr lang="en-US" b="1" dirty="0"/>
              <a:t>There are two different ways to access an object property: </a:t>
            </a:r>
          </a:p>
          <a:p>
            <a:pPr marL="0" indent="0">
              <a:buNone/>
            </a:pPr>
            <a:r>
              <a:rPr lang="en-US" b="1" dirty="0"/>
              <a:t>&lt;/p&gt;</a:t>
            </a:r>
          </a:p>
          <a:p>
            <a:pPr marL="0" indent="0">
              <a:buNone/>
            </a:pPr>
            <a:r>
              <a:rPr lang="en-US" b="1" dirty="0"/>
              <a:t>&lt;p&gt;You can use </a:t>
            </a:r>
            <a:r>
              <a:rPr lang="en-US" b="1" dirty="0" err="1"/>
              <a:t>person.property</a:t>
            </a:r>
            <a:r>
              <a:rPr lang="en-US" b="1" dirty="0"/>
              <a:t> or person["property"].&lt;/p&gt;</a:t>
            </a:r>
          </a:p>
          <a:p>
            <a:pPr marL="0" indent="0">
              <a:buNone/>
            </a:pPr>
            <a:endParaRPr lang="en-US" b="1" dirty="0"/>
          </a:p>
          <a:p>
            <a:pPr marL="0" indent="0">
              <a:buNone/>
            </a:pPr>
            <a:r>
              <a:rPr lang="en-US" b="1" dirty="0"/>
              <a:t>&lt;p id="demo"&gt;&lt;/p&gt;</a:t>
            </a:r>
          </a:p>
          <a:p>
            <a:pPr marL="0" indent="0">
              <a:buNone/>
            </a:pPr>
            <a:endParaRPr lang="en-US" b="1" dirty="0"/>
          </a:p>
          <a:p>
            <a:pPr marL="0" indent="0">
              <a:buNone/>
            </a:pPr>
            <a:r>
              <a:rPr lang="en-US" b="1" dirty="0"/>
              <a:t>&lt;script&gt;</a:t>
            </a:r>
          </a:p>
          <a:p>
            <a:pPr marL="0" indent="0">
              <a:buNone/>
            </a:pPr>
            <a:r>
              <a:rPr lang="en-US" b="1" dirty="0" err="1"/>
              <a:t>var</a:t>
            </a:r>
            <a:r>
              <a:rPr lang="en-US" b="1" dirty="0"/>
              <a:t> person = {</a:t>
            </a:r>
          </a:p>
          <a:p>
            <a:pPr marL="0" indent="0">
              <a:buNone/>
            </a:pPr>
            <a:r>
              <a:rPr lang="en-US" b="1" dirty="0"/>
              <a:t>    </a:t>
            </a:r>
            <a:r>
              <a:rPr lang="en-US" b="1" dirty="0" err="1"/>
              <a:t>firstName</a:t>
            </a:r>
            <a:r>
              <a:rPr lang="en-US" b="1" dirty="0"/>
              <a:t>: "John",</a:t>
            </a:r>
          </a:p>
          <a:p>
            <a:pPr marL="0" indent="0">
              <a:buNone/>
            </a:pPr>
            <a:r>
              <a:rPr lang="en-US" b="1" dirty="0"/>
              <a:t>    </a:t>
            </a:r>
            <a:r>
              <a:rPr lang="en-US" b="1" dirty="0" err="1"/>
              <a:t>lastName</a:t>
            </a:r>
            <a:r>
              <a:rPr lang="en-US" b="1" dirty="0"/>
              <a:t> : "Doe",</a:t>
            </a:r>
          </a:p>
          <a:p>
            <a:pPr marL="0" indent="0">
              <a:buNone/>
            </a:pPr>
            <a:r>
              <a:rPr lang="en-US" b="1" dirty="0"/>
              <a:t>    id       :  5566</a:t>
            </a:r>
          </a:p>
          <a:p>
            <a:pPr marL="0" indent="0">
              <a:buNone/>
            </a:pPr>
            <a:r>
              <a:rPr lang="en-US" b="1" dirty="0"/>
              <a:t>};</a:t>
            </a:r>
          </a:p>
          <a:p>
            <a:pPr marL="0" indent="0">
              <a:buNone/>
            </a:pPr>
            <a:r>
              <a:rPr lang="en-US" b="1" dirty="0" err="1"/>
              <a:t>document.getElementById</a:t>
            </a:r>
            <a:r>
              <a:rPr lang="en-US" b="1" dirty="0"/>
              <a:t>("demo").</a:t>
            </a:r>
            <a:r>
              <a:rPr lang="en-US" b="1" dirty="0" err="1"/>
              <a:t>innerHTML</a:t>
            </a:r>
            <a:r>
              <a:rPr lang="en-US" b="1" dirty="0"/>
              <a:t> =</a:t>
            </a:r>
          </a:p>
          <a:p>
            <a:pPr marL="0" indent="0">
              <a:buNone/>
            </a:pPr>
            <a:r>
              <a:rPr lang="en-US" b="1" dirty="0"/>
              <a:t>person["</a:t>
            </a:r>
            <a:r>
              <a:rPr lang="en-US" b="1" dirty="0" err="1"/>
              <a:t>firstName</a:t>
            </a:r>
            <a:r>
              <a:rPr lang="en-US" b="1" dirty="0"/>
              <a:t>"] + " " + person["</a:t>
            </a:r>
            <a:r>
              <a:rPr lang="en-US" b="1" dirty="0" err="1"/>
              <a:t>lastName</a:t>
            </a:r>
            <a:r>
              <a:rPr lang="en-US" b="1" dirty="0"/>
              <a:t>"];</a:t>
            </a:r>
          </a:p>
          <a:p>
            <a:pPr marL="0" indent="0">
              <a:buNone/>
            </a:pPr>
            <a:r>
              <a:rPr lang="en-US" b="1" dirty="0"/>
              <a:t>&lt;/script&gt;</a:t>
            </a:r>
          </a:p>
          <a:p>
            <a:pPr marL="0" indent="0">
              <a:buNone/>
            </a:pPr>
            <a:endParaRPr lang="en-US" b="1" dirty="0"/>
          </a:p>
          <a:p>
            <a:pPr marL="0" indent="0">
              <a:buNone/>
            </a:pPr>
            <a:r>
              <a:rPr lang="en-US" b="1" dirty="0"/>
              <a:t>&lt;/body&gt;</a:t>
            </a:r>
          </a:p>
          <a:p>
            <a:pPr marL="0" indent="0">
              <a:buNone/>
            </a:pPr>
            <a:r>
              <a:rPr lang="en-US" b="1" dirty="0"/>
              <a:t>&lt;/html&gt;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91" y="451995"/>
            <a:ext cx="7239000" cy="940435"/>
          </a:xfrm>
        </p:spPr>
        <p:txBody>
          <a:bodyPr>
            <a:noAutofit/>
          </a:bodyPr>
          <a:lstStyle/>
          <a:p>
            <a:r>
              <a:rPr lang="en-US" sz="4000" dirty="0">
                <a:solidFill>
                  <a:schemeClr val="tx2"/>
                </a:solidFill>
                <a:latin typeface="Calibri" panose="020F0502020204030204" pitchFamily="34" charset="0"/>
                <a:cs typeface="Calibri" panose="020F0502020204030204" pitchFamily="34" charset="0"/>
              </a:rPr>
              <a:t>Some Uses of Client-side Scripting</a:t>
            </a:r>
          </a:p>
        </p:txBody>
      </p:sp>
      <p:sp>
        <p:nvSpPr>
          <p:cNvPr id="3" name="Content Placeholder 2"/>
          <p:cNvSpPr>
            <a:spLocks noGrp="1"/>
          </p:cNvSpPr>
          <p:nvPr>
            <p:ph idx="1"/>
          </p:nvPr>
        </p:nvSpPr>
        <p:spPr/>
        <p:txBody>
          <a:bodyPr>
            <a:normAutofit/>
          </a:bodyPr>
          <a:lstStyle/>
          <a:p>
            <a:r>
              <a:rPr lang="en-US" b="1" dirty="0"/>
              <a:t>Form verification</a:t>
            </a:r>
          </a:p>
          <a:p>
            <a:pPr lvl="1"/>
            <a:r>
              <a:rPr lang="en-US" dirty="0"/>
              <a:t>Client-side scripts can parse form data prior to the data being submitted to a handler on the server, ensuring that there are no obvious errors (missing or improperly formatted data).</a:t>
            </a:r>
          </a:p>
          <a:p>
            <a:r>
              <a:rPr lang="en-US" b="1" dirty="0"/>
              <a:t>Document animation and automation</a:t>
            </a:r>
          </a:p>
          <a:p>
            <a:pPr lvl="1"/>
            <a:r>
              <a:rPr lang="en-US" dirty="0"/>
              <a:t>Accessing element data and properties via the DOM, client-side scripts can affect changes in elements’ content, appearance, size, position, and so forth.</a:t>
            </a:r>
          </a:p>
          <a:p>
            <a:r>
              <a:rPr lang="en-US" b="1" dirty="0"/>
              <a:t>Basic document intelligence</a:t>
            </a:r>
          </a:p>
          <a:p>
            <a:pPr lvl="1"/>
            <a:r>
              <a:rPr lang="en-US" dirty="0"/>
              <a:t>Client-side scripts can embed a base level of intelligence to the document by linking elements to scripts via events (mouse clicks, key presses, and so on).</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237786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Accessing Object Methods</a:t>
            </a:r>
            <a:br>
              <a:rPr lang="en-US" dirty="0"/>
            </a:br>
            <a:endParaRPr lang="en-US" dirty="0"/>
          </a:p>
        </p:txBody>
      </p:sp>
      <p:sp>
        <p:nvSpPr>
          <p:cNvPr id="3" name="Content Placeholder 2"/>
          <p:cNvSpPr>
            <a:spLocks noGrp="1"/>
          </p:cNvSpPr>
          <p:nvPr>
            <p:ph idx="1"/>
          </p:nvPr>
        </p:nvSpPr>
        <p:spPr/>
        <p:txBody>
          <a:bodyPr/>
          <a:lstStyle/>
          <a:p>
            <a:r>
              <a:rPr lang="en-US" dirty="0"/>
              <a:t>You access an object method with the following syntax:</a:t>
            </a:r>
          </a:p>
          <a:p>
            <a:pPr algn="ctr"/>
            <a:r>
              <a:rPr lang="en-US" i="1" dirty="0" err="1">
                <a:solidFill>
                  <a:srgbClr val="FF0000"/>
                </a:solidFill>
              </a:rPr>
              <a:t>objectName.methodName</a:t>
            </a:r>
            <a:r>
              <a:rPr lang="en-US" i="1" dirty="0">
                <a:solidFill>
                  <a:srgbClr val="FF0000"/>
                </a:solidFill>
              </a:rPr>
              <a:t>()</a:t>
            </a:r>
            <a:endParaRPr lang="en-US" dirty="0">
              <a:solidFill>
                <a:srgbClr val="FF0000"/>
              </a:solidFill>
            </a:endParaRPr>
          </a:p>
          <a:p>
            <a:r>
              <a:rPr lang="en-US" dirty="0"/>
              <a:t>Example</a:t>
            </a:r>
          </a:p>
          <a:p>
            <a:pPr algn="ctr"/>
            <a:r>
              <a:rPr lang="en-US" dirty="0">
                <a:solidFill>
                  <a:srgbClr val="FF0000"/>
                </a:solidFill>
              </a:rPr>
              <a:t>name = </a:t>
            </a:r>
            <a:r>
              <a:rPr lang="en-US" dirty="0" err="1">
                <a:solidFill>
                  <a:srgbClr val="FF0000"/>
                </a:solidFill>
              </a:rPr>
              <a:t>person.fullName</a:t>
            </a:r>
            <a:r>
              <a:rPr lang="en-US" dirty="0">
                <a:solidFill>
                  <a:srgbClr val="FF0000"/>
                </a:solidFill>
              </a:rPr>
              <a:t>();</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rmAutofit fontScale="55000" lnSpcReduction="20000"/>
          </a:bodyPr>
          <a:lstStyle/>
          <a:p>
            <a:pPr marL="0" indent="0">
              <a:buNone/>
            </a:pPr>
            <a:r>
              <a:rPr lang="en-US" b="1" dirty="0"/>
              <a:t>&lt;!DOCTYPE html&gt;</a:t>
            </a:r>
          </a:p>
          <a:p>
            <a:pPr marL="0" indent="0">
              <a:buNone/>
            </a:pPr>
            <a:r>
              <a:rPr lang="en-US" b="1" dirty="0"/>
              <a:t>&lt;html&gt;</a:t>
            </a:r>
          </a:p>
          <a:p>
            <a:pPr marL="0" indent="0">
              <a:buNone/>
            </a:pPr>
            <a:r>
              <a:rPr lang="en-US" b="1" dirty="0"/>
              <a:t>&lt;body&gt;</a:t>
            </a:r>
          </a:p>
          <a:p>
            <a:pPr marL="0" indent="0">
              <a:buNone/>
            </a:pPr>
            <a:endParaRPr lang="en-US" b="1" dirty="0"/>
          </a:p>
          <a:p>
            <a:pPr marL="0" indent="0">
              <a:buNone/>
            </a:pPr>
            <a:r>
              <a:rPr lang="en-US" b="1" dirty="0"/>
              <a:t>&lt;p&gt;Creating and using an object method.&lt;/p&gt;</a:t>
            </a:r>
          </a:p>
          <a:p>
            <a:pPr marL="0" indent="0">
              <a:buNone/>
            </a:pPr>
            <a:endParaRPr lang="en-US" b="1" dirty="0"/>
          </a:p>
          <a:p>
            <a:pPr marL="0" indent="0">
              <a:buNone/>
            </a:pPr>
            <a:r>
              <a:rPr lang="en-US" b="1" dirty="0"/>
              <a:t>&lt;p&gt;An object method is a function definition, stored as a property value.&lt;/p&gt;</a:t>
            </a:r>
          </a:p>
          <a:p>
            <a:pPr marL="0" indent="0">
              <a:buNone/>
            </a:pPr>
            <a:endParaRPr lang="en-US" b="1" dirty="0"/>
          </a:p>
          <a:p>
            <a:pPr marL="0" indent="0">
              <a:buNone/>
            </a:pPr>
            <a:r>
              <a:rPr lang="en-US" b="1" dirty="0"/>
              <a:t>&lt;p id="demo"&gt;&lt;/p&gt;</a:t>
            </a:r>
          </a:p>
          <a:p>
            <a:pPr marL="0" indent="0">
              <a:buNone/>
            </a:pPr>
            <a:endParaRPr lang="en-US" b="1" dirty="0"/>
          </a:p>
          <a:p>
            <a:pPr marL="0" indent="0">
              <a:buNone/>
            </a:pPr>
            <a:r>
              <a:rPr lang="en-US" b="1" dirty="0"/>
              <a:t>&lt;script&gt;</a:t>
            </a:r>
          </a:p>
          <a:p>
            <a:pPr marL="0" indent="0">
              <a:buNone/>
            </a:pPr>
            <a:r>
              <a:rPr lang="en-US" b="1" dirty="0" err="1"/>
              <a:t>var</a:t>
            </a:r>
            <a:r>
              <a:rPr lang="en-US" b="1" dirty="0"/>
              <a:t> person = {</a:t>
            </a:r>
          </a:p>
          <a:p>
            <a:pPr marL="0" indent="0">
              <a:buNone/>
            </a:pPr>
            <a:r>
              <a:rPr lang="en-US" b="1" dirty="0"/>
              <a:t>    </a:t>
            </a:r>
            <a:r>
              <a:rPr lang="en-US" b="1" dirty="0" err="1"/>
              <a:t>firstName</a:t>
            </a:r>
            <a:r>
              <a:rPr lang="en-US" b="1" dirty="0"/>
              <a:t>: "John",</a:t>
            </a:r>
          </a:p>
          <a:p>
            <a:pPr marL="0" indent="0">
              <a:buNone/>
            </a:pPr>
            <a:r>
              <a:rPr lang="en-US" b="1" dirty="0"/>
              <a:t>    </a:t>
            </a:r>
            <a:r>
              <a:rPr lang="en-US" b="1" dirty="0" err="1"/>
              <a:t>lastName</a:t>
            </a:r>
            <a:r>
              <a:rPr lang="en-US" b="1" dirty="0"/>
              <a:t> : "Doe",</a:t>
            </a:r>
          </a:p>
          <a:p>
            <a:pPr marL="0" indent="0">
              <a:buNone/>
            </a:pPr>
            <a:r>
              <a:rPr lang="en-US" b="1" dirty="0"/>
              <a:t>    id       : 5566,</a:t>
            </a:r>
          </a:p>
          <a:p>
            <a:pPr marL="0" indent="0">
              <a:buNone/>
            </a:pPr>
            <a:r>
              <a:rPr lang="en-US" b="1" dirty="0"/>
              <a:t>    </a:t>
            </a:r>
            <a:r>
              <a:rPr lang="en-US" b="1" dirty="0" err="1"/>
              <a:t>fullName</a:t>
            </a:r>
            <a:r>
              <a:rPr lang="en-US" b="1" dirty="0"/>
              <a:t> : function() {</a:t>
            </a:r>
          </a:p>
          <a:p>
            <a:pPr marL="0" indent="0">
              <a:buNone/>
            </a:pPr>
            <a:r>
              <a:rPr lang="en-US" b="1" dirty="0"/>
              <a:t>       return </a:t>
            </a:r>
            <a:r>
              <a:rPr lang="en-US" b="1" dirty="0" err="1"/>
              <a:t>this.firstName</a:t>
            </a:r>
            <a:r>
              <a:rPr lang="en-US" b="1" dirty="0"/>
              <a:t> + " " + </a:t>
            </a:r>
            <a:r>
              <a:rPr lang="en-US" b="1" dirty="0" err="1"/>
              <a:t>this.lastName</a:t>
            </a:r>
            <a:r>
              <a:rPr lang="en-US" b="1" dirty="0"/>
              <a:t>;</a:t>
            </a:r>
          </a:p>
          <a:p>
            <a:pPr marL="0" indent="0">
              <a:buNone/>
            </a:pPr>
            <a:r>
              <a:rPr lang="en-US" b="1" dirty="0"/>
              <a:t>    }</a:t>
            </a:r>
          </a:p>
          <a:p>
            <a:pPr marL="0" indent="0">
              <a:buNone/>
            </a:pPr>
            <a:r>
              <a:rPr lang="en-US" b="1" dirty="0"/>
              <a:t>};</a:t>
            </a:r>
          </a:p>
          <a:p>
            <a:pPr marL="0" indent="0">
              <a:buNone/>
            </a:pPr>
            <a:endParaRPr lang="en-US" b="1" dirty="0"/>
          </a:p>
          <a:p>
            <a:pPr marL="0" indent="0">
              <a:buNone/>
            </a:pPr>
            <a:r>
              <a:rPr lang="en-US" b="1" dirty="0" err="1"/>
              <a:t>document.getElementById</a:t>
            </a:r>
            <a:r>
              <a:rPr lang="en-US" b="1" dirty="0"/>
              <a:t>("demo").</a:t>
            </a:r>
            <a:r>
              <a:rPr lang="en-US" b="1" dirty="0" err="1"/>
              <a:t>innerHTML</a:t>
            </a:r>
            <a:r>
              <a:rPr lang="en-US" b="1" dirty="0"/>
              <a:t> = </a:t>
            </a:r>
            <a:r>
              <a:rPr lang="en-US" b="1" dirty="0" err="1"/>
              <a:t>person.fullName</a:t>
            </a:r>
            <a:r>
              <a:rPr lang="en-US" b="1" dirty="0"/>
              <a:t>();</a:t>
            </a:r>
          </a:p>
          <a:p>
            <a:pPr marL="0" indent="0">
              <a:buNone/>
            </a:pPr>
            <a:r>
              <a:rPr lang="en-US" b="1" dirty="0"/>
              <a:t>&lt;/script&gt;</a:t>
            </a:r>
          </a:p>
          <a:p>
            <a:pPr marL="0" indent="0">
              <a:buNone/>
            </a:pPr>
            <a:r>
              <a:rPr lang="en-US" b="1" dirty="0"/>
              <a:t>&lt;/body&gt;</a:t>
            </a:r>
          </a:p>
          <a:p>
            <a:pPr marL="0" indent="0">
              <a:buNone/>
            </a:pPr>
            <a:r>
              <a:rPr lang="en-US" b="1" dirty="0"/>
              <a:t>&lt;/html&gt;</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lvl="2" algn="ctr" rtl="0">
              <a:spcBef>
                <a:spcPct val="0"/>
              </a:spcBef>
            </a:pPr>
            <a:r>
              <a:rPr lang="en-US" sz="4400" dirty="0">
                <a:solidFill>
                  <a:schemeClr val="tx2"/>
                </a:solidFill>
                <a:latin typeface="+mj-lt"/>
              </a:rPr>
              <a:t>The Document Object</a:t>
            </a:r>
            <a:br>
              <a:rPr lang="en-US" sz="1600" b="1" dirty="0"/>
            </a:br>
            <a:endParaRPr lang="en-US" dirty="0"/>
          </a:p>
        </p:txBody>
      </p:sp>
      <p:sp>
        <p:nvSpPr>
          <p:cNvPr id="3" name="Content Placeholder 2"/>
          <p:cNvSpPr>
            <a:spLocks noGrp="1"/>
          </p:cNvSpPr>
          <p:nvPr>
            <p:ph idx="1"/>
          </p:nvPr>
        </p:nvSpPr>
        <p:spPr>
          <a:xfrm>
            <a:off x="152400" y="533400"/>
            <a:ext cx="8686800" cy="6019800"/>
          </a:xfrm>
        </p:spPr>
        <p:txBody>
          <a:bodyPr>
            <a:normAutofit fontScale="77500" lnSpcReduction="20000"/>
          </a:bodyPr>
          <a:lstStyle/>
          <a:p>
            <a:r>
              <a:rPr lang="en-US" dirty="0"/>
              <a:t>A document is a web page that is being either displayed or created. The document has a number of properties that can be accessed by JavaScript programs and used to manipulate</a:t>
            </a:r>
            <a:endParaRPr lang="en-US" sz="2000" dirty="0"/>
          </a:p>
          <a:p>
            <a:r>
              <a:rPr lang="en-US" dirty="0"/>
              <a:t>the content of the page.</a:t>
            </a:r>
            <a:endParaRPr lang="en-US" sz="2000" dirty="0"/>
          </a:p>
          <a:p>
            <a:pPr algn="ctr"/>
            <a:r>
              <a:rPr lang="en-US" b="1" dirty="0">
                <a:solidFill>
                  <a:srgbClr val="FF0000"/>
                </a:solidFill>
              </a:rPr>
              <a:t>write or </a:t>
            </a:r>
            <a:r>
              <a:rPr lang="en-US" b="1" dirty="0" err="1">
                <a:solidFill>
                  <a:srgbClr val="FF0000"/>
                </a:solidFill>
              </a:rPr>
              <a:t>writeln</a:t>
            </a:r>
            <a:endParaRPr lang="en-US" sz="2000" b="1" dirty="0">
              <a:solidFill>
                <a:srgbClr val="FF0000"/>
              </a:solidFill>
            </a:endParaRPr>
          </a:p>
          <a:p>
            <a:r>
              <a:rPr lang="en-US" dirty="0"/>
              <a:t>Html pages can be created on the fly using JavaScript. This is done by using the write or </a:t>
            </a:r>
            <a:r>
              <a:rPr lang="en-US" dirty="0" err="1"/>
              <a:t>writeln</a:t>
            </a:r>
            <a:r>
              <a:rPr lang="en-US" dirty="0"/>
              <a:t> methods of the document object.</a:t>
            </a:r>
            <a:endParaRPr lang="en-US" sz="2000" dirty="0"/>
          </a:p>
          <a:p>
            <a:r>
              <a:rPr lang="en-US" dirty="0" err="1"/>
              <a:t>Syntax:</a:t>
            </a:r>
            <a:r>
              <a:rPr lang="en-US" dirty="0" err="1">
                <a:solidFill>
                  <a:srgbClr val="FF0000"/>
                </a:solidFill>
              </a:rPr>
              <a:t>document.write</a:t>
            </a:r>
            <a:r>
              <a:rPr lang="en-US" dirty="0">
                <a:solidFill>
                  <a:srgbClr val="FF0000"/>
                </a:solidFill>
              </a:rPr>
              <a:t> (“String”); </a:t>
            </a:r>
            <a:r>
              <a:rPr lang="en-US" dirty="0" err="1">
                <a:solidFill>
                  <a:srgbClr val="FF0000"/>
                </a:solidFill>
              </a:rPr>
              <a:t>document.writeln</a:t>
            </a:r>
            <a:r>
              <a:rPr lang="en-US" dirty="0">
                <a:solidFill>
                  <a:srgbClr val="FF0000"/>
                </a:solidFill>
              </a:rPr>
              <a:t> (“String”);</a:t>
            </a:r>
            <a:endParaRPr lang="en-US" sz="2000" dirty="0">
              <a:solidFill>
                <a:srgbClr val="FF0000"/>
              </a:solidFill>
            </a:endParaRPr>
          </a:p>
          <a:p>
            <a:r>
              <a:rPr lang="en-US" dirty="0"/>
              <a:t>In this document is object name and write () or </a:t>
            </a:r>
            <a:r>
              <a:rPr lang="en-US" dirty="0" err="1"/>
              <a:t>writeln</a:t>
            </a:r>
            <a:r>
              <a:rPr lang="en-US" dirty="0"/>
              <a:t> () are methods. Symbol period is used as connector between object name and method name. The difference between these two methods is carriage form feed character that is new line character automatically added into the document.</a:t>
            </a:r>
            <a:endParaRPr lang="en-US" sz="2000" dirty="0"/>
          </a:p>
          <a:p>
            <a:r>
              <a:rPr lang="en-US" dirty="0" err="1"/>
              <a:t>Exmaple</a:t>
            </a:r>
            <a:r>
              <a:rPr lang="en-US" dirty="0"/>
              <a:t>:	</a:t>
            </a:r>
            <a:r>
              <a:rPr lang="en-US" dirty="0" err="1">
                <a:solidFill>
                  <a:srgbClr val="FF0000"/>
                </a:solidFill>
              </a:rPr>
              <a:t>document.write</a:t>
            </a:r>
            <a:r>
              <a:rPr lang="en-US" dirty="0">
                <a:solidFill>
                  <a:srgbClr val="FF0000"/>
                </a:solidFill>
              </a:rPr>
              <a:t>(“&lt;body&gt;”); </a:t>
            </a:r>
            <a:r>
              <a:rPr lang="en-US" dirty="0" err="1">
                <a:solidFill>
                  <a:srgbClr val="FF0000"/>
                </a:solidFill>
              </a:rPr>
              <a:t>document.write</a:t>
            </a:r>
            <a:r>
              <a:rPr lang="en-US" dirty="0">
                <a:solidFill>
                  <a:srgbClr val="FF0000"/>
                </a:solidFill>
              </a:rPr>
              <a:t>(“&lt;h1&gt; Hello &lt;/h1&gt;”);</a:t>
            </a:r>
            <a:endParaRPr lang="en-US" sz="2000" dirty="0">
              <a:solidFill>
                <a:srgbClr val="FF0000"/>
              </a:solidFill>
            </a:endParaRP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00800"/>
          </a:xfrm>
        </p:spPr>
        <p:txBody>
          <a:bodyPr>
            <a:normAutofit fontScale="70000" lnSpcReduction="20000"/>
          </a:bodyPr>
          <a:lstStyle/>
          <a:p>
            <a:r>
              <a:rPr lang="en-US" b="1" dirty="0" err="1"/>
              <a:t>bgcolor</a:t>
            </a:r>
            <a:r>
              <a:rPr lang="en-US" b="1" dirty="0"/>
              <a:t> and </a:t>
            </a:r>
            <a:r>
              <a:rPr lang="en-US" b="1" dirty="0" err="1"/>
              <a:t>fgcolor</a:t>
            </a:r>
            <a:endParaRPr lang="en-US" b="1" dirty="0"/>
          </a:p>
          <a:p>
            <a:pPr>
              <a:buNone/>
            </a:pPr>
            <a:r>
              <a:rPr lang="en-US" dirty="0"/>
              <a:t>	These are used to set background and foreground(text) color to webpage. The methods accept either hexadecimal values or common names for colors.</a:t>
            </a:r>
          </a:p>
          <a:p>
            <a:pPr>
              <a:buNone/>
            </a:pPr>
            <a:r>
              <a:rPr lang="en-US" dirty="0"/>
              <a:t>	Syntax: </a:t>
            </a:r>
            <a:r>
              <a:rPr lang="en-US" b="1" dirty="0" err="1"/>
              <a:t>document.bgcolor</a:t>
            </a:r>
            <a:r>
              <a:rPr lang="en-US" b="1" dirty="0"/>
              <a:t>=”#1f9de1”; </a:t>
            </a:r>
            <a:r>
              <a:rPr lang="en-US" b="1" dirty="0" err="1"/>
              <a:t>document.fgcolor</a:t>
            </a:r>
            <a:r>
              <a:rPr lang="en-US" b="1" dirty="0"/>
              <a:t>=“silver”;</a:t>
            </a:r>
          </a:p>
          <a:p>
            <a:r>
              <a:rPr lang="en-US" b="1" dirty="0"/>
              <a:t>anchors</a:t>
            </a:r>
          </a:p>
          <a:p>
            <a:pPr>
              <a:buNone/>
            </a:pPr>
            <a:r>
              <a:rPr lang="en-US" dirty="0"/>
              <a:t>	The anchors property is an array of anchor names in the order in which they appear in the HTML Document. Anchors can be accessed like this:</a:t>
            </a:r>
          </a:p>
          <a:p>
            <a:r>
              <a:rPr lang="en-US" dirty="0"/>
              <a:t>Syntax:</a:t>
            </a:r>
          </a:p>
          <a:p>
            <a:pPr algn="ctr"/>
            <a:r>
              <a:rPr lang="en-US" b="1" dirty="0" err="1"/>
              <a:t>document.anchors</a:t>
            </a:r>
            <a:r>
              <a:rPr lang="en-US" b="1" dirty="0"/>
              <a:t>[0];</a:t>
            </a:r>
          </a:p>
          <a:p>
            <a:pPr algn="ctr">
              <a:buNone/>
            </a:pPr>
            <a:endParaRPr lang="en-US" b="1" dirty="0"/>
          </a:p>
          <a:p>
            <a:pPr algn="ctr"/>
            <a:r>
              <a:rPr lang="en-US" b="1" dirty="0" err="1"/>
              <a:t>document.anchors</a:t>
            </a:r>
            <a:r>
              <a:rPr lang="en-US" b="1" dirty="0"/>
              <a:t>[n-1];</a:t>
            </a:r>
          </a:p>
          <a:p>
            <a:r>
              <a:rPr lang="en-US" b="1" dirty="0"/>
              <a:t>Links</a:t>
            </a:r>
          </a:p>
          <a:p>
            <a:pPr>
              <a:buNone/>
            </a:pPr>
            <a:r>
              <a:rPr lang="en-US" dirty="0"/>
              <a:t>	Another array holding all links in the order in which they were appeared on the Webpage</a:t>
            </a:r>
          </a:p>
          <a:p>
            <a:r>
              <a:rPr lang="en-US" b="1" dirty="0"/>
              <a:t>Forms</a:t>
            </a:r>
          </a:p>
          <a:p>
            <a:pPr>
              <a:buNone/>
            </a:pPr>
            <a:r>
              <a:rPr lang="en-US" dirty="0"/>
              <a:t>	Another array, this one contains all of the HTML forms. By combining this array with the individual form objects each form item can be accessed.</a:t>
            </a:r>
          </a:p>
          <a:p>
            <a:endParaRPr lang="en-US" dirty="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lvl="2" algn="ctr" rtl="0">
              <a:spcBef>
                <a:spcPct val="0"/>
              </a:spcBef>
            </a:pPr>
            <a:r>
              <a:rPr lang="en-US" sz="4400" dirty="0">
                <a:solidFill>
                  <a:schemeClr val="tx2"/>
                </a:solidFill>
                <a:latin typeface="+mj-lt"/>
              </a:rPr>
              <a:t>The Window Object</a:t>
            </a:r>
            <a:br>
              <a:rPr lang="en-US" sz="1600" b="1" dirty="0"/>
            </a:br>
            <a:endParaRPr lang="en-US" dirty="0"/>
          </a:p>
        </p:txBody>
      </p:sp>
      <p:sp>
        <p:nvSpPr>
          <p:cNvPr id="3" name="Content Placeholder 2"/>
          <p:cNvSpPr>
            <a:spLocks noGrp="1"/>
          </p:cNvSpPr>
          <p:nvPr>
            <p:ph idx="1"/>
          </p:nvPr>
        </p:nvSpPr>
        <p:spPr>
          <a:xfrm>
            <a:off x="304800" y="965200"/>
            <a:ext cx="8610600" cy="5943600"/>
          </a:xfrm>
        </p:spPr>
        <p:txBody>
          <a:bodyPr>
            <a:normAutofit fontScale="85000" lnSpcReduction="20000"/>
          </a:bodyPr>
          <a:lstStyle/>
          <a:p>
            <a:r>
              <a:rPr lang="en-US" dirty="0"/>
              <a:t>The window object is used to create a new window and to control the properties of window.</a:t>
            </a:r>
            <a:endParaRPr lang="en-US" sz="2000" dirty="0"/>
          </a:p>
          <a:p>
            <a:r>
              <a:rPr lang="en-US" dirty="0"/>
              <a:t>Methods:</a:t>
            </a:r>
            <a:endParaRPr lang="en-US" sz="2000" dirty="0"/>
          </a:p>
          <a:p>
            <a:pPr lvl="3"/>
            <a:r>
              <a:rPr lang="en-US" i="1" dirty="0"/>
              <a:t>open(“</a:t>
            </a:r>
            <a:r>
              <a:rPr lang="en-US" i="1" dirty="0" err="1"/>
              <a:t>URL”,”name</a:t>
            </a:r>
            <a:r>
              <a:rPr lang="en-US" i="1" dirty="0"/>
              <a:t>”) : </a:t>
            </a:r>
            <a:r>
              <a:rPr lang="en-US" dirty="0"/>
              <a:t>This method opens a new window which contains the document specified by URL and the new window is identified by its name.</a:t>
            </a:r>
            <a:endParaRPr lang="en-US" sz="1800" dirty="0"/>
          </a:p>
          <a:p>
            <a:pPr lvl="3"/>
            <a:r>
              <a:rPr lang="en-US" i="1" dirty="0"/>
              <a:t>close(): </a:t>
            </a:r>
            <a:r>
              <a:rPr lang="en-US" dirty="0"/>
              <a:t>this shutdowns the current window.</a:t>
            </a:r>
            <a:endParaRPr lang="en-US" sz="1800" dirty="0"/>
          </a:p>
          <a:p>
            <a:r>
              <a:rPr lang="en-US" i="1" dirty="0"/>
              <a:t>Properties:</a:t>
            </a:r>
            <a:endParaRPr lang="en-US" sz="2800" dirty="0"/>
          </a:p>
          <a:p>
            <a:r>
              <a:rPr lang="en-US" dirty="0"/>
              <a:t>toolbar = [1|0] location= [1|0] </a:t>
            </a:r>
            <a:r>
              <a:rPr lang="en-US" dirty="0" err="1"/>
              <a:t>menubar</a:t>
            </a:r>
            <a:r>
              <a:rPr lang="en-US" dirty="0"/>
              <a:t> = [1|0] scrollbars = [1|0] status = [1|0] resizable = [1|0]</a:t>
            </a:r>
            <a:endParaRPr lang="en-US" sz="2000" dirty="0"/>
          </a:p>
          <a:p>
            <a:r>
              <a:rPr lang="en-US" dirty="0"/>
              <a:t>where as 1 means </a:t>
            </a:r>
            <a:r>
              <a:rPr lang="en-US" i="1" dirty="0"/>
              <a:t>on </a:t>
            </a:r>
            <a:r>
              <a:rPr lang="en-US" dirty="0"/>
              <a:t>and 0 means </a:t>
            </a:r>
            <a:r>
              <a:rPr lang="en-US" i="1" dirty="0"/>
              <a:t>off</a:t>
            </a:r>
            <a:endParaRPr lang="en-US" sz="2000" dirty="0"/>
          </a:p>
          <a:p>
            <a:r>
              <a:rPr lang="en-US" i="1" dirty="0"/>
              <a:t>height=pixels, width=pixels : </a:t>
            </a:r>
            <a:r>
              <a:rPr lang="en-US" dirty="0"/>
              <a:t>These properties can be used to set the window size.</a:t>
            </a:r>
            <a:endParaRPr lang="en-US" sz="2800" dirty="0"/>
          </a:p>
          <a:p>
            <a:r>
              <a:rPr lang="en-US" dirty="0"/>
              <a:t>The following code shows how to open a new window</a:t>
            </a:r>
            <a:endParaRPr lang="en-US" sz="2000" dirty="0"/>
          </a:p>
          <a:p>
            <a:r>
              <a:rPr lang="en-US" i="1" dirty="0" err="1"/>
              <a:t>newWin</a:t>
            </a:r>
            <a:r>
              <a:rPr lang="en-US" i="1" dirty="0"/>
              <a:t> = open(“</a:t>
            </a:r>
            <a:r>
              <a:rPr lang="en-US" i="1" dirty="0" err="1"/>
              <a:t>first.html”,”newWin”,”status</a:t>
            </a:r>
            <a:r>
              <a:rPr lang="en-US" i="1" dirty="0"/>
              <a:t>=0,toolbar=0,width=100,height=100”);</a:t>
            </a:r>
            <a:endParaRPr lang="en-US" sz="2800" dirty="0"/>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r>
              <a:rPr lang="en-US" dirty="0"/>
              <a:t>Window object supports three types of message boxes.</a:t>
            </a:r>
          </a:p>
          <a:p>
            <a:pPr lvl="0"/>
            <a:r>
              <a:rPr lang="en-US" dirty="0"/>
              <a:t>Alert box	Confirm box	Prompt box</a:t>
            </a:r>
          </a:p>
          <a:p>
            <a:r>
              <a:rPr lang="en-US" b="1" dirty="0"/>
              <a:t>Alert box </a:t>
            </a:r>
            <a:r>
              <a:rPr lang="en-US" dirty="0"/>
              <a:t>is used to display warning/error messages to user. It displays a text string with </a:t>
            </a:r>
            <a:r>
              <a:rPr lang="en-US" i="1" dirty="0"/>
              <a:t>OK </a:t>
            </a:r>
            <a:r>
              <a:rPr lang="en-US" dirty="0"/>
              <a:t>button.</a:t>
            </a:r>
          </a:p>
          <a:p>
            <a:r>
              <a:rPr lang="en-US" dirty="0"/>
              <a:t>Syntax:	window. Alert (“Message”);</a:t>
            </a:r>
          </a:p>
          <a:p>
            <a:pPr>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Confirm Box </a:t>
            </a:r>
            <a:r>
              <a:rPr lang="en-US" dirty="0"/>
              <a:t>is useful when submitting form data. This displays a window containing message with two buttons: </a:t>
            </a:r>
            <a:r>
              <a:rPr lang="en-US" i="1" dirty="0"/>
              <a:t>OK </a:t>
            </a:r>
            <a:r>
              <a:rPr lang="en-US" dirty="0"/>
              <a:t>and </a:t>
            </a:r>
            <a:r>
              <a:rPr lang="en-US" i="1" dirty="0"/>
              <a:t>Cancel. </a:t>
            </a:r>
            <a:r>
              <a:rPr lang="en-US" dirty="0"/>
              <a:t>Selecting </a:t>
            </a:r>
            <a:r>
              <a:rPr lang="en-US" i="1" dirty="0"/>
              <a:t>Cancel </a:t>
            </a:r>
            <a:r>
              <a:rPr lang="en-US" dirty="0"/>
              <a:t>will abort the any pending action, while </a:t>
            </a:r>
            <a:r>
              <a:rPr lang="en-US" i="1" dirty="0"/>
              <a:t>OK </a:t>
            </a:r>
            <a:r>
              <a:rPr lang="en-US" dirty="0"/>
              <a:t>will let the action proceed.</a:t>
            </a:r>
          </a:p>
          <a:p>
            <a:r>
              <a:rPr lang="en-US" dirty="0"/>
              <a:t>Syntax</a:t>
            </a:r>
          </a:p>
          <a:p>
            <a:r>
              <a:rPr lang="en-US" dirty="0" err="1"/>
              <a:t>window.confirm</a:t>
            </a:r>
            <a:r>
              <a:rPr lang="en-US" dirty="0"/>
              <a:t>(“String”);</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a:t>Prompt box </a:t>
            </a:r>
            <a:r>
              <a:rPr lang="en-US" dirty="0"/>
              <a:t>used for accepting data from user through keyboard. This displays simple window that contains a prompt and a text field in which user can enter data.  This  method has two parameters: a text string to be used as a prompt and a string to use as the default value. If you </a:t>
            </a:r>
            <a:r>
              <a:rPr lang="en-US" dirty="0" err="1"/>
              <a:t>don‟t</a:t>
            </a:r>
            <a:r>
              <a:rPr lang="en-US" dirty="0"/>
              <a:t> want to display a default then simply use an empty string. Syntax</a:t>
            </a:r>
          </a:p>
          <a:p>
            <a:r>
              <a:rPr lang="en-US" dirty="0"/>
              <a:t>Variable=</a:t>
            </a:r>
            <a:r>
              <a:rPr lang="en-US" dirty="0" err="1"/>
              <a:t>window.prompt</a:t>
            </a:r>
            <a:r>
              <a:rPr lang="en-US" dirty="0"/>
              <a:t>(“</a:t>
            </a:r>
            <a:r>
              <a:rPr lang="en-US" dirty="0" err="1"/>
              <a:t>string”,”default</a:t>
            </a:r>
            <a:r>
              <a:rPr lang="en-US" dirty="0"/>
              <a:t>	value”);</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pPr lvl="2" algn="ctr" rtl="0">
              <a:spcBef>
                <a:spcPct val="0"/>
              </a:spcBef>
            </a:pPr>
            <a:r>
              <a:rPr lang="en-US" sz="4000" dirty="0">
                <a:solidFill>
                  <a:schemeClr val="tx2"/>
                </a:solidFill>
                <a:latin typeface="+mj-lt"/>
              </a:rPr>
              <a:t>The Form Object</a:t>
            </a:r>
            <a:br>
              <a:rPr lang="en-US" sz="4000" dirty="0">
                <a:solidFill>
                  <a:schemeClr val="tx2"/>
                </a:solidFill>
                <a:latin typeface="+mj-lt"/>
              </a:rPr>
            </a:br>
            <a:endParaRPr lang="en-US" sz="4000" dirty="0">
              <a:solidFill>
                <a:schemeClr val="tx2"/>
              </a:solidFill>
              <a:latin typeface="+mj-lt"/>
            </a:endParaRPr>
          </a:p>
        </p:txBody>
      </p:sp>
      <p:sp>
        <p:nvSpPr>
          <p:cNvPr id="3" name="Content Placeholder 2"/>
          <p:cNvSpPr>
            <a:spLocks noGrp="1"/>
          </p:cNvSpPr>
          <p:nvPr>
            <p:ph idx="1"/>
          </p:nvPr>
        </p:nvSpPr>
        <p:spPr>
          <a:xfrm>
            <a:off x="152400" y="914400"/>
            <a:ext cx="8763000" cy="5715000"/>
          </a:xfrm>
        </p:spPr>
        <p:txBody>
          <a:bodyPr>
            <a:normAutofit fontScale="85000" lnSpcReduction="20000"/>
          </a:bodyPr>
          <a:lstStyle/>
          <a:p>
            <a:r>
              <a:rPr lang="en-US" dirty="0"/>
              <a:t>Two aspects of the form can be manipulated through JavaScript. First, most commonly and probably most usefully, the data that is entered onto your form can be checked at submission. Second you can actually build forms through JavaScript.</a:t>
            </a:r>
          </a:p>
          <a:p>
            <a:r>
              <a:rPr lang="en-US" dirty="0"/>
              <a:t>Form object supports three events to validate the form</a:t>
            </a:r>
          </a:p>
          <a:p>
            <a:pPr>
              <a:buNone/>
            </a:pPr>
            <a:r>
              <a:rPr lang="en-US" b="1" i="1" dirty="0"/>
              <a:t>			</a:t>
            </a:r>
            <a:r>
              <a:rPr lang="en-US" b="1" i="1" dirty="0" err="1"/>
              <a:t>onClick</a:t>
            </a:r>
            <a:r>
              <a:rPr lang="en-US" b="1" i="1" dirty="0"/>
              <a:t> = “method()”</a:t>
            </a:r>
            <a:endParaRPr lang="en-US" sz="4000" b="1" dirty="0"/>
          </a:p>
          <a:p>
            <a:r>
              <a:rPr lang="en-US" dirty="0"/>
              <a:t>This can be applied to all form elements. This event is triggered when the user clicks on the element.</a:t>
            </a:r>
          </a:p>
          <a:p>
            <a:pPr>
              <a:buNone/>
            </a:pPr>
            <a:r>
              <a:rPr lang="en-US" b="1" i="1" dirty="0"/>
              <a:t>			</a:t>
            </a:r>
            <a:r>
              <a:rPr lang="en-US" b="1" i="1" dirty="0" err="1"/>
              <a:t>onSubmit</a:t>
            </a:r>
            <a:r>
              <a:rPr lang="en-US" b="1" i="1" dirty="0"/>
              <a:t> = “method()”</a:t>
            </a:r>
            <a:endParaRPr lang="en-US" sz="4000" b="1" dirty="0"/>
          </a:p>
          <a:p>
            <a:r>
              <a:rPr lang="en-US" dirty="0"/>
              <a:t>This event can only be triggered by form itself and occurs when a form is submitted.</a:t>
            </a:r>
          </a:p>
          <a:p>
            <a:pPr>
              <a:buNone/>
            </a:pPr>
            <a:r>
              <a:rPr lang="en-US" dirty="0"/>
              <a:t>			 </a:t>
            </a:r>
            <a:r>
              <a:rPr lang="en-US" b="1" i="1" dirty="0" err="1"/>
              <a:t>onReset</a:t>
            </a:r>
            <a:r>
              <a:rPr lang="en-US" b="1" i="1" dirty="0"/>
              <a:t> = “method()”</a:t>
            </a:r>
            <a:endParaRPr lang="en-US" sz="4000" b="1" dirty="0"/>
          </a:p>
          <a:p>
            <a:r>
              <a:rPr lang="en-US" dirty="0"/>
              <a:t>This event can only be triggered by form itself and occurs when a form is reset.</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858000"/>
          </a:xfrm>
        </p:spPr>
        <p:txBody>
          <a:bodyPr/>
          <a:lstStyle/>
          <a:p>
            <a:pPr lvl="2">
              <a:buNone/>
            </a:pPr>
            <a:r>
              <a:rPr lang="en-US" sz="3200" dirty="0">
                <a:solidFill>
                  <a:schemeClr val="tx2"/>
                </a:solidFill>
                <a:latin typeface="+mj-lt"/>
              </a:rPr>
              <a:t>The browser Object</a:t>
            </a:r>
          </a:p>
          <a:p>
            <a:r>
              <a:rPr lang="en-US" dirty="0"/>
              <a:t>The browser is JavaScript object that can be used to know the details of browser. Some of the properties of the browser object is as follows:</a:t>
            </a:r>
          </a:p>
          <a:p>
            <a:endParaRPr lang="en-US" dirty="0"/>
          </a:p>
          <a:p>
            <a:endParaRPr lang="en-US" dirty="0"/>
          </a:p>
          <a:p>
            <a:endParaRPr lang="en-US" dirty="0"/>
          </a:p>
        </p:txBody>
      </p:sp>
      <p:graphicFrame>
        <p:nvGraphicFramePr>
          <p:cNvPr id="4" name="Table 3"/>
          <p:cNvGraphicFramePr>
            <a:graphicFrameLocks noGrp="1"/>
          </p:cNvGraphicFramePr>
          <p:nvPr/>
        </p:nvGraphicFramePr>
        <p:xfrm>
          <a:off x="457199" y="2514600"/>
          <a:ext cx="8382000" cy="3600450"/>
        </p:xfrm>
        <a:graphic>
          <a:graphicData uri="http://schemas.openxmlformats.org/drawingml/2006/table">
            <a:tbl>
              <a:tblPr firstRow="1" bandRow="1">
                <a:tableStyleId>{7DF18680-E054-41AD-8BC1-D1AEF772440D}</a:tableStyleId>
              </a:tblPr>
              <a:tblGrid>
                <a:gridCol w="41529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514350">
                <a:tc>
                  <a:txBody>
                    <a:bodyPr/>
                    <a:lstStyle/>
                    <a:p>
                      <a:pPr marL="601345" marR="0">
                        <a:lnSpc>
                          <a:spcPts val="1085"/>
                        </a:lnSpc>
                        <a:spcBef>
                          <a:spcPts val="0"/>
                        </a:spcBef>
                        <a:spcAft>
                          <a:spcPts val="0"/>
                        </a:spcAft>
                      </a:pPr>
                      <a:endParaRPr lang="en-US" sz="1800" dirty="0"/>
                    </a:p>
                    <a:p>
                      <a:pPr marL="601345" marR="0">
                        <a:lnSpc>
                          <a:spcPts val="1085"/>
                        </a:lnSpc>
                        <a:spcBef>
                          <a:spcPts val="0"/>
                        </a:spcBef>
                        <a:spcAft>
                          <a:spcPts val="0"/>
                        </a:spcAft>
                      </a:pPr>
                      <a:r>
                        <a:rPr lang="en-US" sz="1800" dirty="0"/>
                        <a:t>Property</a:t>
                      </a:r>
                      <a:endParaRPr lang="en-US" sz="2400" dirty="0">
                        <a:latin typeface="Verdana"/>
                        <a:ea typeface="Verdana"/>
                        <a:cs typeface="Verdana"/>
                      </a:endParaRPr>
                    </a:p>
                  </a:txBody>
                  <a:tcPr marL="0" marR="0" marT="0" marB="0"/>
                </a:tc>
                <a:tc>
                  <a:txBody>
                    <a:bodyPr/>
                    <a:lstStyle/>
                    <a:p>
                      <a:pPr marL="1535430" marR="1529080" algn="ctr">
                        <a:lnSpc>
                          <a:spcPts val="1085"/>
                        </a:lnSpc>
                        <a:spcBef>
                          <a:spcPts val="0"/>
                        </a:spcBef>
                        <a:spcAft>
                          <a:spcPts val="0"/>
                        </a:spcAft>
                      </a:pPr>
                      <a:endParaRPr lang="en-US" sz="1800" dirty="0"/>
                    </a:p>
                    <a:p>
                      <a:pPr marL="1535430" marR="1529080" algn="ctr">
                        <a:lnSpc>
                          <a:spcPts val="1085"/>
                        </a:lnSpc>
                        <a:spcBef>
                          <a:spcPts val="0"/>
                        </a:spcBef>
                        <a:spcAft>
                          <a:spcPts val="0"/>
                        </a:spcAft>
                      </a:pPr>
                      <a:r>
                        <a:rPr lang="en-US" sz="1800" dirty="0"/>
                        <a:t>Description</a:t>
                      </a:r>
                      <a:endParaRPr lang="en-US" sz="2400" dirty="0">
                        <a:latin typeface="Verdana"/>
                        <a:ea typeface="Verdana"/>
                        <a:cs typeface="Verdana"/>
                      </a:endParaRPr>
                    </a:p>
                  </a:txBody>
                  <a:tcPr marL="0" marR="0" marT="0" marB="0"/>
                </a:tc>
                <a:extLst>
                  <a:ext uri="{0D108BD9-81ED-4DB2-BD59-A6C34878D82A}">
                    <a16:rowId xmlns:a16="http://schemas.microsoft.com/office/drawing/2014/main" val="10000"/>
                  </a:ext>
                </a:extLst>
              </a:tr>
              <a:tr h="514350">
                <a:tc>
                  <a:txBody>
                    <a:bodyPr/>
                    <a:lstStyle/>
                    <a:p>
                      <a:pPr marL="64770" marR="0">
                        <a:lnSpc>
                          <a:spcPts val="1085"/>
                        </a:lnSpc>
                        <a:spcBef>
                          <a:spcPts val="605"/>
                        </a:spcBef>
                        <a:spcAft>
                          <a:spcPts val="0"/>
                        </a:spcAft>
                      </a:pPr>
                      <a:r>
                        <a:rPr lang="en-US" sz="1800" dirty="0" err="1"/>
                        <a:t>navigator.appCodeName</a:t>
                      </a:r>
                      <a:endParaRPr lang="en-US" sz="2400" dirty="0">
                        <a:latin typeface="Verdana"/>
                        <a:ea typeface="Verdana"/>
                        <a:cs typeface="Verdana"/>
                      </a:endParaRPr>
                    </a:p>
                  </a:txBody>
                  <a:tcPr marL="0" marR="0" marT="0" marB="0"/>
                </a:tc>
                <a:tc>
                  <a:txBody>
                    <a:bodyPr/>
                    <a:lstStyle/>
                    <a:p>
                      <a:pPr marL="66040" marR="294005">
                        <a:lnSpc>
                          <a:spcPts val="1220"/>
                        </a:lnSpc>
                        <a:spcBef>
                          <a:spcPts val="25"/>
                        </a:spcBef>
                        <a:spcAft>
                          <a:spcPts val="0"/>
                        </a:spcAft>
                      </a:pPr>
                      <a:r>
                        <a:rPr lang="en-US" sz="1800"/>
                        <a:t>It returns the internal name for the browser. For major browsers it is Mozilla</a:t>
                      </a:r>
                      <a:endParaRPr lang="en-US" sz="2400">
                        <a:latin typeface="Verdana"/>
                        <a:ea typeface="Verdana"/>
                        <a:cs typeface="Verdana"/>
                      </a:endParaRPr>
                    </a:p>
                  </a:txBody>
                  <a:tcPr marL="0" marR="0" marT="0" marB="0"/>
                </a:tc>
                <a:extLst>
                  <a:ext uri="{0D108BD9-81ED-4DB2-BD59-A6C34878D82A}">
                    <a16:rowId xmlns:a16="http://schemas.microsoft.com/office/drawing/2014/main" val="10001"/>
                  </a:ext>
                </a:extLst>
              </a:tr>
              <a:tr h="514350">
                <a:tc>
                  <a:txBody>
                    <a:bodyPr/>
                    <a:lstStyle/>
                    <a:p>
                      <a:pPr marL="64770" marR="0">
                        <a:lnSpc>
                          <a:spcPts val="1085"/>
                        </a:lnSpc>
                        <a:spcBef>
                          <a:spcPts val="545"/>
                        </a:spcBef>
                        <a:spcAft>
                          <a:spcPts val="0"/>
                        </a:spcAft>
                      </a:pPr>
                      <a:r>
                        <a:rPr lang="en-US" sz="1800" dirty="0" err="1"/>
                        <a:t>navigator.appName</a:t>
                      </a:r>
                      <a:endParaRPr lang="en-US" sz="2400" dirty="0">
                        <a:latin typeface="Verdana"/>
                        <a:ea typeface="Verdana"/>
                        <a:cs typeface="Verdana"/>
                      </a:endParaRPr>
                    </a:p>
                  </a:txBody>
                  <a:tcPr marL="0" marR="0" marT="0" marB="0"/>
                </a:tc>
                <a:tc>
                  <a:txBody>
                    <a:bodyPr/>
                    <a:lstStyle/>
                    <a:p>
                      <a:pPr marL="66040" marR="0">
                        <a:lnSpc>
                          <a:spcPts val="1150"/>
                        </a:lnSpc>
                        <a:spcBef>
                          <a:spcPts val="0"/>
                        </a:spcBef>
                        <a:spcAft>
                          <a:spcPts val="0"/>
                        </a:spcAft>
                      </a:pPr>
                      <a:r>
                        <a:rPr lang="en-US" sz="1800"/>
                        <a:t>It returns the public name of the browser – navigator or</a:t>
                      </a:r>
                      <a:endParaRPr lang="en-US" sz="2400"/>
                    </a:p>
                    <a:p>
                      <a:pPr marL="66040" marR="0">
                        <a:lnSpc>
                          <a:spcPts val="1100"/>
                        </a:lnSpc>
                        <a:spcBef>
                          <a:spcPts val="5"/>
                        </a:spcBef>
                        <a:spcAft>
                          <a:spcPts val="0"/>
                        </a:spcAft>
                      </a:pPr>
                      <a:r>
                        <a:rPr lang="en-US" sz="1800"/>
                        <a:t>Internet Explorer</a:t>
                      </a:r>
                      <a:endParaRPr lang="en-US" sz="2400">
                        <a:latin typeface="Verdana"/>
                        <a:ea typeface="Verdana"/>
                        <a:cs typeface="Verdana"/>
                      </a:endParaRPr>
                    </a:p>
                  </a:txBody>
                  <a:tcPr marL="0" marR="0" marT="0" marB="0"/>
                </a:tc>
                <a:extLst>
                  <a:ext uri="{0D108BD9-81ED-4DB2-BD59-A6C34878D82A}">
                    <a16:rowId xmlns:a16="http://schemas.microsoft.com/office/drawing/2014/main" val="10002"/>
                  </a:ext>
                </a:extLst>
              </a:tr>
              <a:tr h="514350">
                <a:tc>
                  <a:txBody>
                    <a:bodyPr/>
                    <a:lstStyle/>
                    <a:p>
                      <a:pPr marL="64770" marR="0">
                        <a:lnSpc>
                          <a:spcPts val="1175"/>
                        </a:lnSpc>
                        <a:spcBef>
                          <a:spcPts val="0"/>
                        </a:spcBef>
                        <a:spcAft>
                          <a:spcPts val="0"/>
                        </a:spcAft>
                      </a:pPr>
                      <a:r>
                        <a:rPr lang="en-US" sz="1800" dirty="0" err="1"/>
                        <a:t>navigator.appVersion</a:t>
                      </a:r>
                      <a:endParaRPr lang="en-US" sz="2400" dirty="0">
                        <a:latin typeface="Verdana"/>
                        <a:ea typeface="Verdana"/>
                        <a:cs typeface="Verdana"/>
                      </a:endParaRPr>
                    </a:p>
                  </a:txBody>
                  <a:tcPr marL="0" marR="0" marT="0" marB="0"/>
                </a:tc>
                <a:tc>
                  <a:txBody>
                    <a:bodyPr/>
                    <a:lstStyle/>
                    <a:p>
                      <a:pPr marL="66040" marR="426720">
                        <a:lnSpc>
                          <a:spcPts val="1210"/>
                        </a:lnSpc>
                        <a:spcBef>
                          <a:spcPts val="30"/>
                        </a:spcBef>
                        <a:spcAft>
                          <a:spcPts val="0"/>
                        </a:spcAft>
                      </a:pPr>
                      <a:r>
                        <a:rPr lang="en-US" sz="1800"/>
                        <a:t>It returns the version number, platform on which the browser is running.</a:t>
                      </a:r>
                      <a:endParaRPr lang="en-US" sz="2400">
                        <a:latin typeface="Verdana"/>
                        <a:ea typeface="Verdana"/>
                        <a:cs typeface="Verdana"/>
                      </a:endParaRPr>
                    </a:p>
                  </a:txBody>
                  <a:tcPr marL="0" marR="0" marT="0" marB="0"/>
                </a:tc>
                <a:extLst>
                  <a:ext uri="{0D108BD9-81ED-4DB2-BD59-A6C34878D82A}">
                    <a16:rowId xmlns:a16="http://schemas.microsoft.com/office/drawing/2014/main" val="10003"/>
                  </a:ext>
                </a:extLst>
              </a:tr>
              <a:tr h="514350">
                <a:tc>
                  <a:txBody>
                    <a:bodyPr/>
                    <a:lstStyle/>
                    <a:p>
                      <a:pPr marL="64770" marR="0">
                        <a:lnSpc>
                          <a:spcPts val="1100"/>
                        </a:lnSpc>
                        <a:spcBef>
                          <a:spcPts val="0"/>
                        </a:spcBef>
                        <a:spcAft>
                          <a:spcPts val="0"/>
                        </a:spcAft>
                      </a:pPr>
                      <a:r>
                        <a:rPr lang="en-US" sz="1800" dirty="0" err="1"/>
                        <a:t>navigator.userAgent</a:t>
                      </a:r>
                      <a:endParaRPr lang="en-US" sz="2400" dirty="0">
                        <a:latin typeface="Verdana"/>
                        <a:ea typeface="Verdana"/>
                        <a:cs typeface="Verdana"/>
                      </a:endParaRPr>
                    </a:p>
                  </a:txBody>
                  <a:tcPr marL="0" marR="0" marT="0" marB="0"/>
                </a:tc>
                <a:tc>
                  <a:txBody>
                    <a:bodyPr/>
                    <a:lstStyle/>
                    <a:p>
                      <a:pPr marL="66040" marR="0">
                        <a:lnSpc>
                          <a:spcPts val="1140"/>
                        </a:lnSpc>
                        <a:spcBef>
                          <a:spcPts val="0"/>
                        </a:spcBef>
                        <a:spcAft>
                          <a:spcPts val="0"/>
                        </a:spcAft>
                      </a:pPr>
                      <a:r>
                        <a:rPr lang="en-US" sz="1800" dirty="0"/>
                        <a:t>The strings </a:t>
                      </a:r>
                      <a:r>
                        <a:rPr lang="en-US" sz="1800" dirty="0" err="1"/>
                        <a:t>appCodeName</a:t>
                      </a:r>
                      <a:r>
                        <a:rPr lang="en-US" sz="1800" dirty="0"/>
                        <a:t> and </a:t>
                      </a:r>
                      <a:r>
                        <a:rPr lang="en-US" sz="1800" dirty="0" err="1"/>
                        <a:t>appVersion</a:t>
                      </a:r>
                      <a:r>
                        <a:rPr lang="en-US" sz="1800" dirty="0"/>
                        <a:t> concatenated</a:t>
                      </a:r>
                      <a:endParaRPr lang="en-US" sz="2400" dirty="0"/>
                    </a:p>
                    <a:p>
                      <a:pPr marL="66040" marR="0">
                        <a:lnSpc>
                          <a:spcPts val="1090"/>
                        </a:lnSpc>
                        <a:spcBef>
                          <a:spcPts val="5"/>
                        </a:spcBef>
                        <a:spcAft>
                          <a:spcPts val="0"/>
                        </a:spcAft>
                      </a:pPr>
                      <a:r>
                        <a:rPr lang="en-US" sz="1800" dirty="0"/>
                        <a:t>together</a:t>
                      </a:r>
                      <a:endParaRPr lang="en-US" sz="2400" dirty="0">
                        <a:latin typeface="Verdana"/>
                        <a:ea typeface="Verdana"/>
                        <a:cs typeface="Verdana"/>
                      </a:endParaRPr>
                    </a:p>
                  </a:txBody>
                  <a:tcPr marL="0" marR="0" marT="0" marB="0"/>
                </a:tc>
                <a:extLst>
                  <a:ext uri="{0D108BD9-81ED-4DB2-BD59-A6C34878D82A}">
                    <a16:rowId xmlns:a16="http://schemas.microsoft.com/office/drawing/2014/main" val="10004"/>
                  </a:ext>
                </a:extLst>
              </a:tr>
              <a:tr h="514350">
                <a:tc>
                  <a:txBody>
                    <a:bodyPr/>
                    <a:lstStyle/>
                    <a:p>
                      <a:pPr marL="64770" marR="0">
                        <a:lnSpc>
                          <a:spcPts val="1095"/>
                        </a:lnSpc>
                        <a:spcBef>
                          <a:spcPts val="0"/>
                        </a:spcBef>
                        <a:spcAft>
                          <a:spcPts val="0"/>
                        </a:spcAft>
                      </a:pPr>
                      <a:r>
                        <a:rPr lang="en-US" sz="1800" dirty="0" err="1"/>
                        <a:t>navigator.plugins</a:t>
                      </a:r>
                      <a:endParaRPr lang="en-US" sz="2400" dirty="0">
                        <a:latin typeface="Verdana"/>
                        <a:ea typeface="Verdana"/>
                        <a:cs typeface="Verdana"/>
                      </a:endParaRPr>
                    </a:p>
                  </a:txBody>
                  <a:tcPr marL="0" marR="0" marT="0" marB="0"/>
                </a:tc>
                <a:tc>
                  <a:txBody>
                    <a:bodyPr/>
                    <a:lstStyle/>
                    <a:p>
                      <a:pPr marL="66040" marR="0">
                        <a:lnSpc>
                          <a:spcPts val="1095"/>
                        </a:lnSpc>
                        <a:spcBef>
                          <a:spcPts val="0"/>
                        </a:spcBef>
                        <a:spcAft>
                          <a:spcPts val="0"/>
                        </a:spcAft>
                      </a:pPr>
                      <a:r>
                        <a:rPr lang="en-US" sz="1800" dirty="0"/>
                        <a:t>An array containing details of all installed plug-ins</a:t>
                      </a:r>
                      <a:endParaRPr lang="en-US" sz="2400" dirty="0">
                        <a:latin typeface="Verdana"/>
                        <a:ea typeface="Verdana"/>
                        <a:cs typeface="Verdana"/>
                      </a:endParaRPr>
                    </a:p>
                  </a:txBody>
                  <a:tcPr marL="0" marR="0" marT="0" marB="0"/>
                </a:tc>
                <a:extLst>
                  <a:ext uri="{0D108BD9-81ED-4DB2-BD59-A6C34878D82A}">
                    <a16:rowId xmlns:a16="http://schemas.microsoft.com/office/drawing/2014/main" val="10005"/>
                  </a:ext>
                </a:extLst>
              </a:tr>
              <a:tr h="514350">
                <a:tc>
                  <a:txBody>
                    <a:bodyPr/>
                    <a:lstStyle/>
                    <a:p>
                      <a:pPr marL="64770" marR="0">
                        <a:lnSpc>
                          <a:spcPts val="1095"/>
                        </a:lnSpc>
                        <a:spcBef>
                          <a:spcPts val="0"/>
                        </a:spcBef>
                        <a:spcAft>
                          <a:spcPts val="0"/>
                        </a:spcAft>
                      </a:pPr>
                      <a:r>
                        <a:rPr lang="en-US" sz="1800"/>
                        <a:t>Navigator.mimeTypes</a:t>
                      </a:r>
                      <a:endParaRPr lang="en-US" sz="2400">
                        <a:latin typeface="Verdana"/>
                        <a:ea typeface="Verdana"/>
                        <a:cs typeface="Verdana"/>
                      </a:endParaRPr>
                    </a:p>
                  </a:txBody>
                  <a:tcPr marL="0" marR="0" marT="0" marB="0"/>
                </a:tc>
                <a:tc>
                  <a:txBody>
                    <a:bodyPr/>
                    <a:lstStyle/>
                    <a:p>
                      <a:pPr marL="66040" marR="0">
                        <a:lnSpc>
                          <a:spcPts val="1095"/>
                        </a:lnSpc>
                        <a:spcBef>
                          <a:spcPts val="0"/>
                        </a:spcBef>
                        <a:spcAft>
                          <a:spcPts val="0"/>
                        </a:spcAft>
                      </a:pPr>
                      <a:r>
                        <a:rPr lang="en-US" sz="1800" dirty="0"/>
                        <a:t>An array of all supported MIME Types</a:t>
                      </a:r>
                      <a:endParaRPr lang="en-US" sz="2400" dirty="0">
                        <a:latin typeface="Verdana"/>
                        <a:ea typeface="Verdana"/>
                        <a:cs typeface="Verdana"/>
                      </a:endParaRPr>
                    </a:p>
                  </a:txBody>
                  <a:tcPr marL="0" marR="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4761"/>
            <a:ext cx="7424927" cy="746684"/>
          </a:xfrm>
        </p:spPr>
        <p:txBody>
          <a:bodyPr/>
          <a:lstStyle/>
          <a:p>
            <a:pPr algn="l"/>
            <a:r>
              <a:rPr lang="en-US" sz="4000" dirty="0">
                <a:solidFill>
                  <a:schemeClr val="tx2"/>
                </a:solidFill>
              </a:rPr>
              <a:t>Client-side Scripting Languages</a:t>
            </a:r>
          </a:p>
        </p:txBody>
      </p:sp>
      <p:sp>
        <p:nvSpPr>
          <p:cNvPr id="3" name="Content Placeholder 2"/>
          <p:cNvSpPr>
            <a:spLocks noGrp="1"/>
          </p:cNvSpPr>
          <p:nvPr>
            <p:ph idx="1"/>
          </p:nvPr>
        </p:nvSpPr>
        <p:spPr>
          <a:xfrm>
            <a:off x="273811" y="1415541"/>
            <a:ext cx="8568055" cy="3164841"/>
          </a:xfrm>
        </p:spPr>
        <p:txBody>
          <a:bodyPr/>
          <a:lstStyle/>
          <a:p>
            <a:pPr marL="457200" indent="-457200">
              <a:lnSpc>
                <a:spcPct val="150000"/>
              </a:lnSpc>
              <a:buFont typeface="Arial" panose="020B0604020202020204" pitchFamily="34" charset="0"/>
              <a:buChar char="•"/>
            </a:pPr>
            <a:r>
              <a:rPr lang="en-US" sz="2800" dirty="0"/>
              <a:t>JavaScript</a:t>
            </a:r>
          </a:p>
          <a:p>
            <a:pPr marL="457200" indent="-457200">
              <a:lnSpc>
                <a:spcPct val="150000"/>
              </a:lnSpc>
              <a:buFont typeface="Arial" panose="020B0604020202020204" pitchFamily="34" charset="0"/>
              <a:buChar char="•"/>
            </a:pPr>
            <a:r>
              <a:rPr lang="en-US" sz="2800" dirty="0"/>
              <a:t> </a:t>
            </a:r>
            <a:r>
              <a:rPr lang="en-US" sz="2800" dirty="0" err="1"/>
              <a:t>JScript</a:t>
            </a:r>
            <a:endParaRPr lang="en-US" sz="2800" dirty="0"/>
          </a:p>
          <a:p>
            <a:pPr marL="457200" indent="-457200">
              <a:lnSpc>
                <a:spcPct val="150000"/>
              </a:lnSpc>
              <a:buFont typeface="Arial" panose="020B0604020202020204" pitchFamily="34" charset="0"/>
              <a:buChar char="•"/>
            </a:pPr>
            <a:r>
              <a:rPr lang="en-US" sz="2800" dirty="0"/>
              <a:t>VBScript</a:t>
            </a:r>
          </a:p>
          <a:p>
            <a:pPr marL="457200" indent="-457200">
              <a:lnSpc>
                <a:spcPct val="150000"/>
              </a:lnSpc>
              <a:buFont typeface="Arial" panose="020B0604020202020204" pitchFamily="34" charset="0"/>
              <a:buChar char="•"/>
            </a:pPr>
            <a:r>
              <a:rPr lang="en-US" sz="2800" dirty="0" err="1"/>
              <a:t>ActionScript</a:t>
            </a:r>
            <a:endParaRPr lang="en-US" sz="2800" dirty="0"/>
          </a:p>
          <a:p>
            <a:pPr marL="457200" indent="-457200">
              <a:lnSpc>
                <a:spcPct val="150000"/>
              </a:lnSpc>
              <a:buFont typeface="Arial" panose="020B0604020202020204" pitchFamily="34" charset="0"/>
              <a:buChar char="•"/>
            </a:pPr>
            <a:r>
              <a:rPr lang="en-US" sz="2800" dirty="0"/>
              <a:t> AJAX</a:t>
            </a:r>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890294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pPr lvl="2" algn="ctr" rtl="0">
              <a:spcBef>
                <a:spcPct val="0"/>
              </a:spcBef>
            </a:pPr>
            <a:r>
              <a:rPr lang="en-US" sz="4000" dirty="0">
                <a:solidFill>
                  <a:schemeClr val="tx2"/>
                </a:solidFill>
                <a:latin typeface="+mj-lt"/>
              </a:rPr>
              <a:t>The Math Object</a:t>
            </a:r>
            <a:br>
              <a:rPr lang="en-US" sz="3200" dirty="0"/>
            </a:br>
            <a:endParaRPr lang="en-US" dirty="0"/>
          </a:p>
        </p:txBody>
      </p:sp>
      <p:sp>
        <p:nvSpPr>
          <p:cNvPr id="3" name="Content Placeholder 2"/>
          <p:cNvSpPr>
            <a:spLocks noGrp="1"/>
          </p:cNvSpPr>
          <p:nvPr>
            <p:ph idx="1"/>
          </p:nvPr>
        </p:nvSpPr>
        <p:spPr>
          <a:xfrm>
            <a:off x="304800" y="609600"/>
            <a:ext cx="8382000" cy="5943600"/>
          </a:xfrm>
        </p:spPr>
        <p:txBody>
          <a:bodyPr/>
          <a:lstStyle/>
          <a:p>
            <a:r>
              <a:rPr lang="en-US" dirty="0"/>
              <a:t>The </a:t>
            </a:r>
            <a:r>
              <a:rPr lang="en-US" i="1" dirty="0"/>
              <a:t>Math </a:t>
            </a:r>
            <a:r>
              <a:rPr lang="en-US" dirty="0"/>
              <a:t>object holds all mathematical functions and values. All the functions and attributes used in complex mathematics must be accessed via this object.</a:t>
            </a:r>
          </a:p>
          <a:p>
            <a:r>
              <a:rPr lang="en-US" dirty="0"/>
              <a:t>Syntax:</a:t>
            </a:r>
          </a:p>
          <a:p>
            <a:r>
              <a:rPr lang="en-US" dirty="0" err="1"/>
              <a:t>Math.methodname</a:t>
            </a:r>
            <a:r>
              <a:rPr lang="en-US" dirty="0"/>
              <a:t>(); </a:t>
            </a:r>
          </a:p>
          <a:p>
            <a:r>
              <a:rPr lang="en-US" dirty="0" err="1"/>
              <a:t>Math.value</a:t>
            </a:r>
            <a:r>
              <a:rPr lang="en-US" dirty="0"/>
              <a:t>;</a:t>
            </a:r>
          </a:p>
          <a:p>
            <a:endParaRPr lang="en-US" dirty="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04800" y="228600"/>
          <a:ext cx="8534400" cy="6248403"/>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694267">
                <a:tc>
                  <a:txBody>
                    <a:bodyPr/>
                    <a:lstStyle/>
                    <a:p>
                      <a:pPr marL="367030" marR="0">
                        <a:lnSpc>
                          <a:spcPts val="1085"/>
                        </a:lnSpc>
                        <a:spcBef>
                          <a:spcPts val="0"/>
                        </a:spcBef>
                        <a:spcAft>
                          <a:spcPts val="0"/>
                        </a:spcAft>
                      </a:pPr>
                      <a:endParaRPr lang="en-US" sz="2000" b="1" dirty="0">
                        <a:latin typeface="Times New Roman"/>
                        <a:ea typeface="Verdana"/>
                        <a:cs typeface="Verdana"/>
                      </a:endParaRPr>
                    </a:p>
                    <a:p>
                      <a:pPr marL="367030" marR="0">
                        <a:lnSpc>
                          <a:spcPts val="1085"/>
                        </a:lnSpc>
                        <a:spcBef>
                          <a:spcPts val="0"/>
                        </a:spcBef>
                        <a:spcAft>
                          <a:spcPts val="0"/>
                        </a:spcAft>
                      </a:pPr>
                      <a:r>
                        <a:rPr lang="en-US" sz="2000" b="1" dirty="0">
                          <a:latin typeface="Times New Roman"/>
                          <a:ea typeface="Verdana"/>
                          <a:cs typeface="Verdana"/>
                        </a:rPr>
                        <a:t>Method</a:t>
                      </a:r>
                      <a:endParaRPr lang="en-US" sz="2800" dirty="0">
                        <a:latin typeface="Verdana"/>
                        <a:ea typeface="Verdana"/>
                        <a:cs typeface="Verdana"/>
                      </a:endParaRPr>
                    </a:p>
                  </a:txBody>
                  <a:tcPr marL="0" marR="0" marT="0" marB="0"/>
                </a:tc>
                <a:tc>
                  <a:txBody>
                    <a:bodyPr/>
                    <a:lstStyle/>
                    <a:p>
                      <a:pPr marL="1034415" marR="1032510" algn="ctr">
                        <a:lnSpc>
                          <a:spcPts val="1085"/>
                        </a:lnSpc>
                        <a:spcBef>
                          <a:spcPts val="0"/>
                        </a:spcBef>
                        <a:spcAft>
                          <a:spcPts val="0"/>
                        </a:spcAft>
                      </a:pPr>
                      <a:endParaRPr lang="en-US" sz="2000" b="1" dirty="0">
                        <a:latin typeface="Times New Roman"/>
                        <a:ea typeface="Verdana"/>
                        <a:cs typeface="Verdana"/>
                      </a:endParaRPr>
                    </a:p>
                    <a:p>
                      <a:pPr marL="1034415" marR="1032510" algn="ctr">
                        <a:lnSpc>
                          <a:spcPts val="1085"/>
                        </a:lnSpc>
                        <a:spcBef>
                          <a:spcPts val="0"/>
                        </a:spcBef>
                        <a:spcAft>
                          <a:spcPts val="0"/>
                        </a:spcAft>
                      </a:pPr>
                      <a:r>
                        <a:rPr lang="en-US" sz="2000" b="1" dirty="0">
                          <a:latin typeface="Times New Roman"/>
                          <a:ea typeface="Verdana"/>
                          <a:cs typeface="Verdana"/>
                        </a:rPr>
                        <a:t>Description</a:t>
                      </a:r>
                      <a:endParaRPr lang="en-US" sz="2800" dirty="0">
                        <a:latin typeface="Verdana"/>
                        <a:ea typeface="Verdana"/>
                        <a:cs typeface="Verdana"/>
                      </a:endParaRPr>
                    </a:p>
                  </a:txBody>
                  <a:tcPr marL="0" marR="0" marT="0" marB="0"/>
                </a:tc>
                <a:tc>
                  <a:txBody>
                    <a:bodyPr/>
                    <a:lstStyle/>
                    <a:p>
                      <a:pPr marL="541020" marR="0">
                        <a:lnSpc>
                          <a:spcPts val="1085"/>
                        </a:lnSpc>
                        <a:spcBef>
                          <a:spcPts val="0"/>
                        </a:spcBef>
                        <a:spcAft>
                          <a:spcPts val="0"/>
                        </a:spcAft>
                      </a:pPr>
                      <a:endParaRPr lang="en-US" sz="2000" b="1" dirty="0">
                        <a:latin typeface="Times New Roman"/>
                        <a:ea typeface="Verdana"/>
                        <a:cs typeface="Verdana"/>
                      </a:endParaRPr>
                    </a:p>
                    <a:p>
                      <a:pPr marL="541020" marR="0">
                        <a:lnSpc>
                          <a:spcPts val="1085"/>
                        </a:lnSpc>
                        <a:spcBef>
                          <a:spcPts val="0"/>
                        </a:spcBef>
                        <a:spcAft>
                          <a:spcPts val="0"/>
                        </a:spcAft>
                      </a:pPr>
                      <a:r>
                        <a:rPr lang="en-US" sz="2000" b="1" dirty="0">
                          <a:latin typeface="Times New Roman"/>
                          <a:ea typeface="Verdana"/>
                          <a:cs typeface="Verdana"/>
                        </a:rPr>
                        <a:t>Example</a:t>
                      </a:r>
                      <a:endParaRPr lang="en-US" sz="2800" dirty="0">
                        <a:latin typeface="Verdana"/>
                        <a:ea typeface="Verdana"/>
                        <a:cs typeface="Verdana"/>
                      </a:endParaRPr>
                    </a:p>
                  </a:txBody>
                  <a:tcPr marL="0" marR="0" marT="0" marB="0"/>
                </a:tc>
                <a:extLst>
                  <a:ext uri="{0D108BD9-81ED-4DB2-BD59-A6C34878D82A}">
                    <a16:rowId xmlns:a16="http://schemas.microsoft.com/office/drawing/2014/main" val="10000"/>
                  </a:ext>
                </a:extLst>
              </a:tr>
              <a:tr h="694267">
                <a:tc>
                  <a:txBody>
                    <a:bodyPr/>
                    <a:lstStyle/>
                    <a:p>
                      <a:pPr marL="69850" marR="0">
                        <a:lnSpc>
                          <a:spcPts val="1085"/>
                        </a:lnSpc>
                        <a:spcBef>
                          <a:spcPts val="0"/>
                        </a:spcBef>
                        <a:spcAft>
                          <a:spcPts val="0"/>
                        </a:spcAft>
                      </a:pPr>
                      <a:r>
                        <a:rPr lang="en-US" sz="2000" dirty="0">
                          <a:latin typeface="Times New Roman"/>
                          <a:ea typeface="Verdana"/>
                          <a:cs typeface="Verdana"/>
                        </a:rPr>
                        <a:t>Math.abs(x)</a:t>
                      </a:r>
                      <a:endParaRPr lang="en-US" sz="2800" dirty="0">
                        <a:latin typeface="Verdana"/>
                        <a:ea typeface="Verdana"/>
                        <a:cs typeface="Verdana"/>
                      </a:endParaRPr>
                    </a:p>
                  </a:txBody>
                  <a:tcPr marL="0" marR="0" marT="0" marB="0"/>
                </a:tc>
                <a:tc>
                  <a:txBody>
                    <a:bodyPr/>
                    <a:lstStyle/>
                    <a:p>
                      <a:pPr marL="67945" marR="0">
                        <a:lnSpc>
                          <a:spcPts val="1085"/>
                        </a:lnSpc>
                        <a:spcBef>
                          <a:spcPts val="0"/>
                        </a:spcBef>
                        <a:spcAft>
                          <a:spcPts val="0"/>
                        </a:spcAft>
                      </a:pPr>
                      <a:r>
                        <a:rPr lang="en-US" sz="2000">
                          <a:latin typeface="Times New Roman"/>
                          <a:ea typeface="Verdana"/>
                          <a:cs typeface="Verdana"/>
                        </a:rPr>
                        <a:t>Returns the absolute value</a:t>
                      </a:r>
                      <a:endParaRPr lang="en-US" sz="2800">
                        <a:latin typeface="Verdana"/>
                        <a:ea typeface="Verdana"/>
                        <a:cs typeface="Verdana"/>
                      </a:endParaRPr>
                    </a:p>
                  </a:txBody>
                  <a:tcPr marL="0" marR="0" marT="0" marB="0"/>
                </a:tc>
                <a:tc>
                  <a:txBody>
                    <a:bodyPr/>
                    <a:lstStyle/>
                    <a:p>
                      <a:pPr marL="68580" marR="0">
                        <a:lnSpc>
                          <a:spcPts val="1085"/>
                        </a:lnSpc>
                        <a:spcBef>
                          <a:spcPts val="0"/>
                        </a:spcBef>
                        <a:spcAft>
                          <a:spcPts val="0"/>
                        </a:spcAft>
                      </a:pPr>
                      <a:r>
                        <a:rPr lang="en-US" sz="2000">
                          <a:latin typeface="Times New Roman"/>
                          <a:ea typeface="Verdana"/>
                          <a:cs typeface="Verdana"/>
                        </a:rPr>
                        <a:t>Math.abs(-20) is 20</a:t>
                      </a:r>
                      <a:endParaRPr lang="en-US" sz="2800">
                        <a:latin typeface="Verdana"/>
                        <a:ea typeface="Verdana"/>
                        <a:cs typeface="Verdana"/>
                      </a:endParaRPr>
                    </a:p>
                  </a:txBody>
                  <a:tcPr marL="0" marR="0" marT="0" marB="0"/>
                </a:tc>
                <a:extLst>
                  <a:ext uri="{0D108BD9-81ED-4DB2-BD59-A6C34878D82A}">
                    <a16:rowId xmlns:a16="http://schemas.microsoft.com/office/drawing/2014/main" val="10001"/>
                  </a:ext>
                </a:extLst>
              </a:tr>
              <a:tr h="694267">
                <a:tc>
                  <a:txBody>
                    <a:bodyPr/>
                    <a:lstStyle/>
                    <a:p>
                      <a:pPr marL="69850" marR="0">
                        <a:lnSpc>
                          <a:spcPts val="1175"/>
                        </a:lnSpc>
                        <a:spcBef>
                          <a:spcPts val="0"/>
                        </a:spcBef>
                        <a:spcAft>
                          <a:spcPts val="0"/>
                        </a:spcAft>
                      </a:pPr>
                      <a:r>
                        <a:rPr lang="en-US" sz="2000" dirty="0" err="1">
                          <a:latin typeface="Times New Roman"/>
                          <a:ea typeface="Verdana"/>
                          <a:cs typeface="Verdana"/>
                        </a:rPr>
                        <a:t>Math.ceil</a:t>
                      </a:r>
                      <a:r>
                        <a:rPr lang="en-US" sz="2000" dirty="0">
                          <a:latin typeface="Times New Roman"/>
                          <a:ea typeface="Verdana"/>
                          <a:cs typeface="Verdana"/>
                        </a:rPr>
                        <a:t>(x)</a:t>
                      </a:r>
                      <a:endParaRPr lang="en-US" sz="2800" dirty="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a:latin typeface="Times New Roman"/>
                          <a:ea typeface="Verdana"/>
                          <a:cs typeface="Verdana"/>
                        </a:rPr>
                        <a:t>Returns the ceil value</a:t>
                      </a:r>
                      <a:endParaRPr lang="en-US" sz="2800">
                        <a:latin typeface="Verdana"/>
                        <a:ea typeface="Verdana"/>
                        <a:cs typeface="Verdana"/>
                      </a:endParaRPr>
                    </a:p>
                  </a:txBody>
                  <a:tcPr marL="0" marR="0" marT="0" marB="0"/>
                </a:tc>
                <a:tc>
                  <a:txBody>
                    <a:bodyPr/>
                    <a:lstStyle/>
                    <a:p>
                      <a:pPr marL="68580" marR="0">
                        <a:lnSpc>
                          <a:spcPts val="1160"/>
                        </a:lnSpc>
                        <a:spcBef>
                          <a:spcPts val="0"/>
                        </a:spcBef>
                        <a:spcAft>
                          <a:spcPts val="0"/>
                        </a:spcAft>
                      </a:pPr>
                      <a:r>
                        <a:rPr lang="en-US" sz="2000" dirty="0" err="1">
                          <a:latin typeface="Times New Roman"/>
                          <a:ea typeface="Verdana"/>
                          <a:cs typeface="Verdana"/>
                        </a:rPr>
                        <a:t>Math.ceil</a:t>
                      </a:r>
                      <a:r>
                        <a:rPr lang="en-US" sz="2000" dirty="0">
                          <a:latin typeface="Times New Roman"/>
                          <a:ea typeface="Verdana"/>
                          <a:cs typeface="Verdana"/>
                        </a:rPr>
                        <a:t>(5.8) is 6</a:t>
                      </a:r>
                    </a:p>
                    <a:p>
                      <a:pPr marL="68580" marR="0">
                        <a:lnSpc>
                          <a:spcPts val="1160"/>
                        </a:lnSpc>
                        <a:spcBef>
                          <a:spcPts val="0"/>
                        </a:spcBef>
                        <a:spcAft>
                          <a:spcPts val="0"/>
                        </a:spcAft>
                      </a:pPr>
                      <a:endParaRPr lang="en-US" sz="2800" dirty="0">
                        <a:latin typeface="Verdana"/>
                        <a:ea typeface="Verdana"/>
                        <a:cs typeface="Verdana"/>
                      </a:endParaRPr>
                    </a:p>
                    <a:p>
                      <a:pPr marL="68580" marR="0">
                        <a:lnSpc>
                          <a:spcPts val="1140"/>
                        </a:lnSpc>
                        <a:spcBef>
                          <a:spcPts val="5"/>
                        </a:spcBef>
                        <a:spcAft>
                          <a:spcPts val="0"/>
                        </a:spcAft>
                      </a:pPr>
                      <a:r>
                        <a:rPr lang="en-US" sz="2000" dirty="0" err="1">
                          <a:latin typeface="Times New Roman"/>
                          <a:ea typeface="Verdana"/>
                          <a:cs typeface="Verdana"/>
                        </a:rPr>
                        <a:t>Math.ceil</a:t>
                      </a:r>
                      <a:r>
                        <a:rPr lang="en-US" sz="2000" dirty="0">
                          <a:latin typeface="Times New Roman"/>
                          <a:ea typeface="Verdana"/>
                          <a:cs typeface="Verdana"/>
                        </a:rPr>
                        <a:t>(2.2) is 3</a:t>
                      </a:r>
                      <a:endParaRPr lang="en-US" sz="2800" dirty="0">
                        <a:latin typeface="Verdana"/>
                        <a:ea typeface="Verdana"/>
                        <a:cs typeface="Verdana"/>
                      </a:endParaRPr>
                    </a:p>
                  </a:txBody>
                  <a:tcPr marL="0" marR="0" marT="0" marB="0"/>
                </a:tc>
                <a:extLst>
                  <a:ext uri="{0D108BD9-81ED-4DB2-BD59-A6C34878D82A}">
                    <a16:rowId xmlns:a16="http://schemas.microsoft.com/office/drawing/2014/main" val="10002"/>
                  </a:ext>
                </a:extLst>
              </a:tr>
              <a:tr h="694267">
                <a:tc>
                  <a:txBody>
                    <a:bodyPr/>
                    <a:lstStyle/>
                    <a:p>
                      <a:pPr marL="69850" marR="0">
                        <a:lnSpc>
                          <a:spcPts val="1175"/>
                        </a:lnSpc>
                        <a:spcBef>
                          <a:spcPts val="0"/>
                        </a:spcBef>
                        <a:spcAft>
                          <a:spcPts val="0"/>
                        </a:spcAft>
                      </a:pPr>
                      <a:r>
                        <a:rPr lang="en-US" sz="2000" dirty="0" err="1">
                          <a:latin typeface="Times New Roman"/>
                          <a:ea typeface="Verdana"/>
                          <a:cs typeface="Verdana"/>
                        </a:rPr>
                        <a:t>Math.floor</a:t>
                      </a:r>
                      <a:r>
                        <a:rPr lang="en-US" sz="2000" dirty="0">
                          <a:latin typeface="Times New Roman"/>
                          <a:ea typeface="Verdana"/>
                          <a:cs typeface="Verdana"/>
                        </a:rPr>
                        <a:t>(x)</a:t>
                      </a:r>
                      <a:endParaRPr lang="en-US" sz="2800" dirty="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dirty="0">
                          <a:latin typeface="Times New Roman"/>
                          <a:ea typeface="Verdana"/>
                          <a:cs typeface="Verdana"/>
                        </a:rPr>
                        <a:t>Returns the floor value</a:t>
                      </a:r>
                      <a:endParaRPr lang="en-US" sz="2800" dirty="0">
                        <a:latin typeface="Verdana"/>
                        <a:ea typeface="Verdana"/>
                        <a:cs typeface="Verdana"/>
                      </a:endParaRPr>
                    </a:p>
                  </a:txBody>
                  <a:tcPr marL="0" marR="0" marT="0" marB="0"/>
                </a:tc>
                <a:tc>
                  <a:txBody>
                    <a:bodyPr/>
                    <a:lstStyle/>
                    <a:p>
                      <a:pPr marL="68580" marR="0">
                        <a:lnSpc>
                          <a:spcPts val="1165"/>
                        </a:lnSpc>
                        <a:spcBef>
                          <a:spcPts val="0"/>
                        </a:spcBef>
                        <a:spcAft>
                          <a:spcPts val="0"/>
                        </a:spcAft>
                      </a:pPr>
                      <a:r>
                        <a:rPr lang="en-US" sz="2000" dirty="0" err="1">
                          <a:latin typeface="Times New Roman"/>
                          <a:ea typeface="Verdana"/>
                          <a:cs typeface="Verdana"/>
                        </a:rPr>
                        <a:t>Math.floor</a:t>
                      </a:r>
                      <a:r>
                        <a:rPr lang="en-US" sz="2000" dirty="0">
                          <a:latin typeface="Times New Roman"/>
                          <a:ea typeface="Verdana"/>
                          <a:cs typeface="Verdana"/>
                        </a:rPr>
                        <a:t>(5.8) is 5</a:t>
                      </a:r>
                    </a:p>
                    <a:p>
                      <a:pPr marL="68580" marR="0">
                        <a:lnSpc>
                          <a:spcPts val="1165"/>
                        </a:lnSpc>
                        <a:spcBef>
                          <a:spcPts val="0"/>
                        </a:spcBef>
                        <a:spcAft>
                          <a:spcPts val="0"/>
                        </a:spcAft>
                      </a:pPr>
                      <a:endParaRPr lang="en-US" sz="2800" dirty="0">
                        <a:latin typeface="Verdana"/>
                        <a:ea typeface="Verdana"/>
                        <a:cs typeface="Verdana"/>
                      </a:endParaRPr>
                    </a:p>
                    <a:p>
                      <a:pPr marL="68580" marR="0">
                        <a:lnSpc>
                          <a:spcPts val="1135"/>
                        </a:lnSpc>
                        <a:spcBef>
                          <a:spcPts val="0"/>
                        </a:spcBef>
                        <a:spcAft>
                          <a:spcPts val="0"/>
                        </a:spcAft>
                      </a:pPr>
                      <a:r>
                        <a:rPr lang="en-US" sz="2000" dirty="0" err="1">
                          <a:latin typeface="Times New Roman"/>
                          <a:ea typeface="Verdana"/>
                          <a:cs typeface="Verdana"/>
                        </a:rPr>
                        <a:t>Math.floor</a:t>
                      </a:r>
                      <a:r>
                        <a:rPr lang="en-US" sz="2000" dirty="0">
                          <a:latin typeface="Times New Roman"/>
                          <a:ea typeface="Verdana"/>
                          <a:cs typeface="Verdana"/>
                        </a:rPr>
                        <a:t>(2.2) is 2</a:t>
                      </a:r>
                      <a:endParaRPr lang="en-US" sz="2800" dirty="0">
                        <a:latin typeface="Verdana"/>
                        <a:ea typeface="Verdana"/>
                        <a:cs typeface="Verdana"/>
                      </a:endParaRPr>
                    </a:p>
                  </a:txBody>
                  <a:tcPr marL="0" marR="0" marT="0" marB="0"/>
                </a:tc>
                <a:extLst>
                  <a:ext uri="{0D108BD9-81ED-4DB2-BD59-A6C34878D82A}">
                    <a16:rowId xmlns:a16="http://schemas.microsoft.com/office/drawing/2014/main" val="10003"/>
                  </a:ext>
                </a:extLst>
              </a:tr>
              <a:tr h="694267">
                <a:tc>
                  <a:txBody>
                    <a:bodyPr/>
                    <a:lstStyle/>
                    <a:p>
                      <a:pPr marL="69850" marR="0">
                        <a:lnSpc>
                          <a:spcPts val="1085"/>
                        </a:lnSpc>
                        <a:spcBef>
                          <a:spcPts val="5"/>
                        </a:spcBef>
                        <a:spcAft>
                          <a:spcPts val="0"/>
                        </a:spcAft>
                      </a:pPr>
                      <a:r>
                        <a:rPr lang="en-US" sz="2000">
                          <a:latin typeface="Times New Roman"/>
                          <a:ea typeface="Verdana"/>
                          <a:cs typeface="Verdana"/>
                        </a:rPr>
                        <a:t>Math.round(x)</a:t>
                      </a:r>
                      <a:endParaRPr lang="en-US" sz="2800">
                        <a:latin typeface="Verdana"/>
                        <a:ea typeface="Verdana"/>
                        <a:cs typeface="Verdana"/>
                      </a:endParaRPr>
                    </a:p>
                  </a:txBody>
                  <a:tcPr marL="0" marR="0" marT="0" marB="0"/>
                </a:tc>
                <a:tc>
                  <a:txBody>
                    <a:bodyPr/>
                    <a:lstStyle/>
                    <a:p>
                      <a:pPr marL="67945" marR="213995">
                        <a:lnSpc>
                          <a:spcPts val="1210"/>
                        </a:lnSpc>
                        <a:spcBef>
                          <a:spcPts val="45"/>
                        </a:spcBef>
                        <a:spcAft>
                          <a:spcPts val="0"/>
                        </a:spcAft>
                      </a:pPr>
                      <a:r>
                        <a:rPr lang="en-US" sz="2000" dirty="0">
                          <a:latin typeface="Times New Roman"/>
                          <a:ea typeface="Verdana"/>
                          <a:cs typeface="Verdana"/>
                        </a:rPr>
                        <a:t>Returns the round value, nearest integer value</a:t>
                      </a:r>
                      <a:endParaRPr lang="en-US" sz="2800" dirty="0">
                        <a:latin typeface="Verdana"/>
                        <a:ea typeface="Verdana"/>
                        <a:cs typeface="Verdana"/>
                      </a:endParaRPr>
                    </a:p>
                  </a:txBody>
                  <a:tcPr marL="0" marR="0" marT="0" marB="0"/>
                </a:tc>
                <a:tc>
                  <a:txBody>
                    <a:bodyPr/>
                    <a:lstStyle/>
                    <a:p>
                      <a:pPr marL="68580" marR="0">
                        <a:lnSpc>
                          <a:spcPts val="1180"/>
                        </a:lnSpc>
                        <a:spcBef>
                          <a:spcPts val="0"/>
                        </a:spcBef>
                        <a:spcAft>
                          <a:spcPts val="0"/>
                        </a:spcAft>
                      </a:pPr>
                      <a:r>
                        <a:rPr lang="en-US" sz="2000" dirty="0" err="1">
                          <a:latin typeface="Times New Roman"/>
                          <a:ea typeface="Verdana"/>
                          <a:cs typeface="Verdana"/>
                        </a:rPr>
                        <a:t>Math.round</a:t>
                      </a:r>
                      <a:r>
                        <a:rPr lang="en-US" sz="2000" dirty="0">
                          <a:latin typeface="Times New Roman"/>
                          <a:ea typeface="Verdana"/>
                          <a:cs typeface="Verdana"/>
                        </a:rPr>
                        <a:t>(5.8) is 6</a:t>
                      </a:r>
                    </a:p>
                    <a:p>
                      <a:pPr marL="68580" marR="0">
                        <a:lnSpc>
                          <a:spcPts val="1180"/>
                        </a:lnSpc>
                        <a:spcBef>
                          <a:spcPts val="0"/>
                        </a:spcBef>
                        <a:spcAft>
                          <a:spcPts val="0"/>
                        </a:spcAft>
                      </a:pPr>
                      <a:endParaRPr lang="en-US" sz="2800" dirty="0">
                        <a:latin typeface="Verdana"/>
                        <a:ea typeface="Verdana"/>
                        <a:cs typeface="Verdana"/>
                      </a:endParaRPr>
                    </a:p>
                    <a:p>
                      <a:pPr marL="68580" marR="0">
                        <a:lnSpc>
                          <a:spcPts val="1130"/>
                        </a:lnSpc>
                        <a:spcBef>
                          <a:spcPts val="0"/>
                        </a:spcBef>
                        <a:spcAft>
                          <a:spcPts val="0"/>
                        </a:spcAft>
                      </a:pPr>
                      <a:r>
                        <a:rPr lang="en-US" sz="2000" dirty="0" err="1">
                          <a:latin typeface="Times New Roman"/>
                          <a:ea typeface="Verdana"/>
                          <a:cs typeface="Verdana"/>
                        </a:rPr>
                        <a:t>Math.round</a:t>
                      </a:r>
                      <a:r>
                        <a:rPr lang="en-US" sz="2000" dirty="0">
                          <a:latin typeface="Times New Roman"/>
                          <a:ea typeface="Verdana"/>
                          <a:cs typeface="Verdana"/>
                        </a:rPr>
                        <a:t>(2.2) is 2</a:t>
                      </a:r>
                      <a:endParaRPr lang="en-US" sz="2800" dirty="0">
                        <a:latin typeface="Verdana"/>
                        <a:ea typeface="Verdana"/>
                        <a:cs typeface="Verdana"/>
                      </a:endParaRPr>
                    </a:p>
                  </a:txBody>
                  <a:tcPr marL="0" marR="0" marT="0" marB="0"/>
                </a:tc>
                <a:extLst>
                  <a:ext uri="{0D108BD9-81ED-4DB2-BD59-A6C34878D82A}">
                    <a16:rowId xmlns:a16="http://schemas.microsoft.com/office/drawing/2014/main" val="10004"/>
                  </a:ext>
                </a:extLst>
              </a:tr>
              <a:tr h="694267">
                <a:tc>
                  <a:txBody>
                    <a:bodyPr/>
                    <a:lstStyle/>
                    <a:p>
                      <a:pPr marL="69850" marR="0">
                        <a:lnSpc>
                          <a:spcPts val="1155"/>
                        </a:lnSpc>
                        <a:spcBef>
                          <a:spcPts val="0"/>
                        </a:spcBef>
                        <a:spcAft>
                          <a:spcPts val="0"/>
                        </a:spcAft>
                      </a:pPr>
                      <a:r>
                        <a:rPr lang="en-US" sz="2000">
                          <a:latin typeface="Times New Roman"/>
                          <a:ea typeface="Verdana"/>
                          <a:cs typeface="Verdana"/>
                        </a:rPr>
                        <a:t>Math.trunc(x)</a:t>
                      </a:r>
                      <a:endParaRPr lang="en-US" sz="2800">
                        <a:latin typeface="Verdana"/>
                        <a:ea typeface="Verdana"/>
                        <a:cs typeface="Verdana"/>
                      </a:endParaRPr>
                    </a:p>
                  </a:txBody>
                  <a:tcPr marL="0" marR="0" marT="0" marB="0"/>
                </a:tc>
                <a:tc>
                  <a:txBody>
                    <a:bodyPr/>
                    <a:lstStyle/>
                    <a:p>
                      <a:pPr marL="67945" marR="0">
                        <a:lnSpc>
                          <a:spcPts val="1155"/>
                        </a:lnSpc>
                        <a:spcBef>
                          <a:spcPts val="0"/>
                        </a:spcBef>
                        <a:spcAft>
                          <a:spcPts val="0"/>
                        </a:spcAft>
                      </a:pPr>
                      <a:r>
                        <a:rPr lang="en-US" sz="2000" dirty="0">
                          <a:latin typeface="Times New Roman"/>
                          <a:ea typeface="Verdana"/>
                          <a:cs typeface="Verdana"/>
                        </a:rPr>
                        <a:t>Removes the decimal places it returns only</a:t>
                      </a:r>
                      <a:endParaRPr lang="en-US" sz="2800" dirty="0">
                        <a:latin typeface="Verdana"/>
                        <a:ea typeface="Verdana"/>
                        <a:cs typeface="Verdana"/>
                      </a:endParaRPr>
                    </a:p>
                    <a:p>
                      <a:pPr marL="67945" marR="0">
                        <a:lnSpc>
                          <a:spcPts val="1090"/>
                        </a:lnSpc>
                        <a:spcBef>
                          <a:spcPts val="5"/>
                        </a:spcBef>
                        <a:spcAft>
                          <a:spcPts val="0"/>
                        </a:spcAft>
                      </a:pPr>
                      <a:r>
                        <a:rPr lang="en-US" sz="2000" dirty="0">
                          <a:latin typeface="Times New Roman"/>
                          <a:ea typeface="Verdana"/>
                          <a:cs typeface="Verdana"/>
                        </a:rPr>
                        <a:t>integer value</a:t>
                      </a:r>
                      <a:endParaRPr lang="en-US" sz="2800" dirty="0">
                        <a:latin typeface="Verdana"/>
                        <a:ea typeface="Verdana"/>
                        <a:cs typeface="Verdana"/>
                      </a:endParaRPr>
                    </a:p>
                  </a:txBody>
                  <a:tcPr marL="0" marR="0" marT="0" marB="0"/>
                </a:tc>
                <a:tc>
                  <a:txBody>
                    <a:bodyPr/>
                    <a:lstStyle/>
                    <a:p>
                      <a:pPr marL="68580" marR="0">
                        <a:lnSpc>
                          <a:spcPts val="1135"/>
                        </a:lnSpc>
                        <a:spcBef>
                          <a:spcPts val="0"/>
                        </a:spcBef>
                        <a:spcAft>
                          <a:spcPts val="0"/>
                        </a:spcAft>
                      </a:pPr>
                      <a:r>
                        <a:rPr lang="en-US" sz="2000" dirty="0" err="1">
                          <a:latin typeface="Times New Roman"/>
                          <a:ea typeface="Verdana"/>
                          <a:cs typeface="Verdana"/>
                        </a:rPr>
                        <a:t>Math.trunc</a:t>
                      </a:r>
                      <a:r>
                        <a:rPr lang="en-US" sz="2000" dirty="0">
                          <a:latin typeface="Times New Roman"/>
                          <a:ea typeface="Verdana"/>
                          <a:cs typeface="Verdana"/>
                        </a:rPr>
                        <a:t>(5.8) is 5</a:t>
                      </a:r>
                    </a:p>
                    <a:p>
                      <a:pPr marL="68580" marR="0">
                        <a:lnSpc>
                          <a:spcPts val="1135"/>
                        </a:lnSpc>
                        <a:spcBef>
                          <a:spcPts val="0"/>
                        </a:spcBef>
                        <a:spcAft>
                          <a:spcPts val="0"/>
                        </a:spcAft>
                      </a:pPr>
                      <a:endParaRPr lang="en-US" sz="2800" dirty="0">
                        <a:latin typeface="Verdana"/>
                        <a:ea typeface="Verdana"/>
                        <a:cs typeface="Verdana"/>
                      </a:endParaRPr>
                    </a:p>
                    <a:p>
                      <a:pPr marL="68580" marR="0">
                        <a:lnSpc>
                          <a:spcPts val="1120"/>
                        </a:lnSpc>
                        <a:spcBef>
                          <a:spcPts val="0"/>
                        </a:spcBef>
                        <a:spcAft>
                          <a:spcPts val="0"/>
                        </a:spcAft>
                      </a:pPr>
                      <a:r>
                        <a:rPr lang="en-US" sz="2000" dirty="0" err="1">
                          <a:latin typeface="Times New Roman"/>
                          <a:ea typeface="Verdana"/>
                          <a:cs typeface="Verdana"/>
                        </a:rPr>
                        <a:t>Math.trunc</a:t>
                      </a:r>
                      <a:r>
                        <a:rPr lang="en-US" sz="2000" dirty="0">
                          <a:latin typeface="Times New Roman"/>
                          <a:ea typeface="Verdana"/>
                          <a:cs typeface="Verdana"/>
                        </a:rPr>
                        <a:t>(2.2) is 2</a:t>
                      </a:r>
                      <a:endParaRPr lang="en-US" sz="2800" dirty="0">
                        <a:latin typeface="Verdana"/>
                        <a:ea typeface="Verdana"/>
                        <a:cs typeface="Verdana"/>
                      </a:endParaRPr>
                    </a:p>
                  </a:txBody>
                  <a:tcPr marL="0" marR="0" marT="0" marB="0"/>
                </a:tc>
                <a:extLst>
                  <a:ext uri="{0D108BD9-81ED-4DB2-BD59-A6C34878D82A}">
                    <a16:rowId xmlns:a16="http://schemas.microsoft.com/office/drawing/2014/main" val="10005"/>
                  </a:ext>
                </a:extLst>
              </a:tr>
              <a:tr h="694267">
                <a:tc>
                  <a:txBody>
                    <a:bodyPr/>
                    <a:lstStyle/>
                    <a:p>
                      <a:pPr marL="69850" marR="0">
                        <a:lnSpc>
                          <a:spcPts val="1175"/>
                        </a:lnSpc>
                        <a:spcBef>
                          <a:spcPts val="0"/>
                        </a:spcBef>
                        <a:spcAft>
                          <a:spcPts val="0"/>
                        </a:spcAft>
                      </a:pPr>
                      <a:r>
                        <a:rPr lang="en-US" sz="2000">
                          <a:latin typeface="Times New Roman"/>
                          <a:ea typeface="Verdana"/>
                          <a:cs typeface="Verdana"/>
                        </a:rPr>
                        <a:t>Math.max(x,y)</a:t>
                      </a:r>
                      <a:endParaRPr lang="en-US" sz="280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dirty="0">
                          <a:latin typeface="Times New Roman"/>
                          <a:ea typeface="Verdana"/>
                          <a:cs typeface="Verdana"/>
                        </a:rPr>
                        <a:t>Returns the maximum value</a:t>
                      </a:r>
                      <a:endParaRPr lang="en-US" sz="2800" dirty="0">
                        <a:latin typeface="Verdana"/>
                        <a:ea typeface="Verdana"/>
                        <a:cs typeface="Verdana"/>
                      </a:endParaRPr>
                    </a:p>
                  </a:txBody>
                  <a:tcPr marL="0" marR="0" marT="0" marB="0"/>
                </a:tc>
                <a:tc>
                  <a:txBody>
                    <a:bodyPr/>
                    <a:lstStyle/>
                    <a:p>
                      <a:pPr marL="68580" marR="0">
                        <a:lnSpc>
                          <a:spcPts val="1160"/>
                        </a:lnSpc>
                        <a:spcBef>
                          <a:spcPts val="0"/>
                        </a:spcBef>
                        <a:spcAft>
                          <a:spcPts val="0"/>
                        </a:spcAft>
                      </a:pPr>
                      <a:r>
                        <a:rPr lang="en-US" sz="2000" dirty="0">
                          <a:latin typeface="Times New Roman"/>
                          <a:ea typeface="Verdana"/>
                          <a:cs typeface="Verdana"/>
                        </a:rPr>
                        <a:t>Math.max(2,3) is 3</a:t>
                      </a:r>
                    </a:p>
                    <a:p>
                      <a:pPr marL="68580" marR="0">
                        <a:lnSpc>
                          <a:spcPts val="1160"/>
                        </a:lnSpc>
                        <a:spcBef>
                          <a:spcPts val="0"/>
                        </a:spcBef>
                        <a:spcAft>
                          <a:spcPts val="0"/>
                        </a:spcAft>
                      </a:pPr>
                      <a:endParaRPr lang="en-US" sz="2800" dirty="0">
                        <a:latin typeface="Verdana"/>
                        <a:ea typeface="Verdana"/>
                        <a:cs typeface="Verdana"/>
                      </a:endParaRPr>
                    </a:p>
                    <a:p>
                      <a:pPr marL="68580" marR="0">
                        <a:lnSpc>
                          <a:spcPts val="1150"/>
                        </a:lnSpc>
                        <a:spcBef>
                          <a:spcPts val="5"/>
                        </a:spcBef>
                        <a:spcAft>
                          <a:spcPts val="0"/>
                        </a:spcAft>
                      </a:pPr>
                      <a:r>
                        <a:rPr lang="en-US" sz="2000" dirty="0">
                          <a:latin typeface="Times New Roman"/>
                          <a:ea typeface="Verdana"/>
                          <a:cs typeface="Verdana"/>
                        </a:rPr>
                        <a:t>Math.max(5,2) is 5</a:t>
                      </a:r>
                      <a:endParaRPr lang="en-US" sz="2800" dirty="0">
                        <a:latin typeface="Verdana"/>
                        <a:ea typeface="Verdana"/>
                        <a:cs typeface="Verdana"/>
                      </a:endParaRPr>
                    </a:p>
                  </a:txBody>
                  <a:tcPr marL="0" marR="0" marT="0" marB="0"/>
                </a:tc>
                <a:extLst>
                  <a:ext uri="{0D108BD9-81ED-4DB2-BD59-A6C34878D82A}">
                    <a16:rowId xmlns:a16="http://schemas.microsoft.com/office/drawing/2014/main" val="10006"/>
                  </a:ext>
                </a:extLst>
              </a:tr>
              <a:tr h="694267">
                <a:tc>
                  <a:txBody>
                    <a:bodyPr/>
                    <a:lstStyle/>
                    <a:p>
                      <a:pPr marL="69850" marR="0">
                        <a:lnSpc>
                          <a:spcPts val="1175"/>
                        </a:lnSpc>
                        <a:spcBef>
                          <a:spcPts val="0"/>
                        </a:spcBef>
                        <a:spcAft>
                          <a:spcPts val="0"/>
                        </a:spcAft>
                      </a:pPr>
                      <a:r>
                        <a:rPr lang="en-US" sz="2000">
                          <a:latin typeface="Times New Roman"/>
                          <a:ea typeface="Verdana"/>
                          <a:cs typeface="Verdana"/>
                        </a:rPr>
                        <a:t>Math.min(x,y)</a:t>
                      </a:r>
                      <a:endParaRPr lang="en-US" sz="280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a:latin typeface="Times New Roman"/>
                          <a:ea typeface="Verdana"/>
                          <a:cs typeface="Verdana"/>
                        </a:rPr>
                        <a:t>Returns the minimum value</a:t>
                      </a:r>
                      <a:endParaRPr lang="en-US" sz="2800">
                        <a:latin typeface="Verdana"/>
                        <a:ea typeface="Verdana"/>
                        <a:cs typeface="Verdana"/>
                      </a:endParaRPr>
                    </a:p>
                  </a:txBody>
                  <a:tcPr marL="0" marR="0" marT="0" marB="0"/>
                </a:tc>
                <a:tc>
                  <a:txBody>
                    <a:bodyPr/>
                    <a:lstStyle/>
                    <a:p>
                      <a:pPr marL="68580" marR="0">
                        <a:lnSpc>
                          <a:spcPts val="1155"/>
                        </a:lnSpc>
                        <a:spcBef>
                          <a:spcPts val="0"/>
                        </a:spcBef>
                        <a:spcAft>
                          <a:spcPts val="0"/>
                        </a:spcAft>
                      </a:pPr>
                      <a:r>
                        <a:rPr lang="en-US" sz="2000" dirty="0">
                          <a:latin typeface="Times New Roman"/>
                          <a:ea typeface="Verdana"/>
                          <a:cs typeface="Verdana"/>
                        </a:rPr>
                        <a:t>Math.min(2,3) is 2</a:t>
                      </a:r>
                    </a:p>
                    <a:p>
                      <a:pPr marL="68580" marR="0">
                        <a:lnSpc>
                          <a:spcPts val="1155"/>
                        </a:lnSpc>
                        <a:spcBef>
                          <a:spcPts val="0"/>
                        </a:spcBef>
                        <a:spcAft>
                          <a:spcPts val="0"/>
                        </a:spcAft>
                      </a:pPr>
                      <a:endParaRPr lang="en-US" sz="2800" dirty="0">
                        <a:latin typeface="Verdana"/>
                        <a:ea typeface="Verdana"/>
                        <a:cs typeface="Verdana"/>
                      </a:endParaRPr>
                    </a:p>
                    <a:p>
                      <a:pPr marL="68580" marR="0">
                        <a:lnSpc>
                          <a:spcPts val="1130"/>
                        </a:lnSpc>
                        <a:spcBef>
                          <a:spcPts val="0"/>
                        </a:spcBef>
                        <a:spcAft>
                          <a:spcPts val="0"/>
                        </a:spcAft>
                      </a:pPr>
                      <a:r>
                        <a:rPr lang="en-US" sz="2000" dirty="0">
                          <a:latin typeface="Times New Roman"/>
                          <a:ea typeface="Verdana"/>
                          <a:cs typeface="Verdana"/>
                        </a:rPr>
                        <a:t>Math.min(5,2) is 2</a:t>
                      </a:r>
                      <a:endParaRPr lang="en-US" sz="2800" dirty="0">
                        <a:latin typeface="Verdana"/>
                        <a:ea typeface="Verdana"/>
                        <a:cs typeface="Verdana"/>
                      </a:endParaRPr>
                    </a:p>
                  </a:txBody>
                  <a:tcPr marL="0" marR="0" marT="0" marB="0"/>
                </a:tc>
                <a:extLst>
                  <a:ext uri="{0D108BD9-81ED-4DB2-BD59-A6C34878D82A}">
                    <a16:rowId xmlns:a16="http://schemas.microsoft.com/office/drawing/2014/main" val="10007"/>
                  </a:ext>
                </a:extLst>
              </a:tr>
              <a:tr h="694267">
                <a:tc>
                  <a:txBody>
                    <a:bodyPr/>
                    <a:lstStyle/>
                    <a:p>
                      <a:pPr marL="69850" marR="0">
                        <a:lnSpc>
                          <a:spcPts val="1095"/>
                        </a:lnSpc>
                        <a:spcBef>
                          <a:spcPts val="0"/>
                        </a:spcBef>
                        <a:spcAft>
                          <a:spcPts val="0"/>
                        </a:spcAft>
                      </a:pPr>
                      <a:r>
                        <a:rPr lang="en-US" sz="2000">
                          <a:latin typeface="Times New Roman"/>
                          <a:ea typeface="Verdana"/>
                          <a:cs typeface="Verdana"/>
                        </a:rPr>
                        <a:t>Math.sqrt(x)</a:t>
                      </a:r>
                      <a:endParaRPr lang="en-US" sz="2800">
                        <a:latin typeface="Verdana"/>
                        <a:ea typeface="Verdana"/>
                        <a:cs typeface="Verdana"/>
                      </a:endParaRPr>
                    </a:p>
                  </a:txBody>
                  <a:tcPr marL="0" marR="0" marT="0" marB="0"/>
                </a:tc>
                <a:tc>
                  <a:txBody>
                    <a:bodyPr/>
                    <a:lstStyle/>
                    <a:p>
                      <a:pPr marL="67945" marR="0">
                        <a:lnSpc>
                          <a:spcPts val="1095"/>
                        </a:lnSpc>
                        <a:spcBef>
                          <a:spcPts val="0"/>
                        </a:spcBef>
                        <a:spcAft>
                          <a:spcPts val="0"/>
                        </a:spcAft>
                      </a:pPr>
                      <a:r>
                        <a:rPr lang="en-US" sz="2000">
                          <a:latin typeface="Times New Roman"/>
                          <a:ea typeface="Verdana"/>
                          <a:cs typeface="Verdana"/>
                        </a:rPr>
                        <a:t>Returns the square root of x</a:t>
                      </a:r>
                      <a:endParaRPr lang="en-US" sz="2800">
                        <a:latin typeface="Verdana"/>
                        <a:ea typeface="Verdana"/>
                        <a:cs typeface="Verdana"/>
                      </a:endParaRPr>
                    </a:p>
                  </a:txBody>
                  <a:tcPr marL="0" marR="0" marT="0" marB="0"/>
                </a:tc>
                <a:tc>
                  <a:txBody>
                    <a:bodyPr/>
                    <a:lstStyle/>
                    <a:p>
                      <a:pPr marL="68580" marR="0">
                        <a:lnSpc>
                          <a:spcPts val="1095"/>
                        </a:lnSpc>
                        <a:spcBef>
                          <a:spcPts val="0"/>
                        </a:spcBef>
                        <a:spcAft>
                          <a:spcPts val="0"/>
                        </a:spcAft>
                      </a:pPr>
                      <a:r>
                        <a:rPr lang="en-US" sz="2000" dirty="0" err="1">
                          <a:latin typeface="Times New Roman"/>
                          <a:ea typeface="Verdana"/>
                          <a:cs typeface="Verdana"/>
                        </a:rPr>
                        <a:t>Math.sqrt</a:t>
                      </a:r>
                      <a:r>
                        <a:rPr lang="en-US" sz="2000" dirty="0">
                          <a:latin typeface="Times New Roman"/>
                          <a:ea typeface="Verdana"/>
                          <a:cs typeface="Verdana"/>
                        </a:rPr>
                        <a:t>(4) is 2</a:t>
                      </a:r>
                      <a:endParaRPr lang="en-US" sz="2800" dirty="0">
                        <a:latin typeface="Verdana"/>
                        <a:ea typeface="Verdana"/>
                        <a:cs typeface="Verdana"/>
                      </a:endParaRPr>
                    </a:p>
                  </a:txBody>
                  <a:tcPr marL="0" marR="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04800"/>
          <a:ext cx="8610600" cy="39624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759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495300">
                <a:tc>
                  <a:txBody>
                    <a:bodyPr/>
                    <a:lstStyle/>
                    <a:p>
                      <a:pPr marL="69850" marR="0">
                        <a:lnSpc>
                          <a:spcPts val="1085"/>
                        </a:lnSpc>
                        <a:spcBef>
                          <a:spcPts val="0"/>
                        </a:spcBef>
                        <a:spcAft>
                          <a:spcPts val="0"/>
                        </a:spcAft>
                      </a:pPr>
                      <a:endParaRPr lang="en-US" sz="1600" dirty="0">
                        <a:latin typeface="Times New Roman"/>
                        <a:ea typeface="Verdana"/>
                        <a:cs typeface="Verdana"/>
                      </a:endParaRPr>
                    </a:p>
                    <a:p>
                      <a:pPr marL="69850" marR="0">
                        <a:lnSpc>
                          <a:spcPts val="1085"/>
                        </a:lnSpc>
                        <a:spcBef>
                          <a:spcPts val="0"/>
                        </a:spcBef>
                        <a:spcAft>
                          <a:spcPts val="0"/>
                        </a:spcAft>
                      </a:pPr>
                      <a:r>
                        <a:rPr lang="en-US" sz="1600" dirty="0">
                          <a:latin typeface="Times New Roman"/>
                          <a:ea typeface="Verdana"/>
                          <a:cs typeface="Verdana"/>
                        </a:rPr>
                        <a:t>Math.pow(</a:t>
                      </a:r>
                      <a:r>
                        <a:rPr lang="en-US" sz="1600" dirty="0" err="1">
                          <a:latin typeface="Times New Roman"/>
                          <a:ea typeface="Verdana"/>
                          <a:cs typeface="Verdana"/>
                        </a:rPr>
                        <a:t>a,b</a:t>
                      </a:r>
                      <a:r>
                        <a:rPr lang="en-US" sz="1600" dirty="0">
                          <a:latin typeface="Times New Roman"/>
                          <a:ea typeface="Verdana"/>
                          <a:cs typeface="Verdana"/>
                        </a:rPr>
                        <a:t>)</a:t>
                      </a:r>
                      <a:endParaRPr lang="en-US" sz="2000" dirty="0">
                        <a:latin typeface="Verdana"/>
                        <a:ea typeface="Verdana"/>
                        <a:cs typeface="Verdana"/>
                      </a:endParaRPr>
                    </a:p>
                  </a:txBody>
                  <a:tcPr marL="0" marR="0" marT="0" marB="0"/>
                </a:tc>
                <a:tc>
                  <a:txBody>
                    <a:bodyPr/>
                    <a:lstStyle/>
                    <a:p>
                      <a:pPr marL="67945" marR="0">
                        <a:lnSpc>
                          <a:spcPts val="1085"/>
                        </a:lnSpc>
                        <a:spcBef>
                          <a:spcPts val="0"/>
                        </a:spcBef>
                        <a:spcAft>
                          <a:spcPts val="0"/>
                        </a:spcAft>
                      </a:pPr>
                      <a:endParaRPr lang="en-US" sz="1600" dirty="0">
                        <a:latin typeface="Times New Roman"/>
                        <a:ea typeface="Verdana"/>
                        <a:cs typeface="Verdana"/>
                      </a:endParaRPr>
                    </a:p>
                    <a:p>
                      <a:pPr marL="67945" marR="0">
                        <a:lnSpc>
                          <a:spcPts val="1085"/>
                        </a:lnSpc>
                        <a:spcBef>
                          <a:spcPts val="0"/>
                        </a:spcBef>
                        <a:spcAft>
                          <a:spcPts val="0"/>
                        </a:spcAft>
                      </a:pPr>
                      <a:r>
                        <a:rPr lang="en-US" sz="1600" dirty="0">
                          <a:latin typeface="Times New Roman"/>
                          <a:ea typeface="Verdana"/>
                          <a:cs typeface="Verdana"/>
                        </a:rPr>
                        <a:t>This method will compute the </a:t>
                      </a:r>
                      <a:r>
                        <a:rPr lang="en-US" sz="1600" dirty="0" err="1">
                          <a:latin typeface="Times New Roman"/>
                          <a:ea typeface="Verdana"/>
                          <a:cs typeface="Verdana"/>
                        </a:rPr>
                        <a:t>a</a:t>
                      </a:r>
                      <a:r>
                        <a:rPr lang="en-US" sz="1600" baseline="30000" dirty="0" err="1">
                          <a:latin typeface="Times New Roman"/>
                          <a:ea typeface="Verdana"/>
                          <a:cs typeface="Verdana"/>
                        </a:rPr>
                        <a:t>b</a:t>
                      </a:r>
                      <a:endParaRPr lang="en-US" sz="2000" dirty="0">
                        <a:latin typeface="Verdana"/>
                        <a:ea typeface="Verdana"/>
                        <a:cs typeface="Verdana"/>
                      </a:endParaRPr>
                    </a:p>
                  </a:txBody>
                  <a:tcPr marL="0" marR="0" marT="0" marB="0"/>
                </a:tc>
                <a:tc>
                  <a:txBody>
                    <a:bodyPr/>
                    <a:lstStyle/>
                    <a:p>
                      <a:pPr marL="68580" marR="0">
                        <a:lnSpc>
                          <a:spcPts val="1085"/>
                        </a:lnSpc>
                        <a:spcBef>
                          <a:spcPts val="0"/>
                        </a:spcBef>
                        <a:spcAft>
                          <a:spcPts val="0"/>
                        </a:spcAft>
                      </a:pPr>
                      <a:endParaRPr lang="en-US" sz="1600" dirty="0">
                        <a:latin typeface="Times New Roman"/>
                        <a:ea typeface="Verdana"/>
                        <a:cs typeface="Verdana"/>
                      </a:endParaRPr>
                    </a:p>
                    <a:p>
                      <a:pPr marL="68580" marR="0">
                        <a:lnSpc>
                          <a:spcPts val="1085"/>
                        </a:lnSpc>
                        <a:spcBef>
                          <a:spcPts val="0"/>
                        </a:spcBef>
                        <a:spcAft>
                          <a:spcPts val="0"/>
                        </a:spcAft>
                      </a:pPr>
                      <a:r>
                        <a:rPr lang="en-US" sz="1600" dirty="0">
                          <a:latin typeface="Times New Roman"/>
                          <a:ea typeface="Verdana"/>
                          <a:cs typeface="Verdana"/>
                        </a:rPr>
                        <a:t>Math.pow(2,4) is 16</a:t>
                      </a:r>
                      <a:endParaRPr lang="en-US" sz="2000" dirty="0">
                        <a:latin typeface="Verdana"/>
                        <a:ea typeface="Verdana"/>
                        <a:cs typeface="Verdana"/>
                      </a:endParaRPr>
                    </a:p>
                  </a:txBody>
                  <a:tcPr marL="0" marR="0" marT="0" marB="0"/>
                </a:tc>
                <a:extLst>
                  <a:ext uri="{0D108BD9-81ED-4DB2-BD59-A6C34878D82A}">
                    <a16:rowId xmlns:a16="http://schemas.microsoft.com/office/drawing/2014/main" val="10000"/>
                  </a:ext>
                </a:extLst>
              </a:tr>
              <a:tr h="495300">
                <a:tc>
                  <a:txBody>
                    <a:bodyPr/>
                    <a:lstStyle/>
                    <a:p>
                      <a:pPr marL="69850" marR="0">
                        <a:lnSpc>
                          <a:spcPts val="1095"/>
                        </a:lnSpc>
                        <a:spcBef>
                          <a:spcPts val="0"/>
                        </a:spcBef>
                        <a:spcAft>
                          <a:spcPts val="0"/>
                        </a:spcAft>
                      </a:pPr>
                      <a:r>
                        <a:rPr lang="en-US" sz="1600">
                          <a:latin typeface="Times New Roman"/>
                          <a:ea typeface="Verdana"/>
                          <a:cs typeface="Verdana"/>
                        </a:rPr>
                        <a:t>Math.sin(x)</a:t>
                      </a:r>
                      <a:endParaRPr lang="en-US" sz="2000">
                        <a:latin typeface="Verdana"/>
                        <a:ea typeface="Verdana"/>
                        <a:cs typeface="Verdana"/>
                      </a:endParaRPr>
                    </a:p>
                  </a:txBody>
                  <a:tcPr marL="0" marR="0" marT="0" marB="0"/>
                </a:tc>
                <a:tc>
                  <a:txBody>
                    <a:bodyPr/>
                    <a:lstStyle/>
                    <a:p>
                      <a:pPr marL="67945" marR="0">
                        <a:lnSpc>
                          <a:spcPts val="1095"/>
                        </a:lnSpc>
                        <a:spcBef>
                          <a:spcPts val="0"/>
                        </a:spcBef>
                        <a:spcAft>
                          <a:spcPts val="0"/>
                        </a:spcAft>
                      </a:pPr>
                      <a:r>
                        <a:rPr lang="en-US" sz="1600">
                          <a:latin typeface="Times New Roman"/>
                          <a:ea typeface="Verdana"/>
                          <a:cs typeface="Verdana"/>
                        </a:rPr>
                        <a:t>Returns the sine value of x</a:t>
                      </a:r>
                      <a:endParaRPr lang="en-US" sz="2000">
                        <a:latin typeface="Verdana"/>
                        <a:ea typeface="Verdana"/>
                        <a:cs typeface="Verdana"/>
                      </a:endParaRPr>
                    </a:p>
                  </a:txBody>
                  <a:tcPr marL="0" marR="0" marT="0" marB="0"/>
                </a:tc>
                <a:tc>
                  <a:txBody>
                    <a:bodyPr/>
                    <a:lstStyle/>
                    <a:p>
                      <a:pPr marL="68580" marR="0">
                        <a:lnSpc>
                          <a:spcPts val="1095"/>
                        </a:lnSpc>
                        <a:spcBef>
                          <a:spcPts val="0"/>
                        </a:spcBef>
                        <a:spcAft>
                          <a:spcPts val="0"/>
                        </a:spcAft>
                      </a:pPr>
                      <a:r>
                        <a:rPr lang="en-US" sz="1600">
                          <a:latin typeface="Times New Roman"/>
                          <a:ea typeface="Verdana"/>
                          <a:cs typeface="Verdana"/>
                        </a:rPr>
                        <a:t>Math.sin(0.0) is 0.0</a:t>
                      </a:r>
                      <a:endParaRPr lang="en-US" sz="2000">
                        <a:latin typeface="Verdana"/>
                        <a:ea typeface="Verdana"/>
                        <a:cs typeface="Verdana"/>
                      </a:endParaRPr>
                    </a:p>
                  </a:txBody>
                  <a:tcPr marL="0" marR="0" marT="0" marB="0"/>
                </a:tc>
                <a:extLst>
                  <a:ext uri="{0D108BD9-81ED-4DB2-BD59-A6C34878D82A}">
                    <a16:rowId xmlns:a16="http://schemas.microsoft.com/office/drawing/2014/main" val="10001"/>
                  </a:ext>
                </a:extLst>
              </a:tr>
              <a:tr h="495300">
                <a:tc>
                  <a:txBody>
                    <a:bodyPr/>
                    <a:lstStyle/>
                    <a:p>
                      <a:pPr marL="69850" marR="0">
                        <a:lnSpc>
                          <a:spcPts val="1085"/>
                        </a:lnSpc>
                        <a:spcBef>
                          <a:spcPts val="0"/>
                        </a:spcBef>
                        <a:spcAft>
                          <a:spcPts val="0"/>
                        </a:spcAft>
                      </a:pPr>
                      <a:r>
                        <a:rPr lang="en-US" sz="1600">
                          <a:latin typeface="Times New Roman"/>
                          <a:ea typeface="Verdana"/>
                          <a:cs typeface="Verdana"/>
                        </a:rPr>
                        <a:t>Math.cos(x)</a:t>
                      </a:r>
                      <a:endParaRPr lang="en-US" sz="2000">
                        <a:latin typeface="Verdana"/>
                        <a:ea typeface="Verdana"/>
                        <a:cs typeface="Verdana"/>
                      </a:endParaRPr>
                    </a:p>
                  </a:txBody>
                  <a:tcPr marL="0" marR="0" marT="0" marB="0"/>
                </a:tc>
                <a:tc>
                  <a:txBody>
                    <a:bodyPr/>
                    <a:lstStyle/>
                    <a:p>
                      <a:pPr marL="67945" marR="0">
                        <a:lnSpc>
                          <a:spcPts val="1085"/>
                        </a:lnSpc>
                        <a:spcBef>
                          <a:spcPts val="0"/>
                        </a:spcBef>
                        <a:spcAft>
                          <a:spcPts val="0"/>
                        </a:spcAft>
                      </a:pPr>
                      <a:r>
                        <a:rPr lang="en-US" sz="1600">
                          <a:latin typeface="Times New Roman"/>
                          <a:ea typeface="Verdana"/>
                          <a:cs typeface="Verdana"/>
                        </a:rPr>
                        <a:t>Returns cosine value of x</a:t>
                      </a:r>
                      <a:endParaRPr lang="en-US" sz="2000">
                        <a:latin typeface="Verdana"/>
                        <a:ea typeface="Verdana"/>
                        <a:cs typeface="Verdana"/>
                      </a:endParaRPr>
                    </a:p>
                  </a:txBody>
                  <a:tcPr marL="0" marR="0" marT="0" marB="0"/>
                </a:tc>
                <a:tc>
                  <a:txBody>
                    <a:bodyPr/>
                    <a:lstStyle/>
                    <a:p>
                      <a:pPr marL="68580" marR="0">
                        <a:lnSpc>
                          <a:spcPts val="1085"/>
                        </a:lnSpc>
                        <a:spcBef>
                          <a:spcPts val="0"/>
                        </a:spcBef>
                        <a:spcAft>
                          <a:spcPts val="0"/>
                        </a:spcAft>
                      </a:pPr>
                      <a:r>
                        <a:rPr lang="en-US" sz="1600">
                          <a:latin typeface="Times New Roman"/>
                          <a:ea typeface="Verdana"/>
                          <a:cs typeface="Verdana"/>
                        </a:rPr>
                        <a:t>Math.cos(0.0) is 1.0</a:t>
                      </a:r>
                      <a:endParaRPr lang="en-US" sz="2000">
                        <a:latin typeface="Verdana"/>
                        <a:ea typeface="Verdana"/>
                        <a:cs typeface="Verdana"/>
                      </a:endParaRPr>
                    </a:p>
                  </a:txBody>
                  <a:tcPr marL="0" marR="0" marT="0" marB="0"/>
                </a:tc>
                <a:extLst>
                  <a:ext uri="{0D108BD9-81ED-4DB2-BD59-A6C34878D82A}">
                    <a16:rowId xmlns:a16="http://schemas.microsoft.com/office/drawing/2014/main" val="10002"/>
                  </a:ext>
                </a:extLst>
              </a:tr>
              <a:tr h="495300">
                <a:tc>
                  <a:txBody>
                    <a:bodyPr/>
                    <a:lstStyle/>
                    <a:p>
                      <a:pPr marL="69850" marR="0">
                        <a:lnSpc>
                          <a:spcPts val="1085"/>
                        </a:lnSpc>
                        <a:spcBef>
                          <a:spcPts val="0"/>
                        </a:spcBef>
                        <a:spcAft>
                          <a:spcPts val="0"/>
                        </a:spcAft>
                      </a:pPr>
                      <a:r>
                        <a:rPr lang="en-US" sz="1600">
                          <a:latin typeface="Times New Roman"/>
                          <a:ea typeface="Verdana"/>
                          <a:cs typeface="Verdana"/>
                        </a:rPr>
                        <a:t>Math.tan(x)</a:t>
                      </a:r>
                      <a:endParaRPr lang="en-US" sz="2000">
                        <a:latin typeface="Verdana"/>
                        <a:ea typeface="Verdana"/>
                        <a:cs typeface="Verdana"/>
                      </a:endParaRPr>
                    </a:p>
                  </a:txBody>
                  <a:tcPr marL="0" marR="0" marT="0" marB="0"/>
                </a:tc>
                <a:tc>
                  <a:txBody>
                    <a:bodyPr/>
                    <a:lstStyle/>
                    <a:p>
                      <a:pPr marL="67945" marR="0">
                        <a:lnSpc>
                          <a:spcPts val="1085"/>
                        </a:lnSpc>
                        <a:spcBef>
                          <a:spcPts val="0"/>
                        </a:spcBef>
                        <a:spcAft>
                          <a:spcPts val="0"/>
                        </a:spcAft>
                      </a:pPr>
                      <a:r>
                        <a:rPr lang="en-US" sz="1600">
                          <a:latin typeface="Times New Roman"/>
                          <a:ea typeface="Verdana"/>
                          <a:cs typeface="Verdana"/>
                        </a:rPr>
                        <a:t>Returns tangent value of x</a:t>
                      </a:r>
                      <a:endParaRPr lang="en-US" sz="2000">
                        <a:latin typeface="Verdana"/>
                        <a:ea typeface="Verdana"/>
                        <a:cs typeface="Verdana"/>
                      </a:endParaRPr>
                    </a:p>
                  </a:txBody>
                  <a:tcPr marL="0" marR="0" marT="0" marB="0"/>
                </a:tc>
                <a:tc>
                  <a:txBody>
                    <a:bodyPr/>
                    <a:lstStyle/>
                    <a:p>
                      <a:pPr marL="68580" marR="0">
                        <a:lnSpc>
                          <a:spcPts val="1085"/>
                        </a:lnSpc>
                        <a:spcBef>
                          <a:spcPts val="0"/>
                        </a:spcBef>
                        <a:spcAft>
                          <a:spcPts val="0"/>
                        </a:spcAft>
                      </a:pPr>
                      <a:r>
                        <a:rPr lang="en-US" sz="1600">
                          <a:latin typeface="Times New Roman"/>
                          <a:ea typeface="Verdana"/>
                          <a:cs typeface="Verdana"/>
                        </a:rPr>
                        <a:t>Math.tan(0.0) is 0</a:t>
                      </a:r>
                      <a:endParaRPr lang="en-US" sz="2000">
                        <a:latin typeface="Verdana"/>
                        <a:ea typeface="Verdana"/>
                        <a:cs typeface="Verdana"/>
                      </a:endParaRPr>
                    </a:p>
                  </a:txBody>
                  <a:tcPr marL="0" marR="0" marT="0" marB="0"/>
                </a:tc>
                <a:extLst>
                  <a:ext uri="{0D108BD9-81ED-4DB2-BD59-A6C34878D82A}">
                    <a16:rowId xmlns:a16="http://schemas.microsoft.com/office/drawing/2014/main" val="10003"/>
                  </a:ext>
                </a:extLst>
              </a:tr>
              <a:tr h="495300">
                <a:tc>
                  <a:txBody>
                    <a:bodyPr/>
                    <a:lstStyle/>
                    <a:p>
                      <a:pPr marL="69850" marR="0">
                        <a:lnSpc>
                          <a:spcPts val="1095"/>
                        </a:lnSpc>
                        <a:spcBef>
                          <a:spcPts val="0"/>
                        </a:spcBef>
                        <a:spcAft>
                          <a:spcPts val="0"/>
                        </a:spcAft>
                      </a:pPr>
                      <a:r>
                        <a:rPr lang="en-US" sz="1600">
                          <a:latin typeface="Times New Roman"/>
                          <a:ea typeface="Verdana"/>
                          <a:cs typeface="Verdana"/>
                        </a:rPr>
                        <a:t>Math.exp(x)</a:t>
                      </a:r>
                      <a:endParaRPr lang="en-US" sz="2000">
                        <a:latin typeface="Verdana"/>
                        <a:ea typeface="Verdana"/>
                        <a:cs typeface="Verdana"/>
                      </a:endParaRPr>
                    </a:p>
                  </a:txBody>
                  <a:tcPr marL="0" marR="0" marT="0" marB="0"/>
                </a:tc>
                <a:tc>
                  <a:txBody>
                    <a:bodyPr/>
                    <a:lstStyle/>
                    <a:p>
                      <a:pPr marL="67945" marR="0">
                        <a:lnSpc>
                          <a:spcPts val="1095"/>
                        </a:lnSpc>
                        <a:spcBef>
                          <a:spcPts val="0"/>
                        </a:spcBef>
                        <a:spcAft>
                          <a:spcPts val="0"/>
                        </a:spcAft>
                      </a:pPr>
                      <a:r>
                        <a:rPr lang="en-US" sz="1600">
                          <a:latin typeface="Times New Roman"/>
                          <a:ea typeface="Verdana"/>
                          <a:cs typeface="Verdana"/>
                        </a:rPr>
                        <a:t>Returns exponential value i.e e</a:t>
                      </a:r>
                      <a:r>
                        <a:rPr lang="en-US" sz="1600" baseline="30000">
                          <a:latin typeface="Times New Roman"/>
                          <a:ea typeface="Verdana"/>
                          <a:cs typeface="Verdana"/>
                        </a:rPr>
                        <a:t>x</a:t>
                      </a:r>
                      <a:endParaRPr lang="en-US" sz="2000">
                        <a:latin typeface="Verdana"/>
                        <a:ea typeface="Verdana"/>
                        <a:cs typeface="Verdana"/>
                      </a:endParaRPr>
                    </a:p>
                  </a:txBody>
                  <a:tcPr marL="0" marR="0" marT="0" marB="0"/>
                </a:tc>
                <a:tc>
                  <a:txBody>
                    <a:bodyPr/>
                    <a:lstStyle/>
                    <a:p>
                      <a:pPr marL="68580" marR="0">
                        <a:lnSpc>
                          <a:spcPts val="1095"/>
                        </a:lnSpc>
                        <a:spcBef>
                          <a:spcPts val="0"/>
                        </a:spcBef>
                        <a:spcAft>
                          <a:spcPts val="0"/>
                        </a:spcAft>
                      </a:pPr>
                      <a:r>
                        <a:rPr lang="en-US" sz="1600">
                          <a:latin typeface="Times New Roman"/>
                          <a:ea typeface="Verdana"/>
                          <a:cs typeface="Verdana"/>
                        </a:rPr>
                        <a:t>Math.exp(0) is 1</a:t>
                      </a:r>
                      <a:endParaRPr lang="en-US" sz="2000">
                        <a:latin typeface="Verdana"/>
                        <a:ea typeface="Verdana"/>
                        <a:cs typeface="Verdana"/>
                      </a:endParaRPr>
                    </a:p>
                  </a:txBody>
                  <a:tcPr marL="0" marR="0" marT="0" marB="0"/>
                </a:tc>
                <a:extLst>
                  <a:ext uri="{0D108BD9-81ED-4DB2-BD59-A6C34878D82A}">
                    <a16:rowId xmlns:a16="http://schemas.microsoft.com/office/drawing/2014/main" val="10004"/>
                  </a:ext>
                </a:extLst>
              </a:tr>
              <a:tr h="495300">
                <a:tc>
                  <a:txBody>
                    <a:bodyPr/>
                    <a:lstStyle/>
                    <a:p>
                      <a:pPr marL="69850" marR="0">
                        <a:lnSpc>
                          <a:spcPts val="1145"/>
                        </a:lnSpc>
                        <a:spcBef>
                          <a:spcPts val="0"/>
                        </a:spcBef>
                        <a:spcAft>
                          <a:spcPts val="0"/>
                        </a:spcAft>
                      </a:pPr>
                      <a:r>
                        <a:rPr lang="en-US" sz="1600">
                          <a:latin typeface="Times New Roman"/>
                          <a:ea typeface="Verdana"/>
                          <a:cs typeface="Verdana"/>
                        </a:rPr>
                        <a:t>Math.random(x)</a:t>
                      </a:r>
                      <a:endParaRPr lang="en-US" sz="2000">
                        <a:latin typeface="Verdana"/>
                        <a:ea typeface="Verdana"/>
                        <a:cs typeface="Verdana"/>
                      </a:endParaRPr>
                    </a:p>
                  </a:txBody>
                  <a:tcPr marL="0" marR="0" marT="0" marB="0"/>
                </a:tc>
                <a:tc>
                  <a:txBody>
                    <a:bodyPr/>
                    <a:lstStyle/>
                    <a:p>
                      <a:pPr marL="67945" marR="109220">
                        <a:lnSpc>
                          <a:spcPts val="1210"/>
                        </a:lnSpc>
                        <a:spcBef>
                          <a:spcPts val="0"/>
                        </a:spcBef>
                        <a:spcAft>
                          <a:spcPts val="0"/>
                        </a:spcAft>
                      </a:pPr>
                      <a:r>
                        <a:rPr lang="en-US" sz="1600">
                          <a:latin typeface="Times New Roman"/>
                          <a:ea typeface="Verdana"/>
                          <a:cs typeface="Verdana"/>
                        </a:rPr>
                        <a:t>Generates a random number in between 0 and 1</a:t>
                      </a:r>
                      <a:endParaRPr lang="en-US" sz="2000">
                        <a:latin typeface="Verdana"/>
                        <a:ea typeface="Verdana"/>
                        <a:cs typeface="Verdana"/>
                      </a:endParaRPr>
                    </a:p>
                  </a:txBody>
                  <a:tcPr marL="0" marR="0" marT="0" marB="0"/>
                </a:tc>
                <a:tc>
                  <a:txBody>
                    <a:bodyPr/>
                    <a:lstStyle/>
                    <a:p>
                      <a:pPr marL="68580" marR="0">
                        <a:lnSpc>
                          <a:spcPts val="1145"/>
                        </a:lnSpc>
                        <a:spcBef>
                          <a:spcPts val="0"/>
                        </a:spcBef>
                        <a:spcAft>
                          <a:spcPts val="0"/>
                        </a:spcAft>
                      </a:pPr>
                      <a:r>
                        <a:rPr lang="en-US" sz="1600">
                          <a:latin typeface="Times New Roman"/>
                          <a:ea typeface="Verdana"/>
                          <a:cs typeface="Verdana"/>
                        </a:rPr>
                        <a:t>Math.random()</a:t>
                      </a:r>
                      <a:endParaRPr lang="en-US" sz="2000">
                        <a:latin typeface="Verdana"/>
                        <a:ea typeface="Verdana"/>
                        <a:cs typeface="Verdana"/>
                      </a:endParaRPr>
                    </a:p>
                  </a:txBody>
                  <a:tcPr marL="0" marR="0" marT="0" marB="0"/>
                </a:tc>
                <a:extLst>
                  <a:ext uri="{0D108BD9-81ED-4DB2-BD59-A6C34878D82A}">
                    <a16:rowId xmlns:a16="http://schemas.microsoft.com/office/drawing/2014/main" val="10005"/>
                  </a:ext>
                </a:extLst>
              </a:tr>
              <a:tr h="495300">
                <a:tc>
                  <a:txBody>
                    <a:bodyPr/>
                    <a:lstStyle/>
                    <a:p>
                      <a:pPr marL="69850" marR="0">
                        <a:lnSpc>
                          <a:spcPts val="1065"/>
                        </a:lnSpc>
                        <a:spcBef>
                          <a:spcPts val="0"/>
                        </a:spcBef>
                        <a:spcAft>
                          <a:spcPts val="0"/>
                        </a:spcAft>
                      </a:pPr>
                      <a:r>
                        <a:rPr lang="en-US" sz="1600">
                          <a:latin typeface="Times New Roman"/>
                          <a:ea typeface="Verdana"/>
                          <a:cs typeface="Verdana"/>
                        </a:rPr>
                        <a:t>Math.log(x)</a:t>
                      </a:r>
                      <a:endParaRPr lang="en-US" sz="2000">
                        <a:latin typeface="Verdana"/>
                        <a:ea typeface="Verdana"/>
                        <a:cs typeface="Verdana"/>
                      </a:endParaRPr>
                    </a:p>
                  </a:txBody>
                  <a:tcPr marL="0" marR="0" marT="0" marB="0"/>
                </a:tc>
                <a:tc>
                  <a:txBody>
                    <a:bodyPr/>
                    <a:lstStyle/>
                    <a:p>
                      <a:pPr marL="67945" marR="0">
                        <a:lnSpc>
                          <a:spcPts val="1065"/>
                        </a:lnSpc>
                        <a:spcBef>
                          <a:spcPts val="0"/>
                        </a:spcBef>
                        <a:spcAft>
                          <a:spcPts val="0"/>
                        </a:spcAft>
                      </a:pPr>
                      <a:r>
                        <a:rPr lang="en-US" sz="1600">
                          <a:latin typeface="Times New Roman"/>
                          <a:ea typeface="Verdana"/>
                          <a:cs typeface="Verdana"/>
                        </a:rPr>
                        <a:t>Display logarithmic value</a:t>
                      </a:r>
                      <a:endParaRPr lang="en-US" sz="2000">
                        <a:latin typeface="Verdana"/>
                        <a:ea typeface="Verdana"/>
                        <a:cs typeface="Verdana"/>
                      </a:endParaRPr>
                    </a:p>
                  </a:txBody>
                  <a:tcPr marL="0" marR="0" marT="0" marB="0"/>
                </a:tc>
                <a:tc>
                  <a:txBody>
                    <a:bodyPr/>
                    <a:lstStyle/>
                    <a:p>
                      <a:pPr marL="68580" marR="0">
                        <a:lnSpc>
                          <a:spcPts val="1065"/>
                        </a:lnSpc>
                        <a:spcBef>
                          <a:spcPts val="0"/>
                        </a:spcBef>
                        <a:spcAft>
                          <a:spcPts val="0"/>
                        </a:spcAft>
                      </a:pPr>
                      <a:r>
                        <a:rPr lang="en-US" sz="1600" dirty="0">
                          <a:latin typeface="Times New Roman"/>
                          <a:ea typeface="Verdana"/>
                          <a:cs typeface="Verdana"/>
                        </a:rPr>
                        <a:t>Math.log(2.7) is 1</a:t>
                      </a:r>
                      <a:endParaRPr lang="en-US" sz="2000" dirty="0">
                        <a:latin typeface="Verdana"/>
                        <a:ea typeface="Verdana"/>
                        <a:cs typeface="Verdana"/>
                      </a:endParaRPr>
                    </a:p>
                  </a:txBody>
                  <a:tcPr marL="0" marR="0" marT="0" marB="0"/>
                </a:tc>
                <a:extLst>
                  <a:ext uri="{0D108BD9-81ED-4DB2-BD59-A6C34878D82A}">
                    <a16:rowId xmlns:a16="http://schemas.microsoft.com/office/drawing/2014/main" val="10006"/>
                  </a:ext>
                </a:extLst>
              </a:tr>
              <a:tr h="495300">
                <a:tc>
                  <a:txBody>
                    <a:bodyPr/>
                    <a:lstStyle/>
                    <a:p>
                      <a:pPr marL="69850" marR="0">
                        <a:lnSpc>
                          <a:spcPts val="1145"/>
                        </a:lnSpc>
                        <a:spcBef>
                          <a:spcPts val="0"/>
                        </a:spcBef>
                        <a:spcAft>
                          <a:spcPts val="0"/>
                        </a:spcAft>
                      </a:pPr>
                      <a:r>
                        <a:rPr lang="en-US" sz="1600">
                          <a:latin typeface="Times New Roman"/>
                          <a:ea typeface="Verdana"/>
                          <a:cs typeface="Verdana"/>
                        </a:rPr>
                        <a:t>Math.PI</a:t>
                      </a:r>
                      <a:endParaRPr lang="en-US" sz="2000">
                        <a:latin typeface="Verdana"/>
                        <a:ea typeface="Verdana"/>
                        <a:cs typeface="Verdana"/>
                      </a:endParaRPr>
                    </a:p>
                  </a:txBody>
                  <a:tcPr marL="0" marR="0" marT="0" marB="0"/>
                </a:tc>
                <a:tc>
                  <a:txBody>
                    <a:bodyPr/>
                    <a:lstStyle/>
                    <a:p>
                      <a:pPr marL="67945" marR="0">
                        <a:lnSpc>
                          <a:spcPts val="1145"/>
                        </a:lnSpc>
                        <a:spcBef>
                          <a:spcPts val="0"/>
                        </a:spcBef>
                        <a:spcAft>
                          <a:spcPts val="0"/>
                        </a:spcAft>
                      </a:pPr>
                      <a:r>
                        <a:rPr lang="en-US" sz="1600">
                          <a:latin typeface="Times New Roman"/>
                          <a:ea typeface="Verdana"/>
                          <a:cs typeface="Verdana"/>
                        </a:rPr>
                        <a:t>Returns a ∏ value</a:t>
                      </a:r>
                      <a:endParaRPr lang="en-US" sz="2000">
                        <a:latin typeface="Verdana"/>
                        <a:ea typeface="Verdana"/>
                        <a:cs typeface="Verdana"/>
                      </a:endParaRPr>
                    </a:p>
                  </a:txBody>
                  <a:tcPr marL="0" marR="0" marT="0" marB="0"/>
                </a:tc>
                <a:tc>
                  <a:txBody>
                    <a:bodyPr/>
                    <a:lstStyle/>
                    <a:p>
                      <a:pPr marL="68580" marR="0">
                        <a:lnSpc>
                          <a:spcPts val="1130"/>
                        </a:lnSpc>
                        <a:spcBef>
                          <a:spcPts val="0"/>
                        </a:spcBef>
                        <a:spcAft>
                          <a:spcPts val="0"/>
                        </a:spcAft>
                      </a:pPr>
                      <a:r>
                        <a:rPr lang="en-US" sz="1600" dirty="0">
                          <a:latin typeface="Times New Roman"/>
                          <a:ea typeface="Verdana"/>
                          <a:cs typeface="Verdana"/>
                        </a:rPr>
                        <a:t>a = </a:t>
                      </a:r>
                      <a:r>
                        <a:rPr lang="en-US" sz="1600" dirty="0" err="1">
                          <a:latin typeface="Times New Roman"/>
                          <a:ea typeface="Verdana"/>
                          <a:cs typeface="Verdana"/>
                        </a:rPr>
                        <a:t>Math.PI</a:t>
                      </a:r>
                      <a:r>
                        <a:rPr lang="en-US" sz="1600" dirty="0">
                          <a:latin typeface="Times New Roman"/>
                          <a:ea typeface="Verdana"/>
                          <a:cs typeface="Verdana"/>
                        </a:rPr>
                        <a:t>;</a:t>
                      </a:r>
                      <a:endParaRPr lang="en-US" sz="2000" dirty="0">
                        <a:latin typeface="Verdana"/>
                        <a:ea typeface="Verdana"/>
                        <a:cs typeface="Verdana"/>
                      </a:endParaRPr>
                    </a:p>
                    <a:p>
                      <a:pPr marL="68580" marR="0">
                        <a:lnSpc>
                          <a:spcPts val="1245"/>
                        </a:lnSpc>
                        <a:spcBef>
                          <a:spcPts val="60"/>
                        </a:spcBef>
                        <a:spcAft>
                          <a:spcPts val="0"/>
                        </a:spcAft>
                      </a:pPr>
                      <a:r>
                        <a:rPr lang="en-US" sz="1600" dirty="0">
                          <a:latin typeface="Times New Roman"/>
                          <a:ea typeface="Verdana"/>
                          <a:cs typeface="Verdana"/>
                        </a:rPr>
                        <a:t>a = </a:t>
                      </a:r>
                      <a:r>
                        <a:rPr lang="en-US" sz="2000" dirty="0">
                          <a:latin typeface="Times New Roman"/>
                          <a:ea typeface="Verdana"/>
                          <a:cs typeface="Verdana"/>
                        </a:rPr>
                        <a:t>3.141592653589793</a:t>
                      </a:r>
                      <a:endParaRPr lang="en-US" sz="2000" dirty="0">
                        <a:latin typeface="Verdana"/>
                        <a:ea typeface="Verdana"/>
                        <a:cs typeface="Verdana"/>
                      </a:endParaRPr>
                    </a:p>
                  </a:txBody>
                  <a:tcPr marL="0" marR="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2" algn="ctr" rtl="0">
              <a:spcBef>
                <a:spcPct val="0"/>
              </a:spcBef>
            </a:pPr>
            <a:r>
              <a:rPr lang="en-US" sz="3600" dirty="0">
                <a:solidFill>
                  <a:schemeClr val="tx2"/>
                </a:solidFill>
                <a:latin typeface="+mj-lt"/>
              </a:rPr>
              <a:t>The Date Object</a:t>
            </a:r>
            <a:br>
              <a:rPr lang="en-US" sz="3600" dirty="0">
                <a:solidFill>
                  <a:schemeClr val="tx2"/>
                </a:solidFill>
                <a:latin typeface="+mj-lt"/>
              </a:rPr>
            </a:br>
            <a:endParaRPr lang="en-US" sz="3600" dirty="0">
              <a:solidFill>
                <a:schemeClr val="tx2"/>
              </a:solidFill>
              <a:latin typeface="+mj-lt"/>
            </a:endParaRPr>
          </a:p>
        </p:txBody>
      </p:sp>
      <p:sp>
        <p:nvSpPr>
          <p:cNvPr id="3" name="Content Placeholder 2"/>
          <p:cNvSpPr>
            <a:spLocks noGrp="1"/>
          </p:cNvSpPr>
          <p:nvPr>
            <p:ph idx="1"/>
          </p:nvPr>
        </p:nvSpPr>
        <p:spPr>
          <a:xfrm>
            <a:off x="304800" y="838200"/>
            <a:ext cx="8534400" cy="5715000"/>
          </a:xfrm>
        </p:spPr>
        <p:txBody>
          <a:bodyPr>
            <a:normAutofit fontScale="70000" lnSpcReduction="20000"/>
          </a:bodyPr>
          <a:lstStyle/>
          <a:p>
            <a:r>
              <a:rPr lang="en-US" dirty="0"/>
              <a:t>This object is used for obtaining the date and time. In JavaScript, dates and times represent in milliseconds since 1</a:t>
            </a:r>
            <a:r>
              <a:rPr lang="en-US" baseline="30000" dirty="0"/>
              <a:t>st</a:t>
            </a:r>
            <a:r>
              <a:rPr lang="en-US" dirty="0"/>
              <a:t> January 1970 UTC. JavaScript supports two time zones: UTC and local. UTC is Universal Time, also known as Greenwich Mean Time(GMT), which is standard time throughout the world. Local time is the time on your System. A JavaScript </a:t>
            </a:r>
            <a:r>
              <a:rPr lang="en-US" i="1" dirty="0"/>
              <a:t>Date </a:t>
            </a:r>
            <a:r>
              <a:rPr lang="en-US" dirty="0"/>
              <a:t>represents date from -1,000,000,000 to -1,000,000,000 days relative to 01/01/1970.</a:t>
            </a:r>
          </a:p>
          <a:p>
            <a:r>
              <a:rPr lang="en-US" dirty="0"/>
              <a:t>Date Object Constructors:</a:t>
            </a:r>
          </a:p>
          <a:p>
            <a:r>
              <a:rPr lang="en-US" i="1" dirty="0"/>
              <a:t>new Date(); </a:t>
            </a:r>
            <a:r>
              <a:rPr lang="en-US" dirty="0"/>
              <a:t>Constructs an empty date object.</a:t>
            </a:r>
            <a:endParaRPr lang="en-US" sz="4000" dirty="0"/>
          </a:p>
          <a:p>
            <a:r>
              <a:rPr lang="en-US" i="1" dirty="0"/>
              <a:t>new Date(“String”); </a:t>
            </a:r>
            <a:r>
              <a:rPr lang="en-US" dirty="0"/>
              <a:t>Creates a Date object based upon the contents of a text string.</a:t>
            </a:r>
            <a:endParaRPr lang="en-US" sz="4000" dirty="0"/>
          </a:p>
          <a:p>
            <a:r>
              <a:rPr lang="en-US" i="1" dirty="0"/>
              <a:t>new Date(year, month, day[,hour, minute, second] ); </a:t>
            </a:r>
            <a:r>
              <a:rPr lang="en-US" dirty="0"/>
              <a:t>Creates a Date object based upon the numerical values for the year, month and day.</a:t>
            </a:r>
            <a:endParaRPr lang="en-US" sz="4000" dirty="0"/>
          </a:p>
          <a:p>
            <a:endParaRPr lang="en-US" dirty="0"/>
          </a:p>
          <a:p>
            <a:pPr marL="0" indent="0">
              <a:buNone/>
            </a:pPr>
            <a:r>
              <a:rPr lang="en-US" dirty="0" err="1"/>
              <a:t>var</a:t>
            </a:r>
            <a:r>
              <a:rPr lang="en-US" dirty="0"/>
              <a:t> </a:t>
            </a:r>
            <a:r>
              <a:rPr lang="en-US" dirty="0" err="1"/>
              <a:t>dt</a:t>
            </a:r>
            <a:r>
              <a:rPr lang="en-US" dirty="0"/>
              <a:t>=new Date();</a:t>
            </a:r>
          </a:p>
          <a:p>
            <a:pPr marL="0" indent="0">
              <a:buNone/>
            </a:pPr>
            <a:r>
              <a:rPr lang="en-US" sz="2400" dirty="0" err="1"/>
              <a:t>document.write</a:t>
            </a:r>
            <a:r>
              <a:rPr lang="en-US" sz="2400" dirty="0"/>
              <a:t>(dt);	</a:t>
            </a:r>
            <a:r>
              <a:rPr lang="en-US" sz="2300" b="1" dirty="0"/>
              <a:t> // Fri Nov 11 2022 01:47:11 GMT+0530 (Sri Lanka Standard Time) </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6400800"/>
          </a:xfrm>
        </p:spPr>
        <p:txBody>
          <a:bodyPr>
            <a:normAutofit fontScale="92500" lnSpcReduction="1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&lt;p id="demo"&gt;&lt;/p&gt;</a:t>
            </a:r>
          </a:p>
          <a:p>
            <a:pPr marL="0" indent="0">
              <a:buNone/>
            </a:pPr>
            <a:r>
              <a:rPr lang="en-US" dirty="0"/>
              <a:t>&lt;script&gt;</a:t>
            </a:r>
          </a:p>
          <a:p>
            <a:pPr marL="0" indent="0">
              <a:buNone/>
            </a:pPr>
            <a:r>
              <a:rPr lang="en-US" dirty="0" err="1"/>
              <a:t>document.getElementById</a:t>
            </a:r>
            <a:r>
              <a:rPr lang="en-US" dirty="0"/>
              <a:t>("demo").</a:t>
            </a:r>
            <a:r>
              <a:rPr lang="en-US" dirty="0" err="1"/>
              <a:t>innerHTML</a:t>
            </a:r>
            <a:r>
              <a:rPr lang="en-US" dirty="0"/>
              <a:t> = Date();</a:t>
            </a:r>
          </a:p>
          <a:p>
            <a:pPr marL="0" indent="0">
              <a:buNone/>
            </a:pPr>
            <a:r>
              <a:rPr lang="en-US" dirty="0"/>
              <a:t>&lt;/script&gt;</a:t>
            </a:r>
          </a:p>
          <a:p>
            <a:pPr marL="0" indent="0">
              <a:buNone/>
            </a:pPr>
            <a:r>
              <a:rPr lang="en-US" dirty="0"/>
              <a:t>&lt;/body&gt;</a:t>
            </a:r>
          </a:p>
          <a:p>
            <a:pPr marL="0" indent="0">
              <a:buNone/>
            </a:pPr>
            <a:r>
              <a:rPr lang="en-US" dirty="0"/>
              <a:t>&lt;/html&gt; </a:t>
            </a:r>
          </a:p>
          <a:p>
            <a:pPr>
              <a:buNone/>
            </a:pPr>
            <a:r>
              <a:rPr lang="en-US" dirty="0"/>
              <a:t>output:</a:t>
            </a:r>
          </a:p>
          <a:p>
            <a:pPr>
              <a:buNone/>
            </a:pPr>
            <a:r>
              <a:rPr lang="en-US" dirty="0"/>
              <a:t>Fri Nov 11 2022 01:48:40 GMT+0530 (Sri Lanka Standard Time)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chemeClr val="tx2"/>
                </a:solidFill>
              </a:rPr>
              <a:t>JavaScript Date Methods</a:t>
            </a:r>
            <a:br>
              <a:rPr lang="en-US" dirty="0"/>
            </a:br>
            <a:endParaRPr lang="en-US" dirty="0"/>
          </a:p>
        </p:txBody>
      </p:sp>
      <p:sp>
        <p:nvSpPr>
          <p:cNvPr id="3" name="Content Placeholder 2"/>
          <p:cNvSpPr>
            <a:spLocks noGrp="1"/>
          </p:cNvSpPr>
          <p:nvPr>
            <p:ph idx="1"/>
          </p:nvPr>
        </p:nvSpPr>
        <p:spPr>
          <a:xfrm>
            <a:off x="304800" y="762000"/>
            <a:ext cx="8534400" cy="5791200"/>
          </a:xfrm>
        </p:spPr>
        <p:txBody>
          <a:bodyPr/>
          <a:lstStyle/>
          <a:p>
            <a:r>
              <a:rPr lang="en-US" dirty="0"/>
              <a:t>Date methods let you get and set date values (years, months, days, hours, minutes, seconds, milliseconds)</a:t>
            </a:r>
          </a:p>
          <a:p>
            <a:endParaRPr lang="en-US" dirty="0"/>
          </a:p>
        </p:txBody>
      </p:sp>
      <p:graphicFrame>
        <p:nvGraphicFramePr>
          <p:cNvPr id="4" name="Table 3"/>
          <p:cNvGraphicFramePr>
            <a:graphicFrameLocks noGrp="1"/>
          </p:cNvGraphicFramePr>
          <p:nvPr/>
        </p:nvGraphicFramePr>
        <p:xfrm>
          <a:off x="914400" y="2514600"/>
          <a:ext cx="7696200" cy="3810000"/>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76250">
                <a:tc>
                  <a:txBody>
                    <a:bodyPr/>
                    <a:lstStyle/>
                    <a:p>
                      <a:pPr algn="l" fontAlgn="t"/>
                      <a:r>
                        <a:rPr lang="en-US"/>
                        <a:t>Method</a:t>
                      </a:r>
                    </a:p>
                  </a:txBody>
                  <a:tcPr marL="152400" marR="76200" marT="76200" marB="76200"/>
                </a:tc>
                <a:tc>
                  <a:txBody>
                    <a:bodyPr/>
                    <a:lstStyle/>
                    <a:p>
                      <a:pPr algn="l" fontAlgn="t"/>
                      <a:r>
                        <a:rPr lang="en-US"/>
                        <a:t>Description</a:t>
                      </a:r>
                    </a:p>
                  </a:txBody>
                  <a:tcPr marL="76200" marR="76200" marT="76200" marB="76200"/>
                </a:tc>
                <a:extLst>
                  <a:ext uri="{0D108BD9-81ED-4DB2-BD59-A6C34878D82A}">
                    <a16:rowId xmlns:a16="http://schemas.microsoft.com/office/drawing/2014/main" val="10000"/>
                  </a:ext>
                </a:extLst>
              </a:tr>
              <a:tr h="476250">
                <a:tc>
                  <a:txBody>
                    <a:bodyPr/>
                    <a:lstStyle/>
                    <a:p>
                      <a:pPr algn="l" fontAlgn="t"/>
                      <a:r>
                        <a:rPr lang="en-US"/>
                        <a:t>getDate()</a:t>
                      </a:r>
                    </a:p>
                  </a:txBody>
                  <a:tcPr marL="152400" marR="76200" marT="76200" marB="76200"/>
                </a:tc>
                <a:tc>
                  <a:txBody>
                    <a:bodyPr/>
                    <a:lstStyle/>
                    <a:p>
                      <a:pPr algn="l" fontAlgn="t"/>
                      <a:r>
                        <a:rPr lang="en-US"/>
                        <a:t>Get the day as a number (1-31)</a:t>
                      </a:r>
                    </a:p>
                  </a:txBody>
                  <a:tcPr marL="76200" marR="76200" marT="76200" marB="76200"/>
                </a:tc>
                <a:extLst>
                  <a:ext uri="{0D108BD9-81ED-4DB2-BD59-A6C34878D82A}">
                    <a16:rowId xmlns:a16="http://schemas.microsoft.com/office/drawing/2014/main" val="10001"/>
                  </a:ext>
                </a:extLst>
              </a:tr>
              <a:tr h="476250">
                <a:tc>
                  <a:txBody>
                    <a:bodyPr/>
                    <a:lstStyle/>
                    <a:p>
                      <a:pPr algn="l" fontAlgn="t"/>
                      <a:r>
                        <a:rPr lang="en-US"/>
                        <a:t>getDay()</a:t>
                      </a:r>
                    </a:p>
                  </a:txBody>
                  <a:tcPr marL="152400" marR="76200" marT="76200" marB="76200"/>
                </a:tc>
                <a:tc>
                  <a:txBody>
                    <a:bodyPr/>
                    <a:lstStyle/>
                    <a:p>
                      <a:pPr algn="l" fontAlgn="t"/>
                      <a:r>
                        <a:rPr lang="en-US"/>
                        <a:t>Get the weekday as a number (0-6)</a:t>
                      </a:r>
                    </a:p>
                  </a:txBody>
                  <a:tcPr marL="76200" marR="76200" marT="76200" marB="76200"/>
                </a:tc>
                <a:extLst>
                  <a:ext uri="{0D108BD9-81ED-4DB2-BD59-A6C34878D82A}">
                    <a16:rowId xmlns:a16="http://schemas.microsoft.com/office/drawing/2014/main" val="10002"/>
                  </a:ext>
                </a:extLst>
              </a:tr>
              <a:tr h="476250">
                <a:tc>
                  <a:txBody>
                    <a:bodyPr/>
                    <a:lstStyle/>
                    <a:p>
                      <a:pPr algn="l" fontAlgn="t"/>
                      <a:r>
                        <a:rPr lang="en-US"/>
                        <a:t>getFullYear()</a:t>
                      </a:r>
                    </a:p>
                  </a:txBody>
                  <a:tcPr marL="152400" marR="76200" marT="76200" marB="76200"/>
                </a:tc>
                <a:tc>
                  <a:txBody>
                    <a:bodyPr/>
                    <a:lstStyle/>
                    <a:p>
                      <a:pPr algn="l" fontAlgn="t"/>
                      <a:r>
                        <a:rPr lang="en-US"/>
                        <a:t>Get the four digit year (yyyy)</a:t>
                      </a:r>
                    </a:p>
                  </a:txBody>
                  <a:tcPr marL="76200" marR="76200" marT="76200" marB="76200"/>
                </a:tc>
                <a:extLst>
                  <a:ext uri="{0D108BD9-81ED-4DB2-BD59-A6C34878D82A}">
                    <a16:rowId xmlns:a16="http://schemas.microsoft.com/office/drawing/2014/main" val="10003"/>
                  </a:ext>
                </a:extLst>
              </a:tr>
              <a:tr h="476250">
                <a:tc>
                  <a:txBody>
                    <a:bodyPr/>
                    <a:lstStyle/>
                    <a:p>
                      <a:pPr algn="l" fontAlgn="t"/>
                      <a:r>
                        <a:rPr lang="en-US"/>
                        <a:t>getHours()</a:t>
                      </a:r>
                    </a:p>
                  </a:txBody>
                  <a:tcPr marL="152400" marR="76200" marT="76200" marB="76200"/>
                </a:tc>
                <a:tc>
                  <a:txBody>
                    <a:bodyPr/>
                    <a:lstStyle/>
                    <a:p>
                      <a:pPr algn="l" fontAlgn="t"/>
                      <a:r>
                        <a:rPr lang="en-US"/>
                        <a:t>Get the hour (0-23)</a:t>
                      </a:r>
                    </a:p>
                  </a:txBody>
                  <a:tcPr marL="76200" marR="76200" marT="76200" marB="76200"/>
                </a:tc>
                <a:extLst>
                  <a:ext uri="{0D108BD9-81ED-4DB2-BD59-A6C34878D82A}">
                    <a16:rowId xmlns:a16="http://schemas.microsoft.com/office/drawing/2014/main" val="10004"/>
                  </a:ext>
                </a:extLst>
              </a:tr>
              <a:tr h="476250">
                <a:tc>
                  <a:txBody>
                    <a:bodyPr/>
                    <a:lstStyle/>
                    <a:p>
                      <a:pPr algn="l" fontAlgn="t"/>
                      <a:r>
                        <a:rPr lang="en-US"/>
                        <a:t>getMilliseconds()</a:t>
                      </a:r>
                    </a:p>
                  </a:txBody>
                  <a:tcPr marL="152400" marR="76200" marT="76200" marB="76200"/>
                </a:tc>
                <a:tc>
                  <a:txBody>
                    <a:bodyPr/>
                    <a:lstStyle/>
                    <a:p>
                      <a:pPr algn="l" fontAlgn="t"/>
                      <a:r>
                        <a:rPr lang="en-US"/>
                        <a:t>Get the milliseconds (0-999)</a:t>
                      </a:r>
                    </a:p>
                  </a:txBody>
                  <a:tcPr marL="76200" marR="76200" marT="76200" marB="76200"/>
                </a:tc>
                <a:extLst>
                  <a:ext uri="{0D108BD9-81ED-4DB2-BD59-A6C34878D82A}">
                    <a16:rowId xmlns:a16="http://schemas.microsoft.com/office/drawing/2014/main" val="10005"/>
                  </a:ext>
                </a:extLst>
              </a:tr>
              <a:tr h="476250">
                <a:tc>
                  <a:txBody>
                    <a:bodyPr/>
                    <a:lstStyle/>
                    <a:p>
                      <a:pPr algn="l" fontAlgn="t"/>
                      <a:r>
                        <a:rPr lang="en-US"/>
                        <a:t>getMinutes()</a:t>
                      </a:r>
                    </a:p>
                  </a:txBody>
                  <a:tcPr marL="152400" marR="76200" marT="76200" marB="76200"/>
                </a:tc>
                <a:tc>
                  <a:txBody>
                    <a:bodyPr/>
                    <a:lstStyle/>
                    <a:p>
                      <a:pPr algn="l" fontAlgn="t"/>
                      <a:r>
                        <a:rPr lang="en-US"/>
                        <a:t>Get the minutes (0-59)</a:t>
                      </a:r>
                    </a:p>
                  </a:txBody>
                  <a:tcPr marL="76200" marR="76200" marT="76200" marB="76200"/>
                </a:tc>
                <a:extLst>
                  <a:ext uri="{0D108BD9-81ED-4DB2-BD59-A6C34878D82A}">
                    <a16:rowId xmlns:a16="http://schemas.microsoft.com/office/drawing/2014/main" val="10006"/>
                  </a:ext>
                </a:extLst>
              </a:tr>
              <a:tr h="476250">
                <a:tc>
                  <a:txBody>
                    <a:bodyPr/>
                    <a:lstStyle/>
                    <a:p>
                      <a:pPr algn="l" fontAlgn="t"/>
                      <a:r>
                        <a:rPr lang="en-US"/>
                        <a:t>getMonth()</a:t>
                      </a:r>
                    </a:p>
                  </a:txBody>
                  <a:tcPr marL="152400" marR="76200" marT="76200" marB="76200"/>
                </a:tc>
                <a:tc>
                  <a:txBody>
                    <a:bodyPr/>
                    <a:lstStyle/>
                    <a:p>
                      <a:pPr algn="l" fontAlgn="t"/>
                      <a:r>
                        <a:rPr lang="en-US" dirty="0"/>
                        <a:t>Get the month (0-11)</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09370D3-D927-411E-9690-34ACDBCC499E}"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38915" name="Rectangle 4"/>
          <p:cNvSpPr>
            <a:spLocks noChangeArrowheads="1"/>
          </p:cNvSpPr>
          <p:nvPr/>
        </p:nvSpPr>
        <p:spPr bwMode="auto">
          <a:xfrm>
            <a:off x="304800" y="1000125"/>
            <a:ext cx="8458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JavaScript arrays are used to store multiple values in a single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Displaying Arrays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&lt;p id="demo"&gt;&lt;/p&gt;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var</a:t>
            </a: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cars = ["Saab", "Volvo", "BMW"];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document.getElementById</a:t>
            </a: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("demo").</a:t>
            </a:r>
            <a:r>
              <a:rPr kumimoji="0" lang="en-US" altLang="en-US" sz="20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innerHTML</a:t>
            </a: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 cars[0];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&lt;/script&gt;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&lt;/html&gt;</a:t>
            </a:r>
          </a:p>
        </p:txBody>
      </p:sp>
      <p:sp>
        <p:nvSpPr>
          <p:cNvPr id="38916" name="Rectangle 5"/>
          <p:cNvSpPr>
            <a:spLocks noChangeArrowheads="1"/>
          </p:cNvSpPr>
          <p:nvPr/>
        </p:nvSpPr>
        <p:spPr bwMode="auto">
          <a:xfrm>
            <a:off x="2971800" y="228600"/>
            <a:ext cx="36666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4000" i="0" u="none" strike="noStrike" kern="1200" cap="none" spc="0" normalizeH="0" baseline="0" noProof="0" dirty="0">
                <a:ln>
                  <a:noFill/>
                </a:ln>
                <a:solidFill>
                  <a:schemeClr val="tx2"/>
                </a:solidFill>
                <a:effectLst/>
                <a:uLnTx/>
                <a:uFillTx/>
                <a:latin typeface="+mj-lt"/>
                <a:ea typeface="+mn-ea"/>
                <a:cs typeface="Arial" panose="020B0604020202020204" pitchFamily="34" charset="0"/>
              </a:rPr>
              <a:t>JavaScript Arrays</a:t>
            </a:r>
          </a:p>
        </p:txBody>
      </p:sp>
    </p:spTree>
    <p:extLst>
      <p:ext uri="{BB962C8B-B14F-4D97-AF65-F5344CB8AC3E}">
        <p14:creationId xmlns:p14="http://schemas.microsoft.com/office/powerpoint/2010/main" val="22199355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78F528A-63FC-4FA4-8326-0DE029FFDEE1}"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Rectangle 4"/>
          <p:cNvSpPr/>
          <p:nvPr/>
        </p:nvSpPr>
        <p:spPr>
          <a:xfrm>
            <a:off x="228600" y="76200"/>
            <a:ext cx="8610600" cy="604011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Creating an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Using an array literal is the easiest way to create a JavaScript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Syntax: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1800" b="0" i="1" u="none" strike="noStrike" kern="1200" cap="none" spc="0" normalizeH="0" baseline="0" noProof="0" dirty="0">
                <a:ln>
                  <a:noFill/>
                </a:ln>
                <a:solidFill>
                  <a:prstClr val="black"/>
                </a:solidFill>
                <a:effectLst/>
                <a:uLnTx/>
                <a:uFillTx/>
                <a:ea typeface="Verdana" pitchFamily="34" charset="0"/>
                <a:cs typeface="Verdana" pitchFamily="34" charset="0"/>
              </a:rPr>
              <a:t>array-name</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 [</a:t>
            </a:r>
            <a:r>
              <a:rPr kumimoji="0" lang="en-US" sz="1800" b="0" i="1" u="none" strike="noStrike" kern="1200" cap="none" spc="0" normalizeH="0" baseline="0" noProof="0" dirty="0">
                <a:ln>
                  <a:noFill/>
                </a:ln>
                <a:solidFill>
                  <a:prstClr val="black"/>
                </a:solidFill>
                <a:effectLst/>
                <a:uLnTx/>
                <a:uFillTx/>
                <a:ea typeface="Verdana" pitchFamily="34" charset="0"/>
                <a:cs typeface="Verdana" pitchFamily="34" charset="0"/>
              </a:rPr>
              <a:t>item1</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1800" b="0" i="1" u="none" strike="noStrike" kern="1200" cap="none" spc="0" normalizeH="0" baseline="0" noProof="0" dirty="0">
                <a:ln>
                  <a:noFill/>
                </a:ln>
                <a:solidFill>
                  <a:prstClr val="black"/>
                </a:solidFill>
                <a:effectLst/>
                <a:uLnTx/>
                <a:uFillTx/>
                <a:ea typeface="Verdana" pitchFamily="34" charset="0"/>
                <a:cs typeface="Verdana" pitchFamily="34" charset="0"/>
              </a:rPr>
              <a:t>item2</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Using the JavaScript Keyword new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The following example also creates an Array, and assigns values to 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cars = new Array("Saab", "Volvo", "BMW");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Access the Elements of an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You refer to an array element by referring to the </a:t>
            </a: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index number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name = cars[0];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This statement modifies the first element in cars: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cars[0] = "Opel";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Can Have Different Objects in One Array</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JavaScript variables can be objects. Arrays are special kinds of objects.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Because of this, you can have variables of different types in the same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Example: </a:t>
            </a:r>
          </a:p>
          <a:p>
            <a:pPr marL="2743200" marR="0" lvl="6"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myArray</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[0]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Date.now</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myArray</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[1]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myFunction</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myArray</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[2]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myCars</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p>
        </p:txBody>
      </p:sp>
    </p:spTree>
    <p:extLst>
      <p:ext uri="{BB962C8B-B14F-4D97-AF65-F5344CB8AC3E}">
        <p14:creationId xmlns:p14="http://schemas.microsoft.com/office/powerpoint/2010/main" val="19819102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8AFEA72-7DE5-4D22-AEBC-1B2508D96F1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Rectangle 4"/>
          <p:cNvSpPr/>
          <p:nvPr/>
        </p:nvSpPr>
        <p:spPr>
          <a:xfrm>
            <a:off x="304800" y="304800"/>
            <a:ext cx="8686800" cy="594042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Arrays are Objects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Arrays are a special type of objects. The </a:t>
            </a:r>
            <a:r>
              <a:rPr kumimoji="0" lang="en-US" sz="2000" b="1" i="0" u="none" strike="noStrike" kern="1200" cap="none" spc="0" normalizeH="0" baseline="0" noProof="0" dirty="0" err="1">
                <a:ln>
                  <a:noFill/>
                </a:ln>
                <a:solidFill>
                  <a:prstClr val="black"/>
                </a:solidFill>
                <a:effectLst/>
                <a:uLnTx/>
                <a:uFillTx/>
                <a:ea typeface="Verdana" pitchFamily="34" charset="0"/>
                <a:cs typeface="Verdana" pitchFamily="34" charset="0"/>
              </a:rPr>
              <a:t>typeof</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operator in JavaScript returns "object" for arrays.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But, JavaScript arrays are best described as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Arrays use </a:t>
            </a: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numbers</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to access its "elements". In this example, person[0] returns John: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Array: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person = ["John", "Doe", 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Objects use </a:t>
            </a: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names</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to access its "members". In this example,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person.firstName</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returns John: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Object: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person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firstName</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:"John",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lastName</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:"Doe“, 					age:46};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Array Properties and Methods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The real strength of JavaScript arrays are the built-in array properties and methods: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Examples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x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cars.length</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 The length property returns the number 					of elements in cars</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y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cars.sort</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 The sort() method sort cars in 							alphabetical order</a:t>
            </a:r>
          </a:p>
        </p:txBody>
      </p:sp>
    </p:spTree>
    <p:extLst>
      <p:ext uri="{BB962C8B-B14F-4D97-AF65-F5344CB8AC3E}">
        <p14:creationId xmlns:p14="http://schemas.microsoft.com/office/powerpoint/2010/main" val="38644180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C12075-822E-47A6-80FD-144E91D58352}"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7" name="Rectangle 6"/>
          <p:cNvSpPr/>
          <p:nvPr/>
        </p:nvSpPr>
        <p:spPr>
          <a:xfrm>
            <a:off x="152400" y="868363"/>
            <a:ext cx="8915400" cy="286232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Note: </a:t>
            </a:r>
          </a:p>
          <a:p>
            <a:pPr marL="457200" marR="0" lvl="0" indent="-45720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points = new Array();         // Bad</a:t>
            </a:r>
          </a:p>
          <a:p>
            <a:pPr marL="457200" marR="0" lvl="0" indent="-45720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points = [];                  // Good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When to Use Arrays? When to use Objects?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JavaScript does not support associative arrays.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You should use objects when you want the element names to be strings.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You should use arrays when you want the element names to be sequential numbers.</a:t>
            </a:r>
            <a:endParaRPr kumimoji="0" lang="en-US" sz="2000" b="0" i="0" u="none" strike="noStrike" kern="1200" cap="none" spc="0" normalizeH="0" baseline="0" noProof="0" dirty="0">
              <a:ln>
                <a:noFill/>
              </a:ln>
              <a:solidFill>
                <a:prstClr val="black"/>
              </a:solidFill>
              <a:effectLst/>
              <a:uLnTx/>
              <a:uFillTx/>
              <a:ea typeface="+mn-ea"/>
              <a:cs typeface="Arial" charset="0"/>
            </a:endParaRPr>
          </a:p>
        </p:txBody>
      </p:sp>
    </p:spTree>
    <p:extLst>
      <p:ext uri="{BB962C8B-B14F-4D97-AF65-F5344CB8AC3E}">
        <p14:creationId xmlns:p14="http://schemas.microsoft.com/office/powerpoint/2010/main" val="2676658900"/>
      </p:ext>
    </p:extLst>
  </p:cSld>
  <p:clrMapOvr>
    <a:masterClrMapping/>
  </p:clrMapOvr>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4357</TotalTime>
  <Words>9413</Words>
  <Application>Microsoft Office PowerPoint</Application>
  <PresentationFormat>On-screen Show (4:3)</PresentationFormat>
  <Paragraphs>1241</Paragraphs>
  <Slides>113</Slides>
  <Notes>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113</vt:i4>
      </vt:variant>
    </vt:vector>
  </HeadingPairs>
  <TitlesOfParts>
    <vt:vector size="125" baseType="lpstr">
      <vt:lpstr>Arial</vt:lpstr>
      <vt:lpstr>Calibri</vt:lpstr>
      <vt:lpstr>Comic Sans MS</vt:lpstr>
      <vt:lpstr>Consolas</vt:lpstr>
      <vt:lpstr>Courier New</vt:lpstr>
      <vt:lpstr>Times New Roman</vt:lpstr>
      <vt:lpstr>Verdana</vt:lpstr>
      <vt:lpstr>Wingdings</vt:lpstr>
      <vt:lpstr>Wingdings 2</vt:lpstr>
      <vt:lpstr>HNDIT</vt:lpstr>
      <vt:lpstr>Office Theme</vt:lpstr>
      <vt:lpstr>1_Office Theme</vt:lpstr>
      <vt:lpstr>HNDIT1022 –  Web Design</vt:lpstr>
      <vt:lpstr>Subtopics </vt:lpstr>
      <vt:lpstr>Contd… </vt:lpstr>
      <vt:lpstr>What is scripting?</vt:lpstr>
      <vt:lpstr>Contd…</vt:lpstr>
      <vt:lpstr>Programming VS Scripting</vt:lpstr>
      <vt:lpstr>Characteristics of Client-side Scripting</vt:lpstr>
      <vt:lpstr>Some Uses of Client-side Scripting</vt:lpstr>
      <vt:lpstr>Client-side Scripting Languages</vt:lpstr>
      <vt:lpstr> JAVA SCRIPT Introduction </vt:lpstr>
      <vt:lpstr>Where it is used? </vt:lpstr>
      <vt:lpstr> Features of JavaScript JavaScript is a client side technology, it is mainly used for gives client side validation, but it have lot of features which are given below; </vt:lpstr>
      <vt:lpstr>Way of Using JavaScript </vt:lpstr>
      <vt:lpstr>How to Put a JavaScript Into an HTML Page?</vt:lpstr>
      <vt:lpstr>PowerPoint Presentation</vt:lpstr>
      <vt:lpstr>Internal JavaScript </vt:lpstr>
      <vt:lpstr>External JavaScript </vt:lpstr>
      <vt:lpstr>PowerPoint Presentation</vt:lpstr>
      <vt:lpstr>alert(), confirm(), and prompt()</vt:lpstr>
      <vt:lpstr>alert() and confirm()</vt:lpstr>
      <vt:lpstr>prompt()</vt:lpstr>
      <vt:lpstr>Identifier</vt:lpstr>
      <vt:lpstr>Variable and Variable Declaration</vt:lpstr>
      <vt:lpstr>Data Types</vt:lpstr>
      <vt:lpstr>Strings</vt:lpstr>
      <vt:lpstr>typeof operator</vt:lpstr>
      <vt:lpstr>Operators</vt:lpstr>
      <vt:lpstr>== vs ===</vt:lpstr>
      <vt:lpstr>Logical Operators</vt:lpstr>
      <vt:lpstr>PowerPoint Presentation</vt:lpstr>
      <vt:lpstr>Operators Contd …</vt:lpstr>
      <vt:lpstr>Control Structures</vt:lpstr>
      <vt:lpstr>If…Else</vt:lpstr>
      <vt:lpstr>Conditional Operator</vt:lpstr>
      <vt:lpstr>Switch</vt:lpstr>
      <vt:lpstr>Do…While</vt:lpstr>
      <vt:lpstr>While</vt:lpstr>
      <vt:lpstr>For and For…In</vt:lpstr>
      <vt:lpstr>Break and Continue</vt:lpstr>
      <vt:lpstr>Labels</vt:lpstr>
      <vt:lpstr>Conditional Statements Examples</vt:lpstr>
      <vt:lpstr>Conditional Statements Examples Contd…</vt:lpstr>
      <vt:lpstr>Conditional Statements Examples Contd …</vt:lpstr>
      <vt:lpstr>Functions and Procedures</vt:lpstr>
      <vt:lpstr>Contd…</vt:lpstr>
      <vt:lpstr>Built-In Functions</vt:lpstr>
      <vt:lpstr>Built-In Functions</vt:lpstr>
      <vt:lpstr>Events</vt:lpstr>
      <vt:lpstr>Event-driven programming</vt:lpstr>
      <vt:lpstr>Event Handlers</vt:lpstr>
      <vt:lpstr>Event Handlers</vt:lpstr>
      <vt:lpstr>onClick Event Handler Example</vt:lpstr>
      <vt:lpstr>onLoad Event Handler Example</vt:lpstr>
      <vt:lpstr>onMouseOver &amp; onMouseOut Event Handler</vt:lpstr>
      <vt:lpstr>onSubmit Event Handler Example</vt:lpstr>
      <vt:lpstr>Build-In JavaScript Objects</vt:lpstr>
      <vt:lpstr>String Object (Some useful methods)</vt:lpstr>
      <vt:lpstr>Error and Exception Handling in JavaScript</vt:lpstr>
      <vt:lpstr>How to use “onError” event handler?</vt:lpstr>
      <vt:lpstr>Document Object Model (DOM)</vt:lpstr>
      <vt:lpstr>Contd…</vt:lpstr>
      <vt:lpstr>What is the DOM? </vt:lpstr>
      <vt:lpstr>What is the HTML DOM? </vt:lpstr>
      <vt:lpstr>JavaScript - HTML DOM Methods </vt:lpstr>
      <vt:lpstr>The DOM Programming Interface </vt:lpstr>
      <vt:lpstr>The getElementById Method </vt:lpstr>
      <vt:lpstr>Accessing elements: document.getElementById</vt:lpstr>
      <vt:lpstr>Contd…</vt:lpstr>
      <vt:lpstr>Example </vt:lpstr>
      <vt:lpstr>The HTML DOM Document Object </vt:lpstr>
      <vt:lpstr>JavaScript Objects </vt:lpstr>
      <vt:lpstr>PowerPoint Presentation</vt:lpstr>
      <vt:lpstr>PowerPoint Presentation</vt:lpstr>
      <vt:lpstr>PowerPoint Presentation</vt:lpstr>
      <vt:lpstr>Object Properties </vt:lpstr>
      <vt:lpstr>Object Definition </vt:lpstr>
      <vt:lpstr>Accessing Object Properties </vt:lpstr>
      <vt:lpstr>PowerPoint Presentation</vt:lpstr>
      <vt:lpstr>PowerPoint Presentation</vt:lpstr>
      <vt:lpstr>Accessing Object Methods </vt:lpstr>
      <vt:lpstr>PowerPoint Presentation</vt:lpstr>
      <vt:lpstr>The Document Object </vt:lpstr>
      <vt:lpstr>PowerPoint Presentation</vt:lpstr>
      <vt:lpstr>The Window Object </vt:lpstr>
      <vt:lpstr>PowerPoint Presentation</vt:lpstr>
      <vt:lpstr>PowerPoint Presentation</vt:lpstr>
      <vt:lpstr>PowerPoint Presentation</vt:lpstr>
      <vt:lpstr>The Form Object </vt:lpstr>
      <vt:lpstr>PowerPoint Presentation</vt:lpstr>
      <vt:lpstr>The Math Object </vt:lpstr>
      <vt:lpstr>PowerPoint Presentation</vt:lpstr>
      <vt:lpstr>PowerPoint Presentation</vt:lpstr>
      <vt:lpstr>The Date Object </vt:lpstr>
      <vt:lpstr>PowerPoint Presentation</vt:lpstr>
      <vt:lpstr>JavaScript Date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 Operations and Properties</vt:lpstr>
      <vt:lpstr>Form Validation Example</vt:lpstr>
      <vt:lpstr>Checking the Field is Not Blank</vt:lpstr>
      <vt:lpstr>Checking the Field is in Correct Length</vt:lpstr>
      <vt:lpstr>Checking the Field is in Correct Length</vt:lpstr>
      <vt:lpstr>Main Form Handler</vt:lpstr>
      <vt:lpstr>PowerPoint Presentation</vt:lpstr>
      <vt:lpstr>PowerPoint Presentation</vt:lpstr>
      <vt:lpstr> DYNAMIC HTML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HNDIT 1022 Web Design</dc:title>
  <dc:creator>Niroji Thayalan</dc:creator>
  <cp:keywords>WD 2021</cp:keywords>
  <cp:lastModifiedBy>Rosy</cp:lastModifiedBy>
  <cp:revision>546</cp:revision>
  <dcterms:created xsi:type="dcterms:W3CDTF">2006-08-16T00:00:00Z</dcterms:created>
  <dcterms:modified xsi:type="dcterms:W3CDTF">2022-11-10T20:47:11Z</dcterms:modified>
</cp:coreProperties>
</file>