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5" r:id="rId2"/>
  </p:sldMasterIdLst>
  <p:notesMasterIdLst>
    <p:notesMasterId r:id="rId11"/>
  </p:notesMasterIdLst>
  <p:handoutMasterIdLst>
    <p:handoutMasterId r:id="rId12"/>
  </p:handoutMasterIdLst>
  <p:sldIdLst>
    <p:sldId id="256" r:id="rId3"/>
    <p:sldId id="329" r:id="rId4"/>
    <p:sldId id="330" r:id="rId5"/>
    <p:sldId id="333" r:id="rId6"/>
    <p:sldId id="331" r:id="rId7"/>
    <p:sldId id="332" r:id="rId8"/>
    <p:sldId id="335" r:id="rId9"/>
    <p:sldId id="33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95" autoAdjust="0"/>
    <p:restoredTop sz="77528" autoAdjust="0"/>
  </p:normalViewPr>
  <p:slideViewPr>
    <p:cSldViewPr>
      <p:cViewPr varScale="1">
        <p:scale>
          <a:sx n="67" d="100"/>
          <a:sy n="67" d="100"/>
        </p:scale>
        <p:origin x="2203" y="53"/>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Operators</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F0FDFD4-E421-4563-8986-103A7AED0990}" type="datetimeFigureOut">
              <a:rPr lang="en-US" smtClean="0"/>
              <a:t>11/29/2022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err="1"/>
              <a:t>Janaka</a:t>
            </a:r>
            <a:r>
              <a:rPr lang="en-US" dirty="0"/>
              <a:t> </a:t>
            </a:r>
            <a:r>
              <a:rPr lang="en-US" dirty="0" err="1"/>
              <a:t>Rajakaruna</a:t>
            </a:r>
            <a:r>
              <a:rPr lang="en-US" dirty="0"/>
              <a:t> – ATI, </a:t>
            </a:r>
            <a:r>
              <a:rPr lang="en-US" dirty="0" err="1"/>
              <a:t>Dehiwala</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DEC0E00-3C21-4CD1-95E4-2C4B39FD08B3}" type="slidenum">
              <a:rPr lang="en-US" smtClean="0"/>
              <a:t>‹#›</a:t>
            </a:fld>
            <a:endParaRPr lang="en-US"/>
          </a:p>
        </p:txBody>
      </p:sp>
    </p:spTree>
    <p:extLst>
      <p:ext uri="{BB962C8B-B14F-4D97-AF65-F5344CB8AC3E}">
        <p14:creationId xmlns:p14="http://schemas.microsoft.com/office/powerpoint/2010/main" val="31173289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7E9F37-919D-456F-AEA3-D529157E982D}" type="datetimeFigureOut">
              <a:rPr lang="en-US" smtClean="0"/>
              <a:pPr/>
              <a:t>11/29/2022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46846D-14DE-4ACD-9A31-875CA359E9EE}" type="slidenum">
              <a:rPr lang="en-US" smtClean="0"/>
              <a:pPr/>
              <a:t>‹#›</a:t>
            </a:fld>
            <a:endParaRPr lang="en-US"/>
          </a:p>
        </p:txBody>
      </p:sp>
    </p:spTree>
    <p:extLst>
      <p:ext uri="{BB962C8B-B14F-4D97-AF65-F5344CB8AC3E}">
        <p14:creationId xmlns:p14="http://schemas.microsoft.com/office/powerpoint/2010/main" val="3319829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11/29/2022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1027" name="Picture 3" descr="C:\Users\Dell PC\Desktop\mainp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8" y="2133600"/>
            <a:ext cx="9162738" cy="23622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hasCustomPrompt="1"/>
          </p:nvPr>
        </p:nvSpPr>
        <p:spPr>
          <a:xfrm>
            <a:off x="295431" y="4800600"/>
            <a:ext cx="8696169" cy="609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Chapter Title style</a:t>
            </a:r>
          </a:p>
        </p:txBody>
      </p:sp>
      <p:sp>
        <p:nvSpPr>
          <p:cNvPr id="2" name="Title 1"/>
          <p:cNvSpPr>
            <a:spLocks noGrp="1"/>
          </p:cNvSpPr>
          <p:nvPr>
            <p:ph type="ctrTitle" hasCustomPrompt="1"/>
          </p:nvPr>
        </p:nvSpPr>
        <p:spPr>
          <a:xfrm>
            <a:off x="228600" y="2247901"/>
            <a:ext cx="3886200" cy="1981199"/>
          </a:xfrm>
        </p:spPr>
        <p:txBody>
          <a:bodyPr/>
          <a:lstStyle>
            <a:lvl1pPr>
              <a:defRPr/>
            </a:lvl1pPr>
          </a:lstStyle>
          <a:p>
            <a:r>
              <a:rPr lang="en-US" dirty="0"/>
              <a:t>Click to edit Course Title style</a:t>
            </a:r>
          </a:p>
        </p:txBody>
      </p:sp>
    </p:spTree>
    <p:extLst>
      <p:ext uri="{BB962C8B-B14F-4D97-AF65-F5344CB8AC3E}">
        <p14:creationId xmlns:p14="http://schemas.microsoft.com/office/powerpoint/2010/main" val="1302127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22774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8613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381000"/>
          </a:xfrm>
          <a:prstGeom prst="rect">
            <a:avLst/>
          </a:prstGeom>
        </p:spPr>
      </p:pic>
      <p:pic>
        <p:nvPicPr>
          <p:cNvPr id="17" name="bg object 17"/>
          <p:cNvPicPr/>
          <p:nvPr/>
        </p:nvPicPr>
        <p:blipFill>
          <a:blip r:embed="rId3" cstate="print"/>
          <a:stretch>
            <a:fillRect/>
          </a:stretch>
        </p:blipFill>
        <p:spPr>
          <a:xfrm>
            <a:off x="0" y="2057400"/>
            <a:ext cx="9144000" cy="2566797"/>
          </a:xfrm>
          <a:prstGeom prst="rect">
            <a:avLst/>
          </a:prstGeom>
        </p:spPr>
      </p:pic>
      <p:sp>
        <p:nvSpPr>
          <p:cNvPr id="2" name="Holder 2"/>
          <p:cNvSpPr>
            <a:spLocks noGrp="1"/>
          </p:cNvSpPr>
          <p:nvPr>
            <p:ph type="ctrTitle"/>
          </p:nvPr>
        </p:nvSpPr>
        <p:spPr>
          <a:xfrm>
            <a:off x="195326" y="2541777"/>
            <a:ext cx="8753347" cy="1244600"/>
          </a:xfrm>
          <a:prstGeom prst="rect">
            <a:avLst/>
          </a:prstGeom>
        </p:spPr>
        <p:txBody>
          <a:bodyPr wrap="square" lIns="0" tIns="0" rIns="0" bIns="0">
            <a:spAutoFit/>
          </a:bodyPr>
          <a:lstStyle>
            <a:lvl1pPr>
              <a:defRPr sz="40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11/29/2022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25" dirty="0"/>
              <a:t>‹#›</a:t>
            </a:fld>
            <a:endParaRPr spc="-25" dirty="0"/>
          </a:p>
        </p:txBody>
      </p:sp>
    </p:spTree>
    <p:extLst>
      <p:ext uri="{BB962C8B-B14F-4D97-AF65-F5344CB8AC3E}">
        <p14:creationId xmlns:p14="http://schemas.microsoft.com/office/powerpoint/2010/main" val="2983857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381000"/>
          </a:xfrm>
          <a:prstGeom prst="rect">
            <a:avLst/>
          </a:prstGeom>
        </p:spPr>
      </p:pic>
      <p:pic>
        <p:nvPicPr>
          <p:cNvPr id="17" name="bg object 17"/>
          <p:cNvPicPr/>
          <p:nvPr/>
        </p:nvPicPr>
        <p:blipFill>
          <a:blip r:embed="rId3" cstate="print"/>
          <a:stretch>
            <a:fillRect/>
          </a:stretch>
        </p:blipFill>
        <p:spPr>
          <a:xfrm>
            <a:off x="0" y="2057400"/>
            <a:ext cx="9144000" cy="2566797"/>
          </a:xfrm>
          <a:prstGeom prst="rect">
            <a:avLst/>
          </a:prstGeom>
        </p:spPr>
      </p:pic>
      <p:sp>
        <p:nvSpPr>
          <p:cNvPr id="2" name="Holder 2"/>
          <p:cNvSpPr>
            <a:spLocks noGrp="1"/>
          </p:cNvSpPr>
          <p:nvPr>
            <p:ph type="ctrTitle"/>
          </p:nvPr>
        </p:nvSpPr>
        <p:spPr>
          <a:xfrm>
            <a:off x="195326" y="2541777"/>
            <a:ext cx="8753347" cy="1244600"/>
          </a:xfrm>
          <a:prstGeom prst="rect">
            <a:avLst/>
          </a:prstGeom>
        </p:spPr>
        <p:txBody>
          <a:bodyPr wrap="square" lIns="0" tIns="0" rIns="0" bIns="0">
            <a:spAutoFit/>
          </a:bodyPr>
          <a:lstStyle>
            <a:lvl1pPr>
              <a:defRPr sz="40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11/29/2022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25" dirty="0"/>
              <a:t>‹#›</a:t>
            </a:fld>
            <a:endParaRPr spc="-25" dirty="0"/>
          </a:p>
        </p:txBody>
      </p:sp>
    </p:spTree>
    <p:extLst>
      <p:ext uri="{BB962C8B-B14F-4D97-AF65-F5344CB8AC3E}">
        <p14:creationId xmlns:p14="http://schemas.microsoft.com/office/powerpoint/2010/main" val="4250371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11/29/2022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25" dirty="0"/>
              <a:t>‹#›</a:t>
            </a:fld>
            <a:endParaRPr spc="-25" dirty="0"/>
          </a:p>
        </p:txBody>
      </p:sp>
    </p:spTree>
    <p:extLst>
      <p:ext uri="{BB962C8B-B14F-4D97-AF65-F5344CB8AC3E}">
        <p14:creationId xmlns:p14="http://schemas.microsoft.com/office/powerpoint/2010/main" val="3606251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11/29/2022</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25" dirty="0"/>
              <a:t>‹#›</a:t>
            </a:fld>
            <a:endParaRPr spc="-25" dirty="0"/>
          </a:p>
        </p:txBody>
      </p:sp>
    </p:spTree>
    <p:extLst>
      <p:ext uri="{BB962C8B-B14F-4D97-AF65-F5344CB8AC3E}">
        <p14:creationId xmlns:p14="http://schemas.microsoft.com/office/powerpoint/2010/main" val="2248210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11/29/2022</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25" dirty="0"/>
              <a:t>‹#›</a:t>
            </a:fld>
            <a:endParaRPr spc="-25" dirty="0"/>
          </a:p>
        </p:txBody>
      </p:sp>
    </p:spTree>
    <p:extLst>
      <p:ext uri="{BB962C8B-B14F-4D97-AF65-F5344CB8AC3E}">
        <p14:creationId xmlns:p14="http://schemas.microsoft.com/office/powerpoint/2010/main" val="793534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11/29/2022</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25" dirty="0"/>
              <a:t>‹#›</a:t>
            </a:fld>
            <a:endParaRPr spc="-25" dirty="0"/>
          </a:p>
        </p:txBody>
      </p:sp>
    </p:spTree>
    <p:extLst>
      <p:ext uri="{BB962C8B-B14F-4D97-AF65-F5344CB8AC3E}">
        <p14:creationId xmlns:p14="http://schemas.microsoft.com/office/powerpoint/2010/main" val="3288632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1026" name="Picture 2" descr="C:\Users\Dell PC\Desktop\templat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3"/>
            <a:ext cx="9144000" cy="35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172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94410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34815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11861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6419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66640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932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14718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3.jp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8" name="Picture 2" descr="C:\Users\Dell PC\Desktop\template2.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4763"/>
            <a:ext cx="9144000" cy="35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3840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381000"/>
          </a:xfrm>
          <a:prstGeom prst="rect">
            <a:avLst/>
          </a:prstGeom>
        </p:spPr>
      </p:pic>
      <p:sp>
        <p:nvSpPr>
          <p:cNvPr id="2" name="Holder 2"/>
          <p:cNvSpPr>
            <a:spLocks noGrp="1"/>
          </p:cNvSpPr>
          <p:nvPr>
            <p:ph type="title"/>
          </p:nvPr>
        </p:nvSpPr>
        <p:spPr>
          <a:xfrm>
            <a:off x="2709672" y="2987116"/>
            <a:ext cx="3724655" cy="940435"/>
          </a:xfrm>
          <a:prstGeom prst="rect">
            <a:avLst/>
          </a:prstGeom>
        </p:spPr>
        <p:txBody>
          <a:bodyPr wrap="square" lIns="0" tIns="0" rIns="0" bIns="0">
            <a:spAutoFit/>
          </a:bodyPr>
          <a:lstStyle>
            <a:lvl1pPr>
              <a:defRPr sz="6000" b="0" i="0">
                <a:solidFill>
                  <a:schemeClr val="tx1"/>
                </a:solidFill>
                <a:latin typeface="Calibri"/>
                <a:cs typeface="Calibri"/>
              </a:defRPr>
            </a:lvl1pPr>
          </a:lstStyle>
          <a:p>
            <a:endParaRPr/>
          </a:p>
        </p:txBody>
      </p:sp>
      <p:sp>
        <p:nvSpPr>
          <p:cNvPr id="3" name="Holder 3"/>
          <p:cNvSpPr>
            <a:spLocks noGrp="1"/>
          </p:cNvSpPr>
          <p:nvPr>
            <p:ph type="body" idx="1"/>
          </p:nvPr>
        </p:nvSpPr>
        <p:spPr>
          <a:xfrm>
            <a:off x="273811" y="1415541"/>
            <a:ext cx="8568055" cy="4050029"/>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11/29/2022</a:t>
            </a:fld>
            <a:endParaRPr lang="en-US"/>
          </a:p>
        </p:txBody>
      </p:sp>
      <p:sp>
        <p:nvSpPr>
          <p:cNvPr id="6" name="Holder 6"/>
          <p:cNvSpPr>
            <a:spLocks noGrp="1"/>
          </p:cNvSpPr>
          <p:nvPr>
            <p:ph type="sldNum" sz="quarter" idx="7"/>
          </p:nvPr>
        </p:nvSpPr>
        <p:spPr>
          <a:xfrm>
            <a:off x="8401811" y="6465214"/>
            <a:ext cx="244475"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spc="-25" dirty="0"/>
              <a:t>‹#›</a:t>
            </a:fld>
            <a:endParaRPr spc="-25" dirty="0"/>
          </a:p>
        </p:txBody>
      </p:sp>
    </p:spTree>
    <p:extLst>
      <p:ext uri="{BB962C8B-B14F-4D97-AF65-F5344CB8AC3E}">
        <p14:creationId xmlns:p14="http://schemas.microsoft.com/office/powerpoint/2010/main" val="411171340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809" y="4953000"/>
            <a:ext cx="8548991" cy="1256754"/>
          </a:xfrm>
          <a:prstGeom prst="rect">
            <a:avLst/>
          </a:prstGeom>
        </p:spPr>
        <p:txBody>
          <a:bodyPr vert="horz" wrap="square" lIns="0" tIns="12700" rIns="0" bIns="0" rtlCol="0">
            <a:spAutoFit/>
          </a:bodyPr>
          <a:lstStyle/>
          <a:p>
            <a:pPr marL="12700">
              <a:spcBef>
                <a:spcPts val="100"/>
              </a:spcBef>
            </a:pPr>
            <a:r>
              <a:rPr sz="4000" b="1">
                <a:solidFill>
                  <a:schemeClr val="tx1"/>
                </a:solidFill>
                <a:latin typeface="+mj-lt"/>
                <a:cs typeface="Calibri"/>
              </a:rPr>
              <a:t>Week</a:t>
            </a:r>
            <a:r>
              <a:rPr sz="4000" b="1" spc="-80">
                <a:solidFill>
                  <a:schemeClr val="tx1"/>
                </a:solidFill>
                <a:latin typeface="+mj-lt"/>
                <a:cs typeface="Calibri"/>
              </a:rPr>
              <a:t> </a:t>
            </a:r>
            <a:r>
              <a:rPr lang="en-US" sz="4000" b="1" spc="-80">
                <a:latin typeface="+mj-lt"/>
                <a:cs typeface="Calibri"/>
              </a:rPr>
              <a:t>13</a:t>
            </a:r>
            <a:r>
              <a:rPr sz="4000" b="1">
                <a:solidFill>
                  <a:schemeClr val="tx1"/>
                </a:solidFill>
                <a:latin typeface="+mj-lt"/>
                <a:cs typeface="Calibri"/>
              </a:rPr>
              <a:t>:</a:t>
            </a:r>
            <a:r>
              <a:rPr lang="en-US" sz="4000" b="1">
                <a:solidFill>
                  <a:schemeClr val="tx1"/>
                </a:solidFill>
                <a:latin typeface="+mj-lt"/>
                <a:cs typeface="Calibri"/>
              </a:rPr>
              <a:t> </a:t>
            </a:r>
            <a:r>
              <a:rPr lang="en-US" sz="4000" b="1" dirty="0">
                <a:latin typeface="+mj-lt"/>
                <a:cs typeface="Calibri"/>
              </a:rPr>
              <a:t>introduction to web servers and hosting</a:t>
            </a:r>
            <a:endParaRPr sz="4000" b="1" dirty="0">
              <a:latin typeface="+mj-lt"/>
              <a:cs typeface="Calibri"/>
            </a:endParaRPr>
          </a:p>
        </p:txBody>
      </p:sp>
      <p:sp>
        <p:nvSpPr>
          <p:cNvPr id="3" name="object 3"/>
          <p:cNvSpPr txBox="1">
            <a:spLocks noGrp="1"/>
          </p:cNvSpPr>
          <p:nvPr>
            <p:ph type="ctrTitle"/>
          </p:nvPr>
        </p:nvSpPr>
        <p:spPr>
          <a:xfrm>
            <a:off x="152400" y="2514600"/>
            <a:ext cx="9482074" cy="1243289"/>
          </a:xfrm>
          <a:prstGeom prst="rect">
            <a:avLst/>
          </a:prstGeom>
        </p:spPr>
        <p:txBody>
          <a:bodyPr vert="horz" wrap="square" lIns="0" tIns="12065" rIns="0" bIns="0" rtlCol="0">
            <a:spAutoFit/>
          </a:bodyPr>
          <a:lstStyle/>
          <a:p>
            <a:pPr marL="4828540">
              <a:lnSpc>
                <a:spcPct val="100000"/>
              </a:lnSpc>
              <a:spcBef>
                <a:spcPts val="95"/>
              </a:spcBef>
              <a:tabLst>
                <a:tab pos="7787640" algn="l"/>
              </a:tabLst>
            </a:pPr>
            <a:r>
              <a:rPr b="1" dirty="0"/>
              <a:t>HNDIT1</a:t>
            </a:r>
            <a:r>
              <a:rPr lang="en-US" b="1" dirty="0"/>
              <a:t>022</a:t>
            </a:r>
            <a:r>
              <a:rPr b="1" spc="-215" dirty="0"/>
              <a:t> </a:t>
            </a:r>
            <a:r>
              <a:rPr b="1" spc="-50" dirty="0"/>
              <a:t>–</a:t>
            </a:r>
            <a:r>
              <a:rPr b="1" dirty="0"/>
              <a:t>	</a:t>
            </a:r>
            <a:br>
              <a:rPr lang="en-US" b="1" dirty="0"/>
            </a:br>
            <a:r>
              <a:rPr b="1" spc="-40" dirty="0"/>
              <a:t>Web</a:t>
            </a:r>
            <a:r>
              <a:rPr lang="en-US" b="1" spc="-40" dirty="0"/>
              <a:t> </a:t>
            </a:r>
            <a:r>
              <a:rPr b="1" spc="-10" dirty="0"/>
              <a:t>De</a:t>
            </a:r>
            <a:r>
              <a:rPr lang="en-US" b="1" spc="-10" dirty="0"/>
              <a:t>sign</a:t>
            </a:r>
            <a:endParaRPr b="1" spc="-1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49999-0A9A-326D-D92F-4CE20E7B107E}"/>
              </a:ext>
            </a:extLst>
          </p:cNvPr>
          <p:cNvSpPr>
            <a:spLocks noGrp="1"/>
          </p:cNvSpPr>
          <p:nvPr>
            <p:ph type="title"/>
          </p:nvPr>
        </p:nvSpPr>
        <p:spPr>
          <a:xfrm>
            <a:off x="533400" y="609600"/>
            <a:ext cx="3724655" cy="940435"/>
          </a:xfrm>
        </p:spPr>
        <p:txBody>
          <a:bodyPr/>
          <a:lstStyle/>
          <a:p>
            <a:r>
              <a:rPr lang="en-US" altLang="en-US" sz="4000" dirty="0">
                <a:solidFill>
                  <a:schemeClr val="accent1">
                    <a:lumMod val="75000"/>
                  </a:schemeClr>
                </a:solidFill>
                <a:latin typeface="+mj-lt"/>
              </a:rPr>
              <a:t>Subtopics</a:t>
            </a:r>
            <a:r>
              <a:rPr lang="en-US" altLang="en-US" dirty="0"/>
              <a:t>	</a:t>
            </a:r>
            <a:endParaRPr lang="en-US" dirty="0"/>
          </a:p>
        </p:txBody>
      </p:sp>
      <p:sp>
        <p:nvSpPr>
          <p:cNvPr id="4" name="Rectangle 3">
            <a:extLst>
              <a:ext uri="{FF2B5EF4-FFF2-40B4-BE49-F238E27FC236}">
                <a16:creationId xmlns:a16="http://schemas.microsoft.com/office/drawing/2014/main" id="{01C98301-1059-9EFC-8A4D-68A598C84D33}"/>
              </a:ext>
            </a:extLst>
          </p:cNvPr>
          <p:cNvSpPr>
            <a:spLocks noGrp="1" noChangeArrowheads="1"/>
          </p:cNvSpPr>
          <p:nvPr>
            <p:ph type="body" idx="1"/>
          </p:nvPr>
        </p:nvSpPr>
        <p:spPr>
          <a:xfrm>
            <a:off x="381000" y="1676400"/>
            <a:ext cx="8568055" cy="2878352"/>
          </a:xfrm>
        </p:spPr>
        <p:txBody>
          <a:bodyPr/>
          <a:lstStyle/>
          <a:p>
            <a:pPr marL="457200" indent="-457200">
              <a:lnSpc>
                <a:spcPct val="150000"/>
              </a:lnSpc>
              <a:buFont typeface="Arial" panose="020B0604020202020204" pitchFamily="34" charset="0"/>
              <a:buChar char="•"/>
            </a:pPr>
            <a:r>
              <a:rPr lang="en-US" sz="3200" dirty="0">
                <a:latin typeface="+mn-lt"/>
              </a:rPr>
              <a:t>What is domain name </a:t>
            </a:r>
          </a:p>
          <a:p>
            <a:pPr marL="457200" indent="-457200">
              <a:lnSpc>
                <a:spcPct val="150000"/>
              </a:lnSpc>
              <a:buFont typeface="Arial" panose="020B0604020202020204" pitchFamily="34" charset="0"/>
              <a:buChar char="•"/>
            </a:pPr>
            <a:r>
              <a:rPr lang="en-US" sz="3200" dirty="0">
                <a:latin typeface="+mn-lt"/>
              </a:rPr>
              <a:t>DNS </a:t>
            </a:r>
          </a:p>
          <a:p>
            <a:pPr marL="457200" indent="-457200">
              <a:lnSpc>
                <a:spcPct val="150000"/>
              </a:lnSpc>
              <a:buFont typeface="Arial" panose="020B0604020202020204" pitchFamily="34" charset="0"/>
              <a:buChar char="•"/>
            </a:pPr>
            <a:r>
              <a:rPr lang="en-US" sz="3200" dirty="0">
                <a:latin typeface="+mn-lt"/>
              </a:rPr>
              <a:t>What is hosting space </a:t>
            </a:r>
          </a:p>
          <a:p>
            <a:pPr marL="457200" indent="-457200">
              <a:lnSpc>
                <a:spcPct val="150000"/>
              </a:lnSpc>
              <a:buFont typeface="Arial" panose="020B0604020202020204" pitchFamily="34" charset="0"/>
              <a:buChar char="•"/>
            </a:pPr>
            <a:r>
              <a:rPr lang="en-US" sz="3200" dirty="0">
                <a:latin typeface="+mn-lt"/>
              </a:rPr>
              <a:t>What is email service</a:t>
            </a:r>
            <a:endParaRPr lang="en-US" altLang="en-US" sz="3200" dirty="0">
              <a:latin typeface="+mn-lt"/>
            </a:endParaRPr>
          </a:p>
        </p:txBody>
      </p:sp>
    </p:spTree>
    <p:extLst>
      <p:ext uri="{BB962C8B-B14F-4D97-AF65-F5344CB8AC3E}">
        <p14:creationId xmlns:p14="http://schemas.microsoft.com/office/powerpoint/2010/main" val="388794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2AEB-C1C7-FBC9-9BC3-288FD6235909}"/>
              </a:ext>
            </a:extLst>
          </p:cNvPr>
          <p:cNvSpPr>
            <a:spLocks noGrp="1"/>
          </p:cNvSpPr>
          <p:nvPr>
            <p:ph type="title"/>
          </p:nvPr>
        </p:nvSpPr>
        <p:spPr>
          <a:xfrm>
            <a:off x="381000" y="533401"/>
            <a:ext cx="8305800" cy="685800"/>
          </a:xfrm>
        </p:spPr>
        <p:txBody>
          <a:bodyPr/>
          <a:lstStyle/>
          <a:p>
            <a:r>
              <a:rPr lang="en-US" sz="4000" dirty="0">
                <a:solidFill>
                  <a:schemeClr val="accent1">
                    <a:lumMod val="75000"/>
                  </a:schemeClr>
                </a:solidFill>
                <a:latin typeface="+mj-lt"/>
              </a:rPr>
              <a:t>What is domain name </a:t>
            </a:r>
            <a:br>
              <a:rPr lang="en-US" sz="6000" dirty="0">
                <a:latin typeface="+mn-lt"/>
              </a:rPr>
            </a:br>
            <a:endParaRPr lang="en-US" dirty="0"/>
          </a:p>
        </p:txBody>
      </p:sp>
      <p:sp>
        <p:nvSpPr>
          <p:cNvPr id="3" name="Text Placeholder 2">
            <a:extLst>
              <a:ext uri="{FF2B5EF4-FFF2-40B4-BE49-F238E27FC236}">
                <a16:creationId xmlns:a16="http://schemas.microsoft.com/office/drawing/2014/main" id="{7ACB996C-FF5A-F6F6-EFBE-55C8BDDEAE2C}"/>
              </a:ext>
            </a:extLst>
          </p:cNvPr>
          <p:cNvSpPr>
            <a:spLocks noGrp="1"/>
          </p:cNvSpPr>
          <p:nvPr>
            <p:ph type="body" idx="1"/>
          </p:nvPr>
        </p:nvSpPr>
        <p:spPr>
          <a:xfrm>
            <a:off x="381000" y="1371600"/>
            <a:ext cx="8460866" cy="3693319"/>
          </a:xfrm>
        </p:spPr>
        <p:txBody>
          <a:bodyPr/>
          <a:lstStyle/>
          <a:p>
            <a:pPr algn="just"/>
            <a:r>
              <a:rPr lang="en-US" dirty="0"/>
              <a:t>A domain name is a string of text that maps to a numeric IP address, used to access a website from client software.</a:t>
            </a:r>
          </a:p>
          <a:p>
            <a:pPr algn="just"/>
            <a:r>
              <a:rPr lang="en-US" dirty="0"/>
              <a:t> In plain English, a domain name is the text that a user types into a browser window to reach a particular website.</a:t>
            </a:r>
          </a:p>
          <a:p>
            <a:pPr algn="just"/>
            <a:r>
              <a:rPr lang="en-US" dirty="0"/>
              <a:t>The actual address of a website is a complex numerical IP address (e.g. 103.21.244.0), but thanks to Domain Name System (DNS), users are able to enter human-friendly domain names and be routed to the websites they are looking for. This process is known as a DNS lookup.</a:t>
            </a:r>
          </a:p>
          <a:p>
            <a:endParaRPr lang="en-US" dirty="0"/>
          </a:p>
        </p:txBody>
      </p:sp>
    </p:spTree>
    <p:extLst>
      <p:ext uri="{BB962C8B-B14F-4D97-AF65-F5344CB8AC3E}">
        <p14:creationId xmlns:p14="http://schemas.microsoft.com/office/powerpoint/2010/main" val="1103929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2AEB-C1C7-FBC9-9BC3-288FD6235909}"/>
              </a:ext>
            </a:extLst>
          </p:cNvPr>
          <p:cNvSpPr>
            <a:spLocks noGrp="1"/>
          </p:cNvSpPr>
          <p:nvPr>
            <p:ph type="title"/>
          </p:nvPr>
        </p:nvSpPr>
        <p:spPr>
          <a:xfrm>
            <a:off x="381000" y="533401"/>
            <a:ext cx="8305800" cy="1142999"/>
          </a:xfrm>
        </p:spPr>
        <p:txBody>
          <a:bodyPr/>
          <a:lstStyle/>
          <a:p>
            <a:r>
              <a:rPr lang="en-US" sz="4000" dirty="0">
                <a:solidFill>
                  <a:schemeClr val="accent1">
                    <a:lumMod val="75000"/>
                  </a:schemeClr>
                </a:solidFill>
                <a:latin typeface="+mj-lt"/>
              </a:rPr>
              <a:t>Who manages domain names?</a:t>
            </a:r>
            <a:br>
              <a:rPr lang="en-US" sz="6000" dirty="0">
                <a:latin typeface="+mn-lt"/>
              </a:rPr>
            </a:br>
            <a:endParaRPr lang="en-US" dirty="0"/>
          </a:p>
        </p:txBody>
      </p:sp>
      <p:sp>
        <p:nvSpPr>
          <p:cNvPr id="3" name="Text Placeholder 2">
            <a:extLst>
              <a:ext uri="{FF2B5EF4-FFF2-40B4-BE49-F238E27FC236}">
                <a16:creationId xmlns:a16="http://schemas.microsoft.com/office/drawing/2014/main" id="{7ACB996C-FF5A-F6F6-EFBE-55C8BDDEAE2C}"/>
              </a:ext>
            </a:extLst>
          </p:cNvPr>
          <p:cNvSpPr>
            <a:spLocks noGrp="1"/>
          </p:cNvSpPr>
          <p:nvPr>
            <p:ph type="body" idx="1"/>
          </p:nvPr>
        </p:nvSpPr>
        <p:spPr>
          <a:xfrm>
            <a:off x="302134" y="1981200"/>
            <a:ext cx="8460866" cy="1846659"/>
          </a:xfrm>
        </p:spPr>
        <p:txBody>
          <a:bodyPr/>
          <a:lstStyle/>
          <a:p>
            <a:pPr algn="just"/>
            <a:r>
              <a:rPr lang="en-US" dirty="0"/>
              <a:t>Domain names are all managed by domain registries, which delegate the reservation of domain names to registrars. Anyone who wants to create a website can register a domain name with a registrar, and there are currently over 300 million registered domain names.</a:t>
            </a:r>
          </a:p>
        </p:txBody>
      </p:sp>
    </p:spTree>
    <p:extLst>
      <p:ext uri="{BB962C8B-B14F-4D97-AF65-F5344CB8AC3E}">
        <p14:creationId xmlns:p14="http://schemas.microsoft.com/office/powerpoint/2010/main" val="1524058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2AEB-C1C7-FBC9-9BC3-288FD6235909}"/>
              </a:ext>
            </a:extLst>
          </p:cNvPr>
          <p:cNvSpPr>
            <a:spLocks noGrp="1"/>
          </p:cNvSpPr>
          <p:nvPr>
            <p:ph type="title"/>
          </p:nvPr>
        </p:nvSpPr>
        <p:spPr>
          <a:xfrm>
            <a:off x="381000" y="533401"/>
            <a:ext cx="8305800" cy="1538883"/>
          </a:xfrm>
        </p:spPr>
        <p:txBody>
          <a:bodyPr/>
          <a:lstStyle/>
          <a:p>
            <a:r>
              <a:rPr lang="en-US" sz="4000" dirty="0">
                <a:solidFill>
                  <a:schemeClr val="accent1">
                    <a:lumMod val="75000"/>
                  </a:schemeClr>
                </a:solidFill>
                <a:latin typeface="+mj-lt"/>
              </a:rPr>
              <a:t>What is DNS </a:t>
            </a:r>
            <a:br>
              <a:rPr lang="en-US" sz="6000" dirty="0">
                <a:latin typeface="+mn-lt"/>
              </a:rPr>
            </a:br>
            <a:endParaRPr lang="en-US" dirty="0"/>
          </a:p>
        </p:txBody>
      </p:sp>
      <p:sp>
        <p:nvSpPr>
          <p:cNvPr id="3" name="Text Placeholder 2">
            <a:extLst>
              <a:ext uri="{FF2B5EF4-FFF2-40B4-BE49-F238E27FC236}">
                <a16:creationId xmlns:a16="http://schemas.microsoft.com/office/drawing/2014/main" id="{7ACB996C-FF5A-F6F6-EFBE-55C8BDDEAE2C}"/>
              </a:ext>
            </a:extLst>
          </p:cNvPr>
          <p:cNvSpPr>
            <a:spLocks noGrp="1"/>
          </p:cNvSpPr>
          <p:nvPr>
            <p:ph type="body" idx="1"/>
          </p:nvPr>
        </p:nvSpPr>
        <p:spPr>
          <a:xfrm>
            <a:off x="381000" y="1371600"/>
            <a:ext cx="8460866" cy="4801314"/>
          </a:xfrm>
        </p:spPr>
        <p:txBody>
          <a:bodyPr/>
          <a:lstStyle/>
          <a:p>
            <a:pPr algn="just"/>
            <a:r>
              <a:rPr lang="en-US" dirty="0"/>
              <a:t>The Domain Name System (DNS) is the phonebook of the Internet. Humans access information online through domain names, like nytimes.com or espn.com. Web browsers interact through Internet Protocol (IP) addresses. DNS translates domain names to IP addresses so browsers can load Internet resources.</a:t>
            </a:r>
          </a:p>
          <a:p>
            <a:pPr algn="just"/>
            <a:endParaRPr lang="en-US" dirty="0"/>
          </a:p>
          <a:p>
            <a:pPr algn="just"/>
            <a:r>
              <a:rPr lang="en-US" dirty="0"/>
              <a:t>Each device connected to the Internet has a unique IP address which other machines use to find the device. DNS servers eliminate the need for humans to memorize IP addresses such as 192.168.1.1 (in IPv4), or more complex newer alphanumeric IP addresses such as 2400:cb00:2048:1::c629:d7a2 (in IPv6).</a:t>
            </a:r>
          </a:p>
          <a:p>
            <a:endParaRPr lang="en-US" dirty="0"/>
          </a:p>
          <a:p>
            <a:endParaRPr lang="en-US" dirty="0"/>
          </a:p>
        </p:txBody>
      </p:sp>
    </p:spTree>
    <p:extLst>
      <p:ext uri="{BB962C8B-B14F-4D97-AF65-F5344CB8AC3E}">
        <p14:creationId xmlns:p14="http://schemas.microsoft.com/office/powerpoint/2010/main" val="975141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2AEB-C1C7-FBC9-9BC3-288FD6235909}"/>
              </a:ext>
            </a:extLst>
          </p:cNvPr>
          <p:cNvSpPr>
            <a:spLocks noGrp="1"/>
          </p:cNvSpPr>
          <p:nvPr>
            <p:ph type="title"/>
          </p:nvPr>
        </p:nvSpPr>
        <p:spPr>
          <a:xfrm>
            <a:off x="381000" y="533401"/>
            <a:ext cx="8305800" cy="1538883"/>
          </a:xfrm>
        </p:spPr>
        <p:txBody>
          <a:bodyPr/>
          <a:lstStyle/>
          <a:p>
            <a:r>
              <a:rPr lang="en-US" sz="4000" dirty="0">
                <a:solidFill>
                  <a:schemeClr val="accent1">
                    <a:lumMod val="75000"/>
                  </a:schemeClr>
                </a:solidFill>
                <a:latin typeface="+mj-lt"/>
              </a:rPr>
              <a:t>What is hosting space </a:t>
            </a:r>
            <a:br>
              <a:rPr lang="en-US" sz="6000" dirty="0">
                <a:latin typeface="+mn-lt"/>
              </a:rPr>
            </a:br>
            <a:endParaRPr lang="en-US" dirty="0"/>
          </a:p>
        </p:txBody>
      </p:sp>
      <p:sp>
        <p:nvSpPr>
          <p:cNvPr id="3" name="Text Placeholder 2">
            <a:extLst>
              <a:ext uri="{FF2B5EF4-FFF2-40B4-BE49-F238E27FC236}">
                <a16:creationId xmlns:a16="http://schemas.microsoft.com/office/drawing/2014/main" id="{7ACB996C-FF5A-F6F6-EFBE-55C8BDDEAE2C}"/>
              </a:ext>
            </a:extLst>
          </p:cNvPr>
          <p:cNvSpPr>
            <a:spLocks noGrp="1"/>
          </p:cNvSpPr>
          <p:nvPr>
            <p:ph type="body" idx="1"/>
          </p:nvPr>
        </p:nvSpPr>
        <p:spPr>
          <a:xfrm>
            <a:off x="381000" y="1371600"/>
            <a:ext cx="8460866" cy="2585323"/>
          </a:xfrm>
        </p:spPr>
        <p:txBody>
          <a:bodyPr/>
          <a:lstStyle/>
          <a:p>
            <a:pPr algn="just"/>
            <a:r>
              <a:rPr lang="en-US" dirty="0"/>
              <a:t>The web hosting space, also known as web space, storage space or disk space, generally refers to the amount of space on a web server that is allocated to website owners by the web hosting companies. </a:t>
            </a:r>
          </a:p>
          <a:p>
            <a:pPr algn="just"/>
            <a:r>
              <a:rPr lang="en-US" dirty="0"/>
              <a:t>It is made up of the total quantity of all text files, images, scripts, databases, emails and other files related to your website.</a:t>
            </a:r>
          </a:p>
          <a:p>
            <a:pPr algn="just"/>
            <a:endParaRPr lang="en-US" dirty="0"/>
          </a:p>
          <a:p>
            <a:endParaRPr lang="en-US" dirty="0"/>
          </a:p>
        </p:txBody>
      </p:sp>
    </p:spTree>
    <p:extLst>
      <p:ext uri="{BB962C8B-B14F-4D97-AF65-F5344CB8AC3E}">
        <p14:creationId xmlns:p14="http://schemas.microsoft.com/office/powerpoint/2010/main" val="1093320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2AEB-C1C7-FBC9-9BC3-288FD6235909}"/>
              </a:ext>
            </a:extLst>
          </p:cNvPr>
          <p:cNvSpPr>
            <a:spLocks noGrp="1"/>
          </p:cNvSpPr>
          <p:nvPr>
            <p:ph type="title"/>
          </p:nvPr>
        </p:nvSpPr>
        <p:spPr>
          <a:xfrm>
            <a:off x="381000" y="533401"/>
            <a:ext cx="8305800" cy="1538883"/>
          </a:xfrm>
        </p:spPr>
        <p:txBody>
          <a:bodyPr/>
          <a:lstStyle/>
          <a:p>
            <a:r>
              <a:rPr lang="en-US" sz="4000" dirty="0" err="1">
                <a:solidFill>
                  <a:schemeClr val="accent1">
                    <a:lumMod val="75000"/>
                  </a:schemeClr>
                </a:solidFill>
                <a:latin typeface="+mj-lt"/>
              </a:rPr>
              <a:t>Contd</a:t>
            </a:r>
            <a:r>
              <a:rPr lang="en-US" sz="4000" dirty="0">
                <a:solidFill>
                  <a:schemeClr val="accent1">
                    <a:lumMod val="75000"/>
                  </a:schemeClr>
                </a:solidFill>
                <a:latin typeface="+mj-lt"/>
              </a:rPr>
              <a:t>… </a:t>
            </a:r>
            <a:br>
              <a:rPr lang="en-US" sz="6000" dirty="0">
                <a:latin typeface="+mn-lt"/>
              </a:rPr>
            </a:br>
            <a:endParaRPr lang="en-US" dirty="0"/>
          </a:p>
        </p:txBody>
      </p:sp>
      <p:sp>
        <p:nvSpPr>
          <p:cNvPr id="3" name="Text Placeholder 2">
            <a:extLst>
              <a:ext uri="{FF2B5EF4-FFF2-40B4-BE49-F238E27FC236}">
                <a16:creationId xmlns:a16="http://schemas.microsoft.com/office/drawing/2014/main" id="{7ACB996C-FF5A-F6F6-EFBE-55C8BDDEAE2C}"/>
              </a:ext>
            </a:extLst>
          </p:cNvPr>
          <p:cNvSpPr>
            <a:spLocks noGrp="1"/>
          </p:cNvSpPr>
          <p:nvPr>
            <p:ph type="body" idx="1"/>
          </p:nvPr>
        </p:nvSpPr>
        <p:spPr>
          <a:xfrm>
            <a:off x="381000" y="1371600"/>
            <a:ext cx="8460866" cy="6278642"/>
          </a:xfrm>
        </p:spPr>
        <p:txBody>
          <a:bodyPr/>
          <a:lstStyle/>
          <a:p>
            <a:pPr algn="just"/>
            <a:r>
              <a:rPr lang="en-US" dirty="0"/>
              <a:t>Web hosting is the process of storing all the files that make up your website on a server.</a:t>
            </a:r>
          </a:p>
          <a:p>
            <a:pPr algn="just"/>
            <a:r>
              <a:rPr lang="en-US" dirty="0"/>
              <a:t>Think of it as your digital office. Like you need a physical space for a physical office, you need a digital space for your digital office. A web host rents out that digital space on servers for your website files.</a:t>
            </a:r>
          </a:p>
          <a:p>
            <a:pPr algn="just"/>
            <a:r>
              <a:rPr lang="en-US" dirty="0"/>
              <a:t>It helps you establish your website on the internet.</a:t>
            </a:r>
          </a:p>
          <a:p>
            <a:pPr algn="just"/>
            <a:endParaRPr lang="en-US" b="1" dirty="0"/>
          </a:p>
          <a:p>
            <a:pPr algn="just"/>
            <a:r>
              <a:rPr lang="en-US" dirty="0"/>
              <a:t>Features To look When Choosing A Reliable Web Hosting Provider</a:t>
            </a:r>
          </a:p>
          <a:p>
            <a:pPr marL="285750" indent="-285750" algn="just">
              <a:buFont typeface="Arial" panose="020B0604020202020204" pitchFamily="34" charset="0"/>
              <a:buChar char="•"/>
            </a:pPr>
            <a:r>
              <a:rPr lang="en-US" dirty="0">
                <a:effectLst/>
                <a:latin typeface="+mn-lt"/>
                <a:ea typeface="Times New Roman" panose="02020603050405020304" pitchFamily="18" charset="0"/>
                <a:cs typeface="Latha" panose="020B0604020202020204" pitchFamily="34" charset="0"/>
              </a:rPr>
              <a:t>Look for reliability</a:t>
            </a:r>
          </a:p>
          <a:p>
            <a:pPr marL="285750" indent="-285750" algn="just">
              <a:buFont typeface="Arial" panose="020B0604020202020204" pitchFamily="34" charset="0"/>
              <a:buChar char="•"/>
            </a:pPr>
            <a:r>
              <a:rPr lang="en-US" dirty="0">
                <a:effectLst/>
                <a:latin typeface="+mn-lt"/>
                <a:ea typeface="Times New Roman" panose="02020603050405020304" pitchFamily="18" charset="0"/>
                <a:cs typeface="Latha" panose="020B0604020202020204" pitchFamily="34" charset="0"/>
              </a:rPr>
              <a:t>customer service</a:t>
            </a:r>
          </a:p>
          <a:p>
            <a:pPr marL="285750" indent="-285750" algn="just">
              <a:buFont typeface="Arial" panose="020B0604020202020204" pitchFamily="34" charset="0"/>
              <a:buChar char="•"/>
            </a:pPr>
            <a:r>
              <a:rPr lang="en-US" dirty="0">
                <a:effectLst/>
                <a:latin typeface="+mn-lt"/>
                <a:ea typeface="Times New Roman" panose="02020603050405020304" pitchFamily="18" charset="0"/>
                <a:cs typeface="Latha" panose="020B0604020202020204" pitchFamily="34" charset="0"/>
              </a:rPr>
              <a:t>web space and bandwidth</a:t>
            </a:r>
          </a:p>
          <a:p>
            <a:pPr marL="285750" indent="-285750" algn="just">
              <a:buFont typeface="Arial" panose="020B0604020202020204" pitchFamily="34" charset="0"/>
              <a:buChar char="•"/>
            </a:pPr>
            <a:r>
              <a:rPr lang="en-US" dirty="0">
                <a:effectLst/>
                <a:latin typeface="+mn-lt"/>
                <a:ea typeface="Times New Roman" panose="02020603050405020304" pitchFamily="18" charset="0"/>
                <a:cs typeface="Latha" panose="020B0604020202020204" pitchFamily="34" charset="0"/>
              </a:rPr>
              <a:t>domain name service</a:t>
            </a:r>
          </a:p>
          <a:p>
            <a:pPr marL="285750" indent="-285750" algn="just">
              <a:buFont typeface="Arial" panose="020B0604020202020204" pitchFamily="34" charset="0"/>
              <a:buChar char="•"/>
            </a:pPr>
            <a:r>
              <a:rPr lang="en-US" dirty="0">
                <a:effectLst/>
                <a:latin typeface="+mn-lt"/>
                <a:ea typeface="Times New Roman" panose="02020603050405020304" pitchFamily="18" charset="0"/>
                <a:cs typeface="Latha" panose="020B0604020202020204" pitchFamily="34" charset="0"/>
              </a:rPr>
              <a:t>site management extras</a:t>
            </a:r>
          </a:p>
          <a:p>
            <a:pPr marL="285750" indent="-285750" algn="just">
              <a:buFont typeface="Arial" panose="020B0604020202020204" pitchFamily="34" charset="0"/>
              <a:buChar char="•"/>
            </a:pPr>
            <a:r>
              <a:rPr lang="en-US" dirty="0">
                <a:effectLst/>
                <a:latin typeface="+mn-lt"/>
                <a:ea typeface="Times New Roman" panose="02020603050405020304" pitchFamily="18" charset="0"/>
                <a:cs typeface="Latha" panose="020B0604020202020204" pitchFamily="34" charset="0"/>
              </a:rPr>
              <a:t> price</a:t>
            </a:r>
          </a:p>
          <a:p>
            <a:pPr algn="just"/>
            <a:endParaRPr lang="en-US" b="1" dirty="0"/>
          </a:p>
          <a:p>
            <a:pPr algn="just"/>
            <a:endParaRPr lang="en-US" dirty="0"/>
          </a:p>
          <a:p>
            <a:endParaRPr lang="en-US" dirty="0"/>
          </a:p>
        </p:txBody>
      </p:sp>
    </p:spTree>
    <p:extLst>
      <p:ext uri="{BB962C8B-B14F-4D97-AF65-F5344CB8AC3E}">
        <p14:creationId xmlns:p14="http://schemas.microsoft.com/office/powerpoint/2010/main" val="2805918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2AEB-C1C7-FBC9-9BC3-288FD6235909}"/>
              </a:ext>
            </a:extLst>
          </p:cNvPr>
          <p:cNvSpPr>
            <a:spLocks noGrp="1"/>
          </p:cNvSpPr>
          <p:nvPr>
            <p:ph type="title"/>
          </p:nvPr>
        </p:nvSpPr>
        <p:spPr>
          <a:xfrm>
            <a:off x="381000" y="533401"/>
            <a:ext cx="8305800" cy="1538883"/>
          </a:xfrm>
        </p:spPr>
        <p:txBody>
          <a:bodyPr/>
          <a:lstStyle/>
          <a:p>
            <a:r>
              <a:rPr lang="en-US" sz="4000" dirty="0">
                <a:solidFill>
                  <a:schemeClr val="accent1">
                    <a:lumMod val="75000"/>
                  </a:schemeClr>
                </a:solidFill>
                <a:latin typeface="+mj-lt"/>
              </a:rPr>
              <a:t>What is email service </a:t>
            </a:r>
            <a:br>
              <a:rPr lang="en-US" sz="6000" dirty="0">
                <a:latin typeface="+mn-lt"/>
              </a:rPr>
            </a:br>
            <a:endParaRPr lang="en-US" dirty="0"/>
          </a:p>
        </p:txBody>
      </p:sp>
      <p:sp>
        <p:nvSpPr>
          <p:cNvPr id="3" name="Text Placeholder 2">
            <a:extLst>
              <a:ext uri="{FF2B5EF4-FFF2-40B4-BE49-F238E27FC236}">
                <a16:creationId xmlns:a16="http://schemas.microsoft.com/office/drawing/2014/main" id="{7ACB996C-FF5A-F6F6-EFBE-55C8BDDEAE2C}"/>
              </a:ext>
            </a:extLst>
          </p:cNvPr>
          <p:cNvSpPr>
            <a:spLocks noGrp="1"/>
          </p:cNvSpPr>
          <p:nvPr>
            <p:ph type="body" idx="1"/>
          </p:nvPr>
        </p:nvSpPr>
        <p:spPr>
          <a:xfrm>
            <a:off x="381000" y="1371600"/>
            <a:ext cx="8460866" cy="5170646"/>
          </a:xfrm>
        </p:spPr>
        <p:txBody>
          <a:bodyPr/>
          <a:lstStyle/>
          <a:p>
            <a:pPr algn="just"/>
            <a:r>
              <a:rPr lang="en-US" dirty="0"/>
              <a:t>An email service is a company that provides businesses with tools to send bulk emails and implement email marketing. </a:t>
            </a:r>
          </a:p>
          <a:p>
            <a:pPr algn="just"/>
            <a:r>
              <a:rPr lang="en-US" dirty="0"/>
              <a:t>Email services offer user-friendly features to manage mailing lists, email design, and metrics to monitor your success.</a:t>
            </a:r>
          </a:p>
          <a:p>
            <a:pPr algn="just"/>
            <a:endParaRPr lang="en-US" dirty="0"/>
          </a:p>
          <a:p>
            <a:r>
              <a:rPr lang="en-US" b="1" dirty="0"/>
              <a:t>Why is email service important?</a:t>
            </a:r>
          </a:p>
          <a:p>
            <a:endParaRPr lang="en-US" b="1" dirty="0"/>
          </a:p>
          <a:p>
            <a:pPr>
              <a:buFont typeface="Arial" panose="020B0604020202020204" pitchFamily="34" charset="0"/>
              <a:buChar char="•"/>
            </a:pPr>
            <a:r>
              <a:rPr lang="en-US" dirty="0"/>
              <a:t>Fits any business</a:t>
            </a:r>
          </a:p>
          <a:p>
            <a:pPr>
              <a:buFont typeface="Arial" panose="020B0604020202020204" pitchFamily="34" charset="0"/>
              <a:buChar char="•"/>
            </a:pPr>
            <a:r>
              <a:rPr lang="en-US" dirty="0"/>
              <a:t>Provides useful tools for creating emails</a:t>
            </a:r>
          </a:p>
          <a:p>
            <a:pPr>
              <a:buFont typeface="Arial" panose="020B0604020202020204" pitchFamily="34" charset="0"/>
              <a:buChar char="•"/>
            </a:pPr>
            <a:r>
              <a:rPr lang="en-US" dirty="0"/>
              <a:t>Gathers a lot of data</a:t>
            </a:r>
          </a:p>
          <a:p>
            <a:pPr>
              <a:buFont typeface="Arial" panose="020B0604020202020204" pitchFamily="34" charset="0"/>
              <a:buChar char="•"/>
            </a:pPr>
            <a:r>
              <a:rPr lang="en-US" dirty="0"/>
              <a:t>Results in high Return On Investment(ROI)</a:t>
            </a:r>
          </a:p>
          <a:p>
            <a:pPr>
              <a:buFont typeface="Arial" panose="020B0604020202020204" pitchFamily="34" charset="0"/>
              <a:buChar char="•"/>
            </a:pPr>
            <a:r>
              <a:rPr lang="en-US" dirty="0"/>
              <a:t>Offers an inexpensive or free trial</a:t>
            </a:r>
          </a:p>
          <a:p>
            <a:pPr>
              <a:buFont typeface="Arial" panose="020B0604020202020204" pitchFamily="34" charset="0"/>
              <a:buChar char="•"/>
            </a:pPr>
            <a:r>
              <a:rPr lang="en-US" dirty="0"/>
              <a:t>Simplifies sending emails</a:t>
            </a:r>
          </a:p>
          <a:p>
            <a:pPr algn="just"/>
            <a:endParaRPr lang="en-US" dirty="0"/>
          </a:p>
        </p:txBody>
      </p:sp>
    </p:spTree>
    <p:extLst>
      <p:ext uri="{BB962C8B-B14F-4D97-AF65-F5344CB8AC3E}">
        <p14:creationId xmlns:p14="http://schemas.microsoft.com/office/powerpoint/2010/main" val="1195084300"/>
      </p:ext>
    </p:extLst>
  </p:cSld>
  <p:clrMapOvr>
    <a:masterClrMapping/>
  </p:clrMapOvr>
</p:sld>
</file>

<file path=ppt/theme/theme1.xml><?xml version="1.0" encoding="utf-8"?>
<a:theme xmlns:a="http://schemas.openxmlformats.org/drawingml/2006/main" name="HND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4483</TotalTime>
  <Words>572</Words>
  <Application>Microsoft Office PowerPoint</Application>
  <PresentationFormat>On-screen Show (4:3)</PresentationFormat>
  <Paragraphs>45</Paragraphs>
  <Slides>8</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8</vt:i4>
      </vt:variant>
    </vt:vector>
  </HeadingPairs>
  <TitlesOfParts>
    <vt:vector size="12" baseType="lpstr">
      <vt:lpstr>Arial</vt:lpstr>
      <vt:lpstr>Calibri</vt:lpstr>
      <vt:lpstr>HNDIT</vt:lpstr>
      <vt:lpstr>Office Theme</vt:lpstr>
      <vt:lpstr>HNDIT1022 –  Web Design</vt:lpstr>
      <vt:lpstr>Subtopics </vt:lpstr>
      <vt:lpstr>What is domain name  </vt:lpstr>
      <vt:lpstr>Who manages domain names? </vt:lpstr>
      <vt:lpstr>What is DNS  </vt:lpstr>
      <vt:lpstr>What is hosting space  </vt:lpstr>
      <vt:lpstr>Contd…  </vt:lpstr>
      <vt:lpstr>What is email service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HNDIT 1022 Web Design</dc:title>
  <dc:creator>Niroji Thayalan</dc:creator>
  <cp:keywords>WD 2021</cp:keywords>
  <cp:lastModifiedBy>Rosy</cp:lastModifiedBy>
  <cp:revision>575</cp:revision>
  <dcterms:created xsi:type="dcterms:W3CDTF">2006-08-16T00:00:00Z</dcterms:created>
  <dcterms:modified xsi:type="dcterms:W3CDTF">2022-11-28T20:36:34Z</dcterms:modified>
</cp:coreProperties>
</file>