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316" r:id="rId23"/>
    <p:sldId id="317" r:id="rId24"/>
    <p:sldId id="318" r:id="rId25"/>
    <p:sldId id="319" r:id="rId26"/>
    <p:sldId id="278" r:id="rId27"/>
    <p:sldId id="279" r:id="rId28"/>
    <p:sldId id="280" r:id="rId29"/>
    <p:sldId id="281" r:id="rId30"/>
    <p:sldId id="282" r:id="rId31"/>
    <p:sldId id="283" r:id="rId32"/>
    <p:sldId id="285" r:id="rId33"/>
    <p:sldId id="286" r:id="rId34"/>
    <p:sldId id="287" r:id="rId35"/>
    <p:sldId id="288" r:id="rId36"/>
    <p:sldId id="289" r:id="rId37"/>
    <p:sldId id="290" r:id="rId38"/>
    <p:sldId id="291" r:id="rId39"/>
    <p:sldId id="292" r:id="rId40"/>
    <p:sldId id="293" r:id="rId41"/>
    <p:sldId id="320" r:id="rId42"/>
    <p:sldId id="294" r:id="rId43"/>
    <p:sldId id="295" r:id="rId44"/>
    <p:sldId id="314" r:id="rId45"/>
    <p:sldId id="296" r:id="rId46"/>
    <p:sldId id="297" r:id="rId47"/>
    <p:sldId id="298" r:id="rId48"/>
    <p:sldId id="299" r:id="rId49"/>
    <p:sldId id="301" r:id="rId50"/>
    <p:sldId id="302" r:id="rId51"/>
    <p:sldId id="303" r:id="rId52"/>
    <p:sldId id="304" r:id="rId53"/>
    <p:sldId id="305" r:id="rId54"/>
    <p:sldId id="315" r:id="rId55"/>
    <p:sldId id="306" r:id="rId56"/>
    <p:sldId id="307" r:id="rId57"/>
    <p:sldId id="308" r:id="rId58"/>
    <p:sldId id="309" r:id="rId59"/>
    <p:sldId id="310" r:id="rId60"/>
    <p:sldId id="311" r:id="rId61"/>
    <p:sldId id="312" r:id="rId62"/>
    <p:sldId id="313"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26911BE-B3E8-4CC9-AEC9-D37F2F7BD646}">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316"/>
            <p14:sldId id="317"/>
            <p14:sldId id="318"/>
            <p14:sldId id="319"/>
            <p14:sldId id="278"/>
            <p14:sldId id="279"/>
            <p14:sldId id="280"/>
            <p14:sldId id="281"/>
            <p14:sldId id="282"/>
            <p14:sldId id="283"/>
            <p14:sldId id="285"/>
            <p14:sldId id="286"/>
            <p14:sldId id="287"/>
            <p14:sldId id="288"/>
            <p14:sldId id="289"/>
            <p14:sldId id="290"/>
            <p14:sldId id="291"/>
            <p14:sldId id="292"/>
            <p14:sldId id="293"/>
            <p14:sldId id="320"/>
            <p14:sldId id="294"/>
            <p14:sldId id="295"/>
            <p14:sldId id="314"/>
            <p14:sldId id="296"/>
            <p14:sldId id="297"/>
            <p14:sldId id="298"/>
            <p14:sldId id="299"/>
            <p14:sldId id="301"/>
            <p14:sldId id="302"/>
            <p14:sldId id="303"/>
            <p14:sldId id="304"/>
            <p14:sldId id="305"/>
            <p14:sldId id="315"/>
            <p14:sldId id="306"/>
            <p14:sldId id="307"/>
            <p14:sldId id="308"/>
            <p14:sldId id="309"/>
            <p14:sldId id="310"/>
            <p14:sldId id="311"/>
            <p14:sldId id="312"/>
            <p14:sldId id="313"/>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p:cViewPr varScale="1">
        <p:scale>
          <a:sx n="86" d="100"/>
          <a:sy n="86" d="100"/>
        </p:scale>
        <p:origin x="562"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2A1C-31D8-37ED-8AAE-55DD2295A8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6FF5D1-6686-67AC-98B0-309AF66123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C030903-A8EE-1A7A-4B02-CC6145876BC7}"/>
              </a:ext>
            </a:extLst>
          </p:cNvPr>
          <p:cNvSpPr>
            <a:spLocks noGrp="1"/>
          </p:cNvSpPr>
          <p:nvPr>
            <p:ph type="dt" sz="half" idx="10"/>
          </p:nvPr>
        </p:nvSpPr>
        <p:spPr/>
        <p:txBody>
          <a:bodyPr/>
          <a:lstStyle/>
          <a:p>
            <a:fld id="{002E644E-B455-46E2-BB19-5438E46BD59F}" type="datetimeFigureOut">
              <a:rPr lang="en-IN" smtClean="0"/>
              <a:pPr/>
              <a:t>16-04-2023</a:t>
            </a:fld>
            <a:endParaRPr lang="en-IN"/>
          </a:p>
        </p:txBody>
      </p:sp>
      <p:sp>
        <p:nvSpPr>
          <p:cNvPr id="5" name="Footer Placeholder 4">
            <a:extLst>
              <a:ext uri="{FF2B5EF4-FFF2-40B4-BE49-F238E27FC236}">
                <a16:creationId xmlns:a16="http://schemas.microsoft.com/office/drawing/2014/main" id="{6C5D166E-F20B-FBB4-9C1B-5385DE4E79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F724CB-7789-5D46-6FB7-6C7168C93F1E}"/>
              </a:ext>
            </a:extLst>
          </p:cNvPr>
          <p:cNvSpPr>
            <a:spLocks noGrp="1"/>
          </p:cNvSpPr>
          <p:nvPr>
            <p:ph type="sldNum" sz="quarter" idx="12"/>
          </p:nvPr>
        </p:nvSpPr>
        <p:spPr/>
        <p:txBody>
          <a:bodyPr/>
          <a:lstStyle/>
          <a:p>
            <a:fld id="{40DA9679-59F2-4759-962B-F4B76EBE73A1}" type="slidenum">
              <a:rPr lang="en-IN" smtClean="0"/>
              <a:pPr/>
              <a:t>‹#›</a:t>
            </a:fld>
            <a:endParaRPr lang="en-IN"/>
          </a:p>
        </p:txBody>
      </p:sp>
    </p:spTree>
    <p:extLst>
      <p:ext uri="{BB962C8B-B14F-4D97-AF65-F5344CB8AC3E}">
        <p14:creationId xmlns:p14="http://schemas.microsoft.com/office/powerpoint/2010/main" val="180477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3537-0DD0-EC33-4EF4-D1A98332EF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3CED02C-4DD7-A9C1-0C42-05FEF7AE5D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6D67F9-5604-9F32-D9FA-A8CE14A30728}"/>
              </a:ext>
            </a:extLst>
          </p:cNvPr>
          <p:cNvSpPr>
            <a:spLocks noGrp="1"/>
          </p:cNvSpPr>
          <p:nvPr>
            <p:ph type="dt" sz="half" idx="10"/>
          </p:nvPr>
        </p:nvSpPr>
        <p:spPr/>
        <p:txBody>
          <a:bodyPr/>
          <a:lstStyle/>
          <a:p>
            <a:fld id="{002E644E-B455-46E2-BB19-5438E46BD59F}" type="datetimeFigureOut">
              <a:rPr lang="en-IN" smtClean="0"/>
              <a:pPr/>
              <a:t>16-04-2023</a:t>
            </a:fld>
            <a:endParaRPr lang="en-IN"/>
          </a:p>
        </p:txBody>
      </p:sp>
      <p:sp>
        <p:nvSpPr>
          <p:cNvPr id="5" name="Footer Placeholder 4">
            <a:extLst>
              <a:ext uri="{FF2B5EF4-FFF2-40B4-BE49-F238E27FC236}">
                <a16:creationId xmlns:a16="http://schemas.microsoft.com/office/drawing/2014/main" id="{7CF03EFA-C93E-5F3F-3061-7A4A799E46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13CBDD-E8E2-4120-C85D-9C363AD3C85E}"/>
              </a:ext>
            </a:extLst>
          </p:cNvPr>
          <p:cNvSpPr>
            <a:spLocks noGrp="1"/>
          </p:cNvSpPr>
          <p:nvPr>
            <p:ph type="sldNum" sz="quarter" idx="12"/>
          </p:nvPr>
        </p:nvSpPr>
        <p:spPr/>
        <p:txBody>
          <a:bodyPr/>
          <a:lstStyle/>
          <a:p>
            <a:fld id="{40DA9679-59F2-4759-962B-F4B76EBE73A1}" type="slidenum">
              <a:rPr lang="en-IN" smtClean="0"/>
              <a:pPr/>
              <a:t>‹#›</a:t>
            </a:fld>
            <a:endParaRPr lang="en-IN"/>
          </a:p>
        </p:txBody>
      </p:sp>
    </p:spTree>
    <p:extLst>
      <p:ext uri="{BB962C8B-B14F-4D97-AF65-F5344CB8AC3E}">
        <p14:creationId xmlns:p14="http://schemas.microsoft.com/office/powerpoint/2010/main" val="2009137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D72CFD-25B5-A902-B349-549D2C5ACB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97E736-62B3-1735-C80E-A3A75FE265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3CD710-EE00-6C8E-19A5-F70F281D03BE}"/>
              </a:ext>
            </a:extLst>
          </p:cNvPr>
          <p:cNvSpPr>
            <a:spLocks noGrp="1"/>
          </p:cNvSpPr>
          <p:nvPr>
            <p:ph type="dt" sz="half" idx="10"/>
          </p:nvPr>
        </p:nvSpPr>
        <p:spPr/>
        <p:txBody>
          <a:bodyPr/>
          <a:lstStyle/>
          <a:p>
            <a:fld id="{002E644E-B455-46E2-BB19-5438E46BD59F}" type="datetimeFigureOut">
              <a:rPr lang="en-IN" smtClean="0"/>
              <a:pPr/>
              <a:t>16-04-2023</a:t>
            </a:fld>
            <a:endParaRPr lang="en-IN"/>
          </a:p>
        </p:txBody>
      </p:sp>
      <p:sp>
        <p:nvSpPr>
          <p:cNvPr id="5" name="Footer Placeholder 4">
            <a:extLst>
              <a:ext uri="{FF2B5EF4-FFF2-40B4-BE49-F238E27FC236}">
                <a16:creationId xmlns:a16="http://schemas.microsoft.com/office/drawing/2014/main" id="{E42DB494-13C3-3087-42AC-2EFA29FC00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14549C-6EF5-4EAE-9894-E2ECC6DED6A6}"/>
              </a:ext>
            </a:extLst>
          </p:cNvPr>
          <p:cNvSpPr>
            <a:spLocks noGrp="1"/>
          </p:cNvSpPr>
          <p:nvPr>
            <p:ph type="sldNum" sz="quarter" idx="12"/>
          </p:nvPr>
        </p:nvSpPr>
        <p:spPr/>
        <p:txBody>
          <a:bodyPr/>
          <a:lstStyle/>
          <a:p>
            <a:fld id="{40DA9679-59F2-4759-962B-F4B76EBE73A1}" type="slidenum">
              <a:rPr lang="en-IN" smtClean="0"/>
              <a:pPr/>
              <a:t>‹#›</a:t>
            </a:fld>
            <a:endParaRPr lang="en-IN"/>
          </a:p>
        </p:txBody>
      </p:sp>
    </p:spTree>
    <p:extLst>
      <p:ext uri="{BB962C8B-B14F-4D97-AF65-F5344CB8AC3E}">
        <p14:creationId xmlns:p14="http://schemas.microsoft.com/office/powerpoint/2010/main" val="195818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09586-2C9B-F97E-CF54-9F3BD035F5B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D520B9C-B509-FE7C-E0E7-E4AC9186F4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62A39F-9659-E2FC-2DD3-13312A9497A5}"/>
              </a:ext>
            </a:extLst>
          </p:cNvPr>
          <p:cNvSpPr>
            <a:spLocks noGrp="1"/>
          </p:cNvSpPr>
          <p:nvPr>
            <p:ph type="dt" sz="half" idx="10"/>
          </p:nvPr>
        </p:nvSpPr>
        <p:spPr/>
        <p:txBody>
          <a:bodyPr/>
          <a:lstStyle/>
          <a:p>
            <a:fld id="{002E644E-B455-46E2-BB19-5438E46BD59F}" type="datetimeFigureOut">
              <a:rPr lang="en-IN" smtClean="0"/>
              <a:pPr/>
              <a:t>16-04-2023</a:t>
            </a:fld>
            <a:endParaRPr lang="en-IN"/>
          </a:p>
        </p:txBody>
      </p:sp>
      <p:sp>
        <p:nvSpPr>
          <p:cNvPr id="5" name="Footer Placeholder 4">
            <a:extLst>
              <a:ext uri="{FF2B5EF4-FFF2-40B4-BE49-F238E27FC236}">
                <a16:creationId xmlns:a16="http://schemas.microsoft.com/office/drawing/2014/main" id="{CD5E8109-1E18-4BB1-2C75-748B7A1AEA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07F9A2-F5E5-64C7-D7A8-15C836BD7C5F}"/>
              </a:ext>
            </a:extLst>
          </p:cNvPr>
          <p:cNvSpPr>
            <a:spLocks noGrp="1"/>
          </p:cNvSpPr>
          <p:nvPr>
            <p:ph type="sldNum" sz="quarter" idx="12"/>
          </p:nvPr>
        </p:nvSpPr>
        <p:spPr/>
        <p:txBody>
          <a:bodyPr/>
          <a:lstStyle/>
          <a:p>
            <a:fld id="{40DA9679-59F2-4759-962B-F4B76EBE73A1}" type="slidenum">
              <a:rPr lang="en-IN" smtClean="0"/>
              <a:pPr/>
              <a:t>‹#›</a:t>
            </a:fld>
            <a:endParaRPr lang="en-IN"/>
          </a:p>
        </p:txBody>
      </p:sp>
    </p:spTree>
    <p:extLst>
      <p:ext uri="{BB962C8B-B14F-4D97-AF65-F5344CB8AC3E}">
        <p14:creationId xmlns:p14="http://schemas.microsoft.com/office/powerpoint/2010/main" val="3389339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F3F47-AC45-C099-AC08-4613FD221FB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E223541-9F63-20E4-792F-3F5E40528D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5E08AA-1C24-8F5F-FA43-2A4480336A6E}"/>
              </a:ext>
            </a:extLst>
          </p:cNvPr>
          <p:cNvSpPr>
            <a:spLocks noGrp="1"/>
          </p:cNvSpPr>
          <p:nvPr>
            <p:ph type="dt" sz="half" idx="10"/>
          </p:nvPr>
        </p:nvSpPr>
        <p:spPr/>
        <p:txBody>
          <a:bodyPr/>
          <a:lstStyle/>
          <a:p>
            <a:fld id="{002E644E-B455-46E2-BB19-5438E46BD59F}" type="datetimeFigureOut">
              <a:rPr lang="en-IN" smtClean="0"/>
              <a:pPr/>
              <a:t>16-04-2023</a:t>
            </a:fld>
            <a:endParaRPr lang="en-IN"/>
          </a:p>
        </p:txBody>
      </p:sp>
      <p:sp>
        <p:nvSpPr>
          <p:cNvPr id="5" name="Footer Placeholder 4">
            <a:extLst>
              <a:ext uri="{FF2B5EF4-FFF2-40B4-BE49-F238E27FC236}">
                <a16:creationId xmlns:a16="http://schemas.microsoft.com/office/drawing/2014/main" id="{295D11F0-02B0-CB13-8E18-3A7883081E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29533C5-255F-5FAA-04BE-9B1CC4E741F3}"/>
              </a:ext>
            </a:extLst>
          </p:cNvPr>
          <p:cNvSpPr>
            <a:spLocks noGrp="1"/>
          </p:cNvSpPr>
          <p:nvPr>
            <p:ph type="sldNum" sz="quarter" idx="12"/>
          </p:nvPr>
        </p:nvSpPr>
        <p:spPr/>
        <p:txBody>
          <a:bodyPr/>
          <a:lstStyle/>
          <a:p>
            <a:fld id="{40DA9679-59F2-4759-962B-F4B76EBE73A1}" type="slidenum">
              <a:rPr lang="en-IN" smtClean="0"/>
              <a:pPr/>
              <a:t>‹#›</a:t>
            </a:fld>
            <a:endParaRPr lang="en-IN"/>
          </a:p>
        </p:txBody>
      </p:sp>
    </p:spTree>
    <p:extLst>
      <p:ext uri="{BB962C8B-B14F-4D97-AF65-F5344CB8AC3E}">
        <p14:creationId xmlns:p14="http://schemas.microsoft.com/office/powerpoint/2010/main" val="2976368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16ADB-8BE0-E5F7-960E-CE2C0BC24D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DBB0AD-E0C5-AF04-0F5A-7D957574CF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BB6843D-B336-DE4F-2733-633FB1985F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7E2B14-1493-16B2-FF51-B184C35AC8A7}"/>
              </a:ext>
            </a:extLst>
          </p:cNvPr>
          <p:cNvSpPr>
            <a:spLocks noGrp="1"/>
          </p:cNvSpPr>
          <p:nvPr>
            <p:ph type="dt" sz="half" idx="10"/>
          </p:nvPr>
        </p:nvSpPr>
        <p:spPr/>
        <p:txBody>
          <a:bodyPr/>
          <a:lstStyle/>
          <a:p>
            <a:fld id="{002E644E-B455-46E2-BB19-5438E46BD59F}" type="datetimeFigureOut">
              <a:rPr lang="en-IN" smtClean="0"/>
              <a:pPr/>
              <a:t>16-04-2023</a:t>
            </a:fld>
            <a:endParaRPr lang="en-IN"/>
          </a:p>
        </p:txBody>
      </p:sp>
      <p:sp>
        <p:nvSpPr>
          <p:cNvPr id="6" name="Footer Placeholder 5">
            <a:extLst>
              <a:ext uri="{FF2B5EF4-FFF2-40B4-BE49-F238E27FC236}">
                <a16:creationId xmlns:a16="http://schemas.microsoft.com/office/drawing/2014/main" id="{28C8F9AB-7298-FC36-8276-28F20256D9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66AB95-705B-4AA5-FF9A-1F41BBD542D2}"/>
              </a:ext>
            </a:extLst>
          </p:cNvPr>
          <p:cNvSpPr>
            <a:spLocks noGrp="1"/>
          </p:cNvSpPr>
          <p:nvPr>
            <p:ph type="sldNum" sz="quarter" idx="12"/>
          </p:nvPr>
        </p:nvSpPr>
        <p:spPr/>
        <p:txBody>
          <a:bodyPr/>
          <a:lstStyle/>
          <a:p>
            <a:fld id="{40DA9679-59F2-4759-962B-F4B76EBE73A1}" type="slidenum">
              <a:rPr lang="en-IN" smtClean="0"/>
              <a:pPr/>
              <a:t>‹#›</a:t>
            </a:fld>
            <a:endParaRPr lang="en-IN"/>
          </a:p>
        </p:txBody>
      </p:sp>
    </p:spTree>
    <p:extLst>
      <p:ext uri="{BB962C8B-B14F-4D97-AF65-F5344CB8AC3E}">
        <p14:creationId xmlns:p14="http://schemas.microsoft.com/office/powerpoint/2010/main" val="2996748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AAB99-B40D-708D-4290-E979CE00B5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244D0A5-7F2F-6A47-13A3-325871678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037E59-CBFE-1175-474C-FCFC67144A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024AA6E-F681-20E4-8403-DDE0C0B7C3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070ECE-0532-5ADB-B0C4-822DF84051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D78B92-49B6-A296-8808-ECB0F1FC5B5A}"/>
              </a:ext>
            </a:extLst>
          </p:cNvPr>
          <p:cNvSpPr>
            <a:spLocks noGrp="1"/>
          </p:cNvSpPr>
          <p:nvPr>
            <p:ph type="dt" sz="half" idx="10"/>
          </p:nvPr>
        </p:nvSpPr>
        <p:spPr/>
        <p:txBody>
          <a:bodyPr/>
          <a:lstStyle/>
          <a:p>
            <a:fld id="{002E644E-B455-46E2-BB19-5438E46BD59F}" type="datetimeFigureOut">
              <a:rPr lang="en-IN" smtClean="0"/>
              <a:pPr/>
              <a:t>16-04-2023</a:t>
            </a:fld>
            <a:endParaRPr lang="en-IN"/>
          </a:p>
        </p:txBody>
      </p:sp>
      <p:sp>
        <p:nvSpPr>
          <p:cNvPr id="8" name="Footer Placeholder 7">
            <a:extLst>
              <a:ext uri="{FF2B5EF4-FFF2-40B4-BE49-F238E27FC236}">
                <a16:creationId xmlns:a16="http://schemas.microsoft.com/office/drawing/2014/main" id="{0A8C6F26-BA21-86E9-7A77-D1E2EE52605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8CD0F50-9768-481C-F752-2B0941294603}"/>
              </a:ext>
            </a:extLst>
          </p:cNvPr>
          <p:cNvSpPr>
            <a:spLocks noGrp="1"/>
          </p:cNvSpPr>
          <p:nvPr>
            <p:ph type="sldNum" sz="quarter" idx="12"/>
          </p:nvPr>
        </p:nvSpPr>
        <p:spPr/>
        <p:txBody>
          <a:bodyPr/>
          <a:lstStyle/>
          <a:p>
            <a:fld id="{40DA9679-59F2-4759-962B-F4B76EBE73A1}" type="slidenum">
              <a:rPr lang="en-IN" smtClean="0"/>
              <a:pPr/>
              <a:t>‹#›</a:t>
            </a:fld>
            <a:endParaRPr lang="en-IN"/>
          </a:p>
        </p:txBody>
      </p:sp>
    </p:spTree>
    <p:extLst>
      <p:ext uri="{BB962C8B-B14F-4D97-AF65-F5344CB8AC3E}">
        <p14:creationId xmlns:p14="http://schemas.microsoft.com/office/powerpoint/2010/main" val="864305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D84CA-C0A4-BFAE-BA22-ABFB3F04112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01076C8-A265-20E3-353E-614CC9FF49DB}"/>
              </a:ext>
            </a:extLst>
          </p:cNvPr>
          <p:cNvSpPr>
            <a:spLocks noGrp="1"/>
          </p:cNvSpPr>
          <p:nvPr>
            <p:ph type="dt" sz="half" idx="10"/>
          </p:nvPr>
        </p:nvSpPr>
        <p:spPr/>
        <p:txBody>
          <a:bodyPr/>
          <a:lstStyle/>
          <a:p>
            <a:fld id="{002E644E-B455-46E2-BB19-5438E46BD59F}" type="datetimeFigureOut">
              <a:rPr lang="en-IN" smtClean="0"/>
              <a:pPr/>
              <a:t>16-04-2023</a:t>
            </a:fld>
            <a:endParaRPr lang="en-IN"/>
          </a:p>
        </p:txBody>
      </p:sp>
      <p:sp>
        <p:nvSpPr>
          <p:cNvPr id="4" name="Footer Placeholder 3">
            <a:extLst>
              <a:ext uri="{FF2B5EF4-FFF2-40B4-BE49-F238E27FC236}">
                <a16:creationId xmlns:a16="http://schemas.microsoft.com/office/drawing/2014/main" id="{30045E24-FB96-2E66-D87A-76F505575B8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A77908-B7DA-9F56-65A0-7C9835C638C4}"/>
              </a:ext>
            </a:extLst>
          </p:cNvPr>
          <p:cNvSpPr>
            <a:spLocks noGrp="1"/>
          </p:cNvSpPr>
          <p:nvPr>
            <p:ph type="sldNum" sz="quarter" idx="12"/>
          </p:nvPr>
        </p:nvSpPr>
        <p:spPr/>
        <p:txBody>
          <a:bodyPr/>
          <a:lstStyle/>
          <a:p>
            <a:fld id="{40DA9679-59F2-4759-962B-F4B76EBE73A1}" type="slidenum">
              <a:rPr lang="en-IN" smtClean="0"/>
              <a:pPr/>
              <a:t>‹#›</a:t>
            </a:fld>
            <a:endParaRPr lang="en-IN"/>
          </a:p>
        </p:txBody>
      </p:sp>
    </p:spTree>
    <p:extLst>
      <p:ext uri="{BB962C8B-B14F-4D97-AF65-F5344CB8AC3E}">
        <p14:creationId xmlns:p14="http://schemas.microsoft.com/office/powerpoint/2010/main" val="2764528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ECCC471-A08D-27DF-4969-65716AF3F005}"/>
              </a:ext>
            </a:extLst>
          </p:cNvPr>
          <p:cNvSpPr>
            <a:spLocks noGrp="1"/>
          </p:cNvSpPr>
          <p:nvPr>
            <p:ph type="dt" sz="half" idx="10"/>
          </p:nvPr>
        </p:nvSpPr>
        <p:spPr/>
        <p:txBody>
          <a:bodyPr/>
          <a:lstStyle/>
          <a:p>
            <a:fld id="{002E644E-B455-46E2-BB19-5438E46BD59F}" type="datetimeFigureOut">
              <a:rPr lang="en-IN" smtClean="0"/>
              <a:pPr/>
              <a:t>16-04-2023</a:t>
            </a:fld>
            <a:endParaRPr lang="en-IN"/>
          </a:p>
        </p:txBody>
      </p:sp>
      <p:sp>
        <p:nvSpPr>
          <p:cNvPr id="3" name="Footer Placeholder 2">
            <a:extLst>
              <a:ext uri="{FF2B5EF4-FFF2-40B4-BE49-F238E27FC236}">
                <a16:creationId xmlns:a16="http://schemas.microsoft.com/office/drawing/2014/main" id="{5E330272-153F-79A1-BD63-18B61F02766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3838D6C-2367-2457-8B53-1A4A7B2F598D}"/>
              </a:ext>
            </a:extLst>
          </p:cNvPr>
          <p:cNvSpPr>
            <a:spLocks noGrp="1"/>
          </p:cNvSpPr>
          <p:nvPr>
            <p:ph type="sldNum" sz="quarter" idx="12"/>
          </p:nvPr>
        </p:nvSpPr>
        <p:spPr/>
        <p:txBody>
          <a:bodyPr/>
          <a:lstStyle/>
          <a:p>
            <a:fld id="{40DA9679-59F2-4759-962B-F4B76EBE73A1}" type="slidenum">
              <a:rPr lang="en-IN" smtClean="0"/>
              <a:pPr/>
              <a:t>‹#›</a:t>
            </a:fld>
            <a:endParaRPr lang="en-IN"/>
          </a:p>
        </p:txBody>
      </p:sp>
    </p:spTree>
    <p:extLst>
      <p:ext uri="{BB962C8B-B14F-4D97-AF65-F5344CB8AC3E}">
        <p14:creationId xmlns:p14="http://schemas.microsoft.com/office/powerpoint/2010/main" val="1883715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9AB99-C0DC-0665-C46F-B004AABE75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4F18105-0539-24EB-BD40-978131F8B4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CBC59A1-4719-C32D-6F70-782E2F71C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085308-9E32-E767-5471-86A099BB24E2}"/>
              </a:ext>
            </a:extLst>
          </p:cNvPr>
          <p:cNvSpPr>
            <a:spLocks noGrp="1"/>
          </p:cNvSpPr>
          <p:nvPr>
            <p:ph type="dt" sz="half" idx="10"/>
          </p:nvPr>
        </p:nvSpPr>
        <p:spPr/>
        <p:txBody>
          <a:bodyPr/>
          <a:lstStyle/>
          <a:p>
            <a:fld id="{002E644E-B455-46E2-BB19-5438E46BD59F}" type="datetimeFigureOut">
              <a:rPr lang="en-IN" smtClean="0"/>
              <a:pPr/>
              <a:t>16-04-2023</a:t>
            </a:fld>
            <a:endParaRPr lang="en-IN"/>
          </a:p>
        </p:txBody>
      </p:sp>
      <p:sp>
        <p:nvSpPr>
          <p:cNvPr id="6" name="Footer Placeholder 5">
            <a:extLst>
              <a:ext uri="{FF2B5EF4-FFF2-40B4-BE49-F238E27FC236}">
                <a16:creationId xmlns:a16="http://schemas.microsoft.com/office/drawing/2014/main" id="{CA76457F-CAD3-8CFC-9816-84EC4C8686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118EA6-A0D1-41BD-6131-5D36FB20D51C}"/>
              </a:ext>
            </a:extLst>
          </p:cNvPr>
          <p:cNvSpPr>
            <a:spLocks noGrp="1"/>
          </p:cNvSpPr>
          <p:nvPr>
            <p:ph type="sldNum" sz="quarter" idx="12"/>
          </p:nvPr>
        </p:nvSpPr>
        <p:spPr/>
        <p:txBody>
          <a:bodyPr/>
          <a:lstStyle/>
          <a:p>
            <a:fld id="{40DA9679-59F2-4759-962B-F4B76EBE73A1}" type="slidenum">
              <a:rPr lang="en-IN" smtClean="0"/>
              <a:pPr/>
              <a:t>‹#›</a:t>
            </a:fld>
            <a:endParaRPr lang="en-IN"/>
          </a:p>
        </p:txBody>
      </p:sp>
    </p:spTree>
    <p:extLst>
      <p:ext uri="{BB962C8B-B14F-4D97-AF65-F5344CB8AC3E}">
        <p14:creationId xmlns:p14="http://schemas.microsoft.com/office/powerpoint/2010/main" val="20853666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90E5F-22E1-AAD5-0F15-DD00E60EAC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60AC9B-C26C-6A79-1644-0F27BDCDA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E8DC9DB-F809-4469-7517-99C22CD7DF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1813FB-94D0-4114-744D-E3794F98E151}"/>
              </a:ext>
            </a:extLst>
          </p:cNvPr>
          <p:cNvSpPr>
            <a:spLocks noGrp="1"/>
          </p:cNvSpPr>
          <p:nvPr>
            <p:ph type="dt" sz="half" idx="10"/>
          </p:nvPr>
        </p:nvSpPr>
        <p:spPr/>
        <p:txBody>
          <a:bodyPr/>
          <a:lstStyle/>
          <a:p>
            <a:fld id="{002E644E-B455-46E2-BB19-5438E46BD59F}" type="datetimeFigureOut">
              <a:rPr lang="en-IN" smtClean="0"/>
              <a:pPr/>
              <a:t>16-04-2023</a:t>
            </a:fld>
            <a:endParaRPr lang="en-IN"/>
          </a:p>
        </p:txBody>
      </p:sp>
      <p:sp>
        <p:nvSpPr>
          <p:cNvPr id="6" name="Footer Placeholder 5">
            <a:extLst>
              <a:ext uri="{FF2B5EF4-FFF2-40B4-BE49-F238E27FC236}">
                <a16:creationId xmlns:a16="http://schemas.microsoft.com/office/drawing/2014/main" id="{C9E3BC96-554C-CB65-B0ED-2497E7AF2E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6E6FAA-10AB-3B24-5A8D-0381016C1715}"/>
              </a:ext>
            </a:extLst>
          </p:cNvPr>
          <p:cNvSpPr>
            <a:spLocks noGrp="1"/>
          </p:cNvSpPr>
          <p:nvPr>
            <p:ph type="sldNum" sz="quarter" idx="12"/>
          </p:nvPr>
        </p:nvSpPr>
        <p:spPr/>
        <p:txBody>
          <a:bodyPr/>
          <a:lstStyle/>
          <a:p>
            <a:fld id="{40DA9679-59F2-4759-962B-F4B76EBE73A1}" type="slidenum">
              <a:rPr lang="en-IN" smtClean="0"/>
              <a:pPr/>
              <a:t>‹#›</a:t>
            </a:fld>
            <a:endParaRPr lang="en-IN"/>
          </a:p>
        </p:txBody>
      </p:sp>
    </p:spTree>
    <p:extLst>
      <p:ext uri="{BB962C8B-B14F-4D97-AF65-F5344CB8AC3E}">
        <p14:creationId xmlns:p14="http://schemas.microsoft.com/office/powerpoint/2010/main" val="392158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979DE0-F058-CF2D-6555-8EB1F46677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6A3E95-898B-B2C0-15F1-B624ACDC1C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39E139-46D0-C5FD-6803-AD2A14AE6C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2E644E-B455-46E2-BB19-5438E46BD59F}" type="datetimeFigureOut">
              <a:rPr lang="en-IN" smtClean="0"/>
              <a:pPr/>
              <a:t>16-04-2023</a:t>
            </a:fld>
            <a:endParaRPr lang="en-IN"/>
          </a:p>
        </p:txBody>
      </p:sp>
      <p:sp>
        <p:nvSpPr>
          <p:cNvPr id="5" name="Footer Placeholder 4">
            <a:extLst>
              <a:ext uri="{FF2B5EF4-FFF2-40B4-BE49-F238E27FC236}">
                <a16:creationId xmlns:a16="http://schemas.microsoft.com/office/drawing/2014/main" id="{27AEF308-96A4-C312-807E-16E9066DE1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9124A6D-8353-5626-1D2F-E2D7344315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DA9679-59F2-4759-962B-F4B76EBE73A1}" type="slidenum">
              <a:rPr lang="en-IN" smtClean="0"/>
              <a:pPr/>
              <a:t>‹#›</a:t>
            </a:fld>
            <a:endParaRPr lang="en-IN"/>
          </a:p>
        </p:txBody>
      </p:sp>
    </p:spTree>
    <p:extLst>
      <p:ext uri="{BB962C8B-B14F-4D97-AF65-F5344CB8AC3E}">
        <p14:creationId xmlns:p14="http://schemas.microsoft.com/office/powerpoint/2010/main" val="4036441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69723-1CAF-C1BC-5A2E-97FA1DEB7ABA}"/>
              </a:ext>
            </a:extLst>
          </p:cNvPr>
          <p:cNvSpPr>
            <a:spLocks noGrp="1"/>
          </p:cNvSpPr>
          <p:nvPr>
            <p:ph type="ctrTitle"/>
          </p:nvPr>
        </p:nvSpPr>
        <p:spPr>
          <a:xfrm>
            <a:off x="4956313" y="1041400"/>
            <a:ext cx="7023651" cy="2387600"/>
          </a:xfrm>
        </p:spPr>
        <p:txBody>
          <a:bodyPr/>
          <a:lstStyle/>
          <a:p>
            <a:r>
              <a:rPr lang="en-IN" u="sng" dirty="0">
                <a:solidFill>
                  <a:schemeClr val="accent2">
                    <a:lumMod val="50000"/>
                  </a:schemeClr>
                </a:solidFill>
                <a:latin typeface="Bahnschrift" panose="020B0502040204020203" pitchFamily="34" charset="0"/>
              </a:rPr>
              <a:t>CEREAL DATA ANALYSIS </a:t>
            </a:r>
            <a:r>
              <a:rPr lang="en-IN" dirty="0"/>
              <a:t>:</a:t>
            </a:r>
          </a:p>
        </p:txBody>
      </p:sp>
      <p:sp>
        <p:nvSpPr>
          <p:cNvPr id="3" name="Subtitle 2">
            <a:extLst>
              <a:ext uri="{FF2B5EF4-FFF2-40B4-BE49-F238E27FC236}">
                <a16:creationId xmlns:a16="http://schemas.microsoft.com/office/drawing/2014/main" id="{0A3C96C0-43EE-6757-8AA0-6293A6906507}"/>
              </a:ext>
            </a:extLst>
          </p:cNvPr>
          <p:cNvSpPr>
            <a:spLocks noGrp="1"/>
          </p:cNvSpPr>
          <p:nvPr>
            <p:ph type="subTitle" idx="1"/>
          </p:nvPr>
        </p:nvSpPr>
        <p:spPr>
          <a:xfrm>
            <a:off x="4956313" y="3827324"/>
            <a:ext cx="9144000" cy="2096397"/>
          </a:xfrm>
        </p:spPr>
        <p:txBody>
          <a:bodyPr/>
          <a:lstStyle/>
          <a:p>
            <a:r>
              <a:rPr lang="en-IN" dirty="0"/>
              <a:t>KAULIK PODDAR , ROLL - MD2207</a:t>
            </a:r>
          </a:p>
          <a:p>
            <a:r>
              <a:rPr lang="en-IN" dirty="0"/>
              <a:t>SAHELI DATTA, ROLL - MD2213</a:t>
            </a:r>
          </a:p>
          <a:p>
            <a:r>
              <a:rPr lang="en-IN" dirty="0"/>
              <a:t>TIYASA DUTTA , ROLL- MD2225</a:t>
            </a:r>
          </a:p>
          <a:p>
            <a:r>
              <a:rPr lang="en-IN" dirty="0"/>
              <a:t>Group-6</a:t>
            </a:r>
          </a:p>
          <a:p>
            <a:endParaRPr lang="en-IN" dirty="0"/>
          </a:p>
          <a:p>
            <a:endParaRPr lang="en-IN" dirty="0"/>
          </a:p>
        </p:txBody>
      </p:sp>
      <p:pic>
        <p:nvPicPr>
          <p:cNvPr id="7" name="Picture 6">
            <a:extLst>
              <a:ext uri="{FF2B5EF4-FFF2-40B4-BE49-F238E27FC236}">
                <a16:creationId xmlns:a16="http://schemas.microsoft.com/office/drawing/2014/main" id="{B8518E77-27B1-F911-8F7F-089EA37DE6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74" y="1041401"/>
            <a:ext cx="5208104" cy="5346148"/>
          </a:xfrm>
          <a:prstGeom prst="rect">
            <a:avLst/>
          </a:prstGeom>
        </p:spPr>
      </p:pic>
    </p:spTree>
    <p:extLst>
      <p:ext uri="{BB962C8B-B14F-4D97-AF65-F5344CB8AC3E}">
        <p14:creationId xmlns:p14="http://schemas.microsoft.com/office/powerpoint/2010/main" val="1124458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D04C-56FF-041E-9BB0-6C98D47C6E46}"/>
              </a:ext>
            </a:extLst>
          </p:cNvPr>
          <p:cNvSpPr>
            <a:spLocks noGrp="1"/>
          </p:cNvSpPr>
          <p:nvPr>
            <p:ph type="title"/>
          </p:nvPr>
        </p:nvSpPr>
        <p:spPr/>
        <p:txBody>
          <a:bodyPr/>
          <a:lstStyle/>
          <a:p>
            <a:r>
              <a:rPr lang="en-IN" u="sng" dirty="0">
                <a:latin typeface="Bahnschrift Condensed" panose="020B0502040204020203" pitchFamily="34" charset="0"/>
              </a:rPr>
              <a:t>Checking for Univariate Normality (</a:t>
            </a:r>
            <a:r>
              <a:rPr lang="en-IN" u="sng" dirty="0">
                <a:latin typeface="Agency FB" panose="020B0503020202020204" pitchFamily="34" charset="0"/>
              </a:rPr>
              <a:t>contd.</a:t>
            </a:r>
            <a:r>
              <a:rPr lang="en-IN" u="sng" dirty="0">
                <a:latin typeface="Bahnschrift Condensed" panose="020B0502040204020203" pitchFamily="34" charset="0"/>
              </a:rPr>
              <a:t>)</a:t>
            </a:r>
            <a:r>
              <a:rPr lang="en-IN" dirty="0"/>
              <a:t>:-</a:t>
            </a:r>
          </a:p>
        </p:txBody>
      </p:sp>
      <p:sp>
        <p:nvSpPr>
          <p:cNvPr id="3" name="Content Placeholder 2">
            <a:extLst>
              <a:ext uri="{FF2B5EF4-FFF2-40B4-BE49-F238E27FC236}">
                <a16:creationId xmlns:a16="http://schemas.microsoft.com/office/drawing/2014/main" id="{36CF74C5-C0AE-C72A-87B9-09F7E5791A84}"/>
              </a:ext>
            </a:extLst>
          </p:cNvPr>
          <p:cNvSpPr>
            <a:spLocks noGrp="1"/>
          </p:cNvSpPr>
          <p:nvPr>
            <p:ph idx="1"/>
          </p:nvPr>
        </p:nvSpPr>
        <p:spPr>
          <a:xfrm>
            <a:off x="198783" y="1825624"/>
            <a:ext cx="11794434" cy="4818337"/>
          </a:xfrm>
        </p:spPr>
        <p:txBody>
          <a:bodyPr/>
          <a:lstStyle/>
          <a:p>
            <a:r>
              <a:rPr lang="en-IN" dirty="0"/>
              <a:t>2</a:t>
            </a:r>
            <a:r>
              <a:rPr lang="en-IN" baseline="30000" dirty="0"/>
              <a:t>nd</a:t>
            </a:r>
            <a:r>
              <a:rPr lang="en-IN" dirty="0"/>
              <a:t> Tool : QQ Plot:</a:t>
            </a:r>
          </a:p>
          <a:p>
            <a:endParaRPr lang="en-IN" dirty="0"/>
          </a:p>
        </p:txBody>
      </p:sp>
      <p:pic>
        <p:nvPicPr>
          <p:cNvPr id="5" name="Picture 4">
            <a:extLst>
              <a:ext uri="{FF2B5EF4-FFF2-40B4-BE49-F238E27FC236}">
                <a16:creationId xmlns:a16="http://schemas.microsoft.com/office/drawing/2014/main" id="{7F38C8B9-FA91-B1AB-17A2-5FA553F7C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826" y="2292625"/>
            <a:ext cx="11529391" cy="4351337"/>
          </a:xfrm>
          <a:prstGeom prst="rect">
            <a:avLst/>
          </a:prstGeom>
          <a:ln>
            <a:solidFill>
              <a:schemeClr val="tx1"/>
            </a:solidFill>
          </a:ln>
        </p:spPr>
      </p:pic>
    </p:spTree>
    <p:extLst>
      <p:ext uri="{BB962C8B-B14F-4D97-AF65-F5344CB8AC3E}">
        <p14:creationId xmlns:p14="http://schemas.microsoft.com/office/powerpoint/2010/main" val="455498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84D0C-2720-E091-B954-7B7CD219276D}"/>
              </a:ext>
            </a:extLst>
          </p:cNvPr>
          <p:cNvSpPr>
            <a:spLocks noGrp="1"/>
          </p:cNvSpPr>
          <p:nvPr>
            <p:ph type="title"/>
          </p:nvPr>
        </p:nvSpPr>
        <p:spPr>
          <a:xfrm>
            <a:off x="838200" y="278298"/>
            <a:ext cx="10515600" cy="861390"/>
          </a:xfrm>
        </p:spPr>
        <p:txBody>
          <a:bodyPr/>
          <a:lstStyle/>
          <a:p>
            <a:r>
              <a:rPr lang="en-IN" u="sng" dirty="0">
                <a:latin typeface="Bahnschrift Condensed" panose="020B0502040204020203" pitchFamily="34" charset="0"/>
              </a:rPr>
              <a:t>Checking for Univariate Normality (</a:t>
            </a:r>
            <a:r>
              <a:rPr lang="en-IN" u="sng" dirty="0">
                <a:latin typeface="Agency FB" panose="020B0503020202020204" pitchFamily="34" charset="0"/>
              </a:rPr>
              <a:t>contd.) :-</a:t>
            </a:r>
            <a:endParaRPr lang="en-IN" dirty="0"/>
          </a:p>
        </p:txBody>
      </p:sp>
      <p:sp>
        <p:nvSpPr>
          <p:cNvPr id="3" name="Content Placeholder 2">
            <a:extLst>
              <a:ext uri="{FF2B5EF4-FFF2-40B4-BE49-F238E27FC236}">
                <a16:creationId xmlns:a16="http://schemas.microsoft.com/office/drawing/2014/main" id="{2FFC55C4-C827-7FEC-E426-2399E8103262}"/>
              </a:ext>
            </a:extLst>
          </p:cNvPr>
          <p:cNvSpPr>
            <a:spLocks noGrp="1"/>
          </p:cNvSpPr>
          <p:nvPr>
            <p:ph idx="1"/>
          </p:nvPr>
        </p:nvSpPr>
        <p:spPr>
          <a:xfrm>
            <a:off x="838200" y="1232452"/>
            <a:ext cx="10515600" cy="4944511"/>
          </a:xfrm>
        </p:spPr>
        <p:txBody>
          <a:bodyPr>
            <a:normAutofit fontScale="92500" lnSpcReduction="10000"/>
          </a:bodyPr>
          <a:lstStyle/>
          <a:p>
            <a:r>
              <a:rPr lang="en-IN" u="sng" dirty="0"/>
              <a:t>Shapiro Wilk’s Test : the confirmatory one</a:t>
            </a:r>
            <a:r>
              <a:rPr lang="en-IN" dirty="0"/>
              <a:t>;</a:t>
            </a:r>
          </a:p>
          <a:p>
            <a:pPr marL="0" indent="0">
              <a:buNone/>
            </a:pPr>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Note : Level of significance is 0.01.</a:t>
            </a:r>
          </a:p>
          <a:p>
            <a:r>
              <a:rPr lang="en-IN" dirty="0"/>
              <a:t>We see that most of the variables are not normal.</a:t>
            </a:r>
          </a:p>
          <a:p>
            <a:endParaRPr lang="en-IN" dirty="0"/>
          </a:p>
        </p:txBody>
      </p:sp>
      <p:graphicFrame>
        <p:nvGraphicFramePr>
          <p:cNvPr id="6" name="Table 6">
            <a:extLst>
              <a:ext uri="{FF2B5EF4-FFF2-40B4-BE49-F238E27FC236}">
                <a16:creationId xmlns:a16="http://schemas.microsoft.com/office/drawing/2014/main" id="{7EE886ED-A354-FF25-12EC-7152478E001A}"/>
              </a:ext>
            </a:extLst>
          </p:cNvPr>
          <p:cNvGraphicFramePr>
            <a:graphicFrameLocks noGrp="1"/>
          </p:cNvGraphicFramePr>
          <p:nvPr>
            <p:extLst>
              <p:ext uri="{D42A27DB-BD31-4B8C-83A1-F6EECF244321}">
                <p14:modId xmlns:p14="http://schemas.microsoft.com/office/powerpoint/2010/main" val="4233448404"/>
              </p:ext>
            </p:extLst>
          </p:nvPr>
        </p:nvGraphicFramePr>
        <p:xfrm>
          <a:off x="1921565" y="1736035"/>
          <a:ext cx="8238434" cy="3366045"/>
        </p:xfrm>
        <a:graphic>
          <a:graphicData uri="http://schemas.openxmlformats.org/drawingml/2006/table">
            <a:tbl>
              <a:tblPr firstRow="1" bandRow="1">
                <a:tableStyleId>{073A0DAA-6AF3-43AB-8588-CEC1D06C72B9}</a:tableStyleId>
              </a:tblPr>
              <a:tblGrid>
                <a:gridCol w="2819768">
                  <a:extLst>
                    <a:ext uri="{9D8B030D-6E8A-4147-A177-3AD203B41FA5}">
                      <a16:colId xmlns:a16="http://schemas.microsoft.com/office/drawing/2014/main" val="1180633124"/>
                    </a:ext>
                  </a:extLst>
                </a:gridCol>
                <a:gridCol w="2709333">
                  <a:extLst>
                    <a:ext uri="{9D8B030D-6E8A-4147-A177-3AD203B41FA5}">
                      <a16:colId xmlns:a16="http://schemas.microsoft.com/office/drawing/2014/main" val="322785951"/>
                    </a:ext>
                  </a:extLst>
                </a:gridCol>
                <a:gridCol w="2709333">
                  <a:extLst>
                    <a:ext uri="{9D8B030D-6E8A-4147-A177-3AD203B41FA5}">
                      <a16:colId xmlns:a16="http://schemas.microsoft.com/office/drawing/2014/main" val="3514562451"/>
                    </a:ext>
                  </a:extLst>
                </a:gridCol>
              </a:tblGrid>
              <a:tr h="374005">
                <a:tc>
                  <a:txBody>
                    <a:bodyPr/>
                    <a:lstStyle/>
                    <a:p>
                      <a:r>
                        <a:rPr lang="en-IN" dirty="0"/>
                        <a:t>Variable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p-value</a:t>
                      </a:r>
                    </a:p>
                  </a:txBody>
                  <a:tcPr>
                    <a:lnT w="12700" cap="flat" cmpd="sng" algn="ctr">
                      <a:solidFill>
                        <a:schemeClr val="tx1"/>
                      </a:solidFill>
                      <a:prstDash val="solid"/>
                      <a:round/>
                      <a:headEnd type="none" w="med" len="med"/>
                      <a:tailEnd type="none" w="med" len="med"/>
                    </a:lnT>
                  </a:tcPr>
                </a:tc>
                <a:tc>
                  <a:txBody>
                    <a:bodyPr/>
                    <a:lstStyle/>
                    <a:p>
                      <a:r>
                        <a:rPr lang="en-IN" dirty="0"/>
                        <a:t>Decision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963657801"/>
                  </a:ext>
                </a:extLst>
              </a:tr>
              <a:tr h="374005">
                <a:tc>
                  <a:txBody>
                    <a:bodyPr/>
                    <a:lstStyle/>
                    <a:p>
                      <a:r>
                        <a:rPr lang="en-IN" dirty="0"/>
                        <a:t>Calories</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3.15E-05</a:t>
                      </a:r>
                    </a:p>
                  </a:txBody>
                  <a:tcPr/>
                </a:tc>
                <a:tc>
                  <a:txBody>
                    <a:bodyPr/>
                    <a:lstStyle/>
                    <a:p>
                      <a:r>
                        <a:rPr lang="en-IN" dirty="0"/>
                        <a:t>Reject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41057061"/>
                  </a:ext>
                </a:extLst>
              </a:tr>
              <a:tr h="374005">
                <a:tc>
                  <a:txBody>
                    <a:bodyPr/>
                    <a:lstStyle/>
                    <a:p>
                      <a:r>
                        <a:rPr lang="en-IN" dirty="0"/>
                        <a:t>Protein</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0.001392742</a:t>
                      </a:r>
                    </a:p>
                  </a:txBody>
                  <a:tcPr/>
                </a:tc>
                <a:tc>
                  <a:txBody>
                    <a:bodyPr/>
                    <a:lstStyle/>
                    <a:p>
                      <a:r>
                        <a:rPr lang="en-IN" dirty="0"/>
                        <a:t>Reject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91026923"/>
                  </a:ext>
                </a:extLst>
              </a:tr>
              <a:tr h="374005">
                <a:tc>
                  <a:txBody>
                    <a:bodyPr/>
                    <a:lstStyle/>
                    <a:p>
                      <a:r>
                        <a:rPr lang="en-IN" dirty="0"/>
                        <a:t>Fat</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0.006614561</a:t>
                      </a:r>
                    </a:p>
                  </a:txBody>
                  <a:tcPr/>
                </a:tc>
                <a:tc>
                  <a:txBody>
                    <a:bodyPr/>
                    <a:lstStyle/>
                    <a:p>
                      <a:r>
                        <a:rPr lang="en-IN" dirty="0"/>
                        <a:t>Reject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79611577"/>
                  </a:ext>
                </a:extLst>
              </a:tr>
              <a:tr h="374005">
                <a:tc>
                  <a:txBody>
                    <a:bodyPr/>
                    <a:lstStyle/>
                    <a:p>
                      <a:r>
                        <a:rPr lang="en-IN" dirty="0"/>
                        <a:t>Sodium</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0.00819374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Reject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81870664"/>
                  </a:ext>
                </a:extLst>
              </a:tr>
              <a:tr h="374005">
                <a:tc>
                  <a:txBody>
                    <a:bodyPr/>
                    <a:lstStyle/>
                    <a:p>
                      <a:r>
                        <a:rPr lang="en-IN" dirty="0" err="1"/>
                        <a:t>Fiber</a:t>
                      </a:r>
                      <a:endParaRPr lang="en-IN" dirty="0"/>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0.000387199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Reject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37261029"/>
                  </a:ext>
                </a:extLst>
              </a:tr>
              <a:tr h="374005">
                <a:tc>
                  <a:txBody>
                    <a:bodyPr/>
                    <a:lstStyle/>
                    <a:p>
                      <a:r>
                        <a:rPr lang="en-IN" dirty="0"/>
                        <a:t>Carbohydrates</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0.065805603</a:t>
                      </a:r>
                    </a:p>
                  </a:txBody>
                  <a:tcPr/>
                </a:tc>
                <a:tc>
                  <a:txBody>
                    <a:bodyPr/>
                    <a:lstStyle/>
                    <a:p>
                      <a:r>
                        <a:rPr lang="en-IN" dirty="0"/>
                        <a:t>Accept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27186670"/>
                  </a:ext>
                </a:extLst>
              </a:tr>
              <a:tr h="374005">
                <a:tc>
                  <a:txBody>
                    <a:bodyPr/>
                    <a:lstStyle/>
                    <a:p>
                      <a:r>
                        <a:rPr lang="en-IN" dirty="0"/>
                        <a:t>Sugar</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0.0468579</a:t>
                      </a:r>
                    </a:p>
                  </a:txBody>
                  <a:tcPr/>
                </a:tc>
                <a:tc>
                  <a:txBody>
                    <a:bodyPr/>
                    <a:lstStyle/>
                    <a:p>
                      <a:r>
                        <a:rPr lang="en-IN" dirty="0"/>
                        <a:t>Accept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59617309"/>
                  </a:ext>
                </a:extLst>
              </a:tr>
              <a:tr h="374005">
                <a:tc>
                  <a:txBody>
                    <a:bodyPr/>
                    <a:lstStyle/>
                    <a:p>
                      <a:r>
                        <a:rPr lang="en-IN" dirty="0"/>
                        <a:t>Potassium</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IN" dirty="0"/>
                        <a:t>0.000013</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Reject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22734310"/>
                  </a:ext>
                </a:extLst>
              </a:tr>
            </a:tbl>
          </a:graphicData>
        </a:graphic>
      </p:graphicFrame>
    </p:spTree>
    <p:extLst>
      <p:ext uri="{BB962C8B-B14F-4D97-AF65-F5344CB8AC3E}">
        <p14:creationId xmlns:p14="http://schemas.microsoft.com/office/powerpoint/2010/main" val="1420755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C4531-DEAC-99BA-7E13-D28FDCE16C46}"/>
              </a:ext>
            </a:extLst>
          </p:cNvPr>
          <p:cNvSpPr>
            <a:spLocks noGrp="1"/>
          </p:cNvSpPr>
          <p:nvPr>
            <p:ph type="title"/>
          </p:nvPr>
        </p:nvSpPr>
        <p:spPr/>
        <p:txBody>
          <a:bodyPr/>
          <a:lstStyle/>
          <a:p>
            <a:r>
              <a:rPr lang="en-IN" u="sng" dirty="0">
                <a:latin typeface="Bahnschrift Condensed" panose="020B0502040204020203" pitchFamily="34" charset="0"/>
              </a:rPr>
              <a:t>Is Transformation a solution to this problem</a:t>
            </a:r>
            <a:r>
              <a:rPr lang="en-IN" dirty="0"/>
              <a:t>??</a:t>
            </a:r>
          </a:p>
        </p:txBody>
      </p:sp>
      <p:sp>
        <p:nvSpPr>
          <p:cNvPr id="3" name="Content Placeholder 2">
            <a:extLst>
              <a:ext uri="{FF2B5EF4-FFF2-40B4-BE49-F238E27FC236}">
                <a16:creationId xmlns:a16="http://schemas.microsoft.com/office/drawing/2014/main" id="{7FEC3DE5-82A0-01B0-007D-452E40609239}"/>
              </a:ext>
            </a:extLst>
          </p:cNvPr>
          <p:cNvSpPr>
            <a:spLocks noGrp="1"/>
          </p:cNvSpPr>
          <p:nvPr>
            <p:ph idx="1"/>
          </p:nvPr>
        </p:nvSpPr>
        <p:spPr/>
        <p:txBody>
          <a:bodyPr/>
          <a:lstStyle/>
          <a:p>
            <a:r>
              <a:rPr lang="en-IN" u="sng" dirty="0"/>
              <a:t>Univariate </a:t>
            </a:r>
            <a:r>
              <a:rPr lang="en-IN" u="sng" dirty="0" err="1"/>
              <a:t>Boxcox</a:t>
            </a:r>
            <a:r>
              <a:rPr lang="en-IN" u="sng" dirty="0"/>
              <a:t> Transformation :</a:t>
            </a:r>
          </a:p>
          <a:p>
            <a:endParaRPr lang="en-IN" dirty="0"/>
          </a:p>
        </p:txBody>
      </p:sp>
      <p:graphicFrame>
        <p:nvGraphicFramePr>
          <p:cNvPr id="4" name="Table 4">
            <a:extLst>
              <a:ext uri="{FF2B5EF4-FFF2-40B4-BE49-F238E27FC236}">
                <a16:creationId xmlns:a16="http://schemas.microsoft.com/office/drawing/2014/main" id="{09ACB6A2-7953-225E-92F4-ED8D79A268AC}"/>
              </a:ext>
            </a:extLst>
          </p:cNvPr>
          <p:cNvGraphicFramePr>
            <a:graphicFrameLocks noGrp="1"/>
          </p:cNvGraphicFramePr>
          <p:nvPr>
            <p:extLst>
              <p:ext uri="{D42A27DB-BD31-4B8C-83A1-F6EECF244321}">
                <p14:modId xmlns:p14="http://schemas.microsoft.com/office/powerpoint/2010/main" val="821633484"/>
              </p:ext>
            </p:extLst>
          </p:nvPr>
        </p:nvGraphicFramePr>
        <p:xfrm>
          <a:off x="2032000" y="2517913"/>
          <a:ext cx="8128000" cy="3366054"/>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175007081"/>
                    </a:ext>
                  </a:extLst>
                </a:gridCol>
                <a:gridCol w="4064000">
                  <a:extLst>
                    <a:ext uri="{9D8B030D-6E8A-4147-A177-3AD203B41FA5}">
                      <a16:colId xmlns:a16="http://schemas.microsoft.com/office/drawing/2014/main" val="2290768632"/>
                    </a:ext>
                  </a:extLst>
                </a:gridCol>
              </a:tblGrid>
              <a:tr h="374006">
                <a:tc>
                  <a:txBody>
                    <a:bodyPr/>
                    <a:lstStyle/>
                    <a:p>
                      <a:r>
                        <a:rPr lang="en-IN" dirty="0"/>
                        <a:t>Variable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err="1"/>
                        <a:t>Lamda</a:t>
                      </a:r>
                      <a:endParaRPr lang="en-IN"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268581615"/>
                  </a:ext>
                </a:extLst>
              </a:tr>
              <a:tr h="374006">
                <a:tc>
                  <a:txBody>
                    <a:bodyPr/>
                    <a:lstStyle/>
                    <a:p>
                      <a:r>
                        <a:rPr lang="en-IN" dirty="0"/>
                        <a:t>Calories</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1.8412333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83337413"/>
                  </a:ext>
                </a:extLst>
              </a:tr>
              <a:tr h="374006">
                <a:tc>
                  <a:txBody>
                    <a:bodyPr/>
                    <a:lstStyle/>
                    <a:p>
                      <a:r>
                        <a:rPr lang="en-IN" dirty="0"/>
                        <a:t>Protein</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0.1225622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72888414"/>
                  </a:ext>
                </a:extLst>
              </a:tr>
              <a:tr h="374006">
                <a:tc>
                  <a:txBody>
                    <a:bodyPr/>
                    <a:lstStyle/>
                    <a:p>
                      <a:r>
                        <a:rPr lang="en-IN" dirty="0"/>
                        <a:t>Fat</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0.8700501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07199038"/>
                  </a:ext>
                </a:extLst>
              </a:tr>
              <a:tr h="374006">
                <a:tc>
                  <a:txBody>
                    <a:bodyPr/>
                    <a:lstStyle/>
                    <a:p>
                      <a:r>
                        <a:rPr lang="en-IN" dirty="0"/>
                        <a:t>Sodium</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1.6051347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14543370"/>
                  </a:ext>
                </a:extLst>
              </a:tr>
              <a:tr h="374006">
                <a:tc>
                  <a:txBody>
                    <a:bodyPr/>
                    <a:lstStyle/>
                    <a:p>
                      <a:r>
                        <a:rPr lang="en-IN" dirty="0" err="1"/>
                        <a:t>Fiber</a:t>
                      </a:r>
                      <a:endParaRPr lang="en-IN" dirty="0"/>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0.3700856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74803849"/>
                  </a:ext>
                </a:extLst>
              </a:tr>
              <a:tr h="374006">
                <a:tc>
                  <a:txBody>
                    <a:bodyPr/>
                    <a:lstStyle/>
                    <a:p>
                      <a:r>
                        <a:rPr lang="en-IN" dirty="0"/>
                        <a:t>Carbohydrates</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1.2873041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73645828"/>
                  </a:ext>
                </a:extLst>
              </a:tr>
              <a:tr h="374006">
                <a:tc>
                  <a:txBody>
                    <a:bodyPr/>
                    <a:lstStyle/>
                    <a:p>
                      <a:r>
                        <a:rPr lang="en-IN" dirty="0"/>
                        <a:t>Sugar</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0.8189196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71761553"/>
                  </a:ext>
                </a:extLst>
              </a:tr>
              <a:tr h="374006">
                <a:tc>
                  <a:txBody>
                    <a:bodyPr/>
                    <a:lstStyle/>
                    <a:p>
                      <a:r>
                        <a:rPr lang="en-IN" dirty="0"/>
                        <a:t>Potassium</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IN" dirty="0"/>
                        <a:t>-0.1400536</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2465556"/>
                  </a:ext>
                </a:extLst>
              </a:tr>
            </a:tbl>
          </a:graphicData>
        </a:graphic>
      </p:graphicFrame>
    </p:spTree>
    <p:extLst>
      <p:ext uri="{BB962C8B-B14F-4D97-AF65-F5344CB8AC3E}">
        <p14:creationId xmlns:p14="http://schemas.microsoft.com/office/powerpoint/2010/main" val="3011764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F49BD-2F05-33E1-6A97-9CF6FEB97DC1}"/>
              </a:ext>
            </a:extLst>
          </p:cNvPr>
          <p:cNvSpPr>
            <a:spLocks noGrp="1"/>
          </p:cNvSpPr>
          <p:nvPr>
            <p:ph type="title"/>
          </p:nvPr>
        </p:nvSpPr>
        <p:spPr/>
        <p:txBody>
          <a:bodyPr/>
          <a:lstStyle/>
          <a:p>
            <a:r>
              <a:rPr lang="en-IN" u="sng" dirty="0">
                <a:latin typeface="Bahnschrift Condensed" panose="020B0502040204020203" pitchFamily="34" charset="0"/>
              </a:rPr>
              <a:t>Checking for Normality after Transformation</a:t>
            </a:r>
            <a:r>
              <a:rPr lang="en-IN" dirty="0"/>
              <a:t>:-</a:t>
            </a:r>
          </a:p>
        </p:txBody>
      </p:sp>
      <p:sp>
        <p:nvSpPr>
          <p:cNvPr id="3" name="Content Placeholder 2">
            <a:extLst>
              <a:ext uri="{FF2B5EF4-FFF2-40B4-BE49-F238E27FC236}">
                <a16:creationId xmlns:a16="http://schemas.microsoft.com/office/drawing/2014/main" id="{28FC434F-AB17-6DF6-FB80-1A438815A178}"/>
              </a:ext>
            </a:extLst>
          </p:cNvPr>
          <p:cNvSpPr>
            <a:spLocks noGrp="1"/>
          </p:cNvSpPr>
          <p:nvPr>
            <p:ph idx="1"/>
          </p:nvPr>
        </p:nvSpPr>
        <p:spPr>
          <a:xfrm>
            <a:off x="371061" y="1825625"/>
            <a:ext cx="11622156" cy="4787210"/>
          </a:xfrm>
        </p:spPr>
        <p:txBody>
          <a:bodyPr/>
          <a:lstStyle/>
          <a:p>
            <a:r>
              <a:rPr lang="en-IN" dirty="0"/>
              <a:t>QQ Plot :</a:t>
            </a:r>
          </a:p>
          <a:p>
            <a:endParaRPr lang="en-IN" dirty="0"/>
          </a:p>
        </p:txBody>
      </p:sp>
      <p:pic>
        <p:nvPicPr>
          <p:cNvPr id="5" name="Picture 4">
            <a:extLst>
              <a:ext uri="{FF2B5EF4-FFF2-40B4-BE49-F238E27FC236}">
                <a16:creationId xmlns:a16="http://schemas.microsoft.com/office/drawing/2014/main" id="{F8B0DA15-9165-7D19-630A-B47CDA76C1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3582" y="2261497"/>
            <a:ext cx="11317357" cy="4351338"/>
          </a:xfrm>
          <a:prstGeom prst="rect">
            <a:avLst/>
          </a:prstGeom>
          <a:ln>
            <a:solidFill>
              <a:schemeClr val="tx1"/>
            </a:solidFill>
          </a:ln>
        </p:spPr>
      </p:pic>
    </p:spTree>
    <p:extLst>
      <p:ext uri="{BB962C8B-B14F-4D97-AF65-F5344CB8AC3E}">
        <p14:creationId xmlns:p14="http://schemas.microsoft.com/office/powerpoint/2010/main" val="3210070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CDB78-A485-1A97-3D55-3723759947BD}"/>
              </a:ext>
            </a:extLst>
          </p:cNvPr>
          <p:cNvSpPr>
            <a:spLocks noGrp="1"/>
          </p:cNvSpPr>
          <p:nvPr>
            <p:ph type="title"/>
          </p:nvPr>
        </p:nvSpPr>
        <p:spPr>
          <a:xfrm>
            <a:off x="838200" y="365125"/>
            <a:ext cx="10515600" cy="575779"/>
          </a:xfrm>
        </p:spPr>
        <p:txBody>
          <a:bodyPr>
            <a:normAutofit fontScale="90000"/>
          </a:bodyPr>
          <a:lstStyle/>
          <a:p>
            <a:r>
              <a:rPr lang="en-IN" u="sng" dirty="0">
                <a:latin typeface="Bahnschrift Condensed" panose="020B0502040204020203" pitchFamily="34" charset="0"/>
              </a:rPr>
              <a:t>Checking for Normality after Transformation</a:t>
            </a:r>
            <a:r>
              <a:rPr lang="en-IN" dirty="0"/>
              <a:t>:-</a:t>
            </a:r>
          </a:p>
        </p:txBody>
      </p:sp>
      <p:sp>
        <p:nvSpPr>
          <p:cNvPr id="3" name="Content Placeholder 2">
            <a:extLst>
              <a:ext uri="{FF2B5EF4-FFF2-40B4-BE49-F238E27FC236}">
                <a16:creationId xmlns:a16="http://schemas.microsoft.com/office/drawing/2014/main" id="{167EAB2B-53BA-3FF8-E48E-7F543D611D55}"/>
              </a:ext>
            </a:extLst>
          </p:cNvPr>
          <p:cNvSpPr>
            <a:spLocks noGrp="1"/>
          </p:cNvSpPr>
          <p:nvPr>
            <p:ph idx="1"/>
          </p:nvPr>
        </p:nvSpPr>
        <p:spPr>
          <a:xfrm>
            <a:off x="838200" y="1046922"/>
            <a:ext cx="10515600" cy="5658678"/>
          </a:xfrm>
        </p:spPr>
        <p:txBody>
          <a:bodyPr>
            <a:normAutofit/>
          </a:bodyPr>
          <a:lstStyle/>
          <a:p>
            <a:r>
              <a:rPr lang="en-IN" u="sng" dirty="0"/>
              <a:t>Shapiro Wilk’ Test </a:t>
            </a:r>
            <a:r>
              <a:rPr lang="en-IN" dirty="0"/>
              <a:t>;</a:t>
            </a:r>
          </a:p>
          <a:p>
            <a:endParaRPr lang="en-IN" dirty="0"/>
          </a:p>
          <a:p>
            <a:endParaRPr lang="en-IN" dirty="0"/>
          </a:p>
          <a:p>
            <a:endParaRPr lang="en-IN" dirty="0"/>
          </a:p>
          <a:p>
            <a:endParaRPr lang="en-IN" dirty="0"/>
          </a:p>
          <a:p>
            <a:endParaRPr lang="en-IN" dirty="0"/>
          </a:p>
          <a:p>
            <a:endParaRPr lang="en-IN" dirty="0"/>
          </a:p>
          <a:p>
            <a:endParaRPr lang="en-IN" dirty="0"/>
          </a:p>
          <a:p>
            <a:r>
              <a:rPr lang="en-IN" dirty="0"/>
              <a:t>Note that Calories and Fat these two variables do not follow normal as a result checking for Multivariate normal is useless.</a:t>
            </a:r>
          </a:p>
          <a:p>
            <a:r>
              <a:rPr lang="en-IN" dirty="0"/>
              <a:t>So we now have to give importance to the grouping factor.</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graphicFrame>
        <p:nvGraphicFramePr>
          <p:cNvPr id="4" name="Table 4">
            <a:extLst>
              <a:ext uri="{FF2B5EF4-FFF2-40B4-BE49-F238E27FC236}">
                <a16:creationId xmlns:a16="http://schemas.microsoft.com/office/drawing/2014/main" id="{029164AD-9022-5974-6712-713119346951}"/>
              </a:ext>
            </a:extLst>
          </p:cNvPr>
          <p:cNvGraphicFramePr>
            <a:graphicFrameLocks noGrp="1"/>
          </p:cNvGraphicFramePr>
          <p:nvPr>
            <p:extLst>
              <p:ext uri="{D42A27DB-BD31-4B8C-83A1-F6EECF244321}">
                <p14:modId xmlns:p14="http://schemas.microsoft.com/office/powerpoint/2010/main" val="3439511786"/>
              </p:ext>
            </p:extLst>
          </p:nvPr>
        </p:nvGraphicFramePr>
        <p:xfrm>
          <a:off x="2299252" y="1577009"/>
          <a:ext cx="7593495" cy="3291840"/>
        </p:xfrm>
        <a:graphic>
          <a:graphicData uri="http://schemas.openxmlformats.org/drawingml/2006/table">
            <a:tbl>
              <a:tblPr firstRow="1" bandRow="1">
                <a:tableStyleId>{073A0DAA-6AF3-43AB-8588-CEC1D06C72B9}</a:tableStyleId>
              </a:tblPr>
              <a:tblGrid>
                <a:gridCol w="2531165">
                  <a:extLst>
                    <a:ext uri="{9D8B030D-6E8A-4147-A177-3AD203B41FA5}">
                      <a16:colId xmlns:a16="http://schemas.microsoft.com/office/drawing/2014/main" val="1066672593"/>
                    </a:ext>
                  </a:extLst>
                </a:gridCol>
                <a:gridCol w="2531165">
                  <a:extLst>
                    <a:ext uri="{9D8B030D-6E8A-4147-A177-3AD203B41FA5}">
                      <a16:colId xmlns:a16="http://schemas.microsoft.com/office/drawing/2014/main" val="1408420829"/>
                    </a:ext>
                  </a:extLst>
                </a:gridCol>
                <a:gridCol w="2531165">
                  <a:extLst>
                    <a:ext uri="{9D8B030D-6E8A-4147-A177-3AD203B41FA5}">
                      <a16:colId xmlns:a16="http://schemas.microsoft.com/office/drawing/2014/main" val="864192946"/>
                    </a:ext>
                  </a:extLst>
                </a:gridCol>
              </a:tblGrid>
              <a:tr h="353980">
                <a:tc>
                  <a:txBody>
                    <a:bodyPr/>
                    <a:lstStyle/>
                    <a:p>
                      <a:r>
                        <a:rPr lang="en-IN" dirty="0"/>
                        <a:t>Variables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p- value</a:t>
                      </a:r>
                    </a:p>
                  </a:txBody>
                  <a:tcPr>
                    <a:lnT w="12700" cap="flat" cmpd="sng" algn="ctr">
                      <a:solidFill>
                        <a:schemeClr val="tx1"/>
                      </a:solidFill>
                      <a:prstDash val="solid"/>
                      <a:round/>
                      <a:headEnd type="none" w="med" len="med"/>
                      <a:tailEnd type="none" w="med" len="med"/>
                    </a:lnT>
                  </a:tcPr>
                </a:tc>
                <a:tc>
                  <a:txBody>
                    <a:bodyPr/>
                    <a:lstStyle/>
                    <a:p>
                      <a:r>
                        <a:rPr lang="en-IN" dirty="0"/>
                        <a:t>Decision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695764176"/>
                  </a:ext>
                </a:extLst>
              </a:tr>
              <a:tr h="353980">
                <a:tc>
                  <a:txBody>
                    <a:bodyPr/>
                    <a:lstStyle/>
                    <a:p>
                      <a:r>
                        <a:rPr lang="en-IN" dirty="0"/>
                        <a:t>Calories</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0.0001697</a:t>
                      </a:r>
                    </a:p>
                  </a:txBody>
                  <a:tcPr/>
                </a:tc>
                <a:tc>
                  <a:txBody>
                    <a:bodyPr/>
                    <a:lstStyle/>
                    <a:p>
                      <a:r>
                        <a:rPr lang="en-IN" dirty="0"/>
                        <a:t>Reject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82941006"/>
                  </a:ext>
                </a:extLst>
              </a:tr>
              <a:tr h="353980">
                <a:tc>
                  <a:txBody>
                    <a:bodyPr/>
                    <a:lstStyle/>
                    <a:p>
                      <a:r>
                        <a:rPr lang="en-IN" dirty="0"/>
                        <a:t>Protein</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0.1474622</a:t>
                      </a:r>
                    </a:p>
                  </a:txBody>
                  <a:tcPr/>
                </a:tc>
                <a:tc>
                  <a:txBody>
                    <a:bodyPr/>
                    <a:lstStyle/>
                    <a:p>
                      <a:r>
                        <a:rPr lang="en-IN" dirty="0"/>
                        <a:t>Accept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367566972"/>
                  </a:ext>
                </a:extLst>
              </a:tr>
              <a:tr h="353980">
                <a:tc>
                  <a:txBody>
                    <a:bodyPr/>
                    <a:lstStyle/>
                    <a:p>
                      <a:r>
                        <a:rPr lang="en-IN" dirty="0"/>
                        <a:t>Fat</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0.0070846</a:t>
                      </a:r>
                    </a:p>
                  </a:txBody>
                  <a:tcPr/>
                </a:tc>
                <a:tc>
                  <a:txBody>
                    <a:bodyPr/>
                    <a:lstStyle/>
                    <a:p>
                      <a:r>
                        <a:rPr lang="en-IN" dirty="0"/>
                        <a:t>Reject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44090120"/>
                  </a:ext>
                </a:extLst>
              </a:tr>
              <a:tr h="353980">
                <a:tc>
                  <a:txBody>
                    <a:bodyPr/>
                    <a:lstStyle/>
                    <a:p>
                      <a:r>
                        <a:rPr lang="en-IN" dirty="0"/>
                        <a:t>Sodium</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0.4565389</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Accept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98259294"/>
                  </a:ext>
                </a:extLst>
              </a:tr>
              <a:tr h="353980">
                <a:tc>
                  <a:txBody>
                    <a:bodyPr/>
                    <a:lstStyle/>
                    <a:p>
                      <a:r>
                        <a:rPr lang="en-IN" dirty="0" err="1"/>
                        <a:t>Fiber</a:t>
                      </a:r>
                      <a:endParaRPr lang="en-IN" dirty="0"/>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0.9046218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Accept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19172032"/>
                  </a:ext>
                </a:extLst>
              </a:tr>
              <a:tr h="353980">
                <a:tc>
                  <a:txBody>
                    <a:bodyPr/>
                    <a:lstStyle/>
                    <a:p>
                      <a:r>
                        <a:rPr lang="en-IN" dirty="0"/>
                        <a:t>Carbohydrates</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0.1071514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Accept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849660894"/>
                  </a:ext>
                </a:extLst>
              </a:tr>
              <a:tr h="353980">
                <a:tc>
                  <a:txBody>
                    <a:bodyPr/>
                    <a:lstStyle/>
                    <a:p>
                      <a:r>
                        <a:rPr lang="en-IN" dirty="0"/>
                        <a:t>Sugar</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0.0591866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Accept</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92635664"/>
                  </a:ext>
                </a:extLst>
              </a:tr>
              <a:tr h="353980">
                <a:tc>
                  <a:txBody>
                    <a:bodyPr/>
                    <a:lstStyle/>
                    <a:p>
                      <a:r>
                        <a:rPr lang="en-IN" dirty="0"/>
                        <a:t>Potassium</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IN" dirty="0"/>
                        <a:t>0.8077318</a:t>
                      </a:r>
                    </a:p>
                  </a:txBody>
                  <a:tcP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Accept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0124880"/>
                  </a:ext>
                </a:extLst>
              </a:tr>
            </a:tbl>
          </a:graphicData>
        </a:graphic>
      </p:graphicFrame>
    </p:spTree>
    <p:extLst>
      <p:ext uri="{BB962C8B-B14F-4D97-AF65-F5344CB8AC3E}">
        <p14:creationId xmlns:p14="http://schemas.microsoft.com/office/powerpoint/2010/main" val="3239847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0F6DB-EF70-D5B3-99F9-030051865B05}"/>
              </a:ext>
            </a:extLst>
          </p:cNvPr>
          <p:cNvSpPr>
            <a:spLocks noGrp="1"/>
          </p:cNvSpPr>
          <p:nvPr>
            <p:ph type="title"/>
          </p:nvPr>
        </p:nvSpPr>
        <p:spPr/>
        <p:txBody>
          <a:bodyPr/>
          <a:lstStyle/>
          <a:p>
            <a:r>
              <a:rPr lang="en-IN" dirty="0"/>
              <a:t> </a:t>
            </a:r>
            <a:r>
              <a:rPr lang="en-IN" u="sng" dirty="0">
                <a:latin typeface="Bahnschrift Condensed" panose="020B0502040204020203" pitchFamily="34" charset="0"/>
              </a:rPr>
              <a:t>PCA</a:t>
            </a:r>
            <a:r>
              <a:rPr lang="en-IN" dirty="0"/>
              <a:t> :-                             </a:t>
            </a:r>
          </a:p>
        </p:txBody>
      </p:sp>
      <p:sp>
        <p:nvSpPr>
          <p:cNvPr id="3" name="Content Placeholder 2">
            <a:extLst>
              <a:ext uri="{FF2B5EF4-FFF2-40B4-BE49-F238E27FC236}">
                <a16:creationId xmlns:a16="http://schemas.microsoft.com/office/drawing/2014/main" id="{5DE10F4C-F756-4842-A415-2BE00720F341}"/>
              </a:ext>
            </a:extLst>
          </p:cNvPr>
          <p:cNvSpPr>
            <a:spLocks noGrp="1"/>
          </p:cNvSpPr>
          <p:nvPr>
            <p:ph idx="1"/>
          </p:nvPr>
        </p:nvSpPr>
        <p:spPr>
          <a:xfrm>
            <a:off x="583467" y="1825624"/>
            <a:ext cx="11210967" cy="4866723"/>
          </a:xfrm>
        </p:spPr>
        <p:txBody>
          <a:bodyPr/>
          <a:lstStyle/>
          <a:p>
            <a:r>
              <a:rPr lang="en-IN" dirty="0"/>
              <a:t>The rotation matrix of the principal components of 8 variables is given below.</a:t>
            </a:r>
          </a:p>
          <a:p>
            <a:endParaRPr lang="en-IN" dirty="0"/>
          </a:p>
        </p:txBody>
      </p:sp>
      <p:graphicFrame>
        <p:nvGraphicFramePr>
          <p:cNvPr id="4" name="Table 4">
            <a:extLst>
              <a:ext uri="{FF2B5EF4-FFF2-40B4-BE49-F238E27FC236}">
                <a16:creationId xmlns:a16="http://schemas.microsoft.com/office/drawing/2014/main" id="{5C1ECB15-AFD8-84BD-69A8-5EB8957B473A}"/>
              </a:ext>
            </a:extLst>
          </p:cNvPr>
          <p:cNvGraphicFramePr>
            <a:graphicFrameLocks noGrp="1"/>
          </p:cNvGraphicFramePr>
          <p:nvPr>
            <p:extLst>
              <p:ext uri="{D42A27DB-BD31-4B8C-83A1-F6EECF244321}">
                <p14:modId xmlns:p14="http://schemas.microsoft.com/office/powerpoint/2010/main" val="3398157641"/>
              </p:ext>
            </p:extLst>
          </p:nvPr>
        </p:nvGraphicFramePr>
        <p:xfrm>
          <a:off x="838200" y="2751152"/>
          <a:ext cx="10770332" cy="3794733"/>
        </p:xfrm>
        <a:graphic>
          <a:graphicData uri="http://schemas.openxmlformats.org/drawingml/2006/table">
            <a:tbl>
              <a:tblPr firstRow="1" bandRow="1">
                <a:tableStyleId>{073A0DAA-6AF3-43AB-8588-CEC1D06C72B9}</a:tableStyleId>
              </a:tblPr>
              <a:tblGrid>
                <a:gridCol w="1533939">
                  <a:extLst>
                    <a:ext uri="{9D8B030D-6E8A-4147-A177-3AD203B41FA5}">
                      <a16:colId xmlns:a16="http://schemas.microsoft.com/office/drawing/2014/main" val="1343894854"/>
                    </a:ext>
                  </a:extLst>
                </a:gridCol>
                <a:gridCol w="1057593">
                  <a:extLst>
                    <a:ext uri="{9D8B030D-6E8A-4147-A177-3AD203B41FA5}">
                      <a16:colId xmlns:a16="http://schemas.microsoft.com/office/drawing/2014/main" val="2612169106"/>
                    </a:ext>
                  </a:extLst>
                </a:gridCol>
                <a:gridCol w="1168400">
                  <a:extLst>
                    <a:ext uri="{9D8B030D-6E8A-4147-A177-3AD203B41FA5}">
                      <a16:colId xmlns:a16="http://schemas.microsoft.com/office/drawing/2014/main" val="4080801918"/>
                    </a:ext>
                  </a:extLst>
                </a:gridCol>
                <a:gridCol w="1168400">
                  <a:extLst>
                    <a:ext uri="{9D8B030D-6E8A-4147-A177-3AD203B41FA5}">
                      <a16:colId xmlns:a16="http://schemas.microsoft.com/office/drawing/2014/main" val="1019729133"/>
                    </a:ext>
                  </a:extLst>
                </a:gridCol>
                <a:gridCol w="1168400">
                  <a:extLst>
                    <a:ext uri="{9D8B030D-6E8A-4147-A177-3AD203B41FA5}">
                      <a16:colId xmlns:a16="http://schemas.microsoft.com/office/drawing/2014/main" val="2866291360"/>
                    </a:ext>
                  </a:extLst>
                </a:gridCol>
                <a:gridCol w="1168400">
                  <a:extLst>
                    <a:ext uri="{9D8B030D-6E8A-4147-A177-3AD203B41FA5}">
                      <a16:colId xmlns:a16="http://schemas.microsoft.com/office/drawing/2014/main" val="2086927148"/>
                    </a:ext>
                  </a:extLst>
                </a:gridCol>
                <a:gridCol w="1168400">
                  <a:extLst>
                    <a:ext uri="{9D8B030D-6E8A-4147-A177-3AD203B41FA5}">
                      <a16:colId xmlns:a16="http://schemas.microsoft.com/office/drawing/2014/main" val="2218159611"/>
                    </a:ext>
                  </a:extLst>
                </a:gridCol>
                <a:gridCol w="1168400">
                  <a:extLst>
                    <a:ext uri="{9D8B030D-6E8A-4147-A177-3AD203B41FA5}">
                      <a16:colId xmlns:a16="http://schemas.microsoft.com/office/drawing/2014/main" val="588124539"/>
                    </a:ext>
                  </a:extLst>
                </a:gridCol>
                <a:gridCol w="1168400">
                  <a:extLst>
                    <a:ext uri="{9D8B030D-6E8A-4147-A177-3AD203B41FA5}">
                      <a16:colId xmlns:a16="http://schemas.microsoft.com/office/drawing/2014/main" val="3962141948"/>
                    </a:ext>
                  </a:extLst>
                </a:gridCol>
              </a:tblGrid>
              <a:tr h="421637">
                <a:tc>
                  <a:txBody>
                    <a:bodyPr/>
                    <a:lstStyle/>
                    <a:p>
                      <a:r>
                        <a:rPr lang="en-IN" dirty="0"/>
                        <a:t>Variables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PC1</a:t>
                      </a:r>
                    </a:p>
                  </a:txBody>
                  <a:tcPr>
                    <a:lnT w="12700" cap="flat" cmpd="sng" algn="ctr">
                      <a:solidFill>
                        <a:schemeClr val="tx1"/>
                      </a:solidFill>
                      <a:prstDash val="solid"/>
                      <a:round/>
                      <a:headEnd type="none" w="med" len="med"/>
                      <a:tailEnd type="none" w="med" len="med"/>
                    </a:lnT>
                  </a:tcPr>
                </a:tc>
                <a:tc>
                  <a:txBody>
                    <a:bodyPr/>
                    <a:lstStyle/>
                    <a:p>
                      <a:r>
                        <a:rPr lang="en-IN" dirty="0"/>
                        <a:t>PC2</a:t>
                      </a:r>
                    </a:p>
                  </a:txBody>
                  <a:tcPr>
                    <a:lnT w="12700" cap="flat" cmpd="sng" algn="ctr">
                      <a:solidFill>
                        <a:schemeClr val="tx1"/>
                      </a:solidFill>
                      <a:prstDash val="solid"/>
                      <a:round/>
                      <a:headEnd type="none" w="med" len="med"/>
                      <a:tailEnd type="none" w="med" len="med"/>
                    </a:lnT>
                  </a:tcPr>
                </a:tc>
                <a:tc>
                  <a:txBody>
                    <a:bodyPr/>
                    <a:lstStyle/>
                    <a:p>
                      <a:r>
                        <a:rPr lang="en-IN" dirty="0"/>
                        <a:t>PC3</a:t>
                      </a:r>
                    </a:p>
                  </a:txBody>
                  <a:tcPr>
                    <a:lnT w="12700" cap="flat" cmpd="sng" algn="ctr">
                      <a:solidFill>
                        <a:schemeClr val="tx1"/>
                      </a:solidFill>
                      <a:prstDash val="solid"/>
                      <a:round/>
                      <a:headEnd type="none" w="med" len="med"/>
                      <a:tailEnd type="none" w="med" len="med"/>
                    </a:lnT>
                  </a:tcPr>
                </a:tc>
                <a:tc>
                  <a:txBody>
                    <a:bodyPr/>
                    <a:lstStyle/>
                    <a:p>
                      <a:r>
                        <a:rPr lang="en-IN" dirty="0"/>
                        <a:t>PC4</a:t>
                      </a:r>
                    </a:p>
                  </a:txBody>
                  <a:tcPr>
                    <a:lnT w="12700" cap="flat" cmpd="sng" algn="ctr">
                      <a:solidFill>
                        <a:schemeClr val="tx1"/>
                      </a:solidFill>
                      <a:prstDash val="solid"/>
                      <a:round/>
                      <a:headEnd type="none" w="med" len="med"/>
                      <a:tailEnd type="none" w="med" len="med"/>
                    </a:lnT>
                  </a:tcPr>
                </a:tc>
                <a:tc>
                  <a:txBody>
                    <a:bodyPr/>
                    <a:lstStyle/>
                    <a:p>
                      <a:r>
                        <a:rPr lang="en-IN" dirty="0"/>
                        <a:t>PC5</a:t>
                      </a:r>
                    </a:p>
                  </a:txBody>
                  <a:tcPr>
                    <a:lnT w="12700" cap="flat" cmpd="sng" algn="ctr">
                      <a:solidFill>
                        <a:schemeClr val="tx1"/>
                      </a:solidFill>
                      <a:prstDash val="solid"/>
                      <a:round/>
                      <a:headEnd type="none" w="med" len="med"/>
                      <a:tailEnd type="none" w="med" len="med"/>
                    </a:lnT>
                  </a:tcPr>
                </a:tc>
                <a:tc>
                  <a:txBody>
                    <a:bodyPr/>
                    <a:lstStyle/>
                    <a:p>
                      <a:r>
                        <a:rPr lang="en-IN" dirty="0"/>
                        <a:t>PC6</a:t>
                      </a:r>
                    </a:p>
                  </a:txBody>
                  <a:tcPr>
                    <a:lnT w="12700" cap="flat" cmpd="sng" algn="ctr">
                      <a:solidFill>
                        <a:schemeClr val="tx1"/>
                      </a:solidFill>
                      <a:prstDash val="solid"/>
                      <a:round/>
                      <a:headEnd type="none" w="med" len="med"/>
                      <a:tailEnd type="none" w="med" len="med"/>
                    </a:lnT>
                  </a:tcPr>
                </a:tc>
                <a:tc>
                  <a:txBody>
                    <a:bodyPr/>
                    <a:lstStyle/>
                    <a:p>
                      <a:r>
                        <a:rPr lang="en-IN" dirty="0"/>
                        <a:t>PC7</a:t>
                      </a:r>
                    </a:p>
                  </a:txBody>
                  <a:tcPr>
                    <a:lnT w="12700" cap="flat" cmpd="sng" algn="ctr">
                      <a:solidFill>
                        <a:schemeClr val="tx1"/>
                      </a:solidFill>
                      <a:prstDash val="solid"/>
                      <a:round/>
                      <a:headEnd type="none" w="med" len="med"/>
                      <a:tailEnd type="none" w="med" len="med"/>
                    </a:lnT>
                  </a:tcPr>
                </a:tc>
                <a:tc>
                  <a:txBody>
                    <a:bodyPr/>
                    <a:lstStyle/>
                    <a:p>
                      <a:r>
                        <a:rPr lang="en-IN" dirty="0"/>
                        <a:t>PC8</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643496865"/>
                  </a:ext>
                </a:extLst>
              </a:tr>
              <a:tr h="421637">
                <a:tc>
                  <a:txBody>
                    <a:bodyPr/>
                    <a:lstStyle/>
                    <a:p>
                      <a:r>
                        <a:rPr lang="en-IN" dirty="0"/>
                        <a:t>Calories</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-0.11429</a:t>
                      </a:r>
                    </a:p>
                  </a:txBody>
                  <a:tcPr/>
                </a:tc>
                <a:tc>
                  <a:txBody>
                    <a:bodyPr/>
                    <a:lstStyle/>
                    <a:p>
                      <a:r>
                        <a:rPr lang="en-IN" dirty="0"/>
                        <a:t>0.656598</a:t>
                      </a:r>
                    </a:p>
                  </a:txBody>
                  <a:tcPr/>
                </a:tc>
                <a:tc>
                  <a:txBody>
                    <a:bodyPr/>
                    <a:lstStyle/>
                    <a:p>
                      <a:r>
                        <a:rPr lang="en-IN" dirty="0"/>
                        <a:t>0.135123</a:t>
                      </a:r>
                    </a:p>
                  </a:txBody>
                  <a:tcPr/>
                </a:tc>
                <a:tc>
                  <a:txBody>
                    <a:bodyPr/>
                    <a:lstStyle/>
                    <a:p>
                      <a:r>
                        <a:rPr lang="en-IN" dirty="0"/>
                        <a:t>-0.10048</a:t>
                      </a:r>
                    </a:p>
                  </a:txBody>
                  <a:tcPr/>
                </a:tc>
                <a:tc>
                  <a:txBody>
                    <a:bodyPr/>
                    <a:lstStyle/>
                    <a:p>
                      <a:r>
                        <a:rPr lang="en-IN" dirty="0"/>
                        <a:t>0.453703</a:t>
                      </a:r>
                    </a:p>
                  </a:txBody>
                  <a:tcPr/>
                </a:tc>
                <a:tc>
                  <a:txBody>
                    <a:bodyPr/>
                    <a:lstStyle/>
                    <a:p>
                      <a:r>
                        <a:rPr lang="en-IN" dirty="0"/>
                        <a:t>-0.13578</a:t>
                      </a:r>
                    </a:p>
                  </a:txBody>
                  <a:tcPr/>
                </a:tc>
                <a:tc>
                  <a:txBody>
                    <a:bodyPr/>
                    <a:lstStyle/>
                    <a:p>
                      <a:r>
                        <a:rPr lang="en-IN" dirty="0"/>
                        <a:t>0.468935</a:t>
                      </a:r>
                    </a:p>
                  </a:txBody>
                  <a:tcPr/>
                </a:tc>
                <a:tc>
                  <a:txBody>
                    <a:bodyPr/>
                    <a:lstStyle/>
                    <a:p>
                      <a:r>
                        <a:rPr lang="en-IN" dirty="0"/>
                        <a:t>0.288583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20930259"/>
                  </a:ext>
                </a:extLst>
              </a:tr>
              <a:tr h="421637">
                <a:tc>
                  <a:txBody>
                    <a:bodyPr/>
                    <a:lstStyle/>
                    <a:p>
                      <a:r>
                        <a:rPr lang="en-IN" dirty="0"/>
                        <a:t>Protein</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-0.42084</a:t>
                      </a:r>
                    </a:p>
                  </a:txBody>
                  <a:tcPr/>
                </a:tc>
                <a:tc>
                  <a:txBody>
                    <a:bodyPr/>
                    <a:lstStyle/>
                    <a:p>
                      <a:r>
                        <a:rPr lang="en-IN" dirty="0"/>
                        <a:t>-0.22794</a:t>
                      </a:r>
                    </a:p>
                  </a:txBody>
                  <a:tcPr/>
                </a:tc>
                <a:tc>
                  <a:txBody>
                    <a:bodyPr/>
                    <a:lstStyle/>
                    <a:p>
                      <a:r>
                        <a:rPr lang="en-IN" dirty="0"/>
                        <a:t>0.253063</a:t>
                      </a:r>
                    </a:p>
                  </a:txBody>
                  <a:tcPr/>
                </a:tc>
                <a:tc>
                  <a:txBody>
                    <a:bodyPr/>
                    <a:lstStyle/>
                    <a:p>
                      <a:r>
                        <a:rPr lang="en-IN" dirty="0"/>
                        <a:t>-0.37168</a:t>
                      </a:r>
                    </a:p>
                  </a:txBody>
                  <a:tcPr/>
                </a:tc>
                <a:tc>
                  <a:txBody>
                    <a:bodyPr/>
                    <a:lstStyle/>
                    <a:p>
                      <a:r>
                        <a:rPr lang="en-IN" dirty="0"/>
                        <a:t>0.551363</a:t>
                      </a:r>
                    </a:p>
                  </a:txBody>
                  <a:tcPr/>
                </a:tc>
                <a:tc>
                  <a:txBody>
                    <a:bodyPr/>
                    <a:lstStyle/>
                    <a:p>
                      <a:r>
                        <a:rPr lang="en-IN" dirty="0"/>
                        <a:t>0.420374</a:t>
                      </a:r>
                    </a:p>
                  </a:txBody>
                  <a:tcPr/>
                </a:tc>
                <a:tc>
                  <a:txBody>
                    <a:bodyPr/>
                    <a:lstStyle/>
                    <a:p>
                      <a:r>
                        <a:rPr lang="en-IN" dirty="0"/>
                        <a:t>-0.24231</a:t>
                      </a:r>
                    </a:p>
                  </a:txBody>
                  <a:tcPr/>
                </a:tc>
                <a:tc>
                  <a:txBody>
                    <a:bodyPr/>
                    <a:lstStyle/>
                    <a:p>
                      <a:r>
                        <a:rPr lang="en-IN" dirty="0"/>
                        <a:t>-0.17124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00312827"/>
                  </a:ext>
                </a:extLst>
              </a:tr>
              <a:tr h="421637">
                <a:tc>
                  <a:txBody>
                    <a:bodyPr/>
                    <a:lstStyle/>
                    <a:p>
                      <a:r>
                        <a:rPr lang="en-IN" dirty="0"/>
                        <a:t>Fat</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-0.31569</a:t>
                      </a:r>
                    </a:p>
                  </a:txBody>
                  <a:tcPr/>
                </a:tc>
                <a:tc>
                  <a:txBody>
                    <a:bodyPr/>
                    <a:lstStyle/>
                    <a:p>
                      <a:r>
                        <a:rPr lang="en-IN" dirty="0"/>
                        <a:t>0.301787</a:t>
                      </a:r>
                    </a:p>
                  </a:txBody>
                  <a:tcPr/>
                </a:tc>
                <a:tc>
                  <a:txBody>
                    <a:bodyPr/>
                    <a:lstStyle/>
                    <a:p>
                      <a:r>
                        <a:rPr lang="en-IN" dirty="0"/>
                        <a:t>-0.16565</a:t>
                      </a:r>
                    </a:p>
                  </a:txBody>
                  <a:tcPr/>
                </a:tc>
                <a:tc>
                  <a:txBody>
                    <a:bodyPr/>
                    <a:lstStyle/>
                    <a:p>
                      <a:r>
                        <a:rPr lang="en-IN" dirty="0"/>
                        <a:t>-0.68746</a:t>
                      </a:r>
                    </a:p>
                  </a:txBody>
                  <a:tcPr/>
                </a:tc>
                <a:tc>
                  <a:txBody>
                    <a:bodyPr/>
                    <a:lstStyle/>
                    <a:p>
                      <a:r>
                        <a:rPr lang="en-IN" dirty="0"/>
                        <a:t>-0.43197</a:t>
                      </a:r>
                    </a:p>
                  </a:txBody>
                  <a:tcPr/>
                </a:tc>
                <a:tc>
                  <a:txBody>
                    <a:bodyPr/>
                    <a:lstStyle/>
                    <a:p>
                      <a:r>
                        <a:rPr lang="en-IN" dirty="0"/>
                        <a:t>-0.25131</a:t>
                      </a:r>
                    </a:p>
                  </a:txBody>
                  <a:tcPr/>
                </a:tc>
                <a:tc>
                  <a:txBody>
                    <a:bodyPr/>
                    <a:lstStyle/>
                    <a:p>
                      <a:r>
                        <a:rPr lang="en-IN" dirty="0"/>
                        <a:t>-0.12506</a:t>
                      </a:r>
                    </a:p>
                  </a:txBody>
                  <a:tcPr/>
                </a:tc>
                <a:tc>
                  <a:txBody>
                    <a:bodyPr/>
                    <a:lstStyle/>
                    <a:p>
                      <a:r>
                        <a:rPr lang="en-IN" dirty="0"/>
                        <a:t>-0.20937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29945103"/>
                  </a:ext>
                </a:extLst>
              </a:tr>
              <a:tr h="421637">
                <a:tc>
                  <a:txBody>
                    <a:bodyPr/>
                    <a:lstStyle/>
                    <a:p>
                      <a:r>
                        <a:rPr lang="en-IN" dirty="0"/>
                        <a:t>Sodium</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-0.02254</a:t>
                      </a:r>
                    </a:p>
                  </a:txBody>
                  <a:tcPr/>
                </a:tc>
                <a:tc>
                  <a:txBody>
                    <a:bodyPr/>
                    <a:lstStyle/>
                    <a:p>
                      <a:r>
                        <a:rPr lang="en-IN" dirty="0"/>
                        <a:t>0.273076</a:t>
                      </a:r>
                    </a:p>
                  </a:txBody>
                  <a:tcPr/>
                </a:tc>
                <a:tc>
                  <a:txBody>
                    <a:bodyPr/>
                    <a:lstStyle/>
                    <a:p>
                      <a:r>
                        <a:rPr lang="en-IN" dirty="0"/>
                        <a:t>0.591711</a:t>
                      </a:r>
                    </a:p>
                  </a:txBody>
                  <a:tcPr/>
                </a:tc>
                <a:tc>
                  <a:txBody>
                    <a:bodyPr/>
                    <a:lstStyle/>
                    <a:p>
                      <a:r>
                        <a:rPr lang="en-IN" dirty="0"/>
                        <a:t>0.075408</a:t>
                      </a:r>
                    </a:p>
                  </a:txBody>
                  <a:tcPr/>
                </a:tc>
                <a:tc>
                  <a:txBody>
                    <a:bodyPr/>
                    <a:lstStyle/>
                    <a:p>
                      <a:r>
                        <a:rPr lang="en-IN" dirty="0"/>
                        <a:t>-0.50185</a:t>
                      </a:r>
                    </a:p>
                  </a:txBody>
                  <a:tcPr/>
                </a:tc>
                <a:tc>
                  <a:txBody>
                    <a:bodyPr/>
                    <a:lstStyle/>
                    <a:p>
                      <a:r>
                        <a:rPr lang="en-IN" dirty="0"/>
                        <a:t>0.555796</a:t>
                      </a:r>
                    </a:p>
                  </a:txBody>
                  <a:tcPr/>
                </a:tc>
                <a:tc>
                  <a:txBody>
                    <a:bodyPr/>
                    <a:lstStyle/>
                    <a:p>
                      <a:r>
                        <a:rPr lang="en-IN" dirty="0"/>
                        <a:t>0.086933</a:t>
                      </a:r>
                    </a:p>
                  </a:txBody>
                  <a:tcPr/>
                </a:tc>
                <a:tc>
                  <a:txBody>
                    <a:bodyPr/>
                    <a:lstStyle/>
                    <a:p>
                      <a:r>
                        <a:rPr lang="en-IN" dirty="0"/>
                        <a:t>0.028197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99473920"/>
                  </a:ext>
                </a:extLst>
              </a:tr>
              <a:tr h="421637">
                <a:tc>
                  <a:txBody>
                    <a:bodyPr/>
                    <a:lstStyle/>
                    <a:p>
                      <a:r>
                        <a:rPr lang="en-IN" dirty="0" err="1"/>
                        <a:t>Fiber</a:t>
                      </a:r>
                      <a:endParaRPr lang="en-IN" dirty="0"/>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-0.55812</a:t>
                      </a:r>
                    </a:p>
                  </a:txBody>
                  <a:tcPr/>
                </a:tc>
                <a:tc>
                  <a:txBody>
                    <a:bodyPr/>
                    <a:lstStyle/>
                    <a:p>
                      <a:r>
                        <a:rPr lang="en-IN" dirty="0"/>
                        <a:t>-0.13467</a:t>
                      </a:r>
                    </a:p>
                  </a:txBody>
                  <a:tcPr/>
                </a:tc>
                <a:tc>
                  <a:txBody>
                    <a:bodyPr/>
                    <a:lstStyle/>
                    <a:p>
                      <a:r>
                        <a:rPr lang="en-IN" dirty="0"/>
                        <a:t>0.069649</a:t>
                      </a:r>
                    </a:p>
                  </a:txBody>
                  <a:tcPr/>
                </a:tc>
                <a:tc>
                  <a:txBody>
                    <a:bodyPr/>
                    <a:lstStyle/>
                    <a:p>
                      <a:r>
                        <a:rPr lang="en-IN" dirty="0"/>
                        <a:t>0.376351</a:t>
                      </a:r>
                    </a:p>
                  </a:txBody>
                  <a:tcPr/>
                </a:tc>
                <a:tc>
                  <a:txBody>
                    <a:bodyPr/>
                    <a:lstStyle/>
                    <a:p>
                      <a:r>
                        <a:rPr lang="en-IN" dirty="0"/>
                        <a:t>-0.0757</a:t>
                      </a:r>
                    </a:p>
                  </a:txBody>
                  <a:tcPr/>
                </a:tc>
                <a:tc>
                  <a:txBody>
                    <a:bodyPr/>
                    <a:lstStyle/>
                    <a:p>
                      <a:r>
                        <a:rPr lang="en-IN" dirty="0"/>
                        <a:t>-0.19426</a:t>
                      </a:r>
                    </a:p>
                  </a:txBody>
                  <a:tcPr/>
                </a:tc>
                <a:tc>
                  <a:txBody>
                    <a:bodyPr/>
                    <a:lstStyle/>
                    <a:p>
                      <a:r>
                        <a:rPr lang="en-IN" dirty="0"/>
                        <a:t>0.452959</a:t>
                      </a:r>
                    </a:p>
                  </a:txBody>
                  <a:tcPr/>
                </a:tc>
                <a:tc>
                  <a:txBody>
                    <a:bodyPr/>
                    <a:lstStyle/>
                    <a:p>
                      <a:r>
                        <a:rPr lang="en-IN" dirty="0"/>
                        <a:t>-0.52463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19806777"/>
                  </a:ext>
                </a:extLst>
              </a:tr>
              <a:tr h="421637">
                <a:tc>
                  <a:txBody>
                    <a:bodyPr/>
                    <a:lstStyle/>
                    <a:p>
                      <a:r>
                        <a:rPr lang="en-IN" dirty="0"/>
                        <a:t>Carbohydrates</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0.238093</a:t>
                      </a:r>
                    </a:p>
                  </a:txBody>
                  <a:tcPr/>
                </a:tc>
                <a:tc>
                  <a:txBody>
                    <a:bodyPr/>
                    <a:lstStyle/>
                    <a:p>
                      <a:r>
                        <a:rPr lang="en-IN" dirty="0"/>
                        <a:t>0.113458</a:t>
                      </a:r>
                    </a:p>
                  </a:txBody>
                  <a:tcPr/>
                </a:tc>
                <a:tc>
                  <a:txBody>
                    <a:bodyPr/>
                    <a:lstStyle/>
                    <a:p>
                      <a:r>
                        <a:rPr lang="en-IN" dirty="0"/>
                        <a:t>0.631592</a:t>
                      </a:r>
                    </a:p>
                  </a:txBody>
                  <a:tcPr/>
                </a:tc>
                <a:tc>
                  <a:txBody>
                    <a:bodyPr/>
                    <a:lstStyle/>
                    <a:p>
                      <a:r>
                        <a:rPr lang="en-IN" dirty="0"/>
                        <a:t>0.058778</a:t>
                      </a:r>
                    </a:p>
                  </a:txBody>
                  <a:tcPr/>
                </a:tc>
                <a:tc>
                  <a:txBody>
                    <a:bodyPr/>
                    <a:lstStyle/>
                    <a:p>
                      <a:r>
                        <a:rPr lang="en-IN" dirty="0"/>
                        <a:t>0.131506</a:t>
                      </a:r>
                    </a:p>
                  </a:txBody>
                  <a:tcPr/>
                </a:tc>
                <a:tc>
                  <a:txBody>
                    <a:bodyPr/>
                    <a:lstStyle/>
                    <a:p>
                      <a:r>
                        <a:rPr lang="en-IN" dirty="0"/>
                        <a:t>-0.53484</a:t>
                      </a:r>
                    </a:p>
                  </a:txBody>
                  <a:tcPr/>
                </a:tc>
                <a:tc>
                  <a:txBody>
                    <a:bodyPr/>
                    <a:lstStyle/>
                    <a:p>
                      <a:r>
                        <a:rPr lang="en-IN" dirty="0"/>
                        <a:t>-0.36979</a:t>
                      </a:r>
                    </a:p>
                  </a:txBody>
                  <a:tcPr/>
                </a:tc>
                <a:tc>
                  <a:txBody>
                    <a:bodyPr/>
                    <a:lstStyle/>
                    <a:p>
                      <a:r>
                        <a:rPr lang="en-IN" dirty="0"/>
                        <a:t>-0.29661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72269639"/>
                  </a:ext>
                </a:extLst>
              </a:tr>
              <a:tr h="421637">
                <a:tc>
                  <a:txBody>
                    <a:bodyPr/>
                    <a:lstStyle/>
                    <a:p>
                      <a:r>
                        <a:rPr lang="en-IN" dirty="0"/>
                        <a:t>Sugar</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-0.03834</a:t>
                      </a:r>
                    </a:p>
                  </a:txBody>
                  <a:tcPr/>
                </a:tc>
                <a:tc>
                  <a:txBody>
                    <a:bodyPr/>
                    <a:lstStyle/>
                    <a:p>
                      <a:r>
                        <a:rPr lang="en-IN" dirty="0"/>
                        <a:t>0.565922</a:t>
                      </a:r>
                    </a:p>
                  </a:txBody>
                  <a:tcPr/>
                </a:tc>
                <a:tc>
                  <a:txBody>
                    <a:bodyPr/>
                    <a:lstStyle/>
                    <a:p>
                      <a:r>
                        <a:rPr lang="en-IN" dirty="0"/>
                        <a:t>-0.36207</a:t>
                      </a:r>
                    </a:p>
                  </a:txBody>
                  <a:tcPr/>
                </a:tc>
                <a:tc>
                  <a:txBody>
                    <a:bodyPr/>
                    <a:lstStyle/>
                    <a:p>
                      <a:r>
                        <a:rPr lang="en-IN" dirty="0"/>
                        <a:t>0.374915</a:t>
                      </a:r>
                    </a:p>
                  </a:txBody>
                  <a:tcPr/>
                </a:tc>
                <a:tc>
                  <a:txBody>
                    <a:bodyPr/>
                    <a:lstStyle/>
                    <a:p>
                      <a:r>
                        <a:rPr lang="en-IN" dirty="0"/>
                        <a:t>0.123791</a:t>
                      </a:r>
                    </a:p>
                  </a:txBody>
                  <a:tcPr/>
                </a:tc>
                <a:tc>
                  <a:txBody>
                    <a:bodyPr/>
                    <a:lstStyle/>
                    <a:p>
                      <a:r>
                        <a:rPr lang="en-IN" dirty="0"/>
                        <a:t>0.25364</a:t>
                      </a:r>
                    </a:p>
                  </a:txBody>
                  <a:tcPr/>
                </a:tc>
                <a:tc>
                  <a:txBody>
                    <a:bodyPr/>
                    <a:lstStyle/>
                    <a:p>
                      <a:r>
                        <a:rPr lang="en-IN" dirty="0"/>
                        <a:t>-0.43508</a:t>
                      </a:r>
                    </a:p>
                  </a:txBody>
                  <a:tcPr/>
                </a:tc>
                <a:tc>
                  <a:txBody>
                    <a:bodyPr/>
                    <a:lstStyle/>
                    <a:p>
                      <a:r>
                        <a:rPr lang="en-IN" dirty="0"/>
                        <a:t>-0.37102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722330204"/>
                  </a:ext>
                </a:extLst>
              </a:tr>
              <a:tr h="421637">
                <a:tc>
                  <a:txBody>
                    <a:bodyPr/>
                    <a:lstStyle/>
                    <a:p>
                      <a:r>
                        <a:rPr lang="en-IN" dirty="0"/>
                        <a:t>Potassium</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IN" dirty="0"/>
                        <a:t>-0.5831</a:t>
                      </a:r>
                    </a:p>
                  </a:txBody>
                  <a:tcPr>
                    <a:lnB w="12700" cap="flat" cmpd="sng" algn="ctr">
                      <a:solidFill>
                        <a:schemeClr val="tx1"/>
                      </a:solidFill>
                      <a:prstDash val="solid"/>
                      <a:round/>
                      <a:headEnd type="none" w="med" len="med"/>
                      <a:tailEnd type="none" w="med" len="med"/>
                    </a:lnB>
                  </a:tcPr>
                </a:tc>
                <a:tc>
                  <a:txBody>
                    <a:bodyPr/>
                    <a:lstStyle/>
                    <a:p>
                      <a:r>
                        <a:rPr lang="en-IN" dirty="0"/>
                        <a:t>-0.0001</a:t>
                      </a:r>
                    </a:p>
                  </a:txBody>
                  <a:tcPr>
                    <a:lnB w="12700" cap="flat" cmpd="sng" algn="ctr">
                      <a:solidFill>
                        <a:schemeClr val="tx1"/>
                      </a:solidFill>
                      <a:prstDash val="solid"/>
                      <a:round/>
                      <a:headEnd type="none" w="med" len="med"/>
                      <a:tailEnd type="none" w="med" len="med"/>
                    </a:lnB>
                  </a:tcPr>
                </a:tc>
                <a:tc>
                  <a:txBody>
                    <a:bodyPr/>
                    <a:lstStyle/>
                    <a:p>
                      <a:r>
                        <a:rPr lang="en-IN" dirty="0"/>
                        <a:t>0.072717</a:t>
                      </a:r>
                    </a:p>
                  </a:txBody>
                  <a:tcPr>
                    <a:lnB w="12700" cap="flat" cmpd="sng" algn="ctr">
                      <a:solidFill>
                        <a:schemeClr val="tx1"/>
                      </a:solidFill>
                      <a:prstDash val="solid"/>
                      <a:round/>
                      <a:headEnd type="none" w="med" len="med"/>
                      <a:tailEnd type="none" w="med" len="med"/>
                    </a:lnB>
                  </a:tcPr>
                </a:tc>
                <a:tc>
                  <a:txBody>
                    <a:bodyPr/>
                    <a:lstStyle/>
                    <a:p>
                      <a:r>
                        <a:rPr lang="en-IN" dirty="0"/>
                        <a:t>0.296338</a:t>
                      </a:r>
                    </a:p>
                  </a:txBody>
                  <a:tcPr>
                    <a:lnB w="12700" cap="flat" cmpd="sng" algn="ctr">
                      <a:solidFill>
                        <a:schemeClr val="tx1"/>
                      </a:solidFill>
                      <a:prstDash val="solid"/>
                      <a:round/>
                      <a:headEnd type="none" w="med" len="med"/>
                      <a:tailEnd type="none" w="med" len="med"/>
                    </a:lnB>
                  </a:tcPr>
                </a:tc>
                <a:tc>
                  <a:txBody>
                    <a:bodyPr/>
                    <a:lstStyle/>
                    <a:p>
                      <a:r>
                        <a:rPr lang="en-IN" dirty="0"/>
                        <a:t>-0.11558</a:t>
                      </a:r>
                    </a:p>
                  </a:txBody>
                  <a:tcPr>
                    <a:lnB w="12700" cap="flat" cmpd="sng" algn="ctr">
                      <a:solidFill>
                        <a:schemeClr val="tx1"/>
                      </a:solidFill>
                      <a:prstDash val="solid"/>
                      <a:round/>
                      <a:headEnd type="none" w="med" len="med"/>
                      <a:tailEnd type="none" w="med" len="med"/>
                    </a:lnB>
                  </a:tcPr>
                </a:tc>
                <a:tc>
                  <a:txBody>
                    <a:bodyPr/>
                    <a:lstStyle/>
                    <a:p>
                      <a:r>
                        <a:rPr lang="en-IN" dirty="0"/>
                        <a:t>-0.21133</a:t>
                      </a:r>
                    </a:p>
                  </a:txBody>
                  <a:tcPr>
                    <a:lnB w="12700" cap="flat" cmpd="sng" algn="ctr">
                      <a:solidFill>
                        <a:schemeClr val="tx1"/>
                      </a:solidFill>
                      <a:prstDash val="solid"/>
                      <a:round/>
                      <a:headEnd type="none" w="med" len="med"/>
                      <a:tailEnd type="none" w="med" len="med"/>
                    </a:lnB>
                  </a:tcPr>
                </a:tc>
                <a:tc>
                  <a:txBody>
                    <a:bodyPr/>
                    <a:lstStyle/>
                    <a:p>
                      <a:r>
                        <a:rPr lang="en-IN" dirty="0"/>
                        <a:t>-0.40863</a:t>
                      </a:r>
                    </a:p>
                  </a:txBody>
                  <a:tcPr>
                    <a:lnB w="12700" cap="flat" cmpd="sng" algn="ctr">
                      <a:solidFill>
                        <a:schemeClr val="tx1"/>
                      </a:solidFill>
                      <a:prstDash val="solid"/>
                      <a:round/>
                      <a:headEnd type="none" w="med" len="med"/>
                      <a:tailEnd type="none" w="med" len="med"/>
                    </a:lnB>
                  </a:tcPr>
                </a:tc>
                <a:tc>
                  <a:txBody>
                    <a:bodyPr/>
                    <a:lstStyle/>
                    <a:p>
                      <a:r>
                        <a:rPr lang="en-IN" dirty="0"/>
                        <a:t>0.584717</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3324183"/>
                  </a:ext>
                </a:extLst>
              </a:tr>
            </a:tbl>
          </a:graphicData>
        </a:graphic>
      </p:graphicFrame>
    </p:spTree>
    <p:extLst>
      <p:ext uri="{BB962C8B-B14F-4D97-AF65-F5344CB8AC3E}">
        <p14:creationId xmlns:p14="http://schemas.microsoft.com/office/powerpoint/2010/main" val="281651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B603F-88D5-8F49-5965-6B3C52190426}"/>
              </a:ext>
            </a:extLst>
          </p:cNvPr>
          <p:cNvSpPr>
            <a:spLocks noGrp="1"/>
          </p:cNvSpPr>
          <p:nvPr>
            <p:ph type="title"/>
          </p:nvPr>
        </p:nvSpPr>
        <p:spPr/>
        <p:txBody>
          <a:bodyPr/>
          <a:lstStyle/>
          <a:p>
            <a:r>
              <a:rPr lang="en-IN" dirty="0"/>
              <a:t> </a:t>
            </a:r>
            <a:r>
              <a:rPr lang="en-IN" u="sng" dirty="0">
                <a:latin typeface="Bahnschrift Condensed" panose="020B0502040204020203" pitchFamily="34" charset="0"/>
              </a:rPr>
              <a:t>PCA</a:t>
            </a:r>
            <a:r>
              <a:rPr lang="en-IN" dirty="0"/>
              <a:t> (</a:t>
            </a:r>
            <a:r>
              <a:rPr lang="en-IN" dirty="0">
                <a:latin typeface="Agency FB" panose="020B0503020202020204" pitchFamily="34" charset="0"/>
              </a:rPr>
              <a:t>contd</a:t>
            </a:r>
            <a:r>
              <a:rPr lang="en-IN" dirty="0"/>
              <a:t>.):-</a:t>
            </a:r>
          </a:p>
        </p:txBody>
      </p:sp>
      <p:sp>
        <p:nvSpPr>
          <p:cNvPr id="3" name="Content Placeholder 2">
            <a:extLst>
              <a:ext uri="{FF2B5EF4-FFF2-40B4-BE49-F238E27FC236}">
                <a16:creationId xmlns:a16="http://schemas.microsoft.com/office/drawing/2014/main" id="{1533AA8A-4FC7-2436-5207-711A694BD9C7}"/>
              </a:ext>
            </a:extLst>
          </p:cNvPr>
          <p:cNvSpPr>
            <a:spLocks noGrp="1"/>
          </p:cNvSpPr>
          <p:nvPr>
            <p:ph idx="1"/>
          </p:nvPr>
        </p:nvSpPr>
        <p:spPr>
          <a:xfrm>
            <a:off x="838200" y="1825625"/>
            <a:ext cx="10515600" cy="4667250"/>
          </a:xfrm>
        </p:spPr>
        <p:txBody>
          <a:bodyPr/>
          <a:lstStyle/>
          <a:p>
            <a:r>
              <a:rPr lang="en-IN" u="sng" dirty="0"/>
              <a:t>Biplot :</a:t>
            </a:r>
          </a:p>
          <a:p>
            <a:r>
              <a:rPr lang="en-IN" u="sng" dirty="0"/>
              <a:t> </a:t>
            </a:r>
          </a:p>
          <a:p>
            <a:endParaRPr lang="en-IN" u="sng" dirty="0"/>
          </a:p>
          <a:p>
            <a:endParaRPr lang="en-IN" dirty="0"/>
          </a:p>
        </p:txBody>
      </p:sp>
      <p:pic>
        <p:nvPicPr>
          <p:cNvPr id="7" name="Picture 6">
            <a:extLst>
              <a:ext uri="{FF2B5EF4-FFF2-40B4-BE49-F238E27FC236}">
                <a16:creationId xmlns:a16="http://schemas.microsoft.com/office/drawing/2014/main" id="{4AD1A678-5383-7513-AD2A-EEF804308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8486" y="2314505"/>
            <a:ext cx="5910471" cy="4351338"/>
          </a:xfrm>
          <a:prstGeom prst="rect">
            <a:avLst/>
          </a:prstGeom>
          <a:ln>
            <a:solidFill>
              <a:schemeClr val="tx1"/>
            </a:solidFill>
          </a:ln>
        </p:spPr>
      </p:pic>
    </p:spTree>
    <p:extLst>
      <p:ext uri="{BB962C8B-B14F-4D97-AF65-F5344CB8AC3E}">
        <p14:creationId xmlns:p14="http://schemas.microsoft.com/office/powerpoint/2010/main" val="2575142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F7CD-263A-3E9A-A853-79CEE079F2AD}"/>
              </a:ext>
            </a:extLst>
          </p:cNvPr>
          <p:cNvSpPr>
            <a:spLocks noGrp="1"/>
          </p:cNvSpPr>
          <p:nvPr>
            <p:ph type="title"/>
          </p:nvPr>
        </p:nvSpPr>
        <p:spPr/>
        <p:txBody>
          <a:bodyPr/>
          <a:lstStyle/>
          <a:p>
            <a:r>
              <a:rPr lang="en-IN" u="sng" dirty="0">
                <a:latin typeface="Bahnschrift Condensed" panose="020B0502040204020203" pitchFamily="34" charset="0"/>
              </a:rPr>
              <a:t>PCA</a:t>
            </a:r>
            <a:r>
              <a:rPr lang="en-IN" dirty="0"/>
              <a:t> (</a:t>
            </a:r>
            <a:r>
              <a:rPr lang="en-IN" dirty="0">
                <a:latin typeface="Agency FB" panose="020B0503020202020204" pitchFamily="34" charset="0"/>
              </a:rPr>
              <a:t>contd</a:t>
            </a:r>
            <a:r>
              <a:rPr lang="en-IN" dirty="0"/>
              <a:t>.):-</a:t>
            </a:r>
          </a:p>
        </p:txBody>
      </p:sp>
      <p:graphicFrame>
        <p:nvGraphicFramePr>
          <p:cNvPr id="4" name="Table 4">
            <a:extLst>
              <a:ext uri="{FF2B5EF4-FFF2-40B4-BE49-F238E27FC236}">
                <a16:creationId xmlns:a16="http://schemas.microsoft.com/office/drawing/2014/main" id="{B093A7A7-BE7E-C186-91CB-59E68F9A3BEF}"/>
              </a:ext>
            </a:extLst>
          </p:cNvPr>
          <p:cNvGraphicFramePr>
            <a:graphicFrameLocks noGrp="1"/>
          </p:cNvGraphicFramePr>
          <p:nvPr>
            <p:ph idx="1"/>
            <p:extLst>
              <p:ext uri="{D42A27DB-BD31-4B8C-83A1-F6EECF244321}">
                <p14:modId xmlns:p14="http://schemas.microsoft.com/office/powerpoint/2010/main" val="949008431"/>
              </p:ext>
            </p:extLst>
          </p:nvPr>
        </p:nvGraphicFramePr>
        <p:xfrm>
          <a:off x="838200" y="1825624"/>
          <a:ext cx="10515597" cy="3660777"/>
        </p:xfrm>
        <a:graphic>
          <a:graphicData uri="http://schemas.openxmlformats.org/drawingml/2006/table">
            <a:tbl>
              <a:tblPr firstRow="1" bandRow="1">
                <a:tableStyleId>{073A0DAA-6AF3-43AB-8588-CEC1D06C72B9}</a:tableStyleId>
              </a:tblPr>
              <a:tblGrid>
                <a:gridCol w="2302565">
                  <a:extLst>
                    <a:ext uri="{9D8B030D-6E8A-4147-A177-3AD203B41FA5}">
                      <a16:colId xmlns:a16="http://schemas.microsoft.com/office/drawing/2014/main" val="943229490"/>
                    </a:ext>
                  </a:extLst>
                </a:gridCol>
                <a:gridCol w="3935896">
                  <a:extLst>
                    <a:ext uri="{9D8B030D-6E8A-4147-A177-3AD203B41FA5}">
                      <a16:colId xmlns:a16="http://schemas.microsoft.com/office/drawing/2014/main" val="3148399895"/>
                    </a:ext>
                  </a:extLst>
                </a:gridCol>
                <a:gridCol w="4277136">
                  <a:extLst>
                    <a:ext uri="{9D8B030D-6E8A-4147-A177-3AD203B41FA5}">
                      <a16:colId xmlns:a16="http://schemas.microsoft.com/office/drawing/2014/main" val="1024049252"/>
                    </a:ext>
                  </a:extLst>
                </a:gridCol>
              </a:tblGrid>
              <a:tr h="406753">
                <a:tc>
                  <a:txBody>
                    <a:bodyPr/>
                    <a:lstStyle/>
                    <a:p>
                      <a:r>
                        <a:rPr lang="en-IN" dirty="0"/>
                        <a:t>Principal Component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Proportion of variation explained</a:t>
                      </a:r>
                    </a:p>
                  </a:txBody>
                  <a:tcPr>
                    <a:lnT w="12700" cap="flat" cmpd="sng" algn="ctr">
                      <a:solidFill>
                        <a:schemeClr val="tx1"/>
                      </a:solidFill>
                      <a:prstDash val="solid"/>
                      <a:round/>
                      <a:headEnd type="none" w="med" len="med"/>
                      <a:tailEnd type="none" w="med" len="med"/>
                    </a:lnT>
                  </a:tcPr>
                </a:tc>
                <a:tc>
                  <a:txBody>
                    <a:bodyPr/>
                    <a:lstStyle/>
                    <a:p>
                      <a:r>
                        <a:rPr lang="en-IN" dirty="0"/>
                        <a:t>Cumulative Proportion of Variation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144147538"/>
                  </a:ext>
                </a:extLst>
              </a:tr>
              <a:tr h="406753">
                <a:tc>
                  <a:txBody>
                    <a:bodyPr/>
                    <a:lstStyle/>
                    <a:p>
                      <a:r>
                        <a:rPr lang="en-IN" dirty="0"/>
                        <a:t>PC1</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0.318446181</a:t>
                      </a:r>
                    </a:p>
                  </a:txBody>
                  <a:tcPr/>
                </a:tc>
                <a:tc>
                  <a:txBody>
                    <a:bodyPr/>
                    <a:lstStyle/>
                    <a:p>
                      <a:r>
                        <a:rPr lang="en-IN" dirty="0"/>
                        <a:t>31.84462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1831238"/>
                  </a:ext>
                </a:extLst>
              </a:tr>
              <a:tr h="406753">
                <a:tc>
                  <a:txBody>
                    <a:bodyPr/>
                    <a:lstStyle/>
                    <a:p>
                      <a:r>
                        <a:rPr lang="en-IN" dirty="0"/>
                        <a:t>PC2</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0.231845224</a:t>
                      </a:r>
                    </a:p>
                  </a:txBody>
                  <a:tcPr/>
                </a:tc>
                <a:tc>
                  <a:txBody>
                    <a:bodyPr/>
                    <a:lstStyle/>
                    <a:p>
                      <a:r>
                        <a:rPr lang="en-IN" dirty="0"/>
                        <a:t>55.02914</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3532326"/>
                  </a:ext>
                </a:extLst>
              </a:tr>
              <a:tr h="406753">
                <a:tc>
                  <a:txBody>
                    <a:bodyPr/>
                    <a:lstStyle/>
                    <a:p>
                      <a:r>
                        <a:rPr lang="en-IN" dirty="0"/>
                        <a:t>PC3</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0.221103745</a:t>
                      </a:r>
                    </a:p>
                  </a:txBody>
                  <a:tcPr/>
                </a:tc>
                <a:tc>
                  <a:txBody>
                    <a:bodyPr/>
                    <a:lstStyle/>
                    <a:p>
                      <a:r>
                        <a:rPr lang="en-IN" dirty="0"/>
                        <a:t>77.13951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30815827"/>
                  </a:ext>
                </a:extLst>
              </a:tr>
              <a:tr h="406753">
                <a:tc>
                  <a:txBody>
                    <a:bodyPr/>
                    <a:lstStyle/>
                    <a:p>
                      <a:r>
                        <a:rPr lang="en-IN" dirty="0"/>
                        <a:t>PC4</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0.108535420</a:t>
                      </a:r>
                    </a:p>
                  </a:txBody>
                  <a:tcPr/>
                </a:tc>
                <a:tc>
                  <a:txBody>
                    <a:bodyPr/>
                    <a:lstStyle/>
                    <a:p>
                      <a:r>
                        <a:rPr lang="en-IN" dirty="0"/>
                        <a:t>87.99306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06326314"/>
                  </a:ext>
                </a:extLst>
              </a:tr>
              <a:tr h="406753">
                <a:tc>
                  <a:txBody>
                    <a:bodyPr/>
                    <a:lstStyle/>
                    <a:p>
                      <a:r>
                        <a:rPr lang="en-IN" dirty="0"/>
                        <a:t>PC5</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0.062162601</a:t>
                      </a:r>
                    </a:p>
                  </a:txBody>
                  <a:tcPr/>
                </a:tc>
                <a:tc>
                  <a:txBody>
                    <a:bodyPr/>
                    <a:lstStyle/>
                    <a:p>
                      <a:r>
                        <a:rPr lang="en-IN" dirty="0"/>
                        <a:t>94.20932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894667730"/>
                  </a:ext>
                </a:extLst>
              </a:tr>
              <a:tr h="406753">
                <a:tc>
                  <a:txBody>
                    <a:bodyPr/>
                    <a:lstStyle/>
                    <a:p>
                      <a:r>
                        <a:rPr lang="en-IN" dirty="0"/>
                        <a:t>PC6</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0.044678557</a:t>
                      </a:r>
                    </a:p>
                  </a:txBody>
                  <a:tcPr/>
                </a:tc>
                <a:tc>
                  <a:txBody>
                    <a:bodyPr/>
                    <a:lstStyle/>
                    <a:p>
                      <a:r>
                        <a:rPr lang="en-IN" dirty="0"/>
                        <a:t>98.67717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07078004"/>
                  </a:ext>
                </a:extLst>
              </a:tr>
              <a:tr h="406753">
                <a:tc>
                  <a:txBody>
                    <a:bodyPr/>
                    <a:lstStyle/>
                    <a:p>
                      <a:r>
                        <a:rPr lang="en-IN" dirty="0"/>
                        <a:t>PC7</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0.007562921</a:t>
                      </a:r>
                    </a:p>
                  </a:txBody>
                  <a:tcPr/>
                </a:tc>
                <a:tc>
                  <a:txBody>
                    <a:bodyPr/>
                    <a:lstStyle/>
                    <a:p>
                      <a:r>
                        <a:rPr lang="en-IN" dirty="0"/>
                        <a:t>99.43346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2901571"/>
                  </a:ext>
                </a:extLst>
              </a:tr>
              <a:tr h="406753">
                <a:tc>
                  <a:txBody>
                    <a:bodyPr/>
                    <a:lstStyle/>
                    <a:p>
                      <a:r>
                        <a:rPr lang="en-IN" dirty="0"/>
                        <a:t>PC8</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IN" dirty="0"/>
                        <a:t>0.005665352</a:t>
                      </a:r>
                    </a:p>
                  </a:txBody>
                  <a:tcPr>
                    <a:lnB w="12700" cap="flat" cmpd="sng" algn="ctr">
                      <a:solidFill>
                        <a:schemeClr val="tx1"/>
                      </a:solidFill>
                      <a:prstDash val="solid"/>
                      <a:round/>
                      <a:headEnd type="none" w="med" len="med"/>
                      <a:tailEnd type="none" w="med" len="med"/>
                    </a:lnB>
                  </a:tcPr>
                </a:tc>
                <a:tc>
                  <a:txBody>
                    <a:bodyPr/>
                    <a:lstStyle/>
                    <a:p>
                      <a:r>
                        <a:rPr lang="en-IN" dirty="0"/>
                        <a:t>100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659667"/>
                  </a:ext>
                </a:extLst>
              </a:tr>
            </a:tbl>
          </a:graphicData>
        </a:graphic>
      </p:graphicFrame>
    </p:spTree>
    <p:extLst>
      <p:ext uri="{BB962C8B-B14F-4D97-AF65-F5344CB8AC3E}">
        <p14:creationId xmlns:p14="http://schemas.microsoft.com/office/powerpoint/2010/main" val="21089693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E3B2C-0892-CF18-08A1-B8FEA89695B0}"/>
              </a:ext>
            </a:extLst>
          </p:cNvPr>
          <p:cNvSpPr>
            <a:spLocks noGrp="1"/>
          </p:cNvSpPr>
          <p:nvPr>
            <p:ph type="title"/>
          </p:nvPr>
        </p:nvSpPr>
        <p:spPr/>
        <p:txBody>
          <a:bodyPr/>
          <a:lstStyle/>
          <a:p>
            <a:r>
              <a:rPr lang="en-IN" u="sng" dirty="0">
                <a:latin typeface="Bahnschrift Condensed" panose="020B0502040204020203" pitchFamily="34" charset="0"/>
              </a:rPr>
              <a:t>PCA</a:t>
            </a:r>
            <a:r>
              <a:rPr lang="en-IN" dirty="0"/>
              <a:t> (</a:t>
            </a:r>
            <a:r>
              <a:rPr lang="en-IN" dirty="0">
                <a:latin typeface="Agency FB" panose="020B0503020202020204" pitchFamily="34" charset="0"/>
              </a:rPr>
              <a:t>contd</a:t>
            </a:r>
            <a:r>
              <a:rPr lang="en-IN" dirty="0"/>
              <a:t>.):-</a:t>
            </a:r>
          </a:p>
        </p:txBody>
      </p:sp>
      <p:sp>
        <p:nvSpPr>
          <p:cNvPr id="3" name="Content Placeholder 2">
            <a:extLst>
              <a:ext uri="{FF2B5EF4-FFF2-40B4-BE49-F238E27FC236}">
                <a16:creationId xmlns:a16="http://schemas.microsoft.com/office/drawing/2014/main" id="{0D0B0002-EADE-AEEE-F7B8-389EB58896A9}"/>
              </a:ext>
            </a:extLst>
          </p:cNvPr>
          <p:cNvSpPr>
            <a:spLocks noGrp="1"/>
          </p:cNvSpPr>
          <p:nvPr>
            <p:ph idx="1"/>
          </p:nvPr>
        </p:nvSpPr>
        <p:spPr/>
        <p:txBody>
          <a:bodyPr/>
          <a:lstStyle/>
          <a:p>
            <a:r>
              <a:rPr lang="en-IN" u="sng" dirty="0"/>
              <a:t>Scree Plot </a:t>
            </a:r>
            <a:r>
              <a:rPr lang="en-IN" dirty="0"/>
              <a:t>:</a:t>
            </a:r>
          </a:p>
          <a:p>
            <a:endParaRPr lang="en-IN" dirty="0"/>
          </a:p>
        </p:txBody>
      </p:sp>
      <p:pic>
        <p:nvPicPr>
          <p:cNvPr id="5" name="Picture 4">
            <a:extLst>
              <a:ext uri="{FF2B5EF4-FFF2-40B4-BE49-F238E27FC236}">
                <a16:creationId xmlns:a16="http://schemas.microsoft.com/office/drawing/2014/main" id="{9327DA91-6201-ADB1-AF4E-A0B5472A2305}"/>
              </a:ext>
            </a:extLst>
          </p:cNvPr>
          <p:cNvPicPr>
            <a:picLocks noChangeAspect="1"/>
          </p:cNvPicPr>
          <p:nvPr/>
        </p:nvPicPr>
        <p:blipFill>
          <a:blip r:embed="rId2">
            <a:duotone>
              <a:prstClr val="black"/>
              <a:schemeClr val="accent3">
                <a:tint val="45000"/>
                <a:satMod val="400000"/>
              </a:schemeClr>
            </a:duotone>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tretch>
            <a:fillRect/>
          </a:stretch>
        </p:blipFill>
        <p:spPr>
          <a:xfrm>
            <a:off x="1298712" y="2531164"/>
            <a:ext cx="9607827" cy="3750365"/>
          </a:xfrm>
          <a:prstGeom prst="rect">
            <a:avLst/>
          </a:prstGeom>
          <a:ln>
            <a:solidFill>
              <a:schemeClr val="tx1"/>
            </a:solidFill>
          </a:ln>
        </p:spPr>
      </p:pic>
    </p:spTree>
    <p:extLst>
      <p:ext uri="{BB962C8B-B14F-4D97-AF65-F5344CB8AC3E}">
        <p14:creationId xmlns:p14="http://schemas.microsoft.com/office/powerpoint/2010/main" val="552100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E261-C847-2483-AD5D-3BB00346DBEA}"/>
              </a:ext>
            </a:extLst>
          </p:cNvPr>
          <p:cNvSpPr>
            <a:spLocks noGrp="1"/>
          </p:cNvSpPr>
          <p:nvPr>
            <p:ph type="title"/>
          </p:nvPr>
        </p:nvSpPr>
        <p:spPr/>
        <p:txBody>
          <a:bodyPr/>
          <a:lstStyle/>
          <a:p>
            <a:r>
              <a:rPr lang="en-IN" u="sng" dirty="0">
                <a:latin typeface="Bahnschrift Condensed" panose="020B0502040204020203" pitchFamily="34" charset="0"/>
              </a:rPr>
              <a:t>PCA</a:t>
            </a:r>
            <a:r>
              <a:rPr lang="en-IN" dirty="0"/>
              <a:t> (</a:t>
            </a:r>
            <a:r>
              <a:rPr lang="en-IN" dirty="0">
                <a:latin typeface="Agency FB" panose="020B0503020202020204" pitchFamily="34" charset="0"/>
              </a:rPr>
              <a:t>contd</a:t>
            </a:r>
            <a:r>
              <a:rPr lang="en-IN" dirty="0"/>
              <a:t>.):-</a:t>
            </a:r>
          </a:p>
        </p:txBody>
      </p:sp>
      <p:sp>
        <p:nvSpPr>
          <p:cNvPr id="3" name="Content Placeholder 2">
            <a:extLst>
              <a:ext uri="{FF2B5EF4-FFF2-40B4-BE49-F238E27FC236}">
                <a16:creationId xmlns:a16="http://schemas.microsoft.com/office/drawing/2014/main" id="{7BAB69B6-F9FF-C64C-6E47-F77A886C95C0}"/>
              </a:ext>
            </a:extLst>
          </p:cNvPr>
          <p:cNvSpPr>
            <a:spLocks noGrp="1"/>
          </p:cNvSpPr>
          <p:nvPr>
            <p:ph idx="1"/>
          </p:nvPr>
        </p:nvSpPr>
        <p:spPr/>
        <p:txBody>
          <a:bodyPr>
            <a:normAutofit lnSpcReduction="10000"/>
          </a:bodyPr>
          <a:lstStyle/>
          <a:p>
            <a:pPr marL="0" indent="0">
              <a:buNone/>
            </a:pPr>
            <a:r>
              <a:rPr lang="en-IN" u="sng" dirty="0"/>
              <a:t>Comment</a:t>
            </a:r>
            <a:r>
              <a:rPr lang="en-IN" dirty="0"/>
              <a:t> :</a:t>
            </a:r>
          </a:p>
          <a:p>
            <a:r>
              <a:rPr lang="en-IN" dirty="0"/>
              <a:t>Biplot suggests; </a:t>
            </a:r>
          </a:p>
          <a:p>
            <a:pPr marL="571500" indent="-571500">
              <a:buFont typeface="+mj-lt"/>
              <a:buAutoNum type="romanLcPeriod"/>
            </a:pPr>
            <a:r>
              <a:rPr lang="en-IN" dirty="0"/>
              <a:t>Effect of Potassium </a:t>
            </a:r>
            <a:r>
              <a:rPr lang="en-IN" dirty="0" err="1"/>
              <a:t>nd</a:t>
            </a:r>
            <a:r>
              <a:rPr lang="en-IN" dirty="0"/>
              <a:t> </a:t>
            </a:r>
            <a:r>
              <a:rPr lang="en-IN" dirty="0" err="1"/>
              <a:t>Fiber</a:t>
            </a:r>
            <a:r>
              <a:rPr lang="en-IN" dirty="0"/>
              <a:t> are more in first Principal component.</a:t>
            </a:r>
          </a:p>
          <a:p>
            <a:pPr marL="571500" indent="-571500">
              <a:buFont typeface="+mj-lt"/>
              <a:buAutoNum type="romanLcPeriod"/>
            </a:pPr>
            <a:r>
              <a:rPr lang="en-IN" dirty="0"/>
              <a:t>Effect of Calories and Sugar are more in the 2</a:t>
            </a:r>
            <a:r>
              <a:rPr lang="en-IN" baseline="30000" dirty="0"/>
              <a:t>nd</a:t>
            </a:r>
            <a:r>
              <a:rPr lang="en-IN" dirty="0"/>
              <a:t> principal component.</a:t>
            </a:r>
          </a:p>
          <a:p>
            <a:pPr marL="571500" indent="-571500">
              <a:buFont typeface="+mj-lt"/>
              <a:buAutoNum type="romanLcPeriod"/>
            </a:pPr>
            <a:r>
              <a:rPr lang="en-IN" dirty="0"/>
              <a:t>All other variables have same effect on the both.</a:t>
            </a:r>
          </a:p>
          <a:p>
            <a:r>
              <a:rPr lang="en-IN" dirty="0"/>
              <a:t>Scree plot suggests that the 6</a:t>
            </a:r>
            <a:r>
              <a:rPr lang="en-IN" baseline="30000" dirty="0"/>
              <a:t>th</a:t>
            </a:r>
            <a:r>
              <a:rPr lang="en-IN" dirty="0"/>
              <a:t>,7</a:t>
            </a:r>
            <a:r>
              <a:rPr lang="en-IN" baseline="30000" dirty="0"/>
              <a:t>th</a:t>
            </a:r>
            <a:r>
              <a:rPr lang="en-IN" dirty="0"/>
              <a:t> and 8</a:t>
            </a:r>
            <a:r>
              <a:rPr lang="en-IN" baseline="30000" dirty="0"/>
              <a:t>th</a:t>
            </a:r>
            <a:r>
              <a:rPr lang="en-IN" dirty="0"/>
              <a:t> component are not able to explain much of the variability.</a:t>
            </a:r>
          </a:p>
          <a:p>
            <a:pPr>
              <a:buFont typeface="Wingdings" panose="05000000000000000000" pitchFamily="2" charset="2"/>
              <a:buChar char="§"/>
            </a:pPr>
            <a:r>
              <a:rPr lang="en-IN" dirty="0"/>
              <a:t>So what to do drop variables?? If not then what is the motive of doing PCA? </a:t>
            </a:r>
          </a:p>
          <a:p>
            <a:endParaRPr lang="en-IN" dirty="0"/>
          </a:p>
          <a:p>
            <a:endParaRPr lang="en-IN" dirty="0"/>
          </a:p>
        </p:txBody>
      </p:sp>
    </p:spTree>
    <p:extLst>
      <p:ext uri="{BB962C8B-B14F-4D97-AF65-F5344CB8AC3E}">
        <p14:creationId xmlns:p14="http://schemas.microsoft.com/office/powerpoint/2010/main" val="105084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AE46-FA27-2A8A-4689-B9B9A4FD5D80}"/>
              </a:ext>
            </a:extLst>
          </p:cNvPr>
          <p:cNvSpPr>
            <a:spLocks noGrp="1"/>
          </p:cNvSpPr>
          <p:nvPr>
            <p:ph type="title"/>
          </p:nvPr>
        </p:nvSpPr>
        <p:spPr>
          <a:xfrm>
            <a:off x="838200" y="192157"/>
            <a:ext cx="10515600" cy="1199321"/>
          </a:xfrm>
        </p:spPr>
        <p:txBody>
          <a:bodyPr/>
          <a:lstStyle/>
          <a:p>
            <a:r>
              <a:rPr lang="en-IN" u="sng" dirty="0">
                <a:latin typeface="Bahnschrift Condensed" panose="020B0502040204020203" pitchFamily="34" charset="0"/>
              </a:rPr>
              <a:t>Description Of The Dataset :-</a:t>
            </a:r>
          </a:p>
        </p:txBody>
      </p:sp>
      <p:sp>
        <p:nvSpPr>
          <p:cNvPr id="3" name="Content Placeholder 2">
            <a:extLst>
              <a:ext uri="{FF2B5EF4-FFF2-40B4-BE49-F238E27FC236}">
                <a16:creationId xmlns:a16="http://schemas.microsoft.com/office/drawing/2014/main" id="{ACA29EB2-1759-EAAD-AAD1-C66711EF2287}"/>
              </a:ext>
            </a:extLst>
          </p:cNvPr>
          <p:cNvSpPr>
            <a:spLocks noGrp="1"/>
          </p:cNvSpPr>
          <p:nvPr>
            <p:ph idx="1"/>
          </p:nvPr>
        </p:nvSpPr>
        <p:spPr>
          <a:xfrm>
            <a:off x="838200" y="1391478"/>
            <a:ext cx="10515600" cy="5274365"/>
          </a:xfrm>
        </p:spPr>
        <p:txBody>
          <a:bodyPr>
            <a:normAutofit/>
          </a:bodyPr>
          <a:lstStyle/>
          <a:p>
            <a:r>
              <a:rPr lang="en-IN" dirty="0"/>
              <a:t>Data name : Cereal Data from different brands.</a:t>
            </a:r>
          </a:p>
          <a:p>
            <a:r>
              <a:rPr lang="en-IN" dirty="0"/>
              <a:t>Number of Observations : 43</a:t>
            </a:r>
          </a:p>
          <a:p>
            <a:r>
              <a:rPr lang="en-IN" dirty="0"/>
              <a:t>Number of Variables : 9 </a:t>
            </a:r>
          </a:p>
          <a:p>
            <a:r>
              <a:rPr lang="en-IN" dirty="0"/>
              <a:t>Number of Continuous Variables : 8</a:t>
            </a:r>
          </a:p>
          <a:p>
            <a:r>
              <a:rPr lang="en-IN" dirty="0"/>
              <a:t>Number of Categorical Variables :1</a:t>
            </a:r>
          </a:p>
          <a:p>
            <a:r>
              <a:rPr lang="en-IN" dirty="0"/>
              <a:t>Names of Continuous Variables:  </a:t>
            </a:r>
          </a:p>
          <a:p>
            <a:endParaRPr lang="en-IN" dirty="0"/>
          </a:p>
          <a:p>
            <a:endParaRPr lang="en-IN" dirty="0"/>
          </a:p>
          <a:p>
            <a:r>
              <a:rPr lang="en-IN" dirty="0"/>
              <a:t>Name of Categorical Variable : </a:t>
            </a:r>
          </a:p>
          <a:p>
            <a:r>
              <a:rPr lang="en-IN" dirty="0"/>
              <a:t>NOTE : Lots of repetitions of observations in the data.</a:t>
            </a:r>
          </a:p>
        </p:txBody>
      </p:sp>
      <p:sp>
        <p:nvSpPr>
          <p:cNvPr id="5" name="Rectangle: Rounded Corners 4">
            <a:extLst>
              <a:ext uri="{FF2B5EF4-FFF2-40B4-BE49-F238E27FC236}">
                <a16:creationId xmlns:a16="http://schemas.microsoft.com/office/drawing/2014/main" id="{D7A3206A-B738-1C47-9279-EEC33C56D545}"/>
              </a:ext>
            </a:extLst>
          </p:cNvPr>
          <p:cNvSpPr/>
          <p:nvPr/>
        </p:nvSpPr>
        <p:spPr>
          <a:xfrm>
            <a:off x="1060175" y="4426227"/>
            <a:ext cx="9859617" cy="596348"/>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Calories , Protein , Fat , Sodium , Fibre , Carbohydrates , Sugar , Potassium.</a:t>
            </a:r>
          </a:p>
        </p:txBody>
      </p:sp>
      <p:sp>
        <p:nvSpPr>
          <p:cNvPr id="7" name="Rectangle: Rounded Corners 6">
            <a:extLst>
              <a:ext uri="{FF2B5EF4-FFF2-40B4-BE49-F238E27FC236}">
                <a16:creationId xmlns:a16="http://schemas.microsoft.com/office/drawing/2014/main" id="{E02A1BC4-D105-7AE7-731C-64EB13494888}"/>
              </a:ext>
            </a:extLst>
          </p:cNvPr>
          <p:cNvSpPr/>
          <p:nvPr/>
        </p:nvSpPr>
        <p:spPr>
          <a:xfrm>
            <a:off x="5764696" y="5247859"/>
            <a:ext cx="4452730" cy="702367"/>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Manufacturer</a:t>
            </a:r>
          </a:p>
          <a:p>
            <a:pPr algn="ctr"/>
            <a:r>
              <a:rPr lang="en-IN" dirty="0"/>
              <a:t>Three categories : Type-1,Type-2, Type-3</a:t>
            </a:r>
          </a:p>
        </p:txBody>
      </p:sp>
    </p:spTree>
    <p:extLst>
      <p:ext uri="{BB962C8B-B14F-4D97-AF65-F5344CB8AC3E}">
        <p14:creationId xmlns:p14="http://schemas.microsoft.com/office/powerpoint/2010/main" val="3641659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D8F10-EA21-F46E-8AC8-667019975F33}"/>
              </a:ext>
            </a:extLst>
          </p:cNvPr>
          <p:cNvSpPr>
            <a:spLocks noGrp="1"/>
          </p:cNvSpPr>
          <p:nvPr>
            <p:ph type="title"/>
          </p:nvPr>
        </p:nvSpPr>
        <p:spPr/>
        <p:txBody>
          <a:bodyPr/>
          <a:lstStyle/>
          <a:p>
            <a:r>
              <a:rPr lang="en-IN" dirty="0">
                <a:latin typeface="Bahnschrift Condensed" panose="020B0502040204020203" pitchFamily="34" charset="0"/>
              </a:rPr>
              <a:t>Till not univariate normality is not achieved!!</a:t>
            </a:r>
            <a:br>
              <a:rPr lang="en-IN" dirty="0">
                <a:latin typeface="Bahnschrift Condensed" panose="020B0502040204020203" pitchFamily="34" charset="0"/>
              </a:rPr>
            </a:br>
            <a:r>
              <a:rPr lang="en-IN" dirty="0">
                <a:latin typeface="Bahnschrift Condensed" panose="020B0502040204020203" pitchFamily="34" charset="0"/>
              </a:rPr>
              <a:t>Should consider the grouping factors now</a:t>
            </a:r>
            <a:r>
              <a:rPr lang="en-IN" dirty="0"/>
              <a:t>??</a:t>
            </a:r>
          </a:p>
        </p:txBody>
      </p:sp>
      <p:sp>
        <p:nvSpPr>
          <p:cNvPr id="3" name="Content Placeholder 2">
            <a:extLst>
              <a:ext uri="{FF2B5EF4-FFF2-40B4-BE49-F238E27FC236}">
                <a16:creationId xmlns:a16="http://schemas.microsoft.com/office/drawing/2014/main" id="{20E749BB-1A6E-8BF4-7040-F0E291D8D482}"/>
              </a:ext>
            </a:extLst>
          </p:cNvPr>
          <p:cNvSpPr>
            <a:spLocks noGrp="1"/>
          </p:cNvSpPr>
          <p:nvPr>
            <p:ph idx="1"/>
          </p:nvPr>
        </p:nvSpPr>
        <p:spPr>
          <a:xfrm>
            <a:off x="838200" y="1825625"/>
            <a:ext cx="10515600" cy="4667250"/>
          </a:xfrm>
        </p:spPr>
        <p:txBody>
          <a:bodyPr>
            <a:normAutofit lnSpcReduction="10000"/>
          </a:bodyPr>
          <a:lstStyle/>
          <a:p>
            <a:r>
              <a:rPr lang="en-IN" dirty="0"/>
              <a:t>Being partial to the groups did not result much , so now going to consider them.</a:t>
            </a:r>
          </a:p>
          <a:p>
            <a:r>
              <a:rPr lang="en-IN" dirty="0"/>
              <a:t>Again problem : 3 groups are present with too few </a:t>
            </a:r>
            <a:r>
              <a:rPr lang="en-IN" dirty="0" err="1"/>
              <a:t>obs</a:t>
            </a:r>
            <a:r>
              <a:rPr lang="en-IN" dirty="0"/>
              <a:t> in the 3</a:t>
            </a:r>
            <a:r>
              <a:rPr lang="en-IN" baseline="30000" dirty="0"/>
              <a:t>rd</a:t>
            </a:r>
            <a:r>
              <a:rPr lang="en-IN" dirty="0"/>
              <a:t> group ; no of obs. are less than </a:t>
            </a:r>
            <a:r>
              <a:rPr lang="en-IN" dirty="0" err="1"/>
              <a:t>no.of</a:t>
            </a:r>
            <a:r>
              <a:rPr lang="en-IN" dirty="0"/>
              <a:t> variables , in a single word creating a lot of trouble in finding sample variance covariance matrix.</a:t>
            </a:r>
          </a:p>
          <a:p>
            <a:r>
              <a:rPr lang="en-IN" dirty="0"/>
              <a:t>Solution :- Club the 3</a:t>
            </a:r>
            <a:r>
              <a:rPr lang="en-IN" baseline="30000" dirty="0"/>
              <a:t>rd</a:t>
            </a:r>
            <a:r>
              <a:rPr lang="en-IN" dirty="0"/>
              <a:t> group with any of the other.</a:t>
            </a:r>
          </a:p>
          <a:p>
            <a:r>
              <a:rPr lang="en-IN" dirty="0"/>
              <a:t>Club with which group??</a:t>
            </a:r>
          </a:p>
          <a:p>
            <a:r>
              <a:rPr lang="en-IN" dirty="0"/>
              <a:t>Now PCA comes to play a role.</a:t>
            </a:r>
          </a:p>
          <a:p>
            <a:r>
              <a:rPr lang="en-IN" dirty="0"/>
              <a:t>We extract the top 3 variables from the 1</a:t>
            </a:r>
            <a:r>
              <a:rPr lang="en-IN" baseline="30000" dirty="0"/>
              <a:t>st</a:t>
            </a:r>
            <a:r>
              <a:rPr lang="en-IN" dirty="0"/>
              <a:t> PC and make a 3d plot.</a:t>
            </a:r>
          </a:p>
          <a:p>
            <a:r>
              <a:rPr lang="en-IN" dirty="0"/>
              <a:t>Clubbing is done by visualising the 3D plot.</a:t>
            </a:r>
          </a:p>
        </p:txBody>
      </p:sp>
    </p:spTree>
    <p:extLst>
      <p:ext uri="{BB962C8B-B14F-4D97-AF65-F5344CB8AC3E}">
        <p14:creationId xmlns:p14="http://schemas.microsoft.com/office/powerpoint/2010/main" val="1609167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E7C1E-6950-DCA0-C043-944FB88679E5}"/>
              </a:ext>
            </a:extLst>
          </p:cNvPr>
          <p:cNvSpPr>
            <a:spLocks noGrp="1"/>
          </p:cNvSpPr>
          <p:nvPr>
            <p:ph type="title"/>
          </p:nvPr>
        </p:nvSpPr>
        <p:spPr/>
        <p:txBody>
          <a:bodyPr/>
          <a:lstStyle/>
          <a:p>
            <a:r>
              <a:rPr lang="en-IN" u="sng" dirty="0">
                <a:latin typeface="Bahnschrift Condensed" panose="020B0502040204020203" pitchFamily="34" charset="0"/>
              </a:rPr>
              <a:t>3D PLOT </a:t>
            </a:r>
            <a:r>
              <a:rPr lang="en-IN" dirty="0"/>
              <a:t>:</a:t>
            </a:r>
          </a:p>
        </p:txBody>
      </p:sp>
      <p:pic>
        <p:nvPicPr>
          <p:cNvPr id="4" name="Content Placeholder 3" descr="3D1.png"/>
          <p:cNvPicPr>
            <a:picLocks noGrp="1" noChangeAspect="1"/>
          </p:cNvPicPr>
          <p:nvPr>
            <p:ph idx="1"/>
          </p:nvPr>
        </p:nvPicPr>
        <p:blipFill>
          <a:blip r:embed="rId2"/>
          <a:stretch>
            <a:fillRect/>
          </a:stretch>
        </p:blipFill>
        <p:spPr>
          <a:xfrm>
            <a:off x="992119" y="1825625"/>
            <a:ext cx="10207762" cy="4351338"/>
          </a:xfrm>
        </p:spPr>
      </p:pic>
    </p:spTree>
    <p:extLst>
      <p:ext uri="{BB962C8B-B14F-4D97-AF65-F5344CB8AC3E}">
        <p14:creationId xmlns:p14="http://schemas.microsoft.com/office/powerpoint/2010/main" val="35858902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59129"/>
          </a:xfrm>
        </p:spPr>
        <p:txBody>
          <a:bodyPr>
            <a:normAutofit fontScale="90000"/>
          </a:bodyPr>
          <a:lstStyle/>
          <a:p>
            <a:endParaRPr lang="en-US" dirty="0"/>
          </a:p>
        </p:txBody>
      </p:sp>
      <p:pic>
        <p:nvPicPr>
          <p:cNvPr id="4" name="Content Placeholder 3" descr="3D2.png"/>
          <p:cNvPicPr>
            <a:picLocks noGrp="1" noChangeAspect="1"/>
          </p:cNvPicPr>
          <p:nvPr>
            <p:ph idx="1"/>
          </p:nvPr>
        </p:nvPicPr>
        <p:blipFill>
          <a:blip r:embed="rId2"/>
          <a:stretch>
            <a:fillRect/>
          </a:stretch>
        </p:blipFill>
        <p:spPr>
          <a:xfrm>
            <a:off x="876300" y="1201579"/>
            <a:ext cx="10439400" cy="4450080"/>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846" y="175846"/>
            <a:ext cx="10515600" cy="758704"/>
          </a:xfrm>
        </p:spPr>
        <p:txBody>
          <a:bodyPr/>
          <a:lstStyle/>
          <a:p>
            <a:endParaRPr lang="en-US" dirty="0"/>
          </a:p>
        </p:txBody>
      </p:sp>
      <p:pic>
        <p:nvPicPr>
          <p:cNvPr id="4" name="Content Placeholder 3" descr="3D3.png"/>
          <p:cNvPicPr>
            <a:picLocks noGrp="1" noChangeAspect="1"/>
          </p:cNvPicPr>
          <p:nvPr>
            <p:ph idx="1"/>
          </p:nvPr>
        </p:nvPicPr>
        <p:blipFill>
          <a:blip r:embed="rId2"/>
          <a:stretch>
            <a:fillRect/>
          </a:stretch>
        </p:blipFill>
        <p:spPr>
          <a:xfrm>
            <a:off x="876300" y="1369060"/>
            <a:ext cx="10439400" cy="4450080"/>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483578"/>
            <a:ext cx="10515600" cy="386860"/>
          </a:xfrm>
        </p:spPr>
        <p:txBody>
          <a:bodyPr>
            <a:normAutofit fontScale="90000"/>
          </a:bodyPr>
          <a:lstStyle/>
          <a:p>
            <a:endParaRPr lang="en-US" dirty="0"/>
          </a:p>
        </p:txBody>
      </p:sp>
      <p:pic>
        <p:nvPicPr>
          <p:cNvPr id="4" name="Content Placeholder 3" descr="3D4.png"/>
          <p:cNvPicPr>
            <a:picLocks noGrp="1" noChangeAspect="1"/>
          </p:cNvPicPr>
          <p:nvPr>
            <p:ph idx="1"/>
          </p:nvPr>
        </p:nvPicPr>
        <p:blipFill>
          <a:blip r:embed="rId2"/>
          <a:stretch>
            <a:fillRect/>
          </a:stretch>
        </p:blipFill>
        <p:spPr>
          <a:xfrm>
            <a:off x="876300" y="1325404"/>
            <a:ext cx="10439400" cy="445008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232752"/>
          </a:xfrm>
        </p:spPr>
        <p:txBody>
          <a:bodyPr>
            <a:normAutofit fontScale="90000"/>
          </a:bodyPr>
          <a:lstStyle/>
          <a:p>
            <a:endParaRPr lang="en-US" dirty="0"/>
          </a:p>
        </p:txBody>
      </p:sp>
      <p:pic>
        <p:nvPicPr>
          <p:cNvPr id="4" name="Content Placeholder 3" descr="3D5.png"/>
          <p:cNvPicPr>
            <a:picLocks noGrp="1" noChangeAspect="1"/>
          </p:cNvPicPr>
          <p:nvPr>
            <p:ph idx="1"/>
          </p:nvPr>
        </p:nvPicPr>
        <p:blipFill>
          <a:blip r:embed="rId2"/>
          <a:stretch>
            <a:fillRect/>
          </a:stretch>
        </p:blipFill>
        <p:spPr>
          <a:xfrm>
            <a:off x="876300" y="1197610"/>
            <a:ext cx="10439400" cy="4450080"/>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20A68-20D1-6C3C-6C34-74FA21D5B26C}"/>
              </a:ext>
            </a:extLst>
          </p:cNvPr>
          <p:cNvSpPr>
            <a:spLocks noGrp="1"/>
          </p:cNvSpPr>
          <p:nvPr>
            <p:ph type="title"/>
          </p:nvPr>
        </p:nvSpPr>
        <p:spPr>
          <a:xfrm>
            <a:off x="775252" y="375581"/>
            <a:ext cx="10515600" cy="1325563"/>
          </a:xfrm>
        </p:spPr>
        <p:txBody>
          <a:bodyPr/>
          <a:lstStyle/>
          <a:p>
            <a:r>
              <a:rPr lang="en-IN" u="sng" dirty="0">
                <a:latin typeface="Bahnschrift Condensed" panose="020B0502040204020203" pitchFamily="34" charset="0"/>
              </a:rPr>
              <a:t>EDA</a:t>
            </a:r>
            <a:r>
              <a:rPr lang="en-IN" dirty="0"/>
              <a:t> (</a:t>
            </a:r>
            <a:r>
              <a:rPr lang="en-IN" dirty="0">
                <a:latin typeface="Agency FB" panose="020B0503020202020204" pitchFamily="34" charset="0"/>
              </a:rPr>
              <a:t>groupwise</a:t>
            </a:r>
            <a:r>
              <a:rPr lang="en-IN" dirty="0"/>
              <a:t>) :-</a:t>
            </a:r>
          </a:p>
        </p:txBody>
      </p:sp>
      <p:sp>
        <p:nvSpPr>
          <p:cNvPr id="3" name="Content Placeholder 2">
            <a:extLst>
              <a:ext uri="{FF2B5EF4-FFF2-40B4-BE49-F238E27FC236}">
                <a16:creationId xmlns:a16="http://schemas.microsoft.com/office/drawing/2014/main" id="{63886527-6E94-0999-A358-2FCB33E6B3C8}"/>
              </a:ext>
            </a:extLst>
          </p:cNvPr>
          <p:cNvSpPr>
            <a:spLocks noGrp="1"/>
          </p:cNvSpPr>
          <p:nvPr>
            <p:ph idx="1"/>
          </p:nvPr>
        </p:nvSpPr>
        <p:spPr>
          <a:xfrm>
            <a:off x="424070" y="1825625"/>
            <a:ext cx="11582400" cy="4800462"/>
          </a:xfrm>
        </p:spPr>
        <p:txBody>
          <a:bodyPr/>
          <a:lstStyle/>
          <a:p>
            <a:pPr>
              <a:buFont typeface="Wingdings" panose="05000000000000000000" pitchFamily="2" charset="2"/>
              <a:buChar char="§"/>
            </a:pPr>
            <a:r>
              <a:rPr lang="en-IN" u="sng" dirty="0"/>
              <a:t>Group-1</a:t>
            </a:r>
            <a:r>
              <a:rPr lang="en-IN" dirty="0"/>
              <a:t> :</a:t>
            </a:r>
          </a:p>
          <a:p>
            <a:r>
              <a:rPr lang="en-IN" u="sng" dirty="0"/>
              <a:t>Boxplot</a:t>
            </a:r>
            <a:r>
              <a:rPr lang="en-IN" dirty="0"/>
              <a:t> ;</a:t>
            </a:r>
          </a:p>
          <a:p>
            <a:pPr marL="0" indent="0">
              <a:buNone/>
            </a:pPr>
            <a:endParaRPr lang="en-IN" dirty="0"/>
          </a:p>
          <a:p>
            <a:endParaRPr lang="en-IN" dirty="0"/>
          </a:p>
        </p:txBody>
      </p:sp>
      <p:pic>
        <p:nvPicPr>
          <p:cNvPr id="5" name="Picture 4">
            <a:extLst>
              <a:ext uri="{FF2B5EF4-FFF2-40B4-BE49-F238E27FC236}">
                <a16:creationId xmlns:a16="http://schemas.microsoft.com/office/drawing/2014/main" id="{DBF2D3DB-3237-7EAD-400E-D7E63E4AB7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339" y="2902226"/>
            <a:ext cx="11463131" cy="3723861"/>
          </a:xfrm>
          <a:prstGeom prst="rect">
            <a:avLst/>
          </a:prstGeom>
          <a:ln>
            <a:solidFill>
              <a:schemeClr val="tx1"/>
            </a:solidFill>
          </a:ln>
        </p:spPr>
      </p:pic>
    </p:spTree>
    <p:extLst>
      <p:ext uri="{BB962C8B-B14F-4D97-AF65-F5344CB8AC3E}">
        <p14:creationId xmlns:p14="http://schemas.microsoft.com/office/powerpoint/2010/main" val="3508107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E2D76-E4C4-9A0D-80DB-BD9B0F41AE59}"/>
              </a:ext>
            </a:extLst>
          </p:cNvPr>
          <p:cNvSpPr>
            <a:spLocks noGrp="1"/>
          </p:cNvSpPr>
          <p:nvPr>
            <p:ph type="title"/>
          </p:nvPr>
        </p:nvSpPr>
        <p:spPr/>
        <p:txBody>
          <a:bodyPr/>
          <a:lstStyle/>
          <a:p>
            <a:r>
              <a:rPr lang="en-IN" u="sng" dirty="0">
                <a:latin typeface="Bahnschrift Condensed" panose="020B0502040204020203" pitchFamily="34" charset="0"/>
              </a:rPr>
              <a:t>EDA</a:t>
            </a:r>
            <a:r>
              <a:rPr lang="en-IN" dirty="0"/>
              <a:t> (</a:t>
            </a:r>
            <a:r>
              <a:rPr lang="en-IN" dirty="0">
                <a:latin typeface="Agency FB" panose="020B0503020202020204" pitchFamily="34" charset="0"/>
              </a:rPr>
              <a:t>groupwise</a:t>
            </a:r>
            <a:r>
              <a:rPr lang="en-IN" dirty="0"/>
              <a:t>)(</a:t>
            </a:r>
            <a:r>
              <a:rPr lang="en-IN" dirty="0">
                <a:latin typeface="Agency FB" panose="020B0503020202020204" pitchFamily="34" charset="0"/>
              </a:rPr>
              <a:t>contd.</a:t>
            </a:r>
            <a:r>
              <a:rPr lang="en-IN" dirty="0"/>
              <a:t>):-</a:t>
            </a:r>
          </a:p>
        </p:txBody>
      </p:sp>
      <p:sp>
        <p:nvSpPr>
          <p:cNvPr id="3" name="Content Placeholder 2">
            <a:extLst>
              <a:ext uri="{FF2B5EF4-FFF2-40B4-BE49-F238E27FC236}">
                <a16:creationId xmlns:a16="http://schemas.microsoft.com/office/drawing/2014/main" id="{30EA7B16-08DE-C11D-D4FA-2555D46F4FFA}"/>
              </a:ext>
            </a:extLst>
          </p:cNvPr>
          <p:cNvSpPr>
            <a:spLocks noGrp="1"/>
          </p:cNvSpPr>
          <p:nvPr>
            <p:ph idx="1"/>
          </p:nvPr>
        </p:nvSpPr>
        <p:spPr>
          <a:xfrm>
            <a:off x="838200" y="1825625"/>
            <a:ext cx="11062252" cy="4791834"/>
          </a:xfrm>
        </p:spPr>
        <p:txBody>
          <a:bodyPr/>
          <a:lstStyle/>
          <a:p>
            <a:r>
              <a:rPr lang="en-IN" u="sng" dirty="0"/>
              <a:t>Correlation heatmap </a:t>
            </a:r>
            <a:r>
              <a:rPr lang="en-IN" dirty="0"/>
              <a:t>;</a:t>
            </a:r>
          </a:p>
          <a:p>
            <a:endParaRPr lang="en-IN" dirty="0"/>
          </a:p>
        </p:txBody>
      </p:sp>
      <p:pic>
        <p:nvPicPr>
          <p:cNvPr id="5" name="Picture 4">
            <a:extLst>
              <a:ext uri="{FF2B5EF4-FFF2-40B4-BE49-F238E27FC236}">
                <a16:creationId xmlns:a16="http://schemas.microsoft.com/office/drawing/2014/main" id="{034BBAAF-AEE5-87F2-8D2C-2E7CC1584E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96" y="2398643"/>
            <a:ext cx="11317356" cy="4218816"/>
          </a:xfrm>
          <a:prstGeom prst="rect">
            <a:avLst/>
          </a:prstGeom>
          <a:ln>
            <a:solidFill>
              <a:schemeClr val="tx1"/>
            </a:solidFill>
          </a:ln>
        </p:spPr>
      </p:pic>
    </p:spTree>
    <p:extLst>
      <p:ext uri="{BB962C8B-B14F-4D97-AF65-F5344CB8AC3E}">
        <p14:creationId xmlns:p14="http://schemas.microsoft.com/office/powerpoint/2010/main" val="21963179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7C5A4-8F23-48E4-6379-FD6D8B884ED8}"/>
              </a:ext>
            </a:extLst>
          </p:cNvPr>
          <p:cNvSpPr>
            <a:spLocks noGrp="1"/>
          </p:cNvSpPr>
          <p:nvPr>
            <p:ph type="title"/>
          </p:nvPr>
        </p:nvSpPr>
        <p:spPr/>
        <p:txBody>
          <a:bodyPr/>
          <a:lstStyle/>
          <a:p>
            <a:r>
              <a:rPr lang="en-IN" u="sng" dirty="0">
                <a:latin typeface="Bahnschrift Condensed" panose="020B0502040204020203" pitchFamily="34" charset="0"/>
              </a:rPr>
              <a:t>EDA</a:t>
            </a:r>
            <a:r>
              <a:rPr lang="en-IN" dirty="0"/>
              <a:t> (</a:t>
            </a:r>
            <a:r>
              <a:rPr lang="en-IN" dirty="0">
                <a:latin typeface="Agency FB" panose="020B0503020202020204" pitchFamily="34" charset="0"/>
              </a:rPr>
              <a:t>groupwise</a:t>
            </a:r>
            <a:r>
              <a:rPr lang="en-IN" dirty="0"/>
              <a:t>)(</a:t>
            </a:r>
            <a:r>
              <a:rPr lang="en-IN" dirty="0">
                <a:latin typeface="Agency FB" panose="020B0503020202020204" pitchFamily="34" charset="0"/>
              </a:rPr>
              <a:t>contd</a:t>
            </a:r>
            <a:r>
              <a:rPr lang="en-IN" dirty="0"/>
              <a:t>.):-</a:t>
            </a:r>
          </a:p>
        </p:txBody>
      </p:sp>
      <p:sp>
        <p:nvSpPr>
          <p:cNvPr id="3" name="Content Placeholder 2">
            <a:extLst>
              <a:ext uri="{FF2B5EF4-FFF2-40B4-BE49-F238E27FC236}">
                <a16:creationId xmlns:a16="http://schemas.microsoft.com/office/drawing/2014/main" id="{BCF7B083-6297-1533-741E-A3B1A1433851}"/>
              </a:ext>
            </a:extLst>
          </p:cNvPr>
          <p:cNvSpPr>
            <a:spLocks noGrp="1"/>
          </p:cNvSpPr>
          <p:nvPr>
            <p:ph idx="1"/>
          </p:nvPr>
        </p:nvSpPr>
        <p:spPr>
          <a:xfrm>
            <a:off x="583096" y="1825624"/>
            <a:ext cx="11290852" cy="4893227"/>
          </a:xfrm>
        </p:spPr>
        <p:txBody>
          <a:bodyPr/>
          <a:lstStyle/>
          <a:p>
            <a:pPr>
              <a:buFont typeface="Wingdings" panose="05000000000000000000" pitchFamily="2" charset="2"/>
              <a:buChar char="§"/>
            </a:pPr>
            <a:r>
              <a:rPr lang="en-IN" u="sng" dirty="0"/>
              <a:t>Group-2</a:t>
            </a:r>
            <a:r>
              <a:rPr lang="en-IN" dirty="0"/>
              <a:t> :</a:t>
            </a:r>
          </a:p>
          <a:p>
            <a:r>
              <a:rPr lang="en-IN" u="sng" dirty="0"/>
              <a:t>Boxplot</a:t>
            </a:r>
            <a:r>
              <a:rPr lang="en-IN" dirty="0"/>
              <a:t> ;</a:t>
            </a:r>
          </a:p>
          <a:p>
            <a:endParaRPr lang="en-IN" dirty="0"/>
          </a:p>
        </p:txBody>
      </p:sp>
      <p:pic>
        <p:nvPicPr>
          <p:cNvPr id="5" name="Picture 4">
            <a:extLst>
              <a:ext uri="{FF2B5EF4-FFF2-40B4-BE49-F238E27FC236}">
                <a16:creationId xmlns:a16="http://schemas.microsoft.com/office/drawing/2014/main" id="{3A44694B-3BF0-C6B2-260A-78CCA5528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21" y="2968487"/>
            <a:ext cx="11436627" cy="3750365"/>
          </a:xfrm>
          <a:prstGeom prst="rect">
            <a:avLst/>
          </a:prstGeom>
          <a:ln>
            <a:solidFill>
              <a:schemeClr val="tx1"/>
            </a:solidFill>
          </a:ln>
        </p:spPr>
      </p:pic>
    </p:spTree>
    <p:extLst>
      <p:ext uri="{BB962C8B-B14F-4D97-AF65-F5344CB8AC3E}">
        <p14:creationId xmlns:p14="http://schemas.microsoft.com/office/powerpoint/2010/main" val="31053198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0578-FDBD-20FD-35CA-C056C211088E}"/>
              </a:ext>
            </a:extLst>
          </p:cNvPr>
          <p:cNvSpPr>
            <a:spLocks noGrp="1"/>
          </p:cNvSpPr>
          <p:nvPr>
            <p:ph type="title"/>
          </p:nvPr>
        </p:nvSpPr>
        <p:spPr/>
        <p:txBody>
          <a:bodyPr/>
          <a:lstStyle/>
          <a:p>
            <a:r>
              <a:rPr lang="en-IN" u="sng" dirty="0">
                <a:latin typeface="Bahnschrift Condensed" panose="020B0502040204020203" pitchFamily="34" charset="0"/>
              </a:rPr>
              <a:t>EDA</a:t>
            </a:r>
            <a:r>
              <a:rPr lang="en-IN" dirty="0"/>
              <a:t> (</a:t>
            </a:r>
            <a:r>
              <a:rPr lang="en-IN" dirty="0">
                <a:latin typeface="Agency FB" panose="020B0503020202020204" pitchFamily="34" charset="0"/>
              </a:rPr>
              <a:t>groupwise</a:t>
            </a:r>
            <a:r>
              <a:rPr lang="en-IN" dirty="0"/>
              <a:t>)(</a:t>
            </a:r>
            <a:r>
              <a:rPr lang="en-IN" dirty="0">
                <a:latin typeface="Agency FB" panose="020B0503020202020204" pitchFamily="34" charset="0"/>
              </a:rPr>
              <a:t>contd.</a:t>
            </a:r>
            <a:r>
              <a:rPr lang="en-IN" dirty="0"/>
              <a:t>):-</a:t>
            </a:r>
          </a:p>
        </p:txBody>
      </p:sp>
      <p:sp>
        <p:nvSpPr>
          <p:cNvPr id="3" name="Content Placeholder 2">
            <a:extLst>
              <a:ext uri="{FF2B5EF4-FFF2-40B4-BE49-F238E27FC236}">
                <a16:creationId xmlns:a16="http://schemas.microsoft.com/office/drawing/2014/main" id="{BD9295DC-24CE-2296-B2C8-8B06B88D12C7}"/>
              </a:ext>
            </a:extLst>
          </p:cNvPr>
          <p:cNvSpPr>
            <a:spLocks noGrp="1"/>
          </p:cNvSpPr>
          <p:nvPr>
            <p:ph idx="1"/>
          </p:nvPr>
        </p:nvSpPr>
        <p:spPr>
          <a:xfrm>
            <a:off x="838199" y="1825624"/>
            <a:ext cx="10982739" cy="4866723"/>
          </a:xfrm>
        </p:spPr>
        <p:txBody>
          <a:bodyPr/>
          <a:lstStyle/>
          <a:p>
            <a:r>
              <a:rPr lang="en-IN" u="sng" dirty="0"/>
              <a:t>Correlation heatmap </a:t>
            </a:r>
            <a:r>
              <a:rPr lang="en-IN" dirty="0"/>
              <a:t>;</a:t>
            </a:r>
          </a:p>
          <a:p>
            <a:endParaRPr lang="en-IN" dirty="0"/>
          </a:p>
        </p:txBody>
      </p:sp>
      <p:pic>
        <p:nvPicPr>
          <p:cNvPr id="5" name="Picture 4">
            <a:extLst>
              <a:ext uri="{FF2B5EF4-FFF2-40B4-BE49-F238E27FC236}">
                <a16:creationId xmlns:a16="http://schemas.microsoft.com/office/drawing/2014/main" id="{953B6CF0-BDCC-8D78-AAB3-D0F0241535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22" y="2398643"/>
            <a:ext cx="11383617" cy="4094232"/>
          </a:xfrm>
          <a:prstGeom prst="rect">
            <a:avLst/>
          </a:prstGeom>
          <a:ln>
            <a:solidFill>
              <a:schemeClr val="tx1"/>
            </a:solidFill>
          </a:ln>
        </p:spPr>
      </p:pic>
    </p:spTree>
    <p:extLst>
      <p:ext uri="{BB962C8B-B14F-4D97-AF65-F5344CB8AC3E}">
        <p14:creationId xmlns:p14="http://schemas.microsoft.com/office/powerpoint/2010/main" val="57678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9C320-C0A1-F1FE-B8BB-3B1920F54821}"/>
              </a:ext>
            </a:extLst>
          </p:cNvPr>
          <p:cNvSpPr>
            <a:spLocks noGrp="1"/>
          </p:cNvSpPr>
          <p:nvPr>
            <p:ph type="title"/>
          </p:nvPr>
        </p:nvSpPr>
        <p:spPr/>
        <p:txBody>
          <a:bodyPr/>
          <a:lstStyle/>
          <a:p>
            <a:r>
              <a:rPr lang="en-IN" u="sng" dirty="0">
                <a:latin typeface="Bahnschrift Condensed" panose="020B0502040204020203" pitchFamily="34" charset="0"/>
              </a:rPr>
              <a:t>EDA of the Cereal Data</a:t>
            </a:r>
            <a:r>
              <a:rPr lang="en-IN" dirty="0"/>
              <a:t>(</a:t>
            </a:r>
            <a:r>
              <a:rPr lang="en-IN" dirty="0">
                <a:latin typeface="Agency FB" panose="020B0503020202020204" pitchFamily="34" charset="0"/>
              </a:rPr>
              <a:t>being partial to the groups!!</a:t>
            </a:r>
            <a:r>
              <a:rPr lang="en-IN" dirty="0"/>
              <a:t>):-</a:t>
            </a:r>
          </a:p>
        </p:txBody>
      </p:sp>
      <p:sp>
        <p:nvSpPr>
          <p:cNvPr id="3" name="Content Placeholder 2">
            <a:extLst>
              <a:ext uri="{FF2B5EF4-FFF2-40B4-BE49-F238E27FC236}">
                <a16:creationId xmlns:a16="http://schemas.microsoft.com/office/drawing/2014/main" id="{49F1B192-A3CB-D9C8-25A4-55575F63B3B4}"/>
              </a:ext>
            </a:extLst>
          </p:cNvPr>
          <p:cNvSpPr>
            <a:spLocks noGrp="1"/>
          </p:cNvSpPr>
          <p:nvPr>
            <p:ph idx="1"/>
          </p:nvPr>
        </p:nvSpPr>
        <p:spPr/>
        <p:txBody>
          <a:bodyPr/>
          <a:lstStyle/>
          <a:p>
            <a:r>
              <a:rPr lang="en-IN" u="sng" dirty="0"/>
              <a:t>Summary</a:t>
            </a:r>
            <a:r>
              <a:rPr lang="en-IN" dirty="0"/>
              <a:t> :</a:t>
            </a:r>
          </a:p>
          <a:p>
            <a:endParaRPr lang="en-IN" dirty="0"/>
          </a:p>
        </p:txBody>
      </p:sp>
      <p:graphicFrame>
        <p:nvGraphicFramePr>
          <p:cNvPr id="5" name="Table 5">
            <a:extLst>
              <a:ext uri="{FF2B5EF4-FFF2-40B4-BE49-F238E27FC236}">
                <a16:creationId xmlns:a16="http://schemas.microsoft.com/office/drawing/2014/main" id="{9D363003-3949-53C3-1A8E-B9CDC7CF571F}"/>
              </a:ext>
            </a:extLst>
          </p:cNvPr>
          <p:cNvGraphicFramePr>
            <a:graphicFrameLocks noGrp="1"/>
          </p:cNvGraphicFramePr>
          <p:nvPr>
            <p:extLst>
              <p:ext uri="{D42A27DB-BD31-4B8C-83A1-F6EECF244321}">
                <p14:modId xmlns:p14="http://schemas.microsoft.com/office/powerpoint/2010/main" val="914902510"/>
              </p:ext>
            </p:extLst>
          </p:nvPr>
        </p:nvGraphicFramePr>
        <p:xfrm>
          <a:off x="662609" y="2385391"/>
          <a:ext cx="11264355" cy="3752448"/>
        </p:xfrm>
        <a:graphic>
          <a:graphicData uri="http://schemas.openxmlformats.org/drawingml/2006/table">
            <a:tbl>
              <a:tblPr firstRow="1" bandRow="1">
                <a:tableStyleId>{073A0DAA-6AF3-43AB-8588-CEC1D06C72B9}</a:tableStyleId>
              </a:tblPr>
              <a:tblGrid>
                <a:gridCol w="1251595">
                  <a:extLst>
                    <a:ext uri="{9D8B030D-6E8A-4147-A177-3AD203B41FA5}">
                      <a16:colId xmlns:a16="http://schemas.microsoft.com/office/drawing/2014/main" val="2355046050"/>
                    </a:ext>
                  </a:extLst>
                </a:gridCol>
                <a:gridCol w="1251595">
                  <a:extLst>
                    <a:ext uri="{9D8B030D-6E8A-4147-A177-3AD203B41FA5}">
                      <a16:colId xmlns:a16="http://schemas.microsoft.com/office/drawing/2014/main" val="3786658186"/>
                    </a:ext>
                  </a:extLst>
                </a:gridCol>
                <a:gridCol w="1251595">
                  <a:extLst>
                    <a:ext uri="{9D8B030D-6E8A-4147-A177-3AD203B41FA5}">
                      <a16:colId xmlns:a16="http://schemas.microsoft.com/office/drawing/2014/main" val="4135386362"/>
                    </a:ext>
                  </a:extLst>
                </a:gridCol>
                <a:gridCol w="1251595">
                  <a:extLst>
                    <a:ext uri="{9D8B030D-6E8A-4147-A177-3AD203B41FA5}">
                      <a16:colId xmlns:a16="http://schemas.microsoft.com/office/drawing/2014/main" val="29029465"/>
                    </a:ext>
                  </a:extLst>
                </a:gridCol>
                <a:gridCol w="1251595">
                  <a:extLst>
                    <a:ext uri="{9D8B030D-6E8A-4147-A177-3AD203B41FA5}">
                      <a16:colId xmlns:a16="http://schemas.microsoft.com/office/drawing/2014/main" val="4005320585"/>
                    </a:ext>
                  </a:extLst>
                </a:gridCol>
                <a:gridCol w="1251595">
                  <a:extLst>
                    <a:ext uri="{9D8B030D-6E8A-4147-A177-3AD203B41FA5}">
                      <a16:colId xmlns:a16="http://schemas.microsoft.com/office/drawing/2014/main" val="577029102"/>
                    </a:ext>
                  </a:extLst>
                </a:gridCol>
                <a:gridCol w="1251595">
                  <a:extLst>
                    <a:ext uri="{9D8B030D-6E8A-4147-A177-3AD203B41FA5}">
                      <a16:colId xmlns:a16="http://schemas.microsoft.com/office/drawing/2014/main" val="2196305129"/>
                    </a:ext>
                  </a:extLst>
                </a:gridCol>
                <a:gridCol w="1251595">
                  <a:extLst>
                    <a:ext uri="{9D8B030D-6E8A-4147-A177-3AD203B41FA5}">
                      <a16:colId xmlns:a16="http://schemas.microsoft.com/office/drawing/2014/main" val="2765456300"/>
                    </a:ext>
                  </a:extLst>
                </a:gridCol>
                <a:gridCol w="1251595">
                  <a:extLst>
                    <a:ext uri="{9D8B030D-6E8A-4147-A177-3AD203B41FA5}">
                      <a16:colId xmlns:a16="http://schemas.microsoft.com/office/drawing/2014/main" val="1155634890"/>
                    </a:ext>
                  </a:extLst>
                </a:gridCol>
              </a:tblGrid>
              <a:tr h="518728">
                <a:tc>
                  <a:txBody>
                    <a:bodyPr/>
                    <a:lstStyle/>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Calories</a:t>
                      </a:r>
                    </a:p>
                  </a:txBody>
                  <a:tcPr>
                    <a:lnT w="12700" cap="flat" cmpd="sng" algn="ctr">
                      <a:solidFill>
                        <a:schemeClr val="tx1"/>
                      </a:solidFill>
                      <a:prstDash val="solid"/>
                      <a:round/>
                      <a:headEnd type="none" w="med" len="med"/>
                      <a:tailEnd type="none" w="med" len="med"/>
                    </a:lnT>
                  </a:tcPr>
                </a:tc>
                <a:tc>
                  <a:txBody>
                    <a:bodyPr/>
                    <a:lstStyle/>
                    <a:p>
                      <a:r>
                        <a:rPr lang="en-IN" dirty="0"/>
                        <a:t>Protein</a:t>
                      </a:r>
                    </a:p>
                  </a:txBody>
                  <a:tcPr>
                    <a:lnT w="12700" cap="flat" cmpd="sng" algn="ctr">
                      <a:solidFill>
                        <a:schemeClr val="tx1"/>
                      </a:solidFill>
                      <a:prstDash val="solid"/>
                      <a:round/>
                      <a:headEnd type="none" w="med" len="med"/>
                      <a:tailEnd type="none" w="med" len="med"/>
                    </a:lnT>
                  </a:tcPr>
                </a:tc>
                <a:tc>
                  <a:txBody>
                    <a:bodyPr/>
                    <a:lstStyle/>
                    <a:p>
                      <a:r>
                        <a:rPr lang="en-IN" dirty="0"/>
                        <a:t>Fat</a:t>
                      </a:r>
                    </a:p>
                  </a:txBody>
                  <a:tcPr>
                    <a:lnT w="12700" cap="flat" cmpd="sng" algn="ctr">
                      <a:solidFill>
                        <a:schemeClr val="tx1"/>
                      </a:solidFill>
                      <a:prstDash val="solid"/>
                      <a:round/>
                      <a:headEnd type="none" w="med" len="med"/>
                      <a:tailEnd type="none" w="med" len="med"/>
                    </a:lnT>
                  </a:tcPr>
                </a:tc>
                <a:tc>
                  <a:txBody>
                    <a:bodyPr/>
                    <a:lstStyle/>
                    <a:p>
                      <a:r>
                        <a:rPr lang="en-IN" dirty="0"/>
                        <a:t>Sodium</a:t>
                      </a:r>
                    </a:p>
                  </a:txBody>
                  <a:tcPr>
                    <a:lnT w="12700" cap="flat" cmpd="sng" algn="ctr">
                      <a:solidFill>
                        <a:schemeClr val="tx1"/>
                      </a:solidFill>
                      <a:prstDash val="solid"/>
                      <a:round/>
                      <a:headEnd type="none" w="med" len="med"/>
                      <a:tailEnd type="none" w="med" len="med"/>
                    </a:lnT>
                  </a:tcPr>
                </a:tc>
                <a:tc>
                  <a:txBody>
                    <a:bodyPr/>
                    <a:lstStyle/>
                    <a:p>
                      <a:r>
                        <a:rPr lang="en-IN" dirty="0"/>
                        <a:t>Fibre</a:t>
                      </a:r>
                    </a:p>
                  </a:txBody>
                  <a:tcPr>
                    <a:lnT w="12700" cap="flat" cmpd="sng" algn="ctr">
                      <a:solidFill>
                        <a:schemeClr val="tx1"/>
                      </a:solidFill>
                      <a:prstDash val="solid"/>
                      <a:round/>
                      <a:headEnd type="none" w="med" len="med"/>
                      <a:tailEnd type="none" w="med" len="med"/>
                    </a:lnT>
                  </a:tcPr>
                </a:tc>
                <a:tc>
                  <a:txBody>
                    <a:bodyPr/>
                    <a:lstStyle/>
                    <a:p>
                      <a:r>
                        <a:rPr lang="en-IN" dirty="0" err="1"/>
                        <a:t>Carbohyd</a:t>
                      </a:r>
                      <a:r>
                        <a:rPr lang="en-IN" dirty="0"/>
                        <a:t>-rates</a:t>
                      </a:r>
                    </a:p>
                  </a:txBody>
                  <a:tcPr>
                    <a:lnT w="12700" cap="flat" cmpd="sng" algn="ctr">
                      <a:solidFill>
                        <a:schemeClr val="tx1"/>
                      </a:solidFill>
                      <a:prstDash val="solid"/>
                      <a:round/>
                      <a:headEnd type="none" w="med" len="med"/>
                      <a:tailEnd type="none" w="med" len="med"/>
                    </a:lnT>
                  </a:tcPr>
                </a:tc>
                <a:tc>
                  <a:txBody>
                    <a:bodyPr/>
                    <a:lstStyle/>
                    <a:p>
                      <a:r>
                        <a:rPr lang="en-IN" dirty="0"/>
                        <a:t>Sugar</a:t>
                      </a:r>
                    </a:p>
                  </a:txBody>
                  <a:tcPr>
                    <a:lnT w="12700" cap="flat" cmpd="sng" algn="ctr">
                      <a:solidFill>
                        <a:schemeClr val="tx1"/>
                      </a:solidFill>
                      <a:prstDash val="solid"/>
                      <a:round/>
                      <a:headEnd type="none" w="med" len="med"/>
                      <a:tailEnd type="none" w="med" len="med"/>
                    </a:lnT>
                  </a:tcPr>
                </a:tc>
                <a:tc>
                  <a:txBody>
                    <a:bodyPr/>
                    <a:lstStyle/>
                    <a:p>
                      <a:r>
                        <a:rPr lang="en-IN" dirty="0"/>
                        <a:t>Potassium</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128491819"/>
                  </a:ext>
                </a:extLst>
              </a:tr>
              <a:tr h="518728">
                <a:tc>
                  <a:txBody>
                    <a:bodyPr/>
                    <a:lstStyle/>
                    <a:p>
                      <a:r>
                        <a:rPr lang="en-IN" dirty="0"/>
                        <a:t>Min</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50</a:t>
                      </a:r>
                    </a:p>
                  </a:txBody>
                  <a:tcPr/>
                </a:tc>
                <a:tc>
                  <a:txBody>
                    <a:bodyPr/>
                    <a:lstStyle/>
                    <a:p>
                      <a:r>
                        <a:rPr lang="en-IN" dirty="0"/>
                        <a:t>1</a:t>
                      </a:r>
                    </a:p>
                  </a:txBody>
                  <a:tcPr/>
                </a:tc>
                <a:tc>
                  <a:txBody>
                    <a:bodyPr/>
                    <a:lstStyle/>
                    <a:p>
                      <a:r>
                        <a:rPr lang="en-IN" dirty="0"/>
                        <a:t>0</a:t>
                      </a:r>
                    </a:p>
                  </a:txBody>
                  <a:tcPr/>
                </a:tc>
                <a:tc>
                  <a:txBody>
                    <a:bodyPr/>
                    <a:lstStyle/>
                    <a:p>
                      <a:r>
                        <a:rPr lang="en-IN" dirty="0"/>
                        <a:t>0</a:t>
                      </a:r>
                    </a:p>
                  </a:txBody>
                  <a:tcPr/>
                </a:tc>
                <a:tc>
                  <a:txBody>
                    <a:bodyPr/>
                    <a:lstStyle/>
                    <a:p>
                      <a:r>
                        <a:rPr lang="en-IN" dirty="0"/>
                        <a:t>0</a:t>
                      </a:r>
                    </a:p>
                  </a:txBody>
                  <a:tcPr/>
                </a:tc>
                <a:tc>
                  <a:txBody>
                    <a:bodyPr/>
                    <a:lstStyle/>
                    <a:p>
                      <a:r>
                        <a:rPr lang="en-IN" dirty="0"/>
                        <a:t>1</a:t>
                      </a:r>
                    </a:p>
                  </a:txBody>
                  <a:tcPr/>
                </a:tc>
                <a:tc>
                  <a:txBody>
                    <a:bodyPr/>
                    <a:lstStyle/>
                    <a:p>
                      <a:r>
                        <a:rPr lang="en-IN" dirty="0"/>
                        <a:t>0</a:t>
                      </a:r>
                    </a:p>
                  </a:txBody>
                  <a:tcPr/>
                </a:tc>
                <a:tc>
                  <a:txBody>
                    <a:bodyPr/>
                    <a:lstStyle/>
                    <a:p>
                      <a:r>
                        <a:rPr lang="en-IN" dirty="0"/>
                        <a:t>15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40817733"/>
                  </a:ext>
                </a:extLst>
              </a:tr>
              <a:tr h="518728">
                <a:tc>
                  <a:txBody>
                    <a:bodyPr/>
                    <a:lstStyle/>
                    <a:p>
                      <a:r>
                        <a:rPr lang="en-IN" dirty="0"/>
                        <a:t>1</a:t>
                      </a:r>
                      <a:r>
                        <a:rPr lang="en-IN" baseline="30000" dirty="0"/>
                        <a:t>st</a:t>
                      </a:r>
                      <a:r>
                        <a:rPr lang="en-IN" dirty="0"/>
                        <a:t> Qu</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100</a:t>
                      </a:r>
                    </a:p>
                  </a:txBody>
                  <a:tcPr/>
                </a:tc>
                <a:tc>
                  <a:txBody>
                    <a:bodyPr/>
                    <a:lstStyle/>
                    <a:p>
                      <a:r>
                        <a:rPr lang="en-IN" dirty="0"/>
                        <a:t>2</a:t>
                      </a:r>
                    </a:p>
                  </a:txBody>
                  <a:tcPr/>
                </a:tc>
                <a:tc>
                  <a:txBody>
                    <a:bodyPr/>
                    <a:lstStyle/>
                    <a:p>
                      <a:r>
                        <a:rPr lang="en-IN" dirty="0"/>
                        <a:t>0</a:t>
                      </a:r>
                    </a:p>
                  </a:txBody>
                  <a:tcPr/>
                </a:tc>
                <a:tc>
                  <a:txBody>
                    <a:bodyPr/>
                    <a:lstStyle/>
                    <a:p>
                      <a:r>
                        <a:rPr lang="en-IN" dirty="0"/>
                        <a:t>145</a:t>
                      </a:r>
                    </a:p>
                  </a:txBody>
                  <a:tcPr/>
                </a:tc>
                <a:tc>
                  <a:txBody>
                    <a:bodyPr/>
                    <a:lstStyle/>
                    <a:p>
                      <a:r>
                        <a:rPr lang="en-IN" dirty="0"/>
                        <a:t>0.5</a:t>
                      </a:r>
                    </a:p>
                  </a:txBody>
                  <a:tcPr/>
                </a:tc>
                <a:tc>
                  <a:txBody>
                    <a:bodyPr/>
                    <a:lstStyle/>
                    <a:p>
                      <a:r>
                        <a:rPr lang="en-IN" dirty="0"/>
                        <a:t>12</a:t>
                      </a:r>
                    </a:p>
                  </a:txBody>
                  <a:tcPr/>
                </a:tc>
                <a:tc>
                  <a:txBody>
                    <a:bodyPr/>
                    <a:lstStyle/>
                    <a:p>
                      <a:r>
                        <a:rPr lang="en-IN" dirty="0"/>
                        <a:t>3</a:t>
                      </a:r>
                    </a:p>
                  </a:txBody>
                  <a:tcPr/>
                </a:tc>
                <a:tc>
                  <a:txBody>
                    <a:bodyPr/>
                    <a:lstStyle/>
                    <a:p>
                      <a:r>
                        <a:rPr lang="en-IN" dirty="0"/>
                        <a:t>37.5</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31266965"/>
                  </a:ext>
                </a:extLst>
              </a:tr>
              <a:tr h="518728">
                <a:tc>
                  <a:txBody>
                    <a:bodyPr/>
                    <a:lstStyle/>
                    <a:p>
                      <a:r>
                        <a:rPr lang="en-IN" dirty="0"/>
                        <a:t>Median</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110</a:t>
                      </a:r>
                    </a:p>
                  </a:txBody>
                  <a:tcPr/>
                </a:tc>
                <a:tc>
                  <a:txBody>
                    <a:bodyPr/>
                    <a:lstStyle/>
                    <a:p>
                      <a:r>
                        <a:rPr lang="en-IN" dirty="0"/>
                        <a:t>2</a:t>
                      </a:r>
                    </a:p>
                  </a:txBody>
                  <a:tcPr/>
                </a:tc>
                <a:tc>
                  <a:txBody>
                    <a:bodyPr/>
                    <a:lstStyle/>
                    <a:p>
                      <a:r>
                        <a:rPr lang="en-IN" dirty="0"/>
                        <a:t>1</a:t>
                      </a:r>
                    </a:p>
                  </a:txBody>
                  <a:tcPr/>
                </a:tc>
                <a:tc>
                  <a:txBody>
                    <a:bodyPr/>
                    <a:lstStyle/>
                    <a:p>
                      <a:r>
                        <a:rPr lang="en-IN" dirty="0"/>
                        <a:t>190</a:t>
                      </a:r>
                    </a:p>
                  </a:txBody>
                  <a:tcPr/>
                </a:tc>
                <a:tc>
                  <a:txBody>
                    <a:bodyPr/>
                    <a:lstStyle/>
                    <a:p>
                      <a:r>
                        <a:rPr lang="en-IN" dirty="0"/>
                        <a:t>1</a:t>
                      </a:r>
                    </a:p>
                  </a:txBody>
                  <a:tcPr/>
                </a:tc>
                <a:tc>
                  <a:txBody>
                    <a:bodyPr/>
                    <a:lstStyle/>
                    <a:p>
                      <a:r>
                        <a:rPr lang="en-IN" dirty="0"/>
                        <a:t>14</a:t>
                      </a:r>
                    </a:p>
                  </a:txBody>
                  <a:tcPr/>
                </a:tc>
                <a:tc>
                  <a:txBody>
                    <a:bodyPr/>
                    <a:lstStyle/>
                    <a:p>
                      <a:r>
                        <a:rPr lang="en-IN" dirty="0"/>
                        <a:t>8</a:t>
                      </a:r>
                    </a:p>
                  </a:txBody>
                  <a:tcPr/>
                </a:tc>
                <a:tc>
                  <a:txBody>
                    <a:bodyPr/>
                    <a:lstStyle/>
                    <a:p>
                      <a:r>
                        <a:rPr lang="en-IN" dirty="0"/>
                        <a:t>60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62454377"/>
                  </a:ext>
                </a:extLst>
              </a:tr>
              <a:tr h="518728">
                <a:tc>
                  <a:txBody>
                    <a:bodyPr/>
                    <a:lstStyle/>
                    <a:p>
                      <a:r>
                        <a:rPr lang="en-IN" dirty="0"/>
                        <a:t>Mean</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107.9</a:t>
                      </a:r>
                    </a:p>
                  </a:txBody>
                  <a:tcPr/>
                </a:tc>
                <a:tc>
                  <a:txBody>
                    <a:bodyPr/>
                    <a:lstStyle/>
                    <a:p>
                      <a:r>
                        <a:rPr lang="en-IN" dirty="0"/>
                        <a:t>2.465</a:t>
                      </a:r>
                    </a:p>
                  </a:txBody>
                  <a:tcPr/>
                </a:tc>
                <a:tc>
                  <a:txBody>
                    <a:bodyPr/>
                    <a:lstStyle/>
                    <a:p>
                      <a:r>
                        <a:rPr lang="en-IN" dirty="0"/>
                        <a:t>0.9767</a:t>
                      </a:r>
                    </a:p>
                  </a:txBody>
                  <a:tcPr/>
                </a:tc>
                <a:tc>
                  <a:txBody>
                    <a:bodyPr/>
                    <a:lstStyle/>
                    <a:p>
                      <a:r>
                        <a:rPr lang="en-IN" dirty="0"/>
                        <a:t>180.5</a:t>
                      </a:r>
                    </a:p>
                  </a:txBody>
                  <a:tcPr/>
                </a:tc>
                <a:tc>
                  <a:txBody>
                    <a:bodyPr/>
                    <a:lstStyle/>
                    <a:p>
                      <a:r>
                        <a:rPr lang="en-IN" dirty="0"/>
                        <a:t>1.714</a:t>
                      </a:r>
                    </a:p>
                  </a:txBody>
                  <a:tcPr/>
                </a:tc>
                <a:tc>
                  <a:txBody>
                    <a:bodyPr/>
                    <a:lstStyle/>
                    <a:p>
                      <a:r>
                        <a:rPr lang="en-IN" dirty="0"/>
                        <a:t>14.26</a:t>
                      </a:r>
                    </a:p>
                  </a:txBody>
                  <a:tcPr/>
                </a:tc>
                <a:tc>
                  <a:txBody>
                    <a:bodyPr/>
                    <a:lstStyle/>
                    <a:p>
                      <a:r>
                        <a:rPr lang="en-IN" dirty="0"/>
                        <a:t>7.605</a:t>
                      </a:r>
                    </a:p>
                  </a:txBody>
                  <a:tcPr/>
                </a:tc>
                <a:tc>
                  <a:txBody>
                    <a:bodyPr/>
                    <a:lstStyle/>
                    <a:p>
                      <a:r>
                        <a:rPr lang="en-IN" dirty="0"/>
                        <a:t>84.42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62518803"/>
                  </a:ext>
                </a:extLst>
              </a:tr>
              <a:tr h="518728">
                <a:tc>
                  <a:txBody>
                    <a:bodyPr/>
                    <a:lstStyle/>
                    <a:p>
                      <a:r>
                        <a:rPr lang="en-IN" dirty="0"/>
                        <a:t>3</a:t>
                      </a:r>
                      <a:r>
                        <a:rPr lang="en-IN" baseline="30000" dirty="0"/>
                        <a:t>rd</a:t>
                      </a:r>
                      <a:r>
                        <a:rPr lang="en-IN" dirty="0"/>
                        <a:t> Qu</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110</a:t>
                      </a:r>
                    </a:p>
                  </a:txBody>
                  <a:tcPr/>
                </a:tc>
                <a:tc>
                  <a:txBody>
                    <a:bodyPr/>
                    <a:lstStyle/>
                    <a:p>
                      <a:r>
                        <a:rPr lang="en-IN" dirty="0"/>
                        <a:t>3</a:t>
                      </a:r>
                    </a:p>
                  </a:txBody>
                  <a:tcPr/>
                </a:tc>
                <a:tc>
                  <a:txBody>
                    <a:bodyPr/>
                    <a:lstStyle/>
                    <a:p>
                      <a:r>
                        <a:rPr lang="en-IN" dirty="0"/>
                        <a:t>1.5</a:t>
                      </a:r>
                    </a:p>
                  </a:txBody>
                  <a:tcPr/>
                </a:tc>
                <a:tc>
                  <a:txBody>
                    <a:bodyPr/>
                    <a:lstStyle/>
                    <a:p>
                      <a:r>
                        <a:rPr lang="en-IN" dirty="0"/>
                        <a:t>220</a:t>
                      </a:r>
                    </a:p>
                  </a:txBody>
                  <a:tcPr/>
                </a:tc>
                <a:tc>
                  <a:txBody>
                    <a:bodyPr/>
                    <a:lstStyle/>
                    <a:p>
                      <a:r>
                        <a:rPr lang="en-IN" dirty="0"/>
                        <a:t>2.850</a:t>
                      </a:r>
                    </a:p>
                  </a:txBody>
                  <a:tcPr/>
                </a:tc>
                <a:tc>
                  <a:txBody>
                    <a:bodyPr/>
                    <a:lstStyle/>
                    <a:p>
                      <a:r>
                        <a:rPr lang="en-IN" dirty="0"/>
                        <a:t>17</a:t>
                      </a:r>
                    </a:p>
                  </a:txBody>
                  <a:tcPr/>
                </a:tc>
                <a:tc>
                  <a:txBody>
                    <a:bodyPr/>
                    <a:lstStyle/>
                    <a:p>
                      <a:r>
                        <a:rPr lang="en-IN" dirty="0"/>
                        <a:t>12</a:t>
                      </a:r>
                    </a:p>
                  </a:txBody>
                  <a:tcPr/>
                </a:tc>
                <a:tc>
                  <a:txBody>
                    <a:bodyPr/>
                    <a:lstStyle/>
                    <a:p>
                      <a:r>
                        <a:rPr lang="en-IN" dirty="0"/>
                        <a:t>110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244355032"/>
                  </a:ext>
                </a:extLst>
              </a:tr>
              <a:tr h="518728">
                <a:tc>
                  <a:txBody>
                    <a:bodyPr/>
                    <a:lstStyle/>
                    <a:p>
                      <a:r>
                        <a:rPr lang="en-IN" dirty="0"/>
                        <a:t>Max</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IN" dirty="0"/>
                        <a:t>160</a:t>
                      </a:r>
                    </a:p>
                  </a:txBody>
                  <a:tcPr>
                    <a:lnB w="12700" cap="flat" cmpd="sng" algn="ctr">
                      <a:solidFill>
                        <a:schemeClr val="tx1"/>
                      </a:solidFill>
                      <a:prstDash val="solid"/>
                      <a:round/>
                      <a:headEnd type="none" w="med" len="med"/>
                      <a:tailEnd type="none" w="med" len="med"/>
                    </a:lnB>
                  </a:tcPr>
                </a:tc>
                <a:tc>
                  <a:txBody>
                    <a:bodyPr/>
                    <a:lstStyle/>
                    <a:p>
                      <a:r>
                        <a:rPr lang="en-IN" dirty="0"/>
                        <a:t>6</a:t>
                      </a:r>
                    </a:p>
                  </a:txBody>
                  <a:tcPr>
                    <a:lnB w="12700" cap="flat" cmpd="sng" algn="ctr">
                      <a:solidFill>
                        <a:schemeClr val="tx1"/>
                      </a:solidFill>
                      <a:prstDash val="solid"/>
                      <a:round/>
                      <a:headEnd type="none" w="med" len="med"/>
                      <a:tailEnd type="none" w="med" len="med"/>
                    </a:lnB>
                  </a:tcPr>
                </a:tc>
                <a:tc>
                  <a:txBody>
                    <a:bodyPr/>
                    <a:lstStyle/>
                    <a:p>
                      <a:r>
                        <a:rPr lang="en-IN" dirty="0"/>
                        <a:t>3</a:t>
                      </a:r>
                    </a:p>
                  </a:txBody>
                  <a:tcPr>
                    <a:lnB w="12700" cap="flat" cmpd="sng" algn="ctr">
                      <a:solidFill>
                        <a:schemeClr val="tx1"/>
                      </a:solidFill>
                      <a:prstDash val="solid"/>
                      <a:round/>
                      <a:headEnd type="none" w="med" len="med"/>
                      <a:tailEnd type="none" w="med" len="med"/>
                    </a:lnB>
                  </a:tcPr>
                </a:tc>
                <a:tc>
                  <a:txBody>
                    <a:bodyPr/>
                    <a:lstStyle/>
                    <a:p>
                      <a:r>
                        <a:rPr lang="en-IN" dirty="0"/>
                        <a:t>320</a:t>
                      </a:r>
                    </a:p>
                  </a:txBody>
                  <a:tcPr>
                    <a:lnB w="12700" cap="flat" cmpd="sng" algn="ctr">
                      <a:solidFill>
                        <a:schemeClr val="tx1"/>
                      </a:solidFill>
                      <a:prstDash val="solid"/>
                      <a:round/>
                      <a:headEnd type="none" w="med" len="med"/>
                      <a:tailEnd type="none" w="med" len="med"/>
                    </a:lnB>
                  </a:tcPr>
                </a:tc>
                <a:tc>
                  <a:txBody>
                    <a:bodyPr/>
                    <a:lstStyle/>
                    <a:p>
                      <a:r>
                        <a:rPr lang="en-IN" dirty="0"/>
                        <a:t>9</a:t>
                      </a:r>
                    </a:p>
                  </a:txBody>
                  <a:tcPr>
                    <a:lnB w="12700" cap="flat" cmpd="sng" algn="ctr">
                      <a:solidFill>
                        <a:schemeClr val="tx1"/>
                      </a:solidFill>
                      <a:prstDash val="solid"/>
                      <a:round/>
                      <a:headEnd type="none" w="med" len="med"/>
                      <a:tailEnd type="none" w="med" len="med"/>
                    </a:lnB>
                  </a:tcPr>
                </a:tc>
                <a:tc>
                  <a:txBody>
                    <a:bodyPr/>
                    <a:lstStyle/>
                    <a:p>
                      <a:r>
                        <a:rPr lang="en-IN" dirty="0"/>
                        <a:t>22</a:t>
                      </a:r>
                    </a:p>
                  </a:txBody>
                  <a:tcPr>
                    <a:lnB w="12700" cap="flat" cmpd="sng" algn="ctr">
                      <a:solidFill>
                        <a:schemeClr val="tx1"/>
                      </a:solidFill>
                      <a:prstDash val="solid"/>
                      <a:round/>
                      <a:headEnd type="none" w="med" len="med"/>
                      <a:tailEnd type="none" w="med" len="med"/>
                    </a:lnB>
                  </a:tcPr>
                </a:tc>
                <a:tc>
                  <a:txBody>
                    <a:bodyPr/>
                    <a:lstStyle/>
                    <a:p>
                      <a:r>
                        <a:rPr lang="en-IN" dirty="0"/>
                        <a:t>15</a:t>
                      </a:r>
                    </a:p>
                  </a:txBody>
                  <a:tcPr>
                    <a:lnB w="12700" cap="flat" cmpd="sng" algn="ctr">
                      <a:solidFill>
                        <a:schemeClr val="tx1"/>
                      </a:solidFill>
                      <a:prstDash val="solid"/>
                      <a:round/>
                      <a:headEnd type="none" w="med" len="med"/>
                      <a:tailEnd type="none" w="med" len="med"/>
                    </a:lnB>
                  </a:tcPr>
                </a:tc>
                <a:tc>
                  <a:txBody>
                    <a:bodyPr/>
                    <a:lstStyle/>
                    <a:p>
                      <a:r>
                        <a:rPr lang="en-IN" dirty="0"/>
                        <a:t>320</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710560"/>
                  </a:ext>
                </a:extLst>
              </a:tr>
            </a:tbl>
          </a:graphicData>
        </a:graphic>
      </p:graphicFrame>
    </p:spTree>
    <p:extLst>
      <p:ext uri="{BB962C8B-B14F-4D97-AF65-F5344CB8AC3E}">
        <p14:creationId xmlns:p14="http://schemas.microsoft.com/office/powerpoint/2010/main" val="7875664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68A08-21A1-AB7C-CCCD-9B13AAC9B73A}"/>
              </a:ext>
            </a:extLst>
          </p:cNvPr>
          <p:cNvSpPr>
            <a:spLocks noGrp="1"/>
          </p:cNvSpPr>
          <p:nvPr>
            <p:ph type="title"/>
          </p:nvPr>
        </p:nvSpPr>
        <p:spPr/>
        <p:txBody>
          <a:bodyPr/>
          <a:lstStyle/>
          <a:p>
            <a:r>
              <a:rPr lang="en-IN" u="sng" dirty="0">
                <a:latin typeface="Bahnschrift Condensed" panose="020B0502040204020203" pitchFamily="34" charset="0"/>
              </a:rPr>
              <a:t>OBSERVATION </a:t>
            </a:r>
            <a:r>
              <a:rPr lang="en-IN" dirty="0">
                <a:latin typeface="Bahnschrift Condensed" panose="020B0502040204020203" pitchFamily="34" charset="0"/>
              </a:rPr>
              <a:t>:- </a:t>
            </a:r>
            <a:endParaRPr lang="en-IN" dirty="0"/>
          </a:p>
        </p:txBody>
      </p:sp>
      <p:sp>
        <p:nvSpPr>
          <p:cNvPr id="3" name="Content Placeholder 2">
            <a:extLst>
              <a:ext uri="{FF2B5EF4-FFF2-40B4-BE49-F238E27FC236}">
                <a16:creationId xmlns:a16="http://schemas.microsoft.com/office/drawing/2014/main" id="{7385D623-9CF5-B282-0688-2B1B23481C26}"/>
              </a:ext>
            </a:extLst>
          </p:cNvPr>
          <p:cNvSpPr>
            <a:spLocks noGrp="1"/>
          </p:cNvSpPr>
          <p:nvPr>
            <p:ph idx="1"/>
          </p:nvPr>
        </p:nvSpPr>
        <p:spPr/>
        <p:txBody>
          <a:bodyPr/>
          <a:lstStyle/>
          <a:p>
            <a:r>
              <a:rPr lang="en-IN" dirty="0"/>
              <a:t>In Group-2 almost all of the variables have more variation than that of the variables of group 1.</a:t>
            </a:r>
          </a:p>
          <a:p>
            <a:endParaRPr lang="en-IN" dirty="0"/>
          </a:p>
          <a:p>
            <a:r>
              <a:rPr lang="en-IN" dirty="0"/>
              <a:t>In Group-2 there is no negatively skewed variable.</a:t>
            </a:r>
          </a:p>
          <a:p>
            <a:endParaRPr lang="en-IN" dirty="0"/>
          </a:p>
          <a:p>
            <a:r>
              <a:rPr lang="en-IN" dirty="0"/>
              <a:t>We can see that number of uncorrelated variables is more in Group-2.</a:t>
            </a:r>
          </a:p>
        </p:txBody>
      </p:sp>
    </p:spTree>
    <p:extLst>
      <p:ext uri="{BB962C8B-B14F-4D97-AF65-F5344CB8AC3E}">
        <p14:creationId xmlns:p14="http://schemas.microsoft.com/office/powerpoint/2010/main" val="515313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25728-A852-8AB0-B60D-26F9E568AEF7}"/>
              </a:ext>
            </a:extLst>
          </p:cNvPr>
          <p:cNvSpPr>
            <a:spLocks noGrp="1"/>
          </p:cNvSpPr>
          <p:nvPr>
            <p:ph type="title"/>
          </p:nvPr>
        </p:nvSpPr>
        <p:spPr/>
        <p:txBody>
          <a:bodyPr/>
          <a:lstStyle/>
          <a:p>
            <a:r>
              <a:rPr lang="en-IN" u="sng" dirty="0">
                <a:latin typeface="Bahnschrift Condensed" panose="020B0502040204020203" pitchFamily="34" charset="0"/>
              </a:rPr>
              <a:t>Checking for Univariate Normality</a:t>
            </a:r>
            <a:r>
              <a:rPr lang="en-IN" dirty="0"/>
              <a:t>(</a:t>
            </a:r>
            <a:r>
              <a:rPr lang="en-IN" dirty="0">
                <a:latin typeface="Agency FB" panose="020B0503020202020204" pitchFamily="34" charset="0"/>
              </a:rPr>
              <a:t>groupwise</a:t>
            </a:r>
            <a:r>
              <a:rPr lang="en-IN" dirty="0"/>
              <a:t>) !!</a:t>
            </a:r>
          </a:p>
        </p:txBody>
      </p:sp>
      <p:sp>
        <p:nvSpPr>
          <p:cNvPr id="3" name="Content Placeholder 2">
            <a:extLst>
              <a:ext uri="{FF2B5EF4-FFF2-40B4-BE49-F238E27FC236}">
                <a16:creationId xmlns:a16="http://schemas.microsoft.com/office/drawing/2014/main" id="{768E0F39-F21E-323A-8A5D-FC1B3389FDAE}"/>
              </a:ext>
            </a:extLst>
          </p:cNvPr>
          <p:cNvSpPr>
            <a:spLocks noGrp="1"/>
          </p:cNvSpPr>
          <p:nvPr>
            <p:ph idx="1"/>
          </p:nvPr>
        </p:nvSpPr>
        <p:spPr>
          <a:xfrm>
            <a:off x="346364" y="1825625"/>
            <a:ext cx="11499272" cy="4769138"/>
          </a:xfrm>
        </p:spPr>
        <p:txBody>
          <a:bodyPr/>
          <a:lstStyle/>
          <a:p>
            <a:r>
              <a:rPr lang="en-IN" u="sng" dirty="0"/>
              <a:t>QQ Plot </a:t>
            </a:r>
            <a:r>
              <a:rPr lang="en-IN" dirty="0"/>
              <a:t>:</a:t>
            </a:r>
          </a:p>
          <a:p>
            <a:endParaRPr lang="en-IN" dirty="0"/>
          </a:p>
          <a:p>
            <a:endParaRPr lang="en-IN" dirty="0"/>
          </a:p>
        </p:txBody>
      </p:sp>
      <p:pic>
        <p:nvPicPr>
          <p:cNvPr id="7" name="Picture 6">
            <a:extLst>
              <a:ext uri="{FF2B5EF4-FFF2-40B4-BE49-F238E27FC236}">
                <a16:creationId xmlns:a16="http://schemas.microsoft.com/office/drawing/2014/main" id="{4B5A2A6F-A485-4AC6-623C-83F5D8BA7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218" y="2424544"/>
            <a:ext cx="11485418" cy="4170219"/>
          </a:xfrm>
          <a:prstGeom prst="rect">
            <a:avLst/>
          </a:prstGeom>
          <a:ln>
            <a:solidFill>
              <a:schemeClr val="tx1"/>
            </a:solidFill>
          </a:ln>
        </p:spPr>
      </p:pic>
    </p:spTree>
    <p:extLst>
      <p:ext uri="{BB962C8B-B14F-4D97-AF65-F5344CB8AC3E}">
        <p14:creationId xmlns:p14="http://schemas.microsoft.com/office/powerpoint/2010/main" val="17923508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1C3BF-9EF7-B864-2482-F19AB07AED89}"/>
              </a:ext>
            </a:extLst>
          </p:cNvPr>
          <p:cNvSpPr>
            <a:spLocks noGrp="1"/>
          </p:cNvSpPr>
          <p:nvPr>
            <p:ph type="title"/>
          </p:nvPr>
        </p:nvSpPr>
        <p:spPr/>
        <p:txBody>
          <a:bodyPr/>
          <a:lstStyle/>
          <a:p>
            <a:r>
              <a:rPr lang="en-IN" u="sng" dirty="0">
                <a:latin typeface="Bahnschrift Condensed" panose="020B0502040204020203" pitchFamily="34" charset="0"/>
              </a:rPr>
              <a:t>Checking for Univariate Normality</a:t>
            </a:r>
            <a:r>
              <a:rPr lang="en-IN" dirty="0"/>
              <a:t>(</a:t>
            </a:r>
            <a:r>
              <a:rPr lang="en-IN" dirty="0">
                <a:latin typeface="Agency FB" panose="020B0503020202020204" pitchFamily="34" charset="0"/>
              </a:rPr>
              <a:t>groupwise</a:t>
            </a:r>
            <a:r>
              <a:rPr lang="en-IN" dirty="0"/>
              <a:t>) !!</a:t>
            </a:r>
          </a:p>
        </p:txBody>
      </p:sp>
      <p:sp>
        <p:nvSpPr>
          <p:cNvPr id="6" name="Text Placeholder 5">
            <a:extLst>
              <a:ext uri="{FF2B5EF4-FFF2-40B4-BE49-F238E27FC236}">
                <a16:creationId xmlns:a16="http://schemas.microsoft.com/office/drawing/2014/main" id="{7FF66E8E-C76E-C92F-63EC-256B2ABB37C7}"/>
              </a:ext>
            </a:extLst>
          </p:cNvPr>
          <p:cNvSpPr>
            <a:spLocks noGrp="1"/>
          </p:cNvSpPr>
          <p:nvPr>
            <p:ph type="body" idx="1"/>
          </p:nvPr>
        </p:nvSpPr>
        <p:spPr>
          <a:xfrm>
            <a:off x="839788" y="1879601"/>
            <a:ext cx="5157787" cy="823912"/>
          </a:xfrm>
        </p:spPr>
        <p:txBody>
          <a:bodyPr/>
          <a:lstStyle/>
          <a:p>
            <a:pPr marL="342900" indent="-342900">
              <a:buFont typeface="Wingdings" panose="05000000000000000000" pitchFamily="2" charset="2"/>
              <a:buChar char="§"/>
            </a:pPr>
            <a:r>
              <a:rPr lang="en-IN" u="sng" dirty="0"/>
              <a:t>Group 1</a:t>
            </a:r>
            <a:r>
              <a:rPr lang="en-IN" dirty="0"/>
              <a:t>:-</a:t>
            </a:r>
          </a:p>
          <a:p>
            <a:endParaRPr lang="en-IN" dirty="0"/>
          </a:p>
        </p:txBody>
      </p:sp>
      <p:sp>
        <p:nvSpPr>
          <p:cNvPr id="3" name="Content Placeholder 2">
            <a:extLst>
              <a:ext uri="{FF2B5EF4-FFF2-40B4-BE49-F238E27FC236}">
                <a16:creationId xmlns:a16="http://schemas.microsoft.com/office/drawing/2014/main" id="{9098C9F3-827E-9F09-F53A-E4DCD179F996}"/>
              </a:ext>
            </a:extLst>
          </p:cNvPr>
          <p:cNvSpPr>
            <a:spLocks noGrp="1"/>
          </p:cNvSpPr>
          <p:nvPr>
            <p:ph sz="half" idx="2"/>
          </p:nvPr>
        </p:nvSpPr>
        <p:spPr/>
        <p:txBody>
          <a:bodyPr/>
          <a:lstStyle/>
          <a:p>
            <a:pPr marL="0" indent="0">
              <a:buNone/>
            </a:pPr>
            <a:endParaRPr lang="en-IN" dirty="0"/>
          </a:p>
          <a:p>
            <a:pPr>
              <a:buFont typeface="Wingdings" panose="05000000000000000000" pitchFamily="2" charset="2"/>
              <a:buChar char="§"/>
            </a:pPr>
            <a:endParaRPr lang="en-IN" dirty="0"/>
          </a:p>
        </p:txBody>
      </p:sp>
      <p:sp>
        <p:nvSpPr>
          <p:cNvPr id="7" name="Text Placeholder 6">
            <a:extLst>
              <a:ext uri="{FF2B5EF4-FFF2-40B4-BE49-F238E27FC236}">
                <a16:creationId xmlns:a16="http://schemas.microsoft.com/office/drawing/2014/main" id="{529B9A3B-7067-2310-787A-240226FBF950}"/>
              </a:ext>
            </a:extLst>
          </p:cNvPr>
          <p:cNvSpPr>
            <a:spLocks noGrp="1"/>
          </p:cNvSpPr>
          <p:nvPr>
            <p:ph type="body" sz="quarter" idx="3"/>
          </p:nvPr>
        </p:nvSpPr>
        <p:spPr>
          <a:xfrm>
            <a:off x="6172200" y="1681163"/>
            <a:ext cx="5183188" cy="511176"/>
          </a:xfrm>
        </p:spPr>
        <p:txBody>
          <a:bodyPr/>
          <a:lstStyle/>
          <a:p>
            <a:pPr marL="342900" indent="-342900">
              <a:buFont typeface="Wingdings" panose="05000000000000000000" pitchFamily="2" charset="2"/>
              <a:buChar char="§"/>
            </a:pPr>
            <a:r>
              <a:rPr lang="en-IN" u="sng" dirty="0"/>
              <a:t>Group 2</a:t>
            </a:r>
            <a:r>
              <a:rPr lang="en-IN" dirty="0"/>
              <a:t>:-</a:t>
            </a:r>
          </a:p>
        </p:txBody>
      </p:sp>
      <p:graphicFrame>
        <p:nvGraphicFramePr>
          <p:cNvPr id="5" name="Table 5">
            <a:extLst>
              <a:ext uri="{FF2B5EF4-FFF2-40B4-BE49-F238E27FC236}">
                <a16:creationId xmlns:a16="http://schemas.microsoft.com/office/drawing/2014/main" id="{BD5A874F-D6A4-90BF-7E3B-68BB47E6E154}"/>
              </a:ext>
            </a:extLst>
          </p:cNvPr>
          <p:cNvGraphicFramePr>
            <a:graphicFrameLocks noGrp="1"/>
          </p:cNvGraphicFramePr>
          <p:nvPr>
            <p:ph sz="quarter" idx="4"/>
            <p:extLst>
              <p:ext uri="{D42A27DB-BD31-4B8C-83A1-F6EECF244321}">
                <p14:modId xmlns:p14="http://schemas.microsoft.com/office/powerpoint/2010/main" val="2370759823"/>
              </p:ext>
            </p:extLst>
          </p:nvPr>
        </p:nvGraphicFramePr>
        <p:xfrm>
          <a:off x="6183105" y="3006726"/>
          <a:ext cx="5717345" cy="3738880"/>
        </p:xfrm>
        <a:graphic>
          <a:graphicData uri="http://schemas.openxmlformats.org/drawingml/2006/table">
            <a:tbl>
              <a:tblPr firstRow="1" bandRow="1">
                <a:tableStyleId>{073A0DAA-6AF3-43AB-8588-CEC1D06C72B9}</a:tableStyleId>
              </a:tblPr>
              <a:tblGrid>
                <a:gridCol w="1143469">
                  <a:extLst>
                    <a:ext uri="{9D8B030D-6E8A-4147-A177-3AD203B41FA5}">
                      <a16:colId xmlns:a16="http://schemas.microsoft.com/office/drawing/2014/main" val="2452564921"/>
                    </a:ext>
                  </a:extLst>
                </a:gridCol>
                <a:gridCol w="1143469">
                  <a:extLst>
                    <a:ext uri="{9D8B030D-6E8A-4147-A177-3AD203B41FA5}">
                      <a16:colId xmlns:a16="http://schemas.microsoft.com/office/drawing/2014/main" val="2981912456"/>
                    </a:ext>
                  </a:extLst>
                </a:gridCol>
                <a:gridCol w="1143469">
                  <a:extLst>
                    <a:ext uri="{9D8B030D-6E8A-4147-A177-3AD203B41FA5}">
                      <a16:colId xmlns:a16="http://schemas.microsoft.com/office/drawing/2014/main" val="1580779022"/>
                    </a:ext>
                  </a:extLst>
                </a:gridCol>
                <a:gridCol w="1143469">
                  <a:extLst>
                    <a:ext uri="{9D8B030D-6E8A-4147-A177-3AD203B41FA5}">
                      <a16:colId xmlns:a16="http://schemas.microsoft.com/office/drawing/2014/main" val="1727799201"/>
                    </a:ext>
                  </a:extLst>
                </a:gridCol>
                <a:gridCol w="1143469">
                  <a:extLst>
                    <a:ext uri="{9D8B030D-6E8A-4147-A177-3AD203B41FA5}">
                      <a16:colId xmlns:a16="http://schemas.microsoft.com/office/drawing/2014/main" val="1333504421"/>
                    </a:ext>
                  </a:extLst>
                </a:gridCol>
              </a:tblGrid>
              <a:tr h="387350">
                <a:tc>
                  <a:txBody>
                    <a:bodyPr/>
                    <a:lstStyle/>
                    <a:p>
                      <a:r>
                        <a:rPr lang="en-IN" dirty="0"/>
                        <a:t>Test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Variable</a:t>
                      </a:r>
                    </a:p>
                  </a:txBody>
                  <a:tcPr>
                    <a:lnT w="12700" cap="flat" cmpd="sng" algn="ctr">
                      <a:solidFill>
                        <a:schemeClr val="tx1"/>
                      </a:solidFill>
                      <a:prstDash val="solid"/>
                      <a:round/>
                      <a:headEnd type="none" w="med" len="med"/>
                      <a:tailEnd type="none" w="med" len="med"/>
                    </a:lnT>
                  </a:tcPr>
                </a:tc>
                <a:tc>
                  <a:txBody>
                    <a:bodyPr/>
                    <a:lstStyle/>
                    <a:p>
                      <a:r>
                        <a:rPr lang="en-IN" dirty="0"/>
                        <a:t>Statistic</a:t>
                      </a:r>
                    </a:p>
                  </a:txBody>
                  <a:tcPr>
                    <a:lnT w="12700" cap="flat" cmpd="sng" algn="ctr">
                      <a:solidFill>
                        <a:schemeClr val="tx1"/>
                      </a:solidFill>
                      <a:prstDash val="solid"/>
                      <a:round/>
                      <a:headEnd type="none" w="med" len="med"/>
                      <a:tailEnd type="none" w="med" len="med"/>
                    </a:lnT>
                  </a:tcPr>
                </a:tc>
                <a:tc>
                  <a:txBody>
                    <a:bodyPr/>
                    <a:lstStyle/>
                    <a:p>
                      <a:r>
                        <a:rPr lang="en-IN" dirty="0"/>
                        <a:t>p-value</a:t>
                      </a:r>
                    </a:p>
                  </a:txBody>
                  <a:tcPr>
                    <a:lnT w="12700" cap="flat" cmpd="sng" algn="ctr">
                      <a:solidFill>
                        <a:schemeClr val="tx1"/>
                      </a:solidFill>
                      <a:prstDash val="solid"/>
                      <a:round/>
                      <a:headEnd type="none" w="med" len="med"/>
                      <a:tailEnd type="none" w="med" len="med"/>
                    </a:lnT>
                  </a:tcPr>
                </a:tc>
                <a:tc>
                  <a:txBody>
                    <a:bodyPr/>
                    <a:lstStyle/>
                    <a:p>
                      <a:r>
                        <a:rPr lang="en-IN" dirty="0"/>
                        <a:t>Normality</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11674948"/>
                  </a:ext>
                </a:extLst>
              </a:tr>
              <a:tr h="387350">
                <a:tc>
                  <a:txBody>
                    <a:bodyPr/>
                    <a:lstStyle/>
                    <a:p>
                      <a:r>
                        <a:rPr lang="en-IN" dirty="0"/>
                        <a:t>SW</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Calories</a:t>
                      </a:r>
                    </a:p>
                  </a:txBody>
                  <a:tcPr/>
                </a:tc>
                <a:tc>
                  <a:txBody>
                    <a:bodyPr/>
                    <a:lstStyle/>
                    <a:p>
                      <a:r>
                        <a:rPr lang="en-IN" dirty="0"/>
                        <a:t>0.8728</a:t>
                      </a:r>
                    </a:p>
                  </a:txBody>
                  <a:tcPr/>
                </a:tc>
                <a:tc>
                  <a:txBody>
                    <a:bodyPr/>
                    <a:lstStyle/>
                    <a:p>
                      <a:r>
                        <a:rPr lang="en-IN" dirty="0"/>
                        <a:t>0.0041</a:t>
                      </a:r>
                    </a:p>
                  </a:txBody>
                  <a:tcPr/>
                </a:tc>
                <a:tc>
                  <a:txBody>
                    <a:bodyPr/>
                    <a:lstStyle/>
                    <a:p>
                      <a:r>
                        <a:rPr lang="en-IN" dirty="0"/>
                        <a:t>NO</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10836798"/>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SW</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Protein</a:t>
                      </a:r>
                    </a:p>
                  </a:txBody>
                  <a:tcPr/>
                </a:tc>
                <a:tc>
                  <a:txBody>
                    <a:bodyPr/>
                    <a:lstStyle/>
                    <a:p>
                      <a:r>
                        <a:rPr lang="en-IN" dirty="0"/>
                        <a:t>0.9142</a:t>
                      </a:r>
                    </a:p>
                  </a:txBody>
                  <a:tcPr/>
                </a:tc>
                <a:tc>
                  <a:txBody>
                    <a:bodyPr/>
                    <a:lstStyle/>
                    <a:p>
                      <a:r>
                        <a:rPr lang="en-IN" dirty="0"/>
                        <a:t>0.033</a:t>
                      </a:r>
                    </a:p>
                  </a:txBody>
                  <a:tcPr/>
                </a:tc>
                <a:tc>
                  <a:txBody>
                    <a:bodyPr/>
                    <a:lstStyle/>
                    <a:p>
                      <a:r>
                        <a:rPr lang="en-IN" dirty="0"/>
                        <a:t>YES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12732754"/>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SW</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Fat</a:t>
                      </a:r>
                    </a:p>
                  </a:txBody>
                  <a:tcPr/>
                </a:tc>
                <a:tc>
                  <a:txBody>
                    <a:bodyPr/>
                    <a:lstStyle/>
                    <a:p>
                      <a:r>
                        <a:rPr lang="en-IN" dirty="0"/>
                        <a:t>0.8704</a:t>
                      </a:r>
                    </a:p>
                  </a:txBody>
                  <a:tcPr/>
                </a:tc>
                <a:tc>
                  <a:txBody>
                    <a:bodyPr/>
                    <a:lstStyle/>
                    <a:p>
                      <a:r>
                        <a:rPr lang="en-IN" dirty="0"/>
                        <a:t>0.0036</a:t>
                      </a:r>
                    </a:p>
                  </a:txBody>
                  <a:tcPr/>
                </a:tc>
                <a:tc>
                  <a:txBody>
                    <a:bodyPr/>
                    <a:lstStyle/>
                    <a:p>
                      <a:r>
                        <a:rPr lang="en-IN" dirty="0"/>
                        <a:t>NO</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61505911"/>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SW</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Sodium</a:t>
                      </a:r>
                    </a:p>
                  </a:txBody>
                  <a:tcPr/>
                </a:tc>
                <a:tc>
                  <a:txBody>
                    <a:bodyPr/>
                    <a:lstStyle/>
                    <a:p>
                      <a:r>
                        <a:rPr lang="en-IN" dirty="0"/>
                        <a:t>0.9318</a:t>
                      </a:r>
                    </a:p>
                  </a:txBody>
                  <a:tcPr/>
                </a:tc>
                <a:tc>
                  <a:txBody>
                    <a:bodyPr/>
                    <a:lstStyle/>
                    <a:p>
                      <a:r>
                        <a:rPr lang="en-IN" dirty="0"/>
                        <a:t>0.0855</a:t>
                      </a:r>
                    </a:p>
                  </a:txBody>
                  <a:tcPr/>
                </a:tc>
                <a:tc>
                  <a:txBody>
                    <a:bodyPr/>
                    <a:lstStyle/>
                    <a:p>
                      <a:r>
                        <a:rPr lang="en-IN" dirty="0"/>
                        <a:t>YES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408940113"/>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SW</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err="1"/>
                        <a:t>Fiber</a:t>
                      </a:r>
                      <a:endParaRPr lang="en-IN" dirty="0"/>
                    </a:p>
                  </a:txBody>
                  <a:tcPr/>
                </a:tc>
                <a:tc>
                  <a:txBody>
                    <a:bodyPr/>
                    <a:lstStyle/>
                    <a:p>
                      <a:r>
                        <a:rPr lang="en-IN" dirty="0"/>
                        <a:t>0.863</a:t>
                      </a:r>
                    </a:p>
                  </a:txBody>
                  <a:tcPr/>
                </a:tc>
                <a:tc>
                  <a:txBody>
                    <a:bodyPr/>
                    <a:lstStyle/>
                    <a:p>
                      <a:r>
                        <a:rPr lang="en-IN" dirty="0"/>
                        <a:t>0.0026</a:t>
                      </a:r>
                    </a:p>
                  </a:txBody>
                  <a:tcPr/>
                </a:tc>
                <a:tc>
                  <a:txBody>
                    <a:bodyPr/>
                    <a:lstStyle/>
                    <a:p>
                      <a:r>
                        <a:rPr lang="en-IN" dirty="0"/>
                        <a:t>NO</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42764771"/>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SW</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Carbohydrates</a:t>
                      </a:r>
                    </a:p>
                  </a:txBody>
                  <a:tcPr/>
                </a:tc>
                <a:tc>
                  <a:txBody>
                    <a:bodyPr/>
                    <a:lstStyle/>
                    <a:p>
                      <a:r>
                        <a:rPr lang="en-IN" dirty="0"/>
                        <a:t>0.9562</a:t>
                      </a:r>
                    </a:p>
                  </a:txBody>
                  <a:tcPr/>
                </a:tc>
                <a:tc>
                  <a:txBody>
                    <a:bodyPr/>
                    <a:lstStyle/>
                    <a:p>
                      <a:r>
                        <a:rPr lang="en-IN" dirty="0"/>
                        <a:t>0.3231</a:t>
                      </a:r>
                    </a:p>
                  </a:txBody>
                  <a:tcPr/>
                </a:tc>
                <a:tc>
                  <a:txBody>
                    <a:bodyPr/>
                    <a:lstStyle/>
                    <a:p>
                      <a:r>
                        <a:rPr lang="en-IN" dirty="0"/>
                        <a:t>YES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17404690"/>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SW</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Sugar</a:t>
                      </a:r>
                    </a:p>
                  </a:txBody>
                  <a:tcPr/>
                </a:tc>
                <a:tc>
                  <a:txBody>
                    <a:bodyPr/>
                    <a:lstStyle/>
                    <a:p>
                      <a:r>
                        <a:rPr lang="en-IN" dirty="0"/>
                        <a:t>0.9224</a:t>
                      </a:r>
                    </a:p>
                  </a:txBody>
                  <a:tcPr/>
                </a:tc>
                <a:tc>
                  <a:txBody>
                    <a:bodyPr/>
                    <a:lstStyle/>
                    <a:p>
                      <a:r>
                        <a:rPr lang="en-IN" dirty="0"/>
                        <a:t>0.0511</a:t>
                      </a:r>
                    </a:p>
                  </a:txBody>
                  <a:tcPr/>
                </a:tc>
                <a:tc>
                  <a:txBody>
                    <a:bodyPr/>
                    <a:lstStyle/>
                    <a:p>
                      <a:r>
                        <a:rPr lang="en-IN" dirty="0"/>
                        <a:t>YES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71170908"/>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IN" dirty="0"/>
                        <a:t>Potassium</a:t>
                      </a:r>
                    </a:p>
                  </a:txBody>
                  <a:tcPr>
                    <a:lnB w="12700" cap="flat" cmpd="sng" algn="ctr">
                      <a:solidFill>
                        <a:schemeClr val="tx1"/>
                      </a:solidFill>
                      <a:prstDash val="solid"/>
                      <a:round/>
                      <a:headEnd type="none" w="med" len="med"/>
                      <a:tailEnd type="none" w="med" len="med"/>
                    </a:lnB>
                  </a:tcPr>
                </a:tc>
                <a:tc>
                  <a:txBody>
                    <a:bodyPr/>
                    <a:lstStyle/>
                    <a:p>
                      <a:r>
                        <a:rPr lang="en-IN" dirty="0"/>
                        <a:t>0.7921</a:t>
                      </a:r>
                    </a:p>
                  </a:txBody>
                  <a:tcPr>
                    <a:lnB w="12700" cap="flat" cmpd="sng" algn="ctr">
                      <a:solidFill>
                        <a:schemeClr val="tx1"/>
                      </a:solidFill>
                      <a:prstDash val="solid"/>
                      <a:round/>
                      <a:headEnd type="none" w="med" len="med"/>
                      <a:tailEnd type="none" w="med" len="med"/>
                    </a:lnB>
                  </a:tcPr>
                </a:tc>
                <a:tc>
                  <a:txBody>
                    <a:bodyPr/>
                    <a:lstStyle/>
                    <a:p>
                      <a:r>
                        <a:rPr lang="en-IN" dirty="0"/>
                        <a:t>0.0001</a:t>
                      </a:r>
                    </a:p>
                  </a:txBody>
                  <a:tcPr>
                    <a:lnB w="12700" cap="flat" cmpd="sng" algn="ctr">
                      <a:solidFill>
                        <a:schemeClr val="tx1"/>
                      </a:solidFill>
                      <a:prstDash val="solid"/>
                      <a:round/>
                      <a:headEnd type="none" w="med" len="med"/>
                      <a:tailEnd type="none" w="med" len="med"/>
                    </a:lnB>
                  </a:tcPr>
                </a:tc>
                <a:tc>
                  <a:txBody>
                    <a:bodyPr/>
                    <a:lstStyle/>
                    <a:p>
                      <a:r>
                        <a:rPr lang="en-IN" dirty="0"/>
                        <a:t>NO</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7377681"/>
                  </a:ext>
                </a:extLst>
              </a:tr>
            </a:tbl>
          </a:graphicData>
        </a:graphic>
      </p:graphicFrame>
      <p:graphicFrame>
        <p:nvGraphicFramePr>
          <p:cNvPr id="9" name="Table 9">
            <a:extLst>
              <a:ext uri="{FF2B5EF4-FFF2-40B4-BE49-F238E27FC236}">
                <a16:creationId xmlns:a16="http://schemas.microsoft.com/office/drawing/2014/main" id="{F9A78595-F59B-DE14-FAD2-FB9A1A93AB50}"/>
              </a:ext>
            </a:extLst>
          </p:cNvPr>
          <p:cNvGraphicFramePr>
            <a:graphicFrameLocks noGrp="1"/>
          </p:cNvGraphicFramePr>
          <p:nvPr>
            <p:extLst>
              <p:ext uri="{D42A27DB-BD31-4B8C-83A1-F6EECF244321}">
                <p14:modId xmlns:p14="http://schemas.microsoft.com/office/powerpoint/2010/main" val="1709090457"/>
              </p:ext>
            </p:extLst>
          </p:nvPr>
        </p:nvGraphicFramePr>
        <p:xfrm>
          <a:off x="291550" y="3006726"/>
          <a:ext cx="5717350" cy="3717290"/>
        </p:xfrm>
        <a:graphic>
          <a:graphicData uri="http://schemas.openxmlformats.org/drawingml/2006/table">
            <a:tbl>
              <a:tblPr firstRow="1" bandRow="1">
                <a:tableStyleId>{073A0DAA-6AF3-43AB-8588-CEC1D06C72B9}</a:tableStyleId>
              </a:tblPr>
              <a:tblGrid>
                <a:gridCol w="1143470">
                  <a:extLst>
                    <a:ext uri="{9D8B030D-6E8A-4147-A177-3AD203B41FA5}">
                      <a16:colId xmlns:a16="http://schemas.microsoft.com/office/drawing/2014/main" val="130579503"/>
                    </a:ext>
                  </a:extLst>
                </a:gridCol>
                <a:gridCol w="1143470">
                  <a:extLst>
                    <a:ext uri="{9D8B030D-6E8A-4147-A177-3AD203B41FA5}">
                      <a16:colId xmlns:a16="http://schemas.microsoft.com/office/drawing/2014/main" val="1927520904"/>
                    </a:ext>
                  </a:extLst>
                </a:gridCol>
                <a:gridCol w="1143470">
                  <a:extLst>
                    <a:ext uri="{9D8B030D-6E8A-4147-A177-3AD203B41FA5}">
                      <a16:colId xmlns:a16="http://schemas.microsoft.com/office/drawing/2014/main" val="2584224733"/>
                    </a:ext>
                  </a:extLst>
                </a:gridCol>
                <a:gridCol w="1143470">
                  <a:extLst>
                    <a:ext uri="{9D8B030D-6E8A-4147-A177-3AD203B41FA5}">
                      <a16:colId xmlns:a16="http://schemas.microsoft.com/office/drawing/2014/main" val="2369684754"/>
                    </a:ext>
                  </a:extLst>
                </a:gridCol>
                <a:gridCol w="1143470">
                  <a:extLst>
                    <a:ext uri="{9D8B030D-6E8A-4147-A177-3AD203B41FA5}">
                      <a16:colId xmlns:a16="http://schemas.microsoft.com/office/drawing/2014/main" val="2162595073"/>
                    </a:ext>
                  </a:extLst>
                </a:gridCol>
              </a:tblGrid>
              <a:tr h="387350">
                <a:tc>
                  <a:txBody>
                    <a:bodyPr/>
                    <a:lstStyle/>
                    <a:p>
                      <a:r>
                        <a:rPr lang="en-IN" dirty="0"/>
                        <a:t>Test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Variable</a:t>
                      </a:r>
                    </a:p>
                  </a:txBody>
                  <a:tcPr>
                    <a:lnT w="12700" cap="flat" cmpd="sng" algn="ctr">
                      <a:solidFill>
                        <a:schemeClr val="tx1"/>
                      </a:solidFill>
                      <a:prstDash val="solid"/>
                      <a:round/>
                      <a:headEnd type="none" w="med" len="med"/>
                      <a:tailEnd type="none" w="med" len="med"/>
                    </a:lnT>
                  </a:tcPr>
                </a:tc>
                <a:tc>
                  <a:txBody>
                    <a:bodyPr/>
                    <a:lstStyle/>
                    <a:p>
                      <a:r>
                        <a:rPr lang="en-IN" dirty="0"/>
                        <a:t>Statistic</a:t>
                      </a:r>
                    </a:p>
                  </a:txBody>
                  <a:tcPr>
                    <a:lnT w="12700" cap="flat" cmpd="sng" algn="ctr">
                      <a:solidFill>
                        <a:schemeClr val="tx1"/>
                      </a:solidFill>
                      <a:prstDash val="solid"/>
                      <a:round/>
                      <a:headEnd type="none" w="med" len="med"/>
                      <a:tailEnd type="none" w="med" len="med"/>
                    </a:lnT>
                  </a:tcPr>
                </a:tc>
                <a:tc>
                  <a:txBody>
                    <a:bodyPr/>
                    <a:lstStyle/>
                    <a:p>
                      <a:r>
                        <a:rPr lang="en-IN" dirty="0"/>
                        <a:t>p-value</a:t>
                      </a:r>
                    </a:p>
                  </a:txBody>
                  <a:tcPr>
                    <a:lnT w="12700" cap="flat" cmpd="sng" algn="ctr">
                      <a:solidFill>
                        <a:schemeClr val="tx1"/>
                      </a:solidFill>
                      <a:prstDash val="solid"/>
                      <a:round/>
                      <a:headEnd type="none" w="med" len="med"/>
                      <a:tailEnd type="none" w="med" len="med"/>
                    </a:lnT>
                  </a:tcPr>
                </a:tc>
                <a:tc>
                  <a:txBody>
                    <a:bodyPr/>
                    <a:lstStyle/>
                    <a:p>
                      <a:r>
                        <a:rPr lang="en-IN" dirty="0"/>
                        <a:t>Normality</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48539875"/>
                  </a:ext>
                </a:extLst>
              </a:tr>
              <a:tr h="387350">
                <a:tc>
                  <a:txBody>
                    <a:bodyPr/>
                    <a:lstStyle/>
                    <a:p>
                      <a:r>
                        <a:rPr lang="en-IN" dirty="0"/>
                        <a:t>SW</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Calories</a:t>
                      </a:r>
                    </a:p>
                  </a:txBody>
                  <a:tcPr/>
                </a:tc>
                <a:tc>
                  <a:txBody>
                    <a:bodyPr/>
                    <a:lstStyle/>
                    <a:p>
                      <a:r>
                        <a:rPr lang="en-IN" dirty="0"/>
                        <a:t>0.7818</a:t>
                      </a:r>
                    </a:p>
                  </a:txBody>
                  <a:tcPr/>
                </a:tc>
                <a:tc>
                  <a:txBody>
                    <a:bodyPr/>
                    <a:lstStyle/>
                    <a:p>
                      <a:r>
                        <a:rPr lang="en-IN" dirty="0"/>
                        <a:t>0.0012</a:t>
                      </a:r>
                    </a:p>
                  </a:txBody>
                  <a:tcPr/>
                </a:tc>
                <a:tc>
                  <a:txBody>
                    <a:bodyPr/>
                    <a:lstStyle/>
                    <a:p>
                      <a:r>
                        <a:rPr lang="en-IN" dirty="0"/>
                        <a:t>NO</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4483857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SW</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Protein</a:t>
                      </a:r>
                    </a:p>
                  </a:txBody>
                  <a:tcPr/>
                </a:tc>
                <a:tc>
                  <a:txBody>
                    <a:bodyPr/>
                    <a:lstStyle/>
                    <a:p>
                      <a:r>
                        <a:rPr lang="en-IN" dirty="0"/>
                        <a:t>0.8256</a:t>
                      </a:r>
                    </a:p>
                  </a:txBody>
                  <a:tcPr/>
                </a:tc>
                <a:tc>
                  <a:txBody>
                    <a:bodyPr/>
                    <a:lstStyle/>
                    <a:p>
                      <a:r>
                        <a:rPr lang="en-IN" dirty="0"/>
                        <a:t>0.0047</a:t>
                      </a:r>
                    </a:p>
                  </a:txBody>
                  <a:tcPr/>
                </a:tc>
                <a:tc>
                  <a:txBody>
                    <a:bodyPr/>
                    <a:lstStyle/>
                    <a:p>
                      <a:r>
                        <a:rPr lang="en-IN" dirty="0"/>
                        <a:t>NO</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67939461"/>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SW</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Fat</a:t>
                      </a:r>
                    </a:p>
                  </a:txBody>
                  <a:tcPr/>
                </a:tc>
                <a:tc>
                  <a:txBody>
                    <a:bodyPr/>
                    <a:lstStyle/>
                    <a:p>
                      <a:r>
                        <a:rPr lang="en-IN" dirty="0"/>
                        <a:t>0.7538</a:t>
                      </a:r>
                    </a:p>
                  </a:txBody>
                  <a:tcPr/>
                </a:tc>
                <a:tc>
                  <a:txBody>
                    <a:bodyPr/>
                    <a:lstStyle/>
                    <a:p>
                      <a:r>
                        <a:rPr lang="en-IN" dirty="0"/>
                        <a:t>0.0005</a:t>
                      </a:r>
                    </a:p>
                  </a:txBody>
                  <a:tcPr/>
                </a:tc>
                <a:tc>
                  <a:txBody>
                    <a:bodyPr/>
                    <a:lstStyle/>
                    <a:p>
                      <a:r>
                        <a:rPr lang="en-IN" dirty="0"/>
                        <a:t>NO</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5299920"/>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SW</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Sodium</a:t>
                      </a:r>
                    </a:p>
                  </a:txBody>
                  <a:tcPr/>
                </a:tc>
                <a:tc>
                  <a:txBody>
                    <a:bodyPr/>
                    <a:lstStyle/>
                    <a:p>
                      <a:r>
                        <a:rPr lang="en-IN" dirty="0"/>
                        <a:t>0.9144</a:t>
                      </a:r>
                    </a:p>
                  </a:txBody>
                  <a:tcPr/>
                </a:tc>
                <a:tc>
                  <a:txBody>
                    <a:bodyPr/>
                    <a:lstStyle/>
                    <a:p>
                      <a:r>
                        <a:rPr lang="en-IN" dirty="0"/>
                        <a:t>0.1185</a:t>
                      </a:r>
                    </a:p>
                  </a:txBody>
                  <a:tcPr/>
                </a:tc>
                <a:tc>
                  <a:txBody>
                    <a:bodyPr/>
                    <a:lstStyle/>
                    <a:p>
                      <a:r>
                        <a:rPr lang="en-IN" dirty="0"/>
                        <a:t>YES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13901080"/>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SW</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err="1"/>
                        <a:t>Fiber</a:t>
                      </a:r>
                      <a:endParaRPr lang="en-IN" dirty="0"/>
                    </a:p>
                  </a:txBody>
                  <a:tcPr/>
                </a:tc>
                <a:tc>
                  <a:txBody>
                    <a:bodyPr/>
                    <a:lstStyle/>
                    <a:p>
                      <a:r>
                        <a:rPr lang="en-IN" dirty="0"/>
                        <a:t>0.9686</a:t>
                      </a:r>
                    </a:p>
                  </a:txBody>
                  <a:tcPr/>
                </a:tc>
                <a:tc>
                  <a:txBody>
                    <a:bodyPr/>
                    <a:lstStyle/>
                    <a:p>
                      <a:r>
                        <a:rPr lang="en-IN" dirty="0"/>
                        <a:t>0.793</a:t>
                      </a:r>
                    </a:p>
                  </a:txBody>
                  <a:tcPr/>
                </a:tc>
                <a:tc>
                  <a:txBody>
                    <a:bodyPr/>
                    <a:lstStyle/>
                    <a:p>
                      <a:r>
                        <a:rPr lang="en-IN" dirty="0"/>
                        <a:t>YES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679050421"/>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SW</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Carbohydrates</a:t>
                      </a:r>
                    </a:p>
                  </a:txBody>
                  <a:tcPr/>
                </a:tc>
                <a:tc>
                  <a:txBody>
                    <a:bodyPr/>
                    <a:lstStyle/>
                    <a:p>
                      <a:r>
                        <a:rPr lang="en-IN" dirty="0"/>
                        <a:t>0.9159</a:t>
                      </a:r>
                    </a:p>
                  </a:txBody>
                  <a:tcPr/>
                </a:tc>
                <a:tc>
                  <a:txBody>
                    <a:bodyPr/>
                    <a:lstStyle/>
                    <a:p>
                      <a:r>
                        <a:rPr lang="en-IN" dirty="0"/>
                        <a:t>0.1259</a:t>
                      </a:r>
                    </a:p>
                  </a:txBody>
                  <a:tcPr/>
                </a:tc>
                <a:tc>
                  <a:txBody>
                    <a:bodyPr/>
                    <a:lstStyle/>
                    <a:p>
                      <a:r>
                        <a:rPr lang="en-IN" dirty="0"/>
                        <a:t>YES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07380838"/>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SW</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Sugar</a:t>
                      </a:r>
                    </a:p>
                  </a:txBody>
                  <a:tcPr/>
                </a:tc>
                <a:tc>
                  <a:txBody>
                    <a:bodyPr/>
                    <a:lstStyle/>
                    <a:p>
                      <a:r>
                        <a:rPr lang="en-IN" dirty="0"/>
                        <a:t>0.9125</a:t>
                      </a:r>
                    </a:p>
                  </a:txBody>
                  <a:tcPr/>
                </a:tc>
                <a:tc>
                  <a:txBody>
                    <a:bodyPr/>
                    <a:lstStyle/>
                    <a:p>
                      <a:r>
                        <a:rPr lang="en-IN" dirty="0"/>
                        <a:t>0.1101</a:t>
                      </a:r>
                    </a:p>
                  </a:txBody>
                  <a:tcPr/>
                </a:tc>
                <a:tc>
                  <a:txBody>
                    <a:bodyPr/>
                    <a:lstStyle/>
                    <a:p>
                      <a:r>
                        <a:rPr lang="en-IN" dirty="0"/>
                        <a:t>YES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8754716"/>
                  </a:ext>
                </a:extLst>
              </a:tr>
              <a:tr h="38735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SW</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IN" dirty="0"/>
                        <a:t>Potassium</a:t>
                      </a:r>
                    </a:p>
                  </a:txBody>
                  <a:tcPr>
                    <a:lnB w="12700" cap="flat" cmpd="sng" algn="ctr">
                      <a:solidFill>
                        <a:schemeClr val="tx1"/>
                      </a:solidFill>
                      <a:prstDash val="solid"/>
                      <a:round/>
                      <a:headEnd type="none" w="med" len="med"/>
                      <a:tailEnd type="none" w="med" len="med"/>
                    </a:lnB>
                  </a:tcPr>
                </a:tc>
                <a:tc>
                  <a:txBody>
                    <a:bodyPr/>
                    <a:lstStyle/>
                    <a:p>
                      <a:r>
                        <a:rPr lang="en-IN" dirty="0"/>
                        <a:t>0.8746</a:t>
                      </a:r>
                    </a:p>
                  </a:txBody>
                  <a:tcPr>
                    <a:lnB w="12700" cap="flat" cmpd="sng" algn="ctr">
                      <a:solidFill>
                        <a:schemeClr val="tx1"/>
                      </a:solidFill>
                      <a:prstDash val="solid"/>
                      <a:round/>
                      <a:headEnd type="none" w="med" len="med"/>
                      <a:tailEnd type="none" w="med" len="med"/>
                    </a:lnB>
                  </a:tcPr>
                </a:tc>
                <a:tc>
                  <a:txBody>
                    <a:bodyPr/>
                    <a:lstStyle/>
                    <a:p>
                      <a:r>
                        <a:rPr lang="en-IN" dirty="0"/>
                        <a:t>0.026</a:t>
                      </a:r>
                    </a:p>
                  </a:txBody>
                  <a:tcPr>
                    <a:lnB w="12700" cap="flat" cmpd="sng" algn="ctr">
                      <a:solidFill>
                        <a:schemeClr val="tx1"/>
                      </a:solidFill>
                      <a:prstDash val="solid"/>
                      <a:round/>
                      <a:headEnd type="none" w="med" len="med"/>
                      <a:tailEnd type="none" w="med" len="med"/>
                    </a:lnB>
                  </a:tcPr>
                </a:tc>
                <a:tc>
                  <a:txBody>
                    <a:bodyPr/>
                    <a:lstStyle/>
                    <a:p>
                      <a:r>
                        <a:rPr lang="en-IN" dirty="0"/>
                        <a:t>YES</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3371624"/>
                  </a:ext>
                </a:extLst>
              </a:tr>
            </a:tbl>
          </a:graphicData>
        </a:graphic>
      </p:graphicFrame>
    </p:spTree>
    <p:extLst>
      <p:ext uri="{BB962C8B-B14F-4D97-AF65-F5344CB8AC3E}">
        <p14:creationId xmlns:p14="http://schemas.microsoft.com/office/powerpoint/2010/main" val="40633857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E4A1-065E-82DC-DB37-C827DFE2AC88}"/>
              </a:ext>
            </a:extLst>
          </p:cNvPr>
          <p:cNvSpPr>
            <a:spLocks noGrp="1"/>
          </p:cNvSpPr>
          <p:nvPr>
            <p:ph type="title"/>
          </p:nvPr>
        </p:nvSpPr>
        <p:spPr/>
        <p:txBody>
          <a:bodyPr/>
          <a:lstStyle/>
          <a:p>
            <a:r>
              <a:rPr lang="en-IN" dirty="0">
                <a:latin typeface="Bahnschrift Condensed" panose="020B0502040204020203" pitchFamily="34" charset="0"/>
              </a:rPr>
              <a:t>Transformation required again</a:t>
            </a:r>
            <a:r>
              <a:rPr lang="en-IN" dirty="0"/>
              <a:t>!!</a:t>
            </a:r>
          </a:p>
        </p:txBody>
      </p:sp>
      <p:sp>
        <p:nvSpPr>
          <p:cNvPr id="3" name="Content Placeholder 2">
            <a:extLst>
              <a:ext uri="{FF2B5EF4-FFF2-40B4-BE49-F238E27FC236}">
                <a16:creationId xmlns:a16="http://schemas.microsoft.com/office/drawing/2014/main" id="{999AF10D-7F7C-2C37-C52B-60A60267148D}"/>
              </a:ext>
            </a:extLst>
          </p:cNvPr>
          <p:cNvSpPr>
            <a:spLocks noGrp="1"/>
          </p:cNvSpPr>
          <p:nvPr>
            <p:ph idx="1"/>
          </p:nvPr>
        </p:nvSpPr>
        <p:spPr>
          <a:xfrm>
            <a:off x="838200" y="1825625"/>
            <a:ext cx="10515600" cy="4667250"/>
          </a:xfrm>
        </p:spPr>
        <p:txBody>
          <a:bodyPr/>
          <a:lstStyle/>
          <a:p>
            <a:r>
              <a:rPr lang="en-IN" dirty="0"/>
              <a:t>Some of the variables were not normal in groupwise also.</a:t>
            </a:r>
          </a:p>
          <a:p>
            <a:r>
              <a:rPr lang="en-IN" dirty="0"/>
              <a:t>This motivates us to perform </a:t>
            </a:r>
            <a:r>
              <a:rPr lang="en-IN" dirty="0" err="1"/>
              <a:t>boxcox</a:t>
            </a:r>
            <a:r>
              <a:rPr lang="en-IN" dirty="0"/>
              <a:t> transformation on those variables keeping the value of the </a:t>
            </a:r>
            <a:r>
              <a:rPr lang="en-IN" dirty="0" err="1"/>
              <a:t>lamda</a:t>
            </a:r>
            <a:r>
              <a:rPr lang="en-IN" dirty="0"/>
              <a:t> same in each of the group.</a:t>
            </a:r>
          </a:p>
          <a:p>
            <a:pPr marL="0" indent="0">
              <a:buNone/>
            </a:pPr>
            <a:r>
              <a:rPr lang="en-IN" dirty="0"/>
              <a:t> </a:t>
            </a:r>
          </a:p>
        </p:txBody>
      </p:sp>
      <p:graphicFrame>
        <p:nvGraphicFramePr>
          <p:cNvPr id="4" name="Table 4">
            <a:extLst>
              <a:ext uri="{FF2B5EF4-FFF2-40B4-BE49-F238E27FC236}">
                <a16:creationId xmlns:a16="http://schemas.microsoft.com/office/drawing/2014/main" id="{EAF97F26-670B-DCFD-AC3E-2BB6A7C88484}"/>
              </a:ext>
            </a:extLst>
          </p:cNvPr>
          <p:cNvGraphicFramePr>
            <a:graphicFrameLocks noGrp="1"/>
          </p:cNvGraphicFramePr>
          <p:nvPr>
            <p:extLst>
              <p:ext uri="{D42A27DB-BD31-4B8C-83A1-F6EECF244321}">
                <p14:modId xmlns:p14="http://schemas.microsoft.com/office/powerpoint/2010/main" val="2713415602"/>
              </p:ext>
            </p:extLst>
          </p:nvPr>
        </p:nvGraphicFramePr>
        <p:xfrm>
          <a:off x="2032000" y="3429000"/>
          <a:ext cx="8128000" cy="2882898"/>
        </p:xfrm>
        <a:graphic>
          <a:graphicData uri="http://schemas.openxmlformats.org/drawingml/2006/table">
            <a:tbl>
              <a:tblPr firstRow="1" bandRow="1">
                <a:tableStyleId>{073A0DAA-6AF3-43AB-8588-CEC1D06C72B9}</a:tableStyleId>
              </a:tblPr>
              <a:tblGrid>
                <a:gridCol w="4064000">
                  <a:extLst>
                    <a:ext uri="{9D8B030D-6E8A-4147-A177-3AD203B41FA5}">
                      <a16:colId xmlns:a16="http://schemas.microsoft.com/office/drawing/2014/main" val="4085894679"/>
                    </a:ext>
                  </a:extLst>
                </a:gridCol>
                <a:gridCol w="4064000">
                  <a:extLst>
                    <a:ext uri="{9D8B030D-6E8A-4147-A177-3AD203B41FA5}">
                      <a16:colId xmlns:a16="http://schemas.microsoft.com/office/drawing/2014/main" val="2562963185"/>
                    </a:ext>
                  </a:extLst>
                </a:gridCol>
              </a:tblGrid>
              <a:tr h="480483">
                <a:tc>
                  <a:txBody>
                    <a:bodyPr/>
                    <a:lstStyle/>
                    <a:p>
                      <a:r>
                        <a:rPr lang="en-IN" dirty="0"/>
                        <a:t>Variable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Power</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35524298"/>
                  </a:ext>
                </a:extLst>
              </a:tr>
              <a:tr h="480483">
                <a:tc>
                  <a:txBody>
                    <a:bodyPr/>
                    <a:lstStyle/>
                    <a:p>
                      <a:r>
                        <a:rPr lang="en-IN" dirty="0"/>
                        <a:t>Calories</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1.68149156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590410925"/>
                  </a:ext>
                </a:extLst>
              </a:tr>
              <a:tr h="480483">
                <a:tc>
                  <a:txBody>
                    <a:bodyPr/>
                    <a:lstStyle/>
                    <a:p>
                      <a:r>
                        <a:rPr lang="en-IN" dirty="0"/>
                        <a:t>Protein</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0.32994981</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545933517"/>
                  </a:ext>
                </a:extLst>
              </a:tr>
              <a:tr h="480483">
                <a:tc>
                  <a:txBody>
                    <a:bodyPr/>
                    <a:lstStyle/>
                    <a:p>
                      <a:r>
                        <a:rPr lang="en-IN" dirty="0"/>
                        <a:t>Fat</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0.37779543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13935126"/>
                  </a:ext>
                </a:extLst>
              </a:tr>
              <a:tr h="480483">
                <a:tc>
                  <a:txBody>
                    <a:bodyPr/>
                    <a:lstStyle/>
                    <a:p>
                      <a:r>
                        <a:rPr lang="en-IN" dirty="0" err="1"/>
                        <a:t>Fiber</a:t>
                      </a:r>
                      <a:endParaRPr lang="en-IN" dirty="0"/>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-0.26965518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209290015"/>
                  </a:ext>
                </a:extLst>
              </a:tr>
              <a:tr h="480483">
                <a:tc>
                  <a:txBody>
                    <a:bodyPr/>
                    <a:lstStyle/>
                    <a:p>
                      <a:r>
                        <a:rPr lang="en-IN" dirty="0"/>
                        <a:t>Potassium</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IN" dirty="0"/>
                        <a:t>0.01459788</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5995038"/>
                  </a:ext>
                </a:extLst>
              </a:tr>
            </a:tbl>
          </a:graphicData>
        </a:graphic>
      </p:graphicFrame>
    </p:spTree>
    <p:extLst>
      <p:ext uri="{BB962C8B-B14F-4D97-AF65-F5344CB8AC3E}">
        <p14:creationId xmlns:p14="http://schemas.microsoft.com/office/powerpoint/2010/main" val="4290527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FE315-0E1D-2190-A8E9-FAA3CD785571}"/>
              </a:ext>
            </a:extLst>
          </p:cNvPr>
          <p:cNvSpPr>
            <a:spLocks noGrp="1"/>
          </p:cNvSpPr>
          <p:nvPr>
            <p:ph type="title"/>
          </p:nvPr>
        </p:nvSpPr>
        <p:spPr/>
        <p:txBody>
          <a:bodyPr/>
          <a:lstStyle/>
          <a:p>
            <a:r>
              <a:rPr lang="en-IN" u="sng" dirty="0">
                <a:latin typeface="Bahnschrift Condensed" panose="020B0502040204020203" pitchFamily="34" charset="0"/>
              </a:rPr>
              <a:t>Checking Normality after Transformation </a:t>
            </a:r>
            <a:r>
              <a:rPr lang="en-IN" dirty="0"/>
              <a:t>:-</a:t>
            </a:r>
          </a:p>
        </p:txBody>
      </p:sp>
      <p:sp>
        <p:nvSpPr>
          <p:cNvPr id="3" name="Content Placeholder 2">
            <a:extLst>
              <a:ext uri="{FF2B5EF4-FFF2-40B4-BE49-F238E27FC236}">
                <a16:creationId xmlns:a16="http://schemas.microsoft.com/office/drawing/2014/main" id="{A14D7CF2-CD3E-F91E-CD90-5C012ED85672}"/>
              </a:ext>
            </a:extLst>
          </p:cNvPr>
          <p:cNvSpPr>
            <a:spLocks noGrp="1"/>
          </p:cNvSpPr>
          <p:nvPr>
            <p:ph idx="1"/>
          </p:nvPr>
        </p:nvSpPr>
        <p:spPr>
          <a:xfrm>
            <a:off x="371061" y="1690688"/>
            <a:ext cx="10982739" cy="5167312"/>
          </a:xfrm>
        </p:spPr>
        <p:txBody>
          <a:bodyPr>
            <a:normAutofit fontScale="85000" lnSpcReduction="20000"/>
          </a:bodyPr>
          <a:lstStyle/>
          <a:p>
            <a:r>
              <a:rPr lang="en-IN" u="sng" dirty="0"/>
              <a:t>QQ Plot after transformation </a:t>
            </a:r>
            <a:r>
              <a:rPr lang="en-IN" dirty="0"/>
              <a:t>:</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A</a:t>
            </a:r>
          </a:p>
          <a:p>
            <a:endParaRPr lang="en-IN" dirty="0"/>
          </a:p>
          <a:p>
            <a:endParaRPr lang="en-IN" dirty="0"/>
          </a:p>
          <a:p>
            <a:r>
              <a:rPr lang="en-IN" dirty="0"/>
              <a:t>Apart from two variables Calories and Fat others are all univariate normal.</a:t>
            </a:r>
          </a:p>
          <a:p>
            <a:endParaRPr lang="en-IN" dirty="0"/>
          </a:p>
        </p:txBody>
      </p:sp>
      <p:pic>
        <p:nvPicPr>
          <p:cNvPr id="5" name="Picture 4">
            <a:extLst>
              <a:ext uri="{FF2B5EF4-FFF2-40B4-BE49-F238E27FC236}">
                <a16:creationId xmlns:a16="http://schemas.microsoft.com/office/drawing/2014/main" id="{C21D9A23-C9D8-BEAF-4557-E5A5BB344F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061" y="2252870"/>
            <a:ext cx="10982739" cy="3924093"/>
          </a:xfrm>
          <a:prstGeom prst="rect">
            <a:avLst/>
          </a:prstGeom>
          <a:ln>
            <a:solidFill>
              <a:schemeClr val="tx1"/>
            </a:solidFill>
          </a:ln>
        </p:spPr>
      </p:pic>
    </p:spTree>
    <p:extLst>
      <p:ext uri="{BB962C8B-B14F-4D97-AF65-F5344CB8AC3E}">
        <p14:creationId xmlns:p14="http://schemas.microsoft.com/office/powerpoint/2010/main" val="1201354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77812-436A-A1C0-783D-091ED98E46D0}"/>
              </a:ext>
            </a:extLst>
          </p:cNvPr>
          <p:cNvSpPr>
            <a:spLocks noGrp="1"/>
          </p:cNvSpPr>
          <p:nvPr>
            <p:ph type="title"/>
          </p:nvPr>
        </p:nvSpPr>
        <p:spPr/>
        <p:txBody>
          <a:bodyPr/>
          <a:lstStyle/>
          <a:p>
            <a:r>
              <a:rPr lang="en-IN" dirty="0">
                <a:latin typeface="Bahnschrift Condensed" panose="020B0502040204020203" pitchFamily="34" charset="0"/>
              </a:rPr>
              <a:t>Checking for Multivariate Normality </a:t>
            </a:r>
            <a:r>
              <a:rPr lang="en-IN" dirty="0"/>
              <a:t>(</a:t>
            </a:r>
            <a:r>
              <a:rPr lang="en-IN" dirty="0">
                <a:latin typeface="Agency FB" panose="020B0503020202020204" pitchFamily="34" charset="0"/>
              </a:rPr>
              <a:t>groupwise</a:t>
            </a:r>
            <a:r>
              <a:rPr lang="en-IN" dirty="0"/>
              <a:t>):-</a:t>
            </a:r>
          </a:p>
        </p:txBody>
      </p:sp>
      <p:sp>
        <p:nvSpPr>
          <p:cNvPr id="3" name="Content Placeholder 2">
            <a:extLst>
              <a:ext uri="{FF2B5EF4-FFF2-40B4-BE49-F238E27FC236}">
                <a16:creationId xmlns:a16="http://schemas.microsoft.com/office/drawing/2014/main" id="{AFEC35B5-F037-D532-754E-2DD4E16995A4}"/>
              </a:ext>
            </a:extLst>
          </p:cNvPr>
          <p:cNvSpPr>
            <a:spLocks noGrp="1"/>
          </p:cNvSpPr>
          <p:nvPr>
            <p:ph idx="1"/>
          </p:nvPr>
        </p:nvSpPr>
        <p:spPr/>
        <p:txBody>
          <a:bodyPr/>
          <a:lstStyle/>
          <a:p>
            <a:r>
              <a:rPr lang="en-IN" u="sng" dirty="0"/>
              <a:t>Confirmatory test </a:t>
            </a:r>
            <a:r>
              <a:rPr lang="en-IN" dirty="0"/>
              <a:t>: </a:t>
            </a:r>
            <a:r>
              <a:rPr lang="en-IN" i="1" dirty="0"/>
              <a:t>Royston</a:t>
            </a:r>
            <a:r>
              <a:rPr lang="en-IN" dirty="0"/>
              <a:t> Test present in the </a:t>
            </a:r>
            <a:r>
              <a:rPr lang="en-IN" i="1" dirty="0"/>
              <a:t>MVN</a:t>
            </a:r>
            <a:r>
              <a:rPr lang="en-IN" dirty="0"/>
              <a:t> package in R.</a:t>
            </a:r>
          </a:p>
          <a:p>
            <a:r>
              <a:rPr lang="en-IN" dirty="0"/>
              <a:t>Result for Group 1 :</a:t>
            </a:r>
          </a:p>
          <a:p>
            <a:endParaRPr lang="en-IN" dirty="0"/>
          </a:p>
          <a:p>
            <a:endParaRPr lang="en-IN" dirty="0"/>
          </a:p>
          <a:p>
            <a:endParaRPr lang="en-IN" dirty="0"/>
          </a:p>
          <a:p>
            <a:r>
              <a:rPr lang="en-IN" dirty="0"/>
              <a:t>Result for Group 2 :</a:t>
            </a:r>
          </a:p>
          <a:p>
            <a:endParaRPr lang="en-IN" dirty="0"/>
          </a:p>
          <a:p>
            <a:pPr marL="0" indent="0">
              <a:buNone/>
            </a:pPr>
            <a:endParaRPr lang="en-IN" dirty="0"/>
          </a:p>
          <a:p>
            <a:endParaRPr lang="en-IN" dirty="0"/>
          </a:p>
        </p:txBody>
      </p:sp>
      <p:graphicFrame>
        <p:nvGraphicFramePr>
          <p:cNvPr id="4" name="Table 4">
            <a:extLst>
              <a:ext uri="{FF2B5EF4-FFF2-40B4-BE49-F238E27FC236}">
                <a16:creationId xmlns:a16="http://schemas.microsoft.com/office/drawing/2014/main" id="{EB8196AB-1DDD-DE08-9ED2-1002A81934FA}"/>
              </a:ext>
            </a:extLst>
          </p:cNvPr>
          <p:cNvGraphicFramePr>
            <a:graphicFrameLocks noGrp="1"/>
          </p:cNvGraphicFramePr>
          <p:nvPr>
            <p:extLst>
              <p:ext uri="{D42A27DB-BD31-4B8C-83A1-F6EECF244321}">
                <p14:modId xmlns:p14="http://schemas.microsoft.com/office/powerpoint/2010/main" val="875471399"/>
              </p:ext>
            </p:extLst>
          </p:nvPr>
        </p:nvGraphicFramePr>
        <p:xfrm>
          <a:off x="1912730" y="3058160"/>
          <a:ext cx="8128000" cy="74168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3808726703"/>
                    </a:ext>
                  </a:extLst>
                </a:gridCol>
                <a:gridCol w="2032000">
                  <a:extLst>
                    <a:ext uri="{9D8B030D-6E8A-4147-A177-3AD203B41FA5}">
                      <a16:colId xmlns:a16="http://schemas.microsoft.com/office/drawing/2014/main" val="3041854183"/>
                    </a:ext>
                  </a:extLst>
                </a:gridCol>
                <a:gridCol w="2032000">
                  <a:extLst>
                    <a:ext uri="{9D8B030D-6E8A-4147-A177-3AD203B41FA5}">
                      <a16:colId xmlns:a16="http://schemas.microsoft.com/office/drawing/2014/main" val="1898439204"/>
                    </a:ext>
                  </a:extLst>
                </a:gridCol>
                <a:gridCol w="2032000">
                  <a:extLst>
                    <a:ext uri="{9D8B030D-6E8A-4147-A177-3AD203B41FA5}">
                      <a16:colId xmlns:a16="http://schemas.microsoft.com/office/drawing/2014/main" val="3836196462"/>
                    </a:ext>
                  </a:extLst>
                </a:gridCol>
              </a:tblGrid>
              <a:tr h="370840">
                <a:tc>
                  <a:txBody>
                    <a:bodyPr/>
                    <a:lstStyle/>
                    <a:p>
                      <a:r>
                        <a:rPr lang="en-IN" dirty="0"/>
                        <a:t>Test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H</a:t>
                      </a:r>
                    </a:p>
                  </a:txBody>
                  <a:tcPr>
                    <a:lnT w="12700" cap="flat" cmpd="sng" algn="ctr">
                      <a:solidFill>
                        <a:schemeClr val="tx1"/>
                      </a:solidFill>
                      <a:prstDash val="solid"/>
                      <a:round/>
                      <a:headEnd type="none" w="med" len="med"/>
                      <a:tailEnd type="none" w="med" len="med"/>
                    </a:lnT>
                  </a:tcPr>
                </a:tc>
                <a:tc>
                  <a:txBody>
                    <a:bodyPr/>
                    <a:lstStyle/>
                    <a:p>
                      <a:r>
                        <a:rPr lang="en-IN" dirty="0"/>
                        <a:t>p-value</a:t>
                      </a:r>
                    </a:p>
                  </a:txBody>
                  <a:tcPr>
                    <a:lnT w="12700" cap="flat" cmpd="sng" algn="ctr">
                      <a:solidFill>
                        <a:schemeClr val="tx1"/>
                      </a:solidFill>
                      <a:prstDash val="solid"/>
                      <a:round/>
                      <a:headEnd type="none" w="med" len="med"/>
                      <a:tailEnd type="none" w="med" len="med"/>
                    </a:lnT>
                  </a:tcPr>
                </a:tc>
                <a:tc>
                  <a:txBody>
                    <a:bodyPr/>
                    <a:lstStyle/>
                    <a:p>
                      <a:r>
                        <a:rPr lang="en-IN" dirty="0"/>
                        <a:t>MVN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12038069"/>
                  </a:ext>
                </a:extLst>
              </a:tr>
              <a:tr h="370840">
                <a:tc>
                  <a:txBody>
                    <a:bodyPr/>
                    <a:lstStyle/>
                    <a:p>
                      <a:r>
                        <a:rPr lang="en-IN" dirty="0"/>
                        <a:t>Royston</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IN" dirty="0"/>
                        <a:t>26.1739</a:t>
                      </a:r>
                    </a:p>
                  </a:txBody>
                  <a:tcPr>
                    <a:lnB w="12700" cap="flat" cmpd="sng" algn="ctr">
                      <a:solidFill>
                        <a:schemeClr val="tx1"/>
                      </a:solidFill>
                      <a:prstDash val="solid"/>
                      <a:round/>
                      <a:headEnd type="none" w="med" len="med"/>
                      <a:tailEnd type="none" w="med" len="med"/>
                    </a:lnB>
                  </a:tcPr>
                </a:tc>
                <a:tc>
                  <a:txBody>
                    <a:bodyPr/>
                    <a:lstStyle/>
                    <a:p>
                      <a:r>
                        <a:rPr lang="en-IN" dirty="0"/>
                        <a:t>0.00031</a:t>
                      </a:r>
                    </a:p>
                  </a:txBody>
                  <a:tcPr>
                    <a:lnB w="12700" cap="flat" cmpd="sng" algn="ctr">
                      <a:solidFill>
                        <a:schemeClr val="tx1"/>
                      </a:solidFill>
                      <a:prstDash val="solid"/>
                      <a:round/>
                      <a:headEnd type="none" w="med" len="med"/>
                      <a:tailEnd type="none" w="med" len="med"/>
                    </a:lnB>
                  </a:tcPr>
                </a:tc>
                <a:tc>
                  <a:txBody>
                    <a:bodyPr/>
                    <a:lstStyle/>
                    <a:p>
                      <a:r>
                        <a:rPr lang="en-IN" dirty="0"/>
                        <a:t>NO</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3603350"/>
                  </a:ext>
                </a:extLst>
              </a:tr>
            </a:tbl>
          </a:graphicData>
        </a:graphic>
      </p:graphicFrame>
      <p:graphicFrame>
        <p:nvGraphicFramePr>
          <p:cNvPr id="5" name="Table 5">
            <a:extLst>
              <a:ext uri="{FF2B5EF4-FFF2-40B4-BE49-F238E27FC236}">
                <a16:creationId xmlns:a16="http://schemas.microsoft.com/office/drawing/2014/main" id="{7467845B-BC64-E5E6-C254-4395BA044A69}"/>
              </a:ext>
            </a:extLst>
          </p:cNvPr>
          <p:cNvGraphicFramePr>
            <a:graphicFrameLocks noGrp="1"/>
          </p:cNvGraphicFramePr>
          <p:nvPr>
            <p:extLst>
              <p:ext uri="{D42A27DB-BD31-4B8C-83A1-F6EECF244321}">
                <p14:modId xmlns:p14="http://schemas.microsoft.com/office/powerpoint/2010/main" val="3532699478"/>
              </p:ext>
            </p:extLst>
          </p:nvPr>
        </p:nvGraphicFramePr>
        <p:xfrm>
          <a:off x="1912730" y="5032375"/>
          <a:ext cx="8128000" cy="74168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1546066500"/>
                    </a:ext>
                  </a:extLst>
                </a:gridCol>
                <a:gridCol w="2032000">
                  <a:extLst>
                    <a:ext uri="{9D8B030D-6E8A-4147-A177-3AD203B41FA5}">
                      <a16:colId xmlns:a16="http://schemas.microsoft.com/office/drawing/2014/main" val="2462003705"/>
                    </a:ext>
                  </a:extLst>
                </a:gridCol>
                <a:gridCol w="2032000">
                  <a:extLst>
                    <a:ext uri="{9D8B030D-6E8A-4147-A177-3AD203B41FA5}">
                      <a16:colId xmlns:a16="http://schemas.microsoft.com/office/drawing/2014/main" val="457575683"/>
                    </a:ext>
                  </a:extLst>
                </a:gridCol>
                <a:gridCol w="2032000">
                  <a:extLst>
                    <a:ext uri="{9D8B030D-6E8A-4147-A177-3AD203B41FA5}">
                      <a16:colId xmlns:a16="http://schemas.microsoft.com/office/drawing/2014/main" val="2448503999"/>
                    </a:ext>
                  </a:extLst>
                </a:gridCol>
              </a:tblGrid>
              <a:tr h="370840">
                <a:tc>
                  <a:txBody>
                    <a:bodyPr/>
                    <a:lstStyle/>
                    <a:p>
                      <a:r>
                        <a:rPr lang="en-IN" dirty="0"/>
                        <a:t>Test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H</a:t>
                      </a:r>
                    </a:p>
                  </a:txBody>
                  <a:tcPr>
                    <a:lnT w="12700" cap="flat" cmpd="sng" algn="ctr">
                      <a:solidFill>
                        <a:schemeClr val="tx1"/>
                      </a:solidFill>
                      <a:prstDash val="solid"/>
                      <a:round/>
                      <a:headEnd type="none" w="med" len="med"/>
                      <a:tailEnd type="none" w="med" len="med"/>
                    </a:lnT>
                  </a:tcPr>
                </a:tc>
                <a:tc>
                  <a:txBody>
                    <a:bodyPr/>
                    <a:lstStyle/>
                    <a:p>
                      <a:r>
                        <a:rPr lang="en-IN" dirty="0"/>
                        <a:t>p-value</a:t>
                      </a:r>
                    </a:p>
                  </a:txBody>
                  <a:tcPr>
                    <a:lnT w="12700" cap="flat" cmpd="sng" algn="ctr">
                      <a:solidFill>
                        <a:schemeClr val="tx1"/>
                      </a:solidFill>
                      <a:prstDash val="solid"/>
                      <a:round/>
                      <a:headEnd type="none" w="med" len="med"/>
                      <a:tailEnd type="none" w="med" len="med"/>
                    </a:lnT>
                  </a:tcPr>
                </a:tc>
                <a:tc>
                  <a:txBody>
                    <a:bodyPr/>
                    <a:lstStyle/>
                    <a:p>
                      <a:r>
                        <a:rPr lang="en-IN" dirty="0"/>
                        <a:t>MVN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912235798"/>
                  </a:ext>
                </a:extLst>
              </a:tr>
              <a:tr h="370840">
                <a:tc>
                  <a:txBody>
                    <a:bodyPr/>
                    <a:lstStyle/>
                    <a:p>
                      <a:r>
                        <a:rPr lang="en-IN" dirty="0"/>
                        <a:t>Royston</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IN" dirty="0"/>
                        <a:t>19.49517</a:t>
                      </a:r>
                    </a:p>
                  </a:txBody>
                  <a:tcPr>
                    <a:lnB w="12700" cap="flat" cmpd="sng" algn="ctr">
                      <a:solidFill>
                        <a:schemeClr val="tx1"/>
                      </a:solidFill>
                      <a:prstDash val="solid"/>
                      <a:round/>
                      <a:headEnd type="none" w="med" len="med"/>
                      <a:tailEnd type="none" w="med" len="med"/>
                    </a:lnB>
                  </a:tcPr>
                </a:tc>
                <a:tc>
                  <a:txBody>
                    <a:bodyPr/>
                    <a:lstStyle/>
                    <a:p>
                      <a:r>
                        <a:rPr lang="en-IN" dirty="0"/>
                        <a:t>0.01044421</a:t>
                      </a:r>
                    </a:p>
                  </a:txBody>
                  <a:tcPr>
                    <a:lnB w="12700" cap="flat" cmpd="sng" algn="ctr">
                      <a:solidFill>
                        <a:schemeClr val="tx1"/>
                      </a:solidFill>
                      <a:prstDash val="solid"/>
                      <a:round/>
                      <a:headEnd type="none" w="med" len="med"/>
                      <a:tailEnd type="none" w="med" len="med"/>
                    </a:lnB>
                  </a:tcPr>
                </a:tc>
                <a:tc>
                  <a:txBody>
                    <a:bodyPr/>
                    <a:lstStyle/>
                    <a:p>
                      <a:r>
                        <a:rPr lang="en-IN" dirty="0"/>
                        <a:t>YES</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674655"/>
                  </a:ext>
                </a:extLst>
              </a:tr>
            </a:tbl>
          </a:graphicData>
        </a:graphic>
      </p:graphicFrame>
    </p:spTree>
    <p:extLst>
      <p:ext uri="{BB962C8B-B14F-4D97-AF65-F5344CB8AC3E}">
        <p14:creationId xmlns:p14="http://schemas.microsoft.com/office/powerpoint/2010/main" val="40360204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7F35B-C47C-F30C-4E73-56DA5D907618}"/>
              </a:ext>
            </a:extLst>
          </p:cNvPr>
          <p:cNvSpPr>
            <a:spLocks noGrp="1"/>
          </p:cNvSpPr>
          <p:nvPr>
            <p:ph type="title"/>
          </p:nvPr>
        </p:nvSpPr>
        <p:spPr/>
        <p:txBody>
          <a:bodyPr/>
          <a:lstStyle/>
          <a:p>
            <a:r>
              <a:rPr lang="en-IN" u="sng" dirty="0">
                <a:latin typeface="Bahnschrift Condensed" panose="020B0502040204020203" pitchFamily="34" charset="0"/>
              </a:rPr>
              <a:t>Checking for Multivariate Normality </a:t>
            </a:r>
            <a:r>
              <a:rPr lang="en-IN" dirty="0"/>
              <a:t>(</a:t>
            </a:r>
            <a:r>
              <a:rPr lang="en-IN" dirty="0" err="1">
                <a:latin typeface="Agency FB" panose="020B0503020202020204" pitchFamily="34" charset="0"/>
              </a:rPr>
              <a:t>groupwise</a:t>
            </a:r>
            <a:r>
              <a:rPr lang="en-IN" dirty="0"/>
              <a:t>):-</a:t>
            </a:r>
          </a:p>
        </p:txBody>
      </p:sp>
      <p:sp>
        <p:nvSpPr>
          <p:cNvPr id="3" name="Content Placeholder 2">
            <a:extLst>
              <a:ext uri="{FF2B5EF4-FFF2-40B4-BE49-F238E27FC236}">
                <a16:creationId xmlns:a16="http://schemas.microsoft.com/office/drawing/2014/main" id="{2C25A00B-3D56-3A1E-C6D7-375E0372EC75}"/>
              </a:ext>
            </a:extLst>
          </p:cNvPr>
          <p:cNvSpPr>
            <a:spLocks noGrp="1"/>
          </p:cNvSpPr>
          <p:nvPr>
            <p:ph idx="1"/>
          </p:nvPr>
        </p:nvSpPr>
        <p:spPr/>
        <p:txBody>
          <a:bodyPr/>
          <a:lstStyle/>
          <a:p>
            <a:r>
              <a:rPr lang="en-IN" u="sng" dirty="0"/>
              <a:t>Gamma Plot </a:t>
            </a:r>
            <a:r>
              <a:rPr lang="en-IN" dirty="0"/>
              <a:t>:</a:t>
            </a:r>
          </a:p>
          <a:p>
            <a:r>
              <a:rPr lang="en-IN" dirty="0"/>
              <a:t>Only for Group 1 :</a:t>
            </a:r>
          </a:p>
          <a:p>
            <a:endParaRPr lang="en-IN" dirty="0"/>
          </a:p>
          <a:p>
            <a:endParaRPr lang="en-IN" dirty="0"/>
          </a:p>
        </p:txBody>
      </p:sp>
      <p:pic>
        <p:nvPicPr>
          <p:cNvPr id="6" name="Picture 5" descr="Gamma plot1.png"/>
          <p:cNvPicPr>
            <a:picLocks noChangeAspect="1"/>
          </p:cNvPicPr>
          <p:nvPr/>
        </p:nvPicPr>
        <p:blipFill>
          <a:blip r:embed="rId2"/>
          <a:stretch>
            <a:fillRect/>
          </a:stretch>
        </p:blipFill>
        <p:spPr>
          <a:xfrm>
            <a:off x="1981200" y="2848708"/>
            <a:ext cx="8229600" cy="4009292"/>
          </a:xfrm>
          <a:prstGeom prst="rect">
            <a:avLst/>
          </a:prstGeom>
        </p:spPr>
      </p:pic>
    </p:spTree>
    <p:extLst>
      <p:ext uri="{BB962C8B-B14F-4D97-AF65-F5344CB8AC3E}">
        <p14:creationId xmlns:p14="http://schemas.microsoft.com/office/powerpoint/2010/main" val="2893899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9536F-D140-911B-09B7-222E00017612}"/>
              </a:ext>
            </a:extLst>
          </p:cNvPr>
          <p:cNvSpPr>
            <a:spLocks noGrp="1"/>
          </p:cNvSpPr>
          <p:nvPr>
            <p:ph type="title"/>
          </p:nvPr>
        </p:nvSpPr>
        <p:spPr/>
        <p:txBody>
          <a:bodyPr/>
          <a:lstStyle/>
          <a:p>
            <a:r>
              <a:rPr lang="en-IN" u="sng" dirty="0">
                <a:latin typeface="Bahnschrift Condensed" panose="020B0502040204020203" pitchFamily="34" charset="0"/>
              </a:rPr>
              <a:t>Test for Equality of Covariance Matrices </a:t>
            </a:r>
            <a:r>
              <a:rPr lang="en-IN" dirty="0"/>
              <a:t>:</a:t>
            </a:r>
          </a:p>
        </p:txBody>
      </p:sp>
      <p:sp>
        <p:nvSpPr>
          <p:cNvPr id="3" name="Content Placeholder 2">
            <a:extLst>
              <a:ext uri="{FF2B5EF4-FFF2-40B4-BE49-F238E27FC236}">
                <a16:creationId xmlns:a16="http://schemas.microsoft.com/office/drawing/2014/main" id="{3F1C2B48-6755-82F3-F6DD-1870BCB79182}"/>
              </a:ext>
            </a:extLst>
          </p:cNvPr>
          <p:cNvSpPr>
            <a:spLocks noGrp="1"/>
          </p:cNvSpPr>
          <p:nvPr>
            <p:ph idx="1"/>
          </p:nvPr>
        </p:nvSpPr>
        <p:spPr/>
        <p:txBody>
          <a:bodyPr/>
          <a:lstStyle/>
          <a:p>
            <a:r>
              <a:rPr lang="en-IN" dirty="0"/>
              <a:t>We perform Box-M test for this using the function </a:t>
            </a:r>
            <a:r>
              <a:rPr lang="en-IN" i="1" dirty="0" err="1"/>
              <a:t>boxM</a:t>
            </a:r>
            <a:r>
              <a:rPr lang="en-IN" dirty="0"/>
              <a:t> present in the </a:t>
            </a:r>
            <a:r>
              <a:rPr lang="en-IN" i="1" dirty="0" err="1"/>
              <a:t>heplots</a:t>
            </a:r>
            <a:r>
              <a:rPr lang="en-IN" dirty="0"/>
              <a:t> package in R.</a:t>
            </a:r>
          </a:p>
          <a:p>
            <a:r>
              <a:rPr lang="en-IN" dirty="0"/>
              <a:t>Result :</a:t>
            </a:r>
          </a:p>
          <a:p>
            <a:endParaRPr lang="en-IN" dirty="0"/>
          </a:p>
          <a:p>
            <a:endParaRPr lang="en-IN" dirty="0"/>
          </a:p>
          <a:p>
            <a:endParaRPr lang="en-IN" dirty="0"/>
          </a:p>
          <a:p>
            <a:r>
              <a:rPr lang="en-IN" dirty="0"/>
              <a:t>Box-M test REJECTED!!</a:t>
            </a:r>
          </a:p>
          <a:p>
            <a:r>
              <a:rPr lang="en-IN" dirty="0"/>
              <a:t>Leads us to perform QDA.</a:t>
            </a:r>
          </a:p>
          <a:p>
            <a:endParaRPr lang="en-IN" dirty="0"/>
          </a:p>
        </p:txBody>
      </p:sp>
      <p:graphicFrame>
        <p:nvGraphicFramePr>
          <p:cNvPr id="4" name="Table 4">
            <a:extLst>
              <a:ext uri="{FF2B5EF4-FFF2-40B4-BE49-F238E27FC236}">
                <a16:creationId xmlns:a16="http://schemas.microsoft.com/office/drawing/2014/main" id="{AF96B474-42D5-C091-7C2A-BE4082C995FF}"/>
              </a:ext>
            </a:extLst>
          </p:cNvPr>
          <p:cNvGraphicFramePr>
            <a:graphicFrameLocks noGrp="1"/>
          </p:cNvGraphicFramePr>
          <p:nvPr>
            <p:extLst>
              <p:ext uri="{D42A27DB-BD31-4B8C-83A1-F6EECF244321}">
                <p14:modId xmlns:p14="http://schemas.microsoft.com/office/powerpoint/2010/main" val="3301017693"/>
              </p:ext>
            </p:extLst>
          </p:nvPr>
        </p:nvGraphicFramePr>
        <p:xfrm>
          <a:off x="2032000" y="3429000"/>
          <a:ext cx="8128000" cy="101092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860350445"/>
                    </a:ext>
                  </a:extLst>
                </a:gridCol>
                <a:gridCol w="2032000">
                  <a:extLst>
                    <a:ext uri="{9D8B030D-6E8A-4147-A177-3AD203B41FA5}">
                      <a16:colId xmlns:a16="http://schemas.microsoft.com/office/drawing/2014/main" val="132496595"/>
                    </a:ext>
                  </a:extLst>
                </a:gridCol>
                <a:gridCol w="2032000">
                  <a:extLst>
                    <a:ext uri="{9D8B030D-6E8A-4147-A177-3AD203B41FA5}">
                      <a16:colId xmlns:a16="http://schemas.microsoft.com/office/drawing/2014/main" val="1805301176"/>
                    </a:ext>
                  </a:extLst>
                </a:gridCol>
                <a:gridCol w="2032000">
                  <a:extLst>
                    <a:ext uri="{9D8B030D-6E8A-4147-A177-3AD203B41FA5}">
                      <a16:colId xmlns:a16="http://schemas.microsoft.com/office/drawing/2014/main" val="2617122762"/>
                    </a:ext>
                  </a:extLst>
                </a:gridCol>
              </a:tblGrid>
              <a:tr h="370840">
                <a:tc>
                  <a:txBody>
                    <a:bodyPr/>
                    <a:lstStyle/>
                    <a:p>
                      <a:r>
                        <a:rPr lang="en-IN" dirty="0"/>
                        <a:t>Obs. Value of the test statistic</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Degrees of freedom</a:t>
                      </a:r>
                    </a:p>
                  </a:txBody>
                  <a:tcPr>
                    <a:lnT w="12700" cap="flat" cmpd="sng" algn="ctr">
                      <a:solidFill>
                        <a:schemeClr val="tx1"/>
                      </a:solidFill>
                      <a:prstDash val="solid"/>
                      <a:round/>
                      <a:headEnd type="none" w="med" len="med"/>
                      <a:tailEnd type="none" w="med" len="med"/>
                    </a:lnT>
                  </a:tcPr>
                </a:tc>
                <a:tc>
                  <a:txBody>
                    <a:bodyPr/>
                    <a:lstStyle/>
                    <a:p>
                      <a:r>
                        <a:rPr lang="en-IN" dirty="0"/>
                        <a:t>Level of Significance</a:t>
                      </a:r>
                    </a:p>
                  </a:txBody>
                  <a:tcPr>
                    <a:lnT w="12700" cap="flat" cmpd="sng" algn="ctr">
                      <a:solidFill>
                        <a:schemeClr val="tx1"/>
                      </a:solidFill>
                      <a:prstDash val="solid"/>
                      <a:round/>
                      <a:headEnd type="none" w="med" len="med"/>
                      <a:tailEnd type="none" w="med" len="med"/>
                    </a:lnT>
                  </a:tcPr>
                </a:tc>
                <a:tc>
                  <a:txBody>
                    <a:bodyPr/>
                    <a:lstStyle/>
                    <a:p>
                      <a:r>
                        <a:rPr lang="en-IN" dirty="0"/>
                        <a:t>p-value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958091644"/>
                  </a:ext>
                </a:extLst>
              </a:tr>
              <a:tr h="370840">
                <a:tc>
                  <a:txBody>
                    <a:bodyPr/>
                    <a:lstStyle/>
                    <a:p>
                      <a:r>
                        <a:rPr lang="en-IN" dirty="0"/>
                        <a:t>64.851</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IN" dirty="0"/>
                        <a:t>36</a:t>
                      </a:r>
                    </a:p>
                  </a:txBody>
                  <a:tcPr>
                    <a:lnB w="12700" cap="flat" cmpd="sng" algn="ctr">
                      <a:solidFill>
                        <a:schemeClr val="tx1"/>
                      </a:solidFill>
                      <a:prstDash val="solid"/>
                      <a:round/>
                      <a:headEnd type="none" w="med" len="med"/>
                      <a:tailEnd type="none" w="med" len="med"/>
                    </a:lnB>
                  </a:tcPr>
                </a:tc>
                <a:tc>
                  <a:txBody>
                    <a:bodyPr/>
                    <a:lstStyle/>
                    <a:p>
                      <a:r>
                        <a:rPr lang="en-IN" dirty="0"/>
                        <a:t>0.01</a:t>
                      </a:r>
                    </a:p>
                  </a:txBody>
                  <a:tcPr>
                    <a:lnB w="12700" cap="flat" cmpd="sng" algn="ctr">
                      <a:solidFill>
                        <a:schemeClr val="tx1"/>
                      </a:solidFill>
                      <a:prstDash val="solid"/>
                      <a:round/>
                      <a:headEnd type="none" w="med" len="med"/>
                      <a:tailEnd type="none" w="med" len="med"/>
                    </a:lnB>
                  </a:tcPr>
                </a:tc>
                <a:tc>
                  <a:txBody>
                    <a:bodyPr/>
                    <a:lstStyle/>
                    <a:p>
                      <a:r>
                        <a:rPr lang="en-IN" dirty="0"/>
                        <a:t>0.002238</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7780957"/>
                  </a:ext>
                </a:extLst>
              </a:tr>
            </a:tbl>
          </a:graphicData>
        </a:graphic>
      </p:graphicFrame>
    </p:spTree>
    <p:extLst>
      <p:ext uri="{BB962C8B-B14F-4D97-AF65-F5344CB8AC3E}">
        <p14:creationId xmlns:p14="http://schemas.microsoft.com/office/powerpoint/2010/main" val="1941642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7B98-6729-A3AC-A31F-3B79F84D1F3A}"/>
              </a:ext>
            </a:extLst>
          </p:cNvPr>
          <p:cNvSpPr>
            <a:spLocks noGrp="1"/>
          </p:cNvSpPr>
          <p:nvPr>
            <p:ph type="title"/>
          </p:nvPr>
        </p:nvSpPr>
        <p:spPr/>
        <p:txBody>
          <a:bodyPr/>
          <a:lstStyle/>
          <a:p>
            <a:r>
              <a:rPr lang="en-IN" u="sng" dirty="0">
                <a:latin typeface="Bahnschrift Condensed" panose="020B0502040204020203" pitchFamily="34" charset="0"/>
              </a:rPr>
              <a:t>Discrimination Analysis : QDA</a:t>
            </a:r>
          </a:p>
        </p:txBody>
      </p:sp>
      <p:sp>
        <p:nvSpPr>
          <p:cNvPr id="3" name="Content Placeholder 2">
            <a:extLst>
              <a:ext uri="{FF2B5EF4-FFF2-40B4-BE49-F238E27FC236}">
                <a16:creationId xmlns:a16="http://schemas.microsoft.com/office/drawing/2014/main" id="{48F5701A-4C0C-4782-8489-198F22D80534}"/>
              </a:ext>
            </a:extLst>
          </p:cNvPr>
          <p:cNvSpPr>
            <a:spLocks noGrp="1"/>
          </p:cNvSpPr>
          <p:nvPr>
            <p:ph idx="1"/>
          </p:nvPr>
        </p:nvSpPr>
        <p:spPr/>
        <p:txBody>
          <a:bodyPr/>
          <a:lstStyle/>
          <a:p>
            <a:r>
              <a:rPr lang="en-IN" dirty="0"/>
              <a:t>Why Discriminant analysis is to be done?</a:t>
            </a:r>
          </a:p>
          <a:p>
            <a:pPr>
              <a:buFont typeface="Wingdings" panose="05000000000000000000" pitchFamily="2" charset="2"/>
              <a:buChar char="Ø"/>
            </a:pPr>
            <a:r>
              <a:rPr lang="en-IN" dirty="0"/>
              <a:t> </a:t>
            </a:r>
            <a:r>
              <a:rPr lang="en-US" dirty="0"/>
              <a:t>Box-M test is rejected which implies the variance-covariance matrix of two groups are not same. </a:t>
            </a:r>
          </a:p>
          <a:p>
            <a:pPr>
              <a:buFont typeface="Wingdings" panose="05000000000000000000" pitchFamily="2" charset="2"/>
              <a:buChar char="Ø"/>
            </a:pPr>
            <a:r>
              <a:rPr lang="en-US" dirty="0"/>
              <a:t>Want to see how well the two groups are separated.</a:t>
            </a:r>
            <a:endParaRPr lang="en-IN" dirty="0"/>
          </a:p>
          <a:p>
            <a:r>
              <a:rPr lang="en-IN" dirty="0"/>
              <a:t>Why QDA ?</a:t>
            </a:r>
          </a:p>
          <a:p>
            <a:pPr>
              <a:buFont typeface="Wingdings" panose="05000000000000000000" pitchFamily="2" charset="2"/>
              <a:buChar char="Ø"/>
            </a:pPr>
            <a:r>
              <a:rPr lang="en-US" dirty="0"/>
              <a:t>The data is coming from a </a:t>
            </a:r>
            <a:r>
              <a:rPr lang="en-US" dirty="0" err="1"/>
              <a:t>multivaruate</a:t>
            </a:r>
            <a:r>
              <a:rPr lang="en-US" dirty="0"/>
              <a:t> normal distribution.</a:t>
            </a:r>
          </a:p>
          <a:p>
            <a:pPr>
              <a:buFont typeface="Wingdings" panose="05000000000000000000" pitchFamily="2" charset="2"/>
              <a:buChar char="Ø"/>
            </a:pPr>
            <a:r>
              <a:rPr lang="en-US" dirty="0"/>
              <a:t> The variance covariance matrix of two groups are not same.</a:t>
            </a:r>
          </a:p>
          <a:p>
            <a:pPr marL="0" indent="0">
              <a:buNone/>
            </a:pPr>
            <a:endParaRPr lang="en-IN" dirty="0"/>
          </a:p>
        </p:txBody>
      </p:sp>
    </p:spTree>
    <p:extLst>
      <p:ext uri="{BB962C8B-B14F-4D97-AF65-F5344CB8AC3E}">
        <p14:creationId xmlns:p14="http://schemas.microsoft.com/office/powerpoint/2010/main" val="7760206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17286-6993-B60C-BA7C-E17B077E6B26}"/>
              </a:ext>
            </a:extLst>
          </p:cNvPr>
          <p:cNvSpPr>
            <a:spLocks noGrp="1"/>
          </p:cNvSpPr>
          <p:nvPr>
            <p:ph type="title"/>
          </p:nvPr>
        </p:nvSpPr>
        <p:spPr/>
        <p:txBody>
          <a:bodyPr/>
          <a:lstStyle/>
          <a:p>
            <a:r>
              <a:rPr lang="en-IN" u="sng" dirty="0">
                <a:latin typeface="Bahnschrift Condensed" panose="020B0502040204020203" pitchFamily="34" charset="0"/>
              </a:rPr>
              <a:t>Discrimination Analysis : QDA </a:t>
            </a:r>
            <a:r>
              <a:rPr lang="en-IN" dirty="0"/>
              <a:t>(</a:t>
            </a:r>
            <a:r>
              <a:rPr lang="en-IN" dirty="0" err="1">
                <a:latin typeface="Agency FB" panose="020B0503020202020204" pitchFamily="34" charset="0"/>
              </a:rPr>
              <a:t>contd</a:t>
            </a:r>
            <a:r>
              <a:rPr lang="en-IN" dirty="0"/>
              <a:t>).</a:t>
            </a:r>
          </a:p>
        </p:txBody>
      </p:sp>
      <p:sp>
        <p:nvSpPr>
          <p:cNvPr id="3" name="Content Placeholder 2">
            <a:extLst>
              <a:ext uri="{FF2B5EF4-FFF2-40B4-BE49-F238E27FC236}">
                <a16:creationId xmlns:a16="http://schemas.microsoft.com/office/drawing/2014/main" id="{E746282E-17C3-9DB6-E4A4-925D50A5D1A3}"/>
              </a:ext>
            </a:extLst>
          </p:cNvPr>
          <p:cNvSpPr>
            <a:spLocks noGrp="1"/>
          </p:cNvSpPr>
          <p:nvPr>
            <p:ph idx="1"/>
          </p:nvPr>
        </p:nvSpPr>
        <p:spPr>
          <a:xfrm>
            <a:off x="0" y="1825624"/>
            <a:ext cx="12192000" cy="5032375"/>
          </a:xfrm>
        </p:spPr>
        <p:txBody>
          <a:bodyPr/>
          <a:lstStyle/>
          <a:p>
            <a:r>
              <a:rPr lang="en-US" dirty="0"/>
              <a:t>Here, we use the following function :</a:t>
            </a:r>
          </a:p>
          <a:p>
            <a:pPr marL="0" indent="0">
              <a:buNone/>
            </a:pPr>
            <a:r>
              <a:rPr lang="en-US" dirty="0"/>
              <a:t>	</a:t>
            </a:r>
          </a:p>
        </p:txBody>
      </p:sp>
      <p:sp>
        <p:nvSpPr>
          <p:cNvPr id="5" name="Rectangle: Rounded Corners 4">
            <a:extLst>
              <a:ext uri="{FF2B5EF4-FFF2-40B4-BE49-F238E27FC236}">
                <a16:creationId xmlns:a16="http://schemas.microsoft.com/office/drawing/2014/main" id="{E4557A57-D72D-5D3B-B58C-A01FCE168E03}"/>
              </a:ext>
            </a:extLst>
          </p:cNvPr>
          <p:cNvSpPr/>
          <p:nvPr/>
        </p:nvSpPr>
        <p:spPr>
          <a:xfrm>
            <a:off x="1351722" y="2663687"/>
            <a:ext cx="5340626" cy="76531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model=</a:t>
            </a:r>
            <a:r>
              <a:rPr lang="en-US" sz="2000" dirty="0" err="1"/>
              <a:t>qda</a:t>
            </a:r>
            <a:r>
              <a:rPr lang="en-US" sz="2000" dirty="0"/>
              <a:t>(</a:t>
            </a:r>
            <a:r>
              <a:rPr lang="en-US" sz="2000" dirty="0" err="1"/>
              <a:t>Manufacturer~.,data</a:t>
            </a:r>
            <a:r>
              <a:rPr lang="en-US" sz="2000" dirty="0"/>
              <a:t>=data4)</a:t>
            </a:r>
          </a:p>
          <a:p>
            <a:pPr algn="ctr"/>
            <a:endParaRPr lang="en-IN" dirty="0"/>
          </a:p>
        </p:txBody>
      </p:sp>
    </p:spTree>
    <p:extLst>
      <p:ext uri="{BB962C8B-B14F-4D97-AF65-F5344CB8AC3E}">
        <p14:creationId xmlns:p14="http://schemas.microsoft.com/office/powerpoint/2010/main" val="2318633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DD188-5E62-1C9F-6F26-5C4A7C62D13B}"/>
              </a:ext>
            </a:extLst>
          </p:cNvPr>
          <p:cNvSpPr>
            <a:spLocks noGrp="1"/>
          </p:cNvSpPr>
          <p:nvPr>
            <p:ph type="title"/>
          </p:nvPr>
        </p:nvSpPr>
        <p:spPr>
          <a:xfrm>
            <a:off x="838200" y="378377"/>
            <a:ext cx="10515600" cy="1066110"/>
          </a:xfrm>
        </p:spPr>
        <p:txBody>
          <a:bodyPr/>
          <a:lstStyle/>
          <a:p>
            <a:r>
              <a:rPr lang="en-IN" u="sng" dirty="0">
                <a:latin typeface="Bahnschrift Condensed" panose="020B0502040204020203" pitchFamily="34" charset="0"/>
              </a:rPr>
              <a:t>EDA</a:t>
            </a:r>
            <a:r>
              <a:rPr lang="en-IN" dirty="0"/>
              <a:t> (</a:t>
            </a:r>
            <a:r>
              <a:rPr lang="en-IN" dirty="0">
                <a:latin typeface="Agency FB" panose="020B0503020202020204" pitchFamily="34" charset="0"/>
              </a:rPr>
              <a:t>contd.</a:t>
            </a:r>
            <a:r>
              <a:rPr lang="en-IN" dirty="0"/>
              <a:t>):-</a:t>
            </a:r>
          </a:p>
        </p:txBody>
      </p:sp>
      <p:sp>
        <p:nvSpPr>
          <p:cNvPr id="3" name="Content Placeholder 2">
            <a:extLst>
              <a:ext uri="{FF2B5EF4-FFF2-40B4-BE49-F238E27FC236}">
                <a16:creationId xmlns:a16="http://schemas.microsoft.com/office/drawing/2014/main" id="{854AD48A-848F-60A5-766C-3E623690A3E2}"/>
              </a:ext>
            </a:extLst>
          </p:cNvPr>
          <p:cNvSpPr>
            <a:spLocks noGrp="1"/>
          </p:cNvSpPr>
          <p:nvPr>
            <p:ph idx="1"/>
          </p:nvPr>
        </p:nvSpPr>
        <p:spPr>
          <a:xfrm>
            <a:off x="344557" y="1314210"/>
            <a:ext cx="11701669" cy="5378138"/>
          </a:xfrm>
        </p:spPr>
        <p:txBody>
          <a:bodyPr/>
          <a:lstStyle/>
          <a:p>
            <a:r>
              <a:rPr lang="en-IN" u="sng" dirty="0"/>
              <a:t>Boxplot</a:t>
            </a:r>
            <a:r>
              <a:rPr lang="en-IN" dirty="0"/>
              <a:t> :</a:t>
            </a:r>
          </a:p>
          <a:p>
            <a:endParaRPr lang="en-IN" dirty="0"/>
          </a:p>
          <a:p>
            <a:endParaRPr lang="en-IN" dirty="0"/>
          </a:p>
        </p:txBody>
      </p:sp>
      <p:pic>
        <p:nvPicPr>
          <p:cNvPr id="5" name="Picture 4">
            <a:extLst>
              <a:ext uri="{FF2B5EF4-FFF2-40B4-BE49-F238E27FC236}">
                <a16:creationId xmlns:a16="http://schemas.microsoft.com/office/drawing/2014/main" id="{1C3AF56E-68B7-67B5-8402-CA2B52DEF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322" y="1829595"/>
            <a:ext cx="11608904" cy="4862753"/>
          </a:xfrm>
          <a:prstGeom prst="rect">
            <a:avLst/>
          </a:prstGeom>
          <a:ln>
            <a:solidFill>
              <a:schemeClr val="tx1"/>
            </a:solidFill>
          </a:ln>
        </p:spPr>
      </p:pic>
    </p:spTree>
    <p:extLst>
      <p:ext uri="{BB962C8B-B14F-4D97-AF65-F5344CB8AC3E}">
        <p14:creationId xmlns:p14="http://schemas.microsoft.com/office/powerpoint/2010/main" val="40784134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0067E-7C44-8FDD-837B-21682D1B438E}"/>
              </a:ext>
            </a:extLst>
          </p:cNvPr>
          <p:cNvSpPr>
            <a:spLocks noGrp="1"/>
          </p:cNvSpPr>
          <p:nvPr>
            <p:ph type="title"/>
          </p:nvPr>
        </p:nvSpPr>
        <p:spPr/>
        <p:txBody>
          <a:bodyPr/>
          <a:lstStyle/>
          <a:p>
            <a:r>
              <a:rPr lang="en-IN" u="sng" dirty="0">
                <a:latin typeface="Bahnschrift Condensed" panose="020B0502040204020203" pitchFamily="34" charset="0"/>
              </a:rPr>
              <a:t>Discrimination Analysis : QDA </a:t>
            </a:r>
            <a:r>
              <a:rPr lang="en-IN" dirty="0"/>
              <a:t>(</a:t>
            </a:r>
            <a:r>
              <a:rPr lang="en-IN" dirty="0" err="1">
                <a:latin typeface="Agency FB" panose="020B0503020202020204" pitchFamily="34" charset="0"/>
              </a:rPr>
              <a:t>contd</a:t>
            </a:r>
            <a:r>
              <a:rPr lang="en-IN" dirty="0"/>
              <a:t>).</a:t>
            </a:r>
          </a:p>
        </p:txBody>
      </p:sp>
      <p:pic>
        <p:nvPicPr>
          <p:cNvPr id="5" name="Content Placeholder 4">
            <a:extLst>
              <a:ext uri="{FF2B5EF4-FFF2-40B4-BE49-F238E27FC236}">
                <a16:creationId xmlns:a16="http://schemas.microsoft.com/office/drawing/2014/main" id="{C2B30605-071E-5D57-D349-332CFF8D62C5}"/>
              </a:ext>
            </a:extLst>
          </p:cNvPr>
          <p:cNvPicPr>
            <a:picLocks noGrp="1" noChangeAspect="1"/>
          </p:cNvPicPr>
          <p:nvPr>
            <p:ph idx="1"/>
          </p:nvPr>
        </p:nvPicPr>
        <p:blipFill>
          <a:blip r:embed="rId2">
            <a:grayscl/>
            <a:extLst>
              <a:ext uri="{28A0092B-C50C-407E-A947-70E740481C1C}">
                <a14:useLocalDpi xmlns:a14="http://schemas.microsoft.com/office/drawing/2010/main" val="0"/>
              </a:ext>
            </a:extLst>
          </a:blip>
          <a:stretch>
            <a:fillRect/>
          </a:stretch>
        </p:blipFill>
        <p:spPr>
          <a:xfrm>
            <a:off x="998606" y="1825625"/>
            <a:ext cx="10194787" cy="4351338"/>
          </a:xfrm>
          <a:ln>
            <a:solidFill>
              <a:schemeClr val="tx1"/>
            </a:solidFill>
          </a:ln>
        </p:spPr>
      </p:pic>
    </p:spTree>
    <p:extLst>
      <p:ext uri="{BB962C8B-B14F-4D97-AF65-F5344CB8AC3E}">
        <p14:creationId xmlns:p14="http://schemas.microsoft.com/office/powerpoint/2010/main" val="28907507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u="sng" dirty="0">
                <a:latin typeface="Bahnschrift Condensed" panose="020B0502040204020203" pitchFamily="34" charset="0"/>
              </a:rPr>
              <a:t>Discrimination Analysis : QDA </a:t>
            </a:r>
            <a:r>
              <a:rPr lang="en-IN" dirty="0"/>
              <a:t>(</a:t>
            </a:r>
            <a:r>
              <a:rPr lang="en-IN" dirty="0" err="1">
                <a:latin typeface="Agency FB" panose="020B0503020202020204" pitchFamily="34" charset="0"/>
              </a:rPr>
              <a:t>contd</a:t>
            </a:r>
            <a:r>
              <a:rPr lang="en-IN" dirty="0"/>
              <a:t>).</a:t>
            </a:r>
            <a:endParaRPr lang="en-US" dirty="0"/>
          </a:p>
        </p:txBody>
      </p:sp>
      <p:sp>
        <p:nvSpPr>
          <p:cNvPr id="3" name="Content Placeholder 2"/>
          <p:cNvSpPr>
            <a:spLocks noGrp="1"/>
          </p:cNvSpPr>
          <p:nvPr>
            <p:ph idx="1"/>
          </p:nvPr>
        </p:nvSpPr>
        <p:spPr/>
        <p:txBody>
          <a:bodyPr/>
          <a:lstStyle/>
          <a:p>
            <a:r>
              <a:rPr lang="en-US" dirty="0"/>
              <a:t>Here, we use the following function :</a:t>
            </a:r>
          </a:p>
          <a:p>
            <a:pPr marL="0" indent="0">
              <a:buNone/>
            </a:pPr>
            <a:r>
              <a:rPr lang="en-US" dirty="0"/>
              <a:t>	</a:t>
            </a:r>
          </a:p>
        </p:txBody>
      </p:sp>
      <p:sp>
        <p:nvSpPr>
          <p:cNvPr id="4" name="Rectangle: Rounded Corners 4">
            <a:extLst>
              <a:ext uri="{FF2B5EF4-FFF2-40B4-BE49-F238E27FC236}">
                <a16:creationId xmlns:a16="http://schemas.microsoft.com/office/drawing/2014/main" id="{E4557A57-D72D-5D3B-B58C-A01FCE168E03}"/>
              </a:ext>
            </a:extLst>
          </p:cNvPr>
          <p:cNvSpPr/>
          <p:nvPr/>
        </p:nvSpPr>
        <p:spPr>
          <a:xfrm>
            <a:off x="2890375" y="2989002"/>
            <a:ext cx="5340626" cy="765313"/>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a:t>model=</a:t>
            </a:r>
            <a:r>
              <a:rPr lang="en-US" sz="2000" dirty="0" err="1"/>
              <a:t>qda</a:t>
            </a:r>
            <a:r>
              <a:rPr lang="en-US" sz="2000" dirty="0"/>
              <a:t>(</a:t>
            </a:r>
            <a:r>
              <a:rPr lang="en-US" sz="2000" dirty="0" err="1"/>
              <a:t>Manufacturer~.,data</a:t>
            </a:r>
            <a:r>
              <a:rPr lang="en-US" sz="2000" dirty="0"/>
              <a:t>=data4,CV=T)</a:t>
            </a:r>
          </a:p>
          <a:p>
            <a:pPr algn="ct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FA67-7D17-C786-CECB-D7B3EE1194BC}"/>
              </a:ext>
            </a:extLst>
          </p:cNvPr>
          <p:cNvSpPr>
            <a:spLocks noGrp="1"/>
          </p:cNvSpPr>
          <p:nvPr>
            <p:ph type="title"/>
          </p:nvPr>
        </p:nvSpPr>
        <p:spPr/>
        <p:txBody>
          <a:bodyPr/>
          <a:lstStyle/>
          <a:p>
            <a:r>
              <a:rPr lang="en-IN" u="sng" dirty="0">
                <a:latin typeface="Bahnschrift Condensed" panose="020B0502040204020203" pitchFamily="34" charset="0"/>
              </a:rPr>
              <a:t>Discrimination Analysis : QDA </a:t>
            </a:r>
            <a:r>
              <a:rPr lang="en-IN" u="sng" dirty="0"/>
              <a:t>(</a:t>
            </a:r>
            <a:r>
              <a:rPr lang="en-IN" u="sng" dirty="0">
                <a:latin typeface="Agency FB" panose="020B0503020202020204" pitchFamily="34" charset="0"/>
              </a:rPr>
              <a:t>contd.</a:t>
            </a:r>
            <a:r>
              <a:rPr lang="en-IN" u="sng" dirty="0"/>
              <a:t>)</a:t>
            </a:r>
          </a:p>
        </p:txBody>
      </p:sp>
      <p:sp>
        <p:nvSpPr>
          <p:cNvPr id="3" name="Content Placeholder 2">
            <a:extLst>
              <a:ext uri="{FF2B5EF4-FFF2-40B4-BE49-F238E27FC236}">
                <a16:creationId xmlns:a16="http://schemas.microsoft.com/office/drawing/2014/main" id="{F79CBAAB-791D-422E-5153-1BC7886FCA70}"/>
              </a:ext>
            </a:extLst>
          </p:cNvPr>
          <p:cNvSpPr>
            <a:spLocks noGrp="1"/>
          </p:cNvSpPr>
          <p:nvPr>
            <p:ph idx="1"/>
          </p:nvPr>
        </p:nvSpPr>
        <p:spPr>
          <a:xfrm>
            <a:off x="838200" y="1987826"/>
            <a:ext cx="10515600" cy="4598504"/>
          </a:xfrm>
        </p:spPr>
        <p:txBody>
          <a:bodyPr>
            <a:normAutofit fontScale="92500" lnSpcReduction="20000"/>
          </a:bodyPr>
          <a:lstStyle/>
          <a:p>
            <a:pPr>
              <a:buFont typeface="Wingdings" panose="05000000000000000000" pitchFamily="2" charset="2"/>
              <a:buChar char="Ø"/>
            </a:pPr>
            <a:r>
              <a:rPr lang="en-US" dirty="0"/>
              <a:t>Want to judge the performance of the classification rule.</a:t>
            </a:r>
          </a:p>
          <a:p>
            <a:pPr>
              <a:buFont typeface="Wingdings" panose="05000000000000000000" pitchFamily="2" charset="2"/>
              <a:buChar char="Ø"/>
            </a:pPr>
            <a:r>
              <a:rPr lang="en-US" dirty="0"/>
              <a:t>Can be done by calculating error rule.</a:t>
            </a:r>
          </a:p>
          <a:p>
            <a:pPr>
              <a:buFont typeface="Wingdings" panose="05000000000000000000" pitchFamily="2" charset="2"/>
              <a:buChar char="Ø"/>
            </a:pPr>
            <a:r>
              <a:rPr lang="en-US" dirty="0"/>
              <a:t>Use Apparent Error Rate (APER), which is a valid estimator Actual Error Rate (AER).</a:t>
            </a:r>
          </a:p>
          <a:p>
            <a:pPr>
              <a:buFont typeface="Wingdings" panose="05000000000000000000" pitchFamily="2" charset="2"/>
              <a:buChar char="Ø"/>
            </a:pPr>
            <a:r>
              <a:rPr lang="en-US" dirty="0"/>
              <a:t>But APER tends to underestimate AER (6.8%).</a:t>
            </a:r>
          </a:p>
          <a:p>
            <a:pPr>
              <a:buFont typeface="Wingdings" panose="05000000000000000000" pitchFamily="2" charset="2"/>
              <a:buChar char="Ø"/>
            </a:pPr>
            <a:r>
              <a:rPr lang="en-US" dirty="0"/>
              <a:t>Problem can be solved by these two methods,</a:t>
            </a:r>
          </a:p>
          <a:p>
            <a:pPr>
              <a:buFont typeface="Wingdings" panose="05000000000000000000" pitchFamily="2" charset="2"/>
              <a:buChar char="Ø"/>
            </a:pPr>
            <a:r>
              <a:rPr lang="en-US" dirty="0"/>
              <a:t>                   </a:t>
            </a:r>
            <a:r>
              <a:rPr lang="en-US" dirty="0" err="1"/>
              <a:t>i</a:t>
            </a:r>
            <a:r>
              <a:rPr lang="en-US" dirty="0"/>
              <a:t>. </a:t>
            </a:r>
            <a:r>
              <a:rPr lang="en-US" dirty="0" err="1"/>
              <a:t>Spliting</a:t>
            </a:r>
            <a:r>
              <a:rPr lang="en-US" dirty="0"/>
              <a:t> the dataset into train set and test set.</a:t>
            </a:r>
          </a:p>
          <a:p>
            <a:pPr>
              <a:buFont typeface="Wingdings" panose="05000000000000000000" pitchFamily="2" charset="2"/>
              <a:buChar char="Ø"/>
            </a:pPr>
            <a:r>
              <a:rPr lang="en-US" dirty="0"/>
              <a:t>                  ii. Cross Validation Method.</a:t>
            </a:r>
          </a:p>
          <a:p>
            <a:pPr>
              <a:buFont typeface="Wingdings" panose="05000000000000000000" pitchFamily="2" charset="2"/>
              <a:buChar char="Ø"/>
            </a:pPr>
            <a:r>
              <a:rPr lang="en-US" dirty="0"/>
              <a:t>Very less data points in each variable (43).</a:t>
            </a:r>
          </a:p>
          <a:p>
            <a:pPr>
              <a:buFont typeface="Wingdings" panose="05000000000000000000" pitchFamily="2" charset="2"/>
              <a:buChar char="Ø"/>
            </a:pPr>
            <a:r>
              <a:rPr lang="en-US" dirty="0"/>
              <a:t>Cannot use method-</a:t>
            </a:r>
            <a:r>
              <a:rPr lang="en-US" dirty="0" err="1"/>
              <a:t>i</a:t>
            </a:r>
            <a:r>
              <a:rPr lang="en-US" dirty="0"/>
              <a:t>.</a:t>
            </a:r>
          </a:p>
          <a:p>
            <a:pPr>
              <a:buFont typeface="Wingdings" panose="05000000000000000000" pitchFamily="2" charset="2"/>
              <a:buChar char="Ø"/>
            </a:pPr>
            <a:r>
              <a:rPr lang="en-US" dirty="0"/>
              <a:t>By method-ii, we calculate find out confusion matrix and APER. </a:t>
            </a:r>
            <a:endParaRPr lang="en-IN" dirty="0"/>
          </a:p>
        </p:txBody>
      </p:sp>
    </p:spTree>
    <p:extLst>
      <p:ext uri="{BB962C8B-B14F-4D97-AF65-F5344CB8AC3E}">
        <p14:creationId xmlns:p14="http://schemas.microsoft.com/office/powerpoint/2010/main" val="11138656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59EFD-73CD-C9BB-E15E-8AC131205F37}"/>
              </a:ext>
            </a:extLst>
          </p:cNvPr>
          <p:cNvSpPr>
            <a:spLocks noGrp="1"/>
          </p:cNvSpPr>
          <p:nvPr>
            <p:ph type="title"/>
          </p:nvPr>
        </p:nvSpPr>
        <p:spPr/>
        <p:txBody>
          <a:bodyPr/>
          <a:lstStyle/>
          <a:p>
            <a:r>
              <a:rPr lang="en-IN" u="sng" dirty="0">
                <a:latin typeface="Bahnschrift Condensed" panose="020B0502040204020203" pitchFamily="34" charset="0"/>
              </a:rPr>
              <a:t>Discrimination Analysis : QDA</a:t>
            </a:r>
            <a:r>
              <a:rPr lang="en-IN" u="sng" dirty="0"/>
              <a:t> (</a:t>
            </a:r>
            <a:r>
              <a:rPr lang="en-IN" u="sng" dirty="0">
                <a:latin typeface="Agency FB" panose="020B0503020202020204" pitchFamily="34" charset="0"/>
              </a:rPr>
              <a:t>contd.</a:t>
            </a:r>
            <a:r>
              <a:rPr lang="en-IN" u="sng" dirty="0"/>
              <a:t>)</a:t>
            </a:r>
          </a:p>
        </p:txBody>
      </p:sp>
      <p:sp>
        <p:nvSpPr>
          <p:cNvPr id="3" name="Content Placeholder 2">
            <a:extLst>
              <a:ext uri="{FF2B5EF4-FFF2-40B4-BE49-F238E27FC236}">
                <a16:creationId xmlns:a16="http://schemas.microsoft.com/office/drawing/2014/main" id="{A0FF4D95-0FD2-2299-63F8-F2C6E0F02A17}"/>
              </a:ext>
            </a:extLst>
          </p:cNvPr>
          <p:cNvSpPr>
            <a:spLocks noGrp="1"/>
          </p:cNvSpPr>
          <p:nvPr>
            <p:ph idx="1"/>
          </p:nvPr>
        </p:nvSpPr>
        <p:spPr/>
        <p:txBody>
          <a:bodyPr>
            <a:normAutofit lnSpcReduction="10000"/>
          </a:bodyPr>
          <a:lstStyle/>
          <a:p>
            <a:r>
              <a:rPr lang="en-US" dirty="0"/>
              <a:t>This is our confusion matrix------------</a:t>
            </a:r>
          </a:p>
          <a:p>
            <a:endParaRPr lang="en-US" dirty="0"/>
          </a:p>
          <a:p>
            <a:endParaRPr lang="en-US" dirty="0"/>
          </a:p>
          <a:p>
            <a:endParaRPr lang="en-US" dirty="0"/>
          </a:p>
          <a:p>
            <a:endParaRPr lang="en-US" dirty="0"/>
          </a:p>
          <a:p>
            <a:r>
              <a:rPr lang="en-US" dirty="0"/>
              <a:t>APER comes out 34.89%.</a:t>
            </a:r>
          </a:p>
          <a:p>
            <a:r>
              <a:rPr lang="en-US" dirty="0"/>
              <a:t> Not very good since we assume the data follows multivariate normal but it is actually not. </a:t>
            </a:r>
          </a:p>
          <a:p>
            <a:r>
              <a:rPr lang="en-US" dirty="0"/>
              <a:t>QDA is not robust to departure from normality.</a:t>
            </a:r>
          </a:p>
          <a:p>
            <a:endParaRPr lang="en-US" dirty="0"/>
          </a:p>
          <a:p>
            <a:endParaRPr lang="en-US" dirty="0"/>
          </a:p>
          <a:p>
            <a:endParaRPr lang="en-IN" dirty="0"/>
          </a:p>
        </p:txBody>
      </p:sp>
      <p:graphicFrame>
        <p:nvGraphicFramePr>
          <p:cNvPr id="4" name="Table 4">
            <a:extLst>
              <a:ext uri="{FF2B5EF4-FFF2-40B4-BE49-F238E27FC236}">
                <a16:creationId xmlns:a16="http://schemas.microsoft.com/office/drawing/2014/main" id="{E176E425-1816-FC2B-D984-40D773F77D52}"/>
              </a:ext>
            </a:extLst>
          </p:cNvPr>
          <p:cNvGraphicFramePr>
            <a:graphicFrameLocks noGrp="1"/>
          </p:cNvGraphicFramePr>
          <p:nvPr>
            <p:extLst>
              <p:ext uri="{D42A27DB-BD31-4B8C-83A1-F6EECF244321}">
                <p14:modId xmlns:p14="http://schemas.microsoft.com/office/powerpoint/2010/main" val="344593631"/>
              </p:ext>
            </p:extLst>
          </p:nvPr>
        </p:nvGraphicFramePr>
        <p:xfrm>
          <a:off x="1780209" y="2859095"/>
          <a:ext cx="8127999" cy="111252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1430223269"/>
                    </a:ext>
                  </a:extLst>
                </a:gridCol>
                <a:gridCol w="2709333">
                  <a:extLst>
                    <a:ext uri="{9D8B030D-6E8A-4147-A177-3AD203B41FA5}">
                      <a16:colId xmlns:a16="http://schemas.microsoft.com/office/drawing/2014/main" val="1459912854"/>
                    </a:ext>
                  </a:extLst>
                </a:gridCol>
                <a:gridCol w="2709333">
                  <a:extLst>
                    <a:ext uri="{9D8B030D-6E8A-4147-A177-3AD203B41FA5}">
                      <a16:colId xmlns:a16="http://schemas.microsoft.com/office/drawing/2014/main" val="23850450"/>
                    </a:ext>
                  </a:extLst>
                </a:gridCol>
              </a:tblGrid>
              <a:tr h="370840">
                <a:tc>
                  <a:txBody>
                    <a:bodyPr/>
                    <a:lstStyle/>
                    <a:p>
                      <a:endParaRPr lang="en-IN"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Population 1 (Predicted)</a:t>
                      </a:r>
                    </a:p>
                  </a:txBody>
                  <a:tcPr>
                    <a:lnT w="12700" cap="flat" cmpd="sng" algn="ctr">
                      <a:solidFill>
                        <a:schemeClr val="tx1"/>
                      </a:solidFill>
                      <a:prstDash val="solid"/>
                      <a:round/>
                      <a:headEnd type="none" w="med" len="med"/>
                      <a:tailEnd type="none" w="med" len="med"/>
                    </a:lnT>
                  </a:tcPr>
                </a:tc>
                <a:tc>
                  <a:txBody>
                    <a:bodyPr/>
                    <a:lstStyle/>
                    <a:p>
                      <a:r>
                        <a:rPr lang="en-IN" dirty="0"/>
                        <a:t>Population 2 (Predicted)</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2481296"/>
                  </a:ext>
                </a:extLst>
              </a:tr>
              <a:tr h="370840">
                <a:tc>
                  <a:txBody>
                    <a:bodyPr/>
                    <a:lstStyle/>
                    <a:p>
                      <a:r>
                        <a:rPr lang="en-IN" dirty="0"/>
                        <a:t>Population 1 (Actual)</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t>5</a:t>
                      </a:r>
                    </a:p>
                  </a:txBody>
                  <a:tcPr/>
                </a:tc>
                <a:tc>
                  <a:txBody>
                    <a:bodyPr/>
                    <a:lstStyle/>
                    <a:p>
                      <a:r>
                        <a:rPr lang="en-IN" dirty="0"/>
                        <a:t>12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941964666"/>
                  </a:ext>
                </a:extLst>
              </a:tr>
              <a:tr h="370840">
                <a:tc>
                  <a:txBody>
                    <a:bodyPr/>
                    <a:lstStyle/>
                    <a:p>
                      <a:r>
                        <a:rPr lang="en-IN" dirty="0"/>
                        <a:t>Population 2 (Actual)</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IN" dirty="0"/>
                        <a:t>5</a:t>
                      </a:r>
                    </a:p>
                  </a:txBody>
                  <a:tcPr>
                    <a:lnB w="12700" cap="flat" cmpd="sng" algn="ctr">
                      <a:solidFill>
                        <a:schemeClr val="tx1"/>
                      </a:solidFill>
                      <a:prstDash val="solid"/>
                      <a:round/>
                      <a:headEnd type="none" w="med" len="med"/>
                      <a:tailEnd type="none" w="med" len="med"/>
                    </a:lnB>
                  </a:tcPr>
                </a:tc>
                <a:tc>
                  <a:txBody>
                    <a:bodyPr/>
                    <a:lstStyle/>
                    <a:p>
                      <a:r>
                        <a:rPr lang="en-IN" dirty="0"/>
                        <a:t>21</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3354586"/>
                  </a:ext>
                </a:extLst>
              </a:tr>
            </a:tbl>
          </a:graphicData>
        </a:graphic>
      </p:graphicFrame>
    </p:spTree>
    <p:extLst>
      <p:ext uri="{BB962C8B-B14F-4D97-AF65-F5344CB8AC3E}">
        <p14:creationId xmlns:p14="http://schemas.microsoft.com/office/powerpoint/2010/main" val="33854248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B5BBD-8449-9CB5-4A19-D9EDBD2210C6}"/>
              </a:ext>
            </a:extLst>
          </p:cNvPr>
          <p:cNvSpPr>
            <a:spLocks noGrp="1"/>
          </p:cNvSpPr>
          <p:nvPr>
            <p:ph type="title"/>
          </p:nvPr>
        </p:nvSpPr>
        <p:spPr>
          <a:xfrm>
            <a:off x="838200" y="365126"/>
            <a:ext cx="10515600" cy="470144"/>
          </a:xfrm>
        </p:spPr>
        <p:txBody>
          <a:bodyPr>
            <a:normAutofit fontScale="90000"/>
          </a:bodyPr>
          <a:lstStyle/>
          <a:p>
            <a:endParaRPr lang="en-IN" dirty="0"/>
          </a:p>
        </p:txBody>
      </p:sp>
      <p:pic>
        <p:nvPicPr>
          <p:cNvPr id="4" name="Content Placeholder 3" descr="lda.jpeg"/>
          <p:cNvPicPr>
            <a:picLocks noGrp="1" noChangeAspect="1"/>
          </p:cNvPicPr>
          <p:nvPr>
            <p:ph idx="1"/>
          </p:nvPr>
        </p:nvPicPr>
        <p:blipFill>
          <a:blip r:embed="rId2"/>
          <a:stretch>
            <a:fillRect/>
          </a:stretch>
        </p:blipFill>
        <p:spPr>
          <a:xfrm>
            <a:off x="838200" y="1478845"/>
            <a:ext cx="10515600" cy="4081286"/>
          </a:xfrm>
        </p:spPr>
      </p:pic>
    </p:spTree>
    <p:extLst>
      <p:ext uri="{BB962C8B-B14F-4D97-AF65-F5344CB8AC3E}">
        <p14:creationId xmlns:p14="http://schemas.microsoft.com/office/powerpoint/2010/main" val="1505549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76526-4DAD-C07A-3E54-8E420DF314A2}"/>
              </a:ext>
            </a:extLst>
          </p:cNvPr>
          <p:cNvSpPr>
            <a:spLocks noGrp="1"/>
          </p:cNvSpPr>
          <p:nvPr>
            <p:ph type="title"/>
          </p:nvPr>
        </p:nvSpPr>
        <p:spPr/>
        <p:txBody>
          <a:bodyPr/>
          <a:lstStyle/>
          <a:p>
            <a:r>
              <a:rPr lang="en-IN" u="sng" dirty="0">
                <a:latin typeface="Bahnschrift Condensed" panose="020B0502040204020203" pitchFamily="34" charset="0"/>
              </a:rPr>
              <a:t>Factor Analysis </a:t>
            </a:r>
            <a:r>
              <a:rPr lang="en-IN" dirty="0">
                <a:latin typeface="Bahnschrift Condensed" panose="020B0502040204020203" pitchFamily="34" charset="0"/>
              </a:rPr>
              <a:t>:-</a:t>
            </a:r>
          </a:p>
        </p:txBody>
      </p:sp>
      <p:sp>
        <p:nvSpPr>
          <p:cNvPr id="3" name="Content Placeholder 2">
            <a:extLst>
              <a:ext uri="{FF2B5EF4-FFF2-40B4-BE49-F238E27FC236}">
                <a16:creationId xmlns:a16="http://schemas.microsoft.com/office/drawing/2014/main" id="{65434D0C-111D-F063-D775-04F8985C0ECC}"/>
              </a:ext>
            </a:extLst>
          </p:cNvPr>
          <p:cNvSpPr>
            <a:spLocks noGrp="1"/>
          </p:cNvSpPr>
          <p:nvPr>
            <p:ph idx="1"/>
          </p:nvPr>
        </p:nvSpPr>
        <p:spPr>
          <a:xfrm>
            <a:off x="838200" y="1825625"/>
            <a:ext cx="10515600" cy="4840218"/>
          </a:xfrm>
        </p:spPr>
        <p:txBody>
          <a:bodyPr>
            <a:normAutofit fontScale="92500" lnSpcReduction="20000"/>
          </a:bodyPr>
          <a:lstStyle/>
          <a:p>
            <a:r>
              <a:rPr lang="en-IN" dirty="0"/>
              <a:t>The Correlation heatmap suggests that there is a high correlation among the data which motivates us for Factor Analysis.</a:t>
            </a:r>
          </a:p>
          <a:p>
            <a:r>
              <a:rPr lang="en-IN" dirty="0"/>
              <a:t>Confirmatory Test : Bartlett’s Test</a:t>
            </a:r>
          </a:p>
          <a:p>
            <a:r>
              <a:rPr lang="en-IN" dirty="0"/>
              <a:t>Function used </a:t>
            </a:r>
            <a:r>
              <a:rPr lang="en-IN" i="1" dirty="0" err="1"/>
              <a:t>cortest.bartlett</a:t>
            </a:r>
            <a:r>
              <a:rPr lang="en-IN" i="1" dirty="0"/>
              <a:t> </a:t>
            </a:r>
            <a:r>
              <a:rPr lang="en-IN" dirty="0"/>
              <a:t>in </a:t>
            </a:r>
            <a:r>
              <a:rPr lang="en-IN" i="1" dirty="0"/>
              <a:t>psych </a:t>
            </a:r>
            <a:r>
              <a:rPr lang="en-IN" dirty="0"/>
              <a:t>package.</a:t>
            </a:r>
          </a:p>
          <a:p>
            <a:endParaRPr lang="en-IN" dirty="0"/>
          </a:p>
          <a:p>
            <a:endParaRPr lang="en-IN" dirty="0"/>
          </a:p>
          <a:p>
            <a:endParaRPr lang="en-IN" dirty="0"/>
          </a:p>
          <a:p>
            <a:endParaRPr lang="en-IN" dirty="0"/>
          </a:p>
          <a:p>
            <a:endParaRPr lang="en-IN" dirty="0"/>
          </a:p>
          <a:p>
            <a:endParaRPr lang="en-IN" dirty="0"/>
          </a:p>
          <a:p>
            <a:r>
              <a:rPr lang="en-IN" dirty="0"/>
              <a:t>So at 0.01% level of significance we reject the null hypothesis. </a:t>
            </a:r>
          </a:p>
          <a:p>
            <a:r>
              <a:rPr lang="en-IN" dirty="0"/>
              <a:t>And proceed for Factor </a:t>
            </a:r>
            <a:r>
              <a:rPr lang="en-IN" dirty="0" err="1"/>
              <a:t>Analyis</a:t>
            </a:r>
            <a:r>
              <a:rPr lang="en-IN" dirty="0"/>
              <a:t>.</a:t>
            </a:r>
          </a:p>
        </p:txBody>
      </p:sp>
      <p:graphicFrame>
        <p:nvGraphicFramePr>
          <p:cNvPr id="4" name="Table 5">
            <a:extLst>
              <a:ext uri="{FF2B5EF4-FFF2-40B4-BE49-F238E27FC236}">
                <a16:creationId xmlns:a16="http://schemas.microsoft.com/office/drawing/2014/main" id="{DFC99016-BEB6-1957-927D-E590B310BD03}"/>
              </a:ext>
            </a:extLst>
          </p:cNvPr>
          <p:cNvGraphicFramePr>
            <a:graphicFrameLocks noGrp="1"/>
          </p:cNvGraphicFramePr>
          <p:nvPr>
            <p:extLst>
              <p:ext uri="{D42A27DB-BD31-4B8C-83A1-F6EECF244321}">
                <p14:modId xmlns:p14="http://schemas.microsoft.com/office/powerpoint/2010/main" val="1907672173"/>
              </p:ext>
            </p:extLst>
          </p:nvPr>
        </p:nvGraphicFramePr>
        <p:xfrm>
          <a:off x="1369391" y="4245734"/>
          <a:ext cx="8127999" cy="74168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2834367807"/>
                    </a:ext>
                  </a:extLst>
                </a:gridCol>
                <a:gridCol w="2709333">
                  <a:extLst>
                    <a:ext uri="{9D8B030D-6E8A-4147-A177-3AD203B41FA5}">
                      <a16:colId xmlns:a16="http://schemas.microsoft.com/office/drawing/2014/main" val="2497893290"/>
                    </a:ext>
                  </a:extLst>
                </a:gridCol>
                <a:gridCol w="2709333">
                  <a:extLst>
                    <a:ext uri="{9D8B030D-6E8A-4147-A177-3AD203B41FA5}">
                      <a16:colId xmlns:a16="http://schemas.microsoft.com/office/drawing/2014/main" val="2484007517"/>
                    </a:ext>
                  </a:extLst>
                </a:gridCol>
              </a:tblGrid>
              <a:tr h="370840">
                <a:tc>
                  <a:txBody>
                    <a:bodyPr/>
                    <a:lstStyle/>
                    <a:p>
                      <a:r>
                        <a:rPr lang="en-IN" dirty="0"/>
                        <a:t>Value of the test statistic</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p-value</a:t>
                      </a:r>
                    </a:p>
                  </a:txBody>
                  <a:tcPr>
                    <a:lnT w="12700" cap="flat" cmpd="sng" algn="ctr">
                      <a:solidFill>
                        <a:schemeClr val="tx1"/>
                      </a:solidFill>
                      <a:prstDash val="solid"/>
                      <a:round/>
                      <a:headEnd type="none" w="med" len="med"/>
                      <a:tailEnd type="none" w="med" len="med"/>
                    </a:lnT>
                  </a:tcPr>
                </a:tc>
                <a:tc>
                  <a:txBody>
                    <a:bodyPr/>
                    <a:lstStyle/>
                    <a:p>
                      <a:r>
                        <a:rPr lang="en-IN" dirty="0"/>
                        <a:t>DF</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320036385"/>
                  </a:ext>
                </a:extLst>
              </a:tr>
              <a:tr h="370840">
                <a:tc>
                  <a:txBody>
                    <a:bodyPr/>
                    <a:lstStyle/>
                    <a:p>
                      <a:r>
                        <a:rPr lang="en-IN" dirty="0"/>
                        <a:t>164.2903</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IN" dirty="0">
                          <a:effectLst/>
                        </a:rPr>
                        <a:t>3.117315e-21</a:t>
                      </a:r>
                      <a:endParaRPr lang="en-IN" dirty="0"/>
                    </a:p>
                  </a:txBody>
                  <a:tcPr>
                    <a:lnB w="12700" cap="flat" cmpd="sng" algn="ctr">
                      <a:solidFill>
                        <a:schemeClr val="tx1"/>
                      </a:solidFill>
                      <a:prstDash val="solid"/>
                      <a:round/>
                      <a:headEnd type="none" w="med" len="med"/>
                      <a:tailEnd type="none" w="med" len="med"/>
                    </a:lnB>
                  </a:tcPr>
                </a:tc>
                <a:tc>
                  <a:txBody>
                    <a:bodyPr/>
                    <a:lstStyle/>
                    <a:p>
                      <a:r>
                        <a:rPr lang="en-IN" dirty="0"/>
                        <a:t>28</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93359276"/>
                  </a:ext>
                </a:extLst>
              </a:tr>
            </a:tbl>
          </a:graphicData>
        </a:graphic>
      </p:graphicFrame>
      <p:sp>
        <p:nvSpPr>
          <p:cNvPr id="9" name="Rectangle: Rounded Corners 8">
            <a:extLst>
              <a:ext uri="{FF2B5EF4-FFF2-40B4-BE49-F238E27FC236}">
                <a16:creationId xmlns:a16="http://schemas.microsoft.com/office/drawing/2014/main" id="{FBF71F17-1CD8-E599-83F8-E6C9196A424B}"/>
              </a:ext>
            </a:extLst>
          </p:cNvPr>
          <p:cNvSpPr/>
          <p:nvPr/>
        </p:nvSpPr>
        <p:spPr>
          <a:xfrm>
            <a:off x="2668658" y="3646970"/>
            <a:ext cx="4368799" cy="43732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cortest.bartlett</a:t>
            </a:r>
            <a:r>
              <a:rPr lang="en-IN" dirty="0"/>
              <a:t>(data4[,-1])</a:t>
            </a:r>
          </a:p>
        </p:txBody>
      </p:sp>
    </p:spTree>
    <p:extLst>
      <p:ext uri="{BB962C8B-B14F-4D97-AF65-F5344CB8AC3E}">
        <p14:creationId xmlns:p14="http://schemas.microsoft.com/office/powerpoint/2010/main" val="26310853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A45DA-3B27-439B-FEF5-EB0155A4063D}"/>
              </a:ext>
            </a:extLst>
          </p:cNvPr>
          <p:cNvSpPr>
            <a:spLocks noGrp="1"/>
          </p:cNvSpPr>
          <p:nvPr>
            <p:ph type="title"/>
          </p:nvPr>
        </p:nvSpPr>
        <p:spPr/>
        <p:txBody>
          <a:bodyPr/>
          <a:lstStyle/>
          <a:p>
            <a:r>
              <a:rPr lang="en-IN" u="sng" dirty="0">
                <a:latin typeface="Bahnschrift Condensed" panose="020B0502040204020203" pitchFamily="34" charset="0"/>
              </a:rPr>
              <a:t>Factor Analysis (</a:t>
            </a:r>
            <a:r>
              <a:rPr lang="en-IN" u="sng" dirty="0">
                <a:latin typeface="Agency FB" panose="020B0503020202020204" pitchFamily="34" charset="0"/>
              </a:rPr>
              <a:t>contd.</a:t>
            </a:r>
            <a:r>
              <a:rPr lang="en-IN" u="sng" dirty="0">
                <a:latin typeface="Bahnschrift Condensed" panose="020B0502040204020203" pitchFamily="34" charset="0"/>
              </a:rPr>
              <a:t>) </a:t>
            </a:r>
            <a:r>
              <a:rPr lang="en-IN" dirty="0">
                <a:latin typeface="Bahnschrift Condensed" panose="020B0502040204020203" pitchFamily="34" charset="0"/>
              </a:rPr>
              <a:t>:-</a:t>
            </a:r>
            <a:endParaRPr lang="en-IN" dirty="0"/>
          </a:p>
        </p:txBody>
      </p:sp>
      <p:sp>
        <p:nvSpPr>
          <p:cNvPr id="3" name="Content Placeholder 2">
            <a:extLst>
              <a:ext uri="{FF2B5EF4-FFF2-40B4-BE49-F238E27FC236}">
                <a16:creationId xmlns:a16="http://schemas.microsoft.com/office/drawing/2014/main" id="{3CAB172C-C580-AA14-91E6-2B02D816DC39}"/>
              </a:ext>
            </a:extLst>
          </p:cNvPr>
          <p:cNvSpPr>
            <a:spLocks noGrp="1"/>
          </p:cNvSpPr>
          <p:nvPr>
            <p:ph idx="1"/>
          </p:nvPr>
        </p:nvSpPr>
        <p:spPr/>
        <p:txBody>
          <a:bodyPr/>
          <a:lstStyle/>
          <a:p>
            <a:r>
              <a:rPr lang="en-IN" dirty="0"/>
              <a:t>QUESTION : How many Factors will serve the purpose?</a:t>
            </a:r>
          </a:p>
          <a:p>
            <a:r>
              <a:rPr lang="en-IN" dirty="0"/>
              <a:t>Scree Plot helped us to answer this!</a:t>
            </a:r>
          </a:p>
          <a:p>
            <a:r>
              <a:rPr lang="en-IN" dirty="0"/>
              <a:t>4 Principal components were needed to explain 87% of the total variability so we have taken number of factors to be 4.</a:t>
            </a:r>
          </a:p>
          <a:p>
            <a:r>
              <a:rPr lang="en-IN" dirty="0"/>
              <a:t>We look at our data once again !</a:t>
            </a:r>
          </a:p>
        </p:txBody>
      </p:sp>
    </p:spTree>
    <p:extLst>
      <p:ext uri="{BB962C8B-B14F-4D97-AF65-F5344CB8AC3E}">
        <p14:creationId xmlns:p14="http://schemas.microsoft.com/office/powerpoint/2010/main" val="12907253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A5DC7-DE20-4002-7336-CEB0457A7ACB}"/>
              </a:ext>
            </a:extLst>
          </p:cNvPr>
          <p:cNvSpPr>
            <a:spLocks noGrp="1"/>
          </p:cNvSpPr>
          <p:nvPr>
            <p:ph type="title"/>
          </p:nvPr>
        </p:nvSpPr>
        <p:spPr>
          <a:xfrm>
            <a:off x="838200" y="365126"/>
            <a:ext cx="10515600" cy="671996"/>
          </a:xfrm>
        </p:spPr>
        <p:txBody>
          <a:bodyPr>
            <a:normAutofit fontScale="90000"/>
          </a:bodyPr>
          <a:lstStyle/>
          <a:p>
            <a:r>
              <a:rPr lang="en-IN" u="sng" dirty="0">
                <a:latin typeface="Bahnschrift Condensed" panose="020B0502040204020203" pitchFamily="34" charset="0"/>
              </a:rPr>
              <a:t>Revisiting our Data</a:t>
            </a:r>
            <a:r>
              <a:rPr lang="en-IN" dirty="0"/>
              <a:t>:-</a:t>
            </a:r>
          </a:p>
        </p:txBody>
      </p:sp>
      <p:sp>
        <p:nvSpPr>
          <p:cNvPr id="3" name="Content Placeholder 2">
            <a:extLst>
              <a:ext uri="{FF2B5EF4-FFF2-40B4-BE49-F238E27FC236}">
                <a16:creationId xmlns:a16="http://schemas.microsoft.com/office/drawing/2014/main" id="{FE508609-9A1C-0720-0DBB-7535546CC642}"/>
              </a:ext>
            </a:extLst>
          </p:cNvPr>
          <p:cNvSpPr>
            <a:spLocks noGrp="1"/>
          </p:cNvSpPr>
          <p:nvPr>
            <p:ph idx="1"/>
          </p:nvPr>
        </p:nvSpPr>
        <p:spPr>
          <a:xfrm>
            <a:off x="838200" y="1298714"/>
            <a:ext cx="10515600" cy="5559286"/>
          </a:xfrm>
        </p:spPr>
        <p:txBody>
          <a:bodyPr>
            <a:normAutofit/>
          </a:bodyPr>
          <a:lstStyle/>
          <a:p>
            <a:r>
              <a:rPr lang="en-IN" dirty="0"/>
              <a:t>Gamma Plot for the entire data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We can conclude from the Gamma Plot that the data is approximately MVN.</a:t>
            </a:r>
          </a:p>
          <a:p>
            <a:endParaRPr lang="en-IN" dirty="0"/>
          </a:p>
        </p:txBody>
      </p:sp>
      <p:pic>
        <p:nvPicPr>
          <p:cNvPr id="5" name="Picture 4">
            <a:extLst>
              <a:ext uri="{FF2B5EF4-FFF2-40B4-BE49-F238E27FC236}">
                <a16:creationId xmlns:a16="http://schemas.microsoft.com/office/drawing/2014/main" id="{B8F29002-4E4B-57B1-D55E-75774EAE9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904" y="1709531"/>
            <a:ext cx="9992139" cy="3737112"/>
          </a:xfrm>
          <a:prstGeom prst="rect">
            <a:avLst/>
          </a:prstGeom>
          <a:ln>
            <a:solidFill>
              <a:schemeClr val="tx1"/>
            </a:solidFill>
          </a:ln>
        </p:spPr>
      </p:pic>
    </p:spTree>
    <p:extLst>
      <p:ext uri="{BB962C8B-B14F-4D97-AF65-F5344CB8AC3E}">
        <p14:creationId xmlns:p14="http://schemas.microsoft.com/office/powerpoint/2010/main" val="37198984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FC6D3-1432-5F91-B627-7C1F898FE8E1}"/>
              </a:ext>
            </a:extLst>
          </p:cNvPr>
          <p:cNvSpPr>
            <a:spLocks noGrp="1"/>
          </p:cNvSpPr>
          <p:nvPr>
            <p:ph type="title"/>
          </p:nvPr>
        </p:nvSpPr>
        <p:spPr/>
        <p:txBody>
          <a:bodyPr/>
          <a:lstStyle/>
          <a:p>
            <a:r>
              <a:rPr lang="en-IN" u="sng" dirty="0">
                <a:latin typeface="Bahnschrift Condensed" panose="020B0502040204020203" pitchFamily="34" charset="0"/>
              </a:rPr>
              <a:t>Factor Analysis (</a:t>
            </a:r>
            <a:r>
              <a:rPr lang="en-IN" u="sng" dirty="0">
                <a:latin typeface="Agency FB" panose="020B0503020202020204" pitchFamily="34" charset="0"/>
              </a:rPr>
              <a:t>contd.</a:t>
            </a:r>
            <a:r>
              <a:rPr lang="en-IN" u="sng" dirty="0">
                <a:latin typeface="Bahnschrift Condensed" panose="020B0502040204020203" pitchFamily="34" charset="0"/>
              </a:rPr>
              <a:t>) </a:t>
            </a:r>
            <a:r>
              <a:rPr lang="en-IN" dirty="0">
                <a:latin typeface="Bahnschrift Condensed" panose="020B0502040204020203" pitchFamily="34" charset="0"/>
              </a:rPr>
              <a:t>:-</a:t>
            </a:r>
            <a:endParaRPr lang="en-IN" dirty="0"/>
          </a:p>
        </p:txBody>
      </p:sp>
      <p:sp>
        <p:nvSpPr>
          <p:cNvPr id="3" name="Content Placeholder 2">
            <a:extLst>
              <a:ext uri="{FF2B5EF4-FFF2-40B4-BE49-F238E27FC236}">
                <a16:creationId xmlns:a16="http://schemas.microsoft.com/office/drawing/2014/main" id="{C567E716-D001-09BD-BEB1-792DEC3E39EB}"/>
              </a:ext>
            </a:extLst>
          </p:cNvPr>
          <p:cNvSpPr>
            <a:spLocks noGrp="1"/>
          </p:cNvSpPr>
          <p:nvPr>
            <p:ph idx="1"/>
          </p:nvPr>
        </p:nvSpPr>
        <p:spPr>
          <a:xfrm>
            <a:off x="838200" y="1825625"/>
            <a:ext cx="10515600" cy="4667250"/>
          </a:xfrm>
        </p:spPr>
        <p:txBody>
          <a:bodyPr/>
          <a:lstStyle/>
          <a:p>
            <a:r>
              <a:rPr lang="en-IN" dirty="0"/>
              <a:t>We perform two methods for Factor Analysis- MLE and PCA both.</a:t>
            </a:r>
          </a:p>
          <a:p>
            <a:endParaRPr lang="en-IN" dirty="0"/>
          </a:p>
          <a:p>
            <a:r>
              <a:rPr lang="en-IN" dirty="0"/>
              <a:t>No .of factors chosen=4 (seemed suggestive from the Scree Plot)</a:t>
            </a:r>
          </a:p>
          <a:p>
            <a:endParaRPr lang="en-IN" dirty="0"/>
          </a:p>
          <a:p>
            <a:r>
              <a:rPr lang="en-IN" dirty="0"/>
              <a:t>Function for Factor Analysis by MLE method is </a:t>
            </a:r>
            <a:r>
              <a:rPr lang="en-IN" i="1" dirty="0" err="1"/>
              <a:t>factanal</a:t>
            </a:r>
            <a:r>
              <a:rPr lang="en-IN" i="1" dirty="0"/>
              <a:t>()</a:t>
            </a:r>
            <a:r>
              <a:rPr lang="en-IN" dirty="0"/>
              <a:t> in stats package in R : </a:t>
            </a:r>
          </a:p>
          <a:p>
            <a:endParaRPr lang="en-IN" dirty="0"/>
          </a:p>
          <a:p>
            <a:r>
              <a:rPr lang="en-IN" dirty="0"/>
              <a:t>Function for Factor Analysis by PCA method is </a:t>
            </a:r>
            <a:r>
              <a:rPr lang="en-IN" i="1" dirty="0"/>
              <a:t>fa()</a:t>
            </a:r>
            <a:r>
              <a:rPr lang="en-IN" dirty="0"/>
              <a:t> in </a:t>
            </a:r>
            <a:r>
              <a:rPr lang="en-IN" i="1" dirty="0"/>
              <a:t>psych</a:t>
            </a:r>
            <a:r>
              <a:rPr lang="en-IN" dirty="0"/>
              <a:t> package in R :  </a:t>
            </a:r>
          </a:p>
          <a:p>
            <a:pPr marL="0" indent="0">
              <a:buNone/>
            </a:pPr>
            <a:endParaRPr lang="en-IN" dirty="0"/>
          </a:p>
          <a:p>
            <a:endParaRPr lang="en-IN" dirty="0"/>
          </a:p>
          <a:p>
            <a:pPr marL="0" indent="0">
              <a:buNone/>
            </a:pPr>
            <a:endParaRPr lang="en-IN" dirty="0"/>
          </a:p>
          <a:p>
            <a:endParaRPr lang="en-IN" dirty="0"/>
          </a:p>
        </p:txBody>
      </p:sp>
      <p:sp>
        <p:nvSpPr>
          <p:cNvPr id="8" name="Rectangle: Rounded Corners 7">
            <a:extLst>
              <a:ext uri="{FF2B5EF4-FFF2-40B4-BE49-F238E27FC236}">
                <a16:creationId xmlns:a16="http://schemas.microsoft.com/office/drawing/2014/main" id="{E0CF15BB-4D5F-E3BA-A434-2F2DCB12ED35}"/>
              </a:ext>
            </a:extLst>
          </p:cNvPr>
          <p:cNvSpPr/>
          <p:nvPr/>
        </p:nvSpPr>
        <p:spPr>
          <a:xfrm>
            <a:off x="3273288" y="4373218"/>
            <a:ext cx="6997147" cy="4240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err="1"/>
              <a:t>factanal</a:t>
            </a:r>
            <a:r>
              <a:rPr lang="en-US" dirty="0"/>
              <a:t> (data4[,-1],factors=4,rotation="</a:t>
            </a:r>
            <a:r>
              <a:rPr lang="en-US" dirty="0" err="1"/>
              <a:t>none",scores</a:t>
            </a:r>
            <a:r>
              <a:rPr lang="en-US" dirty="0"/>
              <a:t>="Bartlett")</a:t>
            </a:r>
            <a:endParaRPr lang="en-IN" dirty="0"/>
          </a:p>
        </p:txBody>
      </p:sp>
      <p:sp>
        <p:nvSpPr>
          <p:cNvPr id="9" name="Rectangle: Rounded Corners 8">
            <a:extLst>
              <a:ext uri="{FF2B5EF4-FFF2-40B4-BE49-F238E27FC236}">
                <a16:creationId xmlns:a16="http://schemas.microsoft.com/office/drawing/2014/main" id="{E7391327-F01E-18B4-8695-5E72DAA2FAC8}"/>
              </a:ext>
            </a:extLst>
          </p:cNvPr>
          <p:cNvSpPr/>
          <p:nvPr/>
        </p:nvSpPr>
        <p:spPr>
          <a:xfrm>
            <a:off x="1722783" y="5752894"/>
            <a:ext cx="7898295" cy="42406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fa(data4[,-1],</a:t>
            </a:r>
            <a:r>
              <a:rPr lang="en-IN" dirty="0" err="1"/>
              <a:t>nfactors</a:t>
            </a:r>
            <a:r>
              <a:rPr lang="en-IN" dirty="0"/>
              <a:t>=4,fm="pa",</a:t>
            </a:r>
            <a:r>
              <a:rPr lang="en-IN" dirty="0" err="1"/>
              <a:t>max.iter</a:t>
            </a:r>
            <a:r>
              <a:rPr lang="en-IN" dirty="0"/>
              <a:t>=1000,rotate="</a:t>
            </a:r>
            <a:r>
              <a:rPr lang="en-IN" dirty="0" err="1"/>
              <a:t>none",scores</a:t>
            </a:r>
            <a:r>
              <a:rPr lang="en-IN" dirty="0"/>
              <a:t>="Bartlett")</a:t>
            </a:r>
          </a:p>
        </p:txBody>
      </p:sp>
    </p:spTree>
    <p:extLst>
      <p:ext uri="{BB962C8B-B14F-4D97-AF65-F5344CB8AC3E}">
        <p14:creationId xmlns:p14="http://schemas.microsoft.com/office/powerpoint/2010/main" val="405977844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8D95783-0072-ECA6-A460-146C8FE92C39}"/>
              </a:ext>
            </a:extLst>
          </p:cNvPr>
          <p:cNvSpPr>
            <a:spLocks noGrp="1"/>
          </p:cNvSpPr>
          <p:nvPr>
            <p:ph type="title"/>
          </p:nvPr>
        </p:nvSpPr>
        <p:spPr/>
        <p:txBody>
          <a:bodyPr/>
          <a:lstStyle/>
          <a:p>
            <a:r>
              <a:rPr lang="en-IN" u="sng" dirty="0">
                <a:latin typeface="Bahnschrift Condensed" panose="020B0502040204020203" pitchFamily="34" charset="0"/>
              </a:rPr>
              <a:t>Which is better MLE or PCA</a:t>
            </a:r>
            <a:r>
              <a:rPr lang="en-IN" dirty="0"/>
              <a:t>?</a:t>
            </a:r>
          </a:p>
        </p:txBody>
      </p:sp>
      <p:sp>
        <p:nvSpPr>
          <p:cNvPr id="3" name="Content Placeholder 2">
            <a:extLst>
              <a:ext uri="{FF2B5EF4-FFF2-40B4-BE49-F238E27FC236}">
                <a16:creationId xmlns:a16="http://schemas.microsoft.com/office/drawing/2014/main" id="{F2DBB49A-0417-079E-5803-71E6AD2A8A91}"/>
              </a:ext>
            </a:extLst>
          </p:cNvPr>
          <p:cNvSpPr>
            <a:spLocks noGrp="1"/>
          </p:cNvSpPr>
          <p:nvPr>
            <p:ph idx="1"/>
          </p:nvPr>
        </p:nvSpPr>
        <p:spPr>
          <a:xfrm>
            <a:off x="288235" y="1825625"/>
            <a:ext cx="11466441" cy="4667250"/>
          </a:xfrm>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We see that the communalities are greater than 1 for PCA so we work with MLE only avoiding any kind of spurious correlation.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p:txBody>
      </p:sp>
      <p:graphicFrame>
        <p:nvGraphicFramePr>
          <p:cNvPr id="8" name="Table 8">
            <a:extLst>
              <a:ext uri="{FF2B5EF4-FFF2-40B4-BE49-F238E27FC236}">
                <a16:creationId xmlns:a16="http://schemas.microsoft.com/office/drawing/2014/main" id="{21885323-F4CE-20A2-EC37-3A674EF3CCE3}"/>
              </a:ext>
            </a:extLst>
          </p:cNvPr>
          <p:cNvGraphicFramePr>
            <a:graphicFrameLocks noGrp="1"/>
          </p:cNvGraphicFramePr>
          <p:nvPr>
            <p:extLst>
              <p:ext uri="{D42A27DB-BD31-4B8C-83A1-F6EECF244321}">
                <p14:modId xmlns:p14="http://schemas.microsoft.com/office/powerpoint/2010/main" val="2941937633"/>
              </p:ext>
            </p:extLst>
          </p:nvPr>
        </p:nvGraphicFramePr>
        <p:xfrm>
          <a:off x="437322" y="2296392"/>
          <a:ext cx="11065565" cy="1733952"/>
        </p:xfrm>
        <a:graphic>
          <a:graphicData uri="http://schemas.openxmlformats.org/drawingml/2006/table">
            <a:tbl>
              <a:tblPr firstRow="1" bandRow="1">
                <a:tableStyleId>{073A0DAA-6AF3-43AB-8588-CEC1D06C72B9}</a:tableStyleId>
              </a:tblPr>
              <a:tblGrid>
                <a:gridCol w="1484243">
                  <a:extLst>
                    <a:ext uri="{9D8B030D-6E8A-4147-A177-3AD203B41FA5}">
                      <a16:colId xmlns:a16="http://schemas.microsoft.com/office/drawing/2014/main" val="3501730714"/>
                    </a:ext>
                  </a:extLst>
                </a:gridCol>
                <a:gridCol w="1126435">
                  <a:extLst>
                    <a:ext uri="{9D8B030D-6E8A-4147-A177-3AD203B41FA5}">
                      <a16:colId xmlns:a16="http://schemas.microsoft.com/office/drawing/2014/main" val="4089060476"/>
                    </a:ext>
                  </a:extLst>
                </a:gridCol>
                <a:gridCol w="1205948">
                  <a:extLst>
                    <a:ext uri="{9D8B030D-6E8A-4147-A177-3AD203B41FA5}">
                      <a16:colId xmlns:a16="http://schemas.microsoft.com/office/drawing/2014/main" val="901236996"/>
                    </a:ext>
                  </a:extLst>
                </a:gridCol>
                <a:gridCol w="914400">
                  <a:extLst>
                    <a:ext uri="{9D8B030D-6E8A-4147-A177-3AD203B41FA5}">
                      <a16:colId xmlns:a16="http://schemas.microsoft.com/office/drawing/2014/main" val="3178060323"/>
                    </a:ext>
                  </a:extLst>
                </a:gridCol>
                <a:gridCol w="1272209">
                  <a:extLst>
                    <a:ext uri="{9D8B030D-6E8A-4147-A177-3AD203B41FA5}">
                      <a16:colId xmlns:a16="http://schemas.microsoft.com/office/drawing/2014/main" val="3847199278"/>
                    </a:ext>
                  </a:extLst>
                </a:gridCol>
                <a:gridCol w="1166191">
                  <a:extLst>
                    <a:ext uri="{9D8B030D-6E8A-4147-A177-3AD203B41FA5}">
                      <a16:colId xmlns:a16="http://schemas.microsoft.com/office/drawing/2014/main" val="4179252615"/>
                    </a:ext>
                  </a:extLst>
                </a:gridCol>
                <a:gridCol w="1590261">
                  <a:extLst>
                    <a:ext uri="{9D8B030D-6E8A-4147-A177-3AD203B41FA5}">
                      <a16:colId xmlns:a16="http://schemas.microsoft.com/office/drawing/2014/main" val="2034235347"/>
                    </a:ext>
                  </a:extLst>
                </a:gridCol>
                <a:gridCol w="1136981">
                  <a:extLst>
                    <a:ext uri="{9D8B030D-6E8A-4147-A177-3AD203B41FA5}">
                      <a16:colId xmlns:a16="http://schemas.microsoft.com/office/drawing/2014/main" val="4019698532"/>
                    </a:ext>
                  </a:extLst>
                </a:gridCol>
                <a:gridCol w="1168897">
                  <a:extLst>
                    <a:ext uri="{9D8B030D-6E8A-4147-A177-3AD203B41FA5}">
                      <a16:colId xmlns:a16="http://schemas.microsoft.com/office/drawing/2014/main" val="2865892013"/>
                    </a:ext>
                  </a:extLst>
                </a:gridCol>
              </a:tblGrid>
              <a:tr h="572682">
                <a:tc>
                  <a:txBody>
                    <a:bodyPr/>
                    <a:lstStyle/>
                    <a:p>
                      <a:r>
                        <a:rPr lang="en-IN" dirty="0"/>
                        <a:t>Method-MLE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Calories</a:t>
                      </a:r>
                    </a:p>
                  </a:txBody>
                  <a:tcPr>
                    <a:lnT w="12700" cap="flat" cmpd="sng" algn="ctr">
                      <a:solidFill>
                        <a:schemeClr val="tx1"/>
                      </a:solidFill>
                      <a:prstDash val="solid"/>
                      <a:round/>
                      <a:headEnd type="none" w="med" len="med"/>
                      <a:tailEnd type="none" w="med" len="med"/>
                    </a:lnT>
                  </a:tcPr>
                </a:tc>
                <a:tc>
                  <a:txBody>
                    <a:bodyPr/>
                    <a:lstStyle/>
                    <a:p>
                      <a:r>
                        <a:rPr lang="en-IN" dirty="0"/>
                        <a:t>Protein</a:t>
                      </a:r>
                    </a:p>
                  </a:txBody>
                  <a:tcPr>
                    <a:lnT w="12700" cap="flat" cmpd="sng" algn="ctr">
                      <a:solidFill>
                        <a:schemeClr val="tx1"/>
                      </a:solidFill>
                      <a:prstDash val="solid"/>
                      <a:round/>
                      <a:headEnd type="none" w="med" len="med"/>
                      <a:tailEnd type="none" w="med" len="med"/>
                    </a:lnT>
                  </a:tcPr>
                </a:tc>
                <a:tc>
                  <a:txBody>
                    <a:bodyPr/>
                    <a:lstStyle/>
                    <a:p>
                      <a:r>
                        <a:rPr lang="en-IN" dirty="0"/>
                        <a:t>Fat</a:t>
                      </a:r>
                    </a:p>
                  </a:txBody>
                  <a:tcPr>
                    <a:lnT w="12700" cap="flat" cmpd="sng" algn="ctr">
                      <a:solidFill>
                        <a:schemeClr val="tx1"/>
                      </a:solidFill>
                      <a:prstDash val="solid"/>
                      <a:round/>
                      <a:headEnd type="none" w="med" len="med"/>
                      <a:tailEnd type="none" w="med" len="med"/>
                    </a:lnT>
                  </a:tcPr>
                </a:tc>
                <a:tc>
                  <a:txBody>
                    <a:bodyPr/>
                    <a:lstStyle/>
                    <a:p>
                      <a:r>
                        <a:rPr lang="en-IN" dirty="0"/>
                        <a:t>Sodium</a:t>
                      </a:r>
                    </a:p>
                  </a:txBody>
                  <a:tcPr>
                    <a:lnT w="12700" cap="flat" cmpd="sng" algn="ctr">
                      <a:solidFill>
                        <a:schemeClr val="tx1"/>
                      </a:solidFill>
                      <a:prstDash val="solid"/>
                      <a:round/>
                      <a:headEnd type="none" w="med" len="med"/>
                      <a:tailEnd type="none" w="med" len="med"/>
                    </a:lnT>
                  </a:tcPr>
                </a:tc>
                <a:tc>
                  <a:txBody>
                    <a:bodyPr/>
                    <a:lstStyle/>
                    <a:p>
                      <a:r>
                        <a:rPr lang="en-IN" dirty="0" err="1"/>
                        <a:t>Fiber</a:t>
                      </a:r>
                      <a:endParaRPr lang="en-IN" dirty="0"/>
                    </a:p>
                  </a:txBody>
                  <a:tcPr>
                    <a:lnT w="12700" cap="flat" cmpd="sng" algn="ctr">
                      <a:solidFill>
                        <a:schemeClr val="tx1"/>
                      </a:solidFill>
                      <a:prstDash val="solid"/>
                      <a:round/>
                      <a:headEnd type="none" w="med" len="med"/>
                      <a:tailEnd type="none" w="med" len="med"/>
                    </a:lnT>
                  </a:tcPr>
                </a:tc>
                <a:tc>
                  <a:txBody>
                    <a:bodyPr/>
                    <a:lstStyle/>
                    <a:p>
                      <a:r>
                        <a:rPr lang="en-IN" dirty="0"/>
                        <a:t>Carbohydrates</a:t>
                      </a:r>
                    </a:p>
                  </a:txBody>
                  <a:tcPr>
                    <a:lnT w="12700" cap="flat" cmpd="sng" algn="ctr">
                      <a:solidFill>
                        <a:schemeClr val="tx1"/>
                      </a:solidFill>
                      <a:prstDash val="solid"/>
                      <a:round/>
                      <a:headEnd type="none" w="med" len="med"/>
                      <a:tailEnd type="none" w="med" len="med"/>
                    </a:lnT>
                  </a:tcPr>
                </a:tc>
                <a:tc>
                  <a:txBody>
                    <a:bodyPr/>
                    <a:lstStyle/>
                    <a:p>
                      <a:r>
                        <a:rPr lang="en-IN" dirty="0"/>
                        <a:t>Sugar</a:t>
                      </a:r>
                    </a:p>
                  </a:txBody>
                  <a:tcPr>
                    <a:lnT w="12700" cap="flat" cmpd="sng" algn="ctr">
                      <a:solidFill>
                        <a:schemeClr val="tx1"/>
                      </a:solidFill>
                      <a:prstDash val="solid"/>
                      <a:round/>
                      <a:headEnd type="none" w="med" len="med"/>
                      <a:tailEnd type="none" w="med" len="med"/>
                    </a:lnT>
                  </a:tcPr>
                </a:tc>
                <a:tc>
                  <a:txBody>
                    <a:bodyPr/>
                    <a:lstStyle/>
                    <a:p>
                      <a:r>
                        <a:rPr lang="en-IN" dirty="0"/>
                        <a:t>Potassium</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47604983"/>
                  </a:ext>
                </a:extLst>
              </a:tr>
              <a:tr h="580635">
                <a:tc>
                  <a:txBody>
                    <a:bodyPr/>
                    <a:lstStyle/>
                    <a:p>
                      <a:r>
                        <a:rPr lang="en-IN" dirty="0"/>
                        <a:t>Communality</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r>
                        <a:rPr lang="en-IN" dirty="0">
                          <a:effectLst/>
                        </a:rPr>
                        <a:t>0.727 </a:t>
                      </a:r>
                      <a:endParaRPr lang="en-IN" dirty="0"/>
                    </a:p>
                  </a:txBody>
                  <a:tcPr/>
                </a:tc>
                <a:tc>
                  <a:txBody>
                    <a:bodyPr/>
                    <a:lstStyle/>
                    <a:p>
                      <a:r>
                        <a:rPr lang="en-IN" dirty="0">
                          <a:effectLst/>
                        </a:rPr>
                        <a:t>0.678</a:t>
                      </a:r>
                      <a:endParaRPr lang="en-IN" dirty="0"/>
                    </a:p>
                  </a:txBody>
                  <a:tcPr/>
                </a:tc>
                <a:tc>
                  <a:txBody>
                    <a:bodyPr/>
                    <a:lstStyle/>
                    <a:p>
                      <a:r>
                        <a:rPr lang="en-IN" dirty="0"/>
                        <a:t>0.773</a:t>
                      </a:r>
                    </a:p>
                  </a:txBody>
                  <a:tcPr/>
                </a:tc>
                <a:tc>
                  <a:txBody>
                    <a:bodyPr/>
                    <a:lstStyle/>
                    <a:p>
                      <a:r>
                        <a:rPr lang="en-IN" dirty="0"/>
                        <a:t>0.418</a:t>
                      </a:r>
                    </a:p>
                  </a:txBody>
                  <a:tcPr/>
                </a:tc>
                <a:tc>
                  <a:txBody>
                    <a:bodyPr/>
                    <a:lstStyle/>
                    <a:p>
                      <a:r>
                        <a:rPr lang="en-IN" dirty="0">
                          <a:effectLst/>
                        </a:rPr>
                        <a:t>0.835 </a:t>
                      </a:r>
                      <a:endParaRPr lang="en-IN" dirty="0"/>
                    </a:p>
                  </a:txBody>
                  <a:tcPr/>
                </a:tc>
                <a:tc>
                  <a:txBody>
                    <a:bodyPr/>
                    <a:lstStyle/>
                    <a:p>
                      <a:r>
                        <a:rPr lang="en-IN" dirty="0"/>
                        <a:t>0.995</a:t>
                      </a:r>
                    </a:p>
                  </a:txBody>
                  <a:tcPr/>
                </a:tc>
                <a:tc>
                  <a:txBody>
                    <a:bodyPr/>
                    <a:lstStyle/>
                    <a:p>
                      <a:r>
                        <a:rPr lang="en-IN" dirty="0"/>
                        <a:t>0.995</a:t>
                      </a:r>
                    </a:p>
                  </a:txBody>
                  <a:tcPr/>
                </a:tc>
                <a:tc>
                  <a:txBody>
                    <a:bodyPr/>
                    <a:lstStyle/>
                    <a:p>
                      <a:r>
                        <a:rPr lang="en-IN" dirty="0"/>
                        <a:t>0.896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03423143"/>
                  </a:ext>
                </a:extLst>
              </a:tr>
              <a:tr h="580635">
                <a:tc>
                  <a:txBody>
                    <a:bodyPr/>
                    <a:lstStyle/>
                    <a:p>
                      <a:r>
                        <a:rPr lang="en-IN" dirty="0"/>
                        <a:t>Uniqueness</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IN" dirty="0"/>
                        <a:t>0.273</a:t>
                      </a:r>
                    </a:p>
                  </a:txBody>
                  <a:tcPr>
                    <a:lnB w="12700" cap="flat" cmpd="sng" algn="ctr">
                      <a:solidFill>
                        <a:schemeClr val="tx1"/>
                      </a:solidFill>
                      <a:prstDash val="solid"/>
                      <a:round/>
                      <a:headEnd type="none" w="med" len="med"/>
                      <a:tailEnd type="none" w="med" len="med"/>
                    </a:lnB>
                  </a:tcPr>
                </a:tc>
                <a:tc>
                  <a:txBody>
                    <a:bodyPr/>
                    <a:lstStyle/>
                    <a:p>
                      <a:r>
                        <a:rPr lang="en-IN" dirty="0"/>
                        <a:t>0.322</a:t>
                      </a:r>
                    </a:p>
                  </a:txBody>
                  <a:tcPr>
                    <a:lnB w="12700" cap="flat" cmpd="sng" algn="ctr">
                      <a:solidFill>
                        <a:schemeClr val="tx1"/>
                      </a:solidFill>
                      <a:prstDash val="solid"/>
                      <a:round/>
                      <a:headEnd type="none" w="med" len="med"/>
                      <a:tailEnd type="none" w="med" len="med"/>
                    </a:lnB>
                  </a:tcPr>
                </a:tc>
                <a:tc>
                  <a:txBody>
                    <a:bodyPr/>
                    <a:lstStyle/>
                    <a:p>
                      <a:r>
                        <a:rPr lang="en-IN" dirty="0"/>
                        <a:t>0.227</a:t>
                      </a:r>
                    </a:p>
                  </a:txBody>
                  <a:tcPr>
                    <a:lnB w="12700" cap="flat" cmpd="sng" algn="ctr">
                      <a:solidFill>
                        <a:schemeClr val="tx1"/>
                      </a:solidFill>
                      <a:prstDash val="solid"/>
                      <a:round/>
                      <a:headEnd type="none" w="med" len="med"/>
                      <a:tailEnd type="none" w="med" len="med"/>
                    </a:lnB>
                  </a:tcPr>
                </a:tc>
                <a:tc>
                  <a:txBody>
                    <a:bodyPr/>
                    <a:lstStyle/>
                    <a:p>
                      <a:r>
                        <a:rPr lang="en-IN" dirty="0"/>
                        <a:t>0.582</a:t>
                      </a:r>
                    </a:p>
                  </a:txBody>
                  <a:tcPr>
                    <a:lnB w="12700" cap="flat" cmpd="sng" algn="ctr">
                      <a:solidFill>
                        <a:schemeClr val="tx1"/>
                      </a:solidFill>
                      <a:prstDash val="solid"/>
                      <a:round/>
                      <a:headEnd type="none" w="med" len="med"/>
                      <a:tailEnd type="none" w="med" len="med"/>
                    </a:lnB>
                  </a:tcPr>
                </a:tc>
                <a:tc>
                  <a:txBody>
                    <a:bodyPr/>
                    <a:lstStyle/>
                    <a:p>
                      <a:r>
                        <a:rPr lang="en-IN" dirty="0"/>
                        <a:t>0.165</a:t>
                      </a:r>
                    </a:p>
                  </a:txBody>
                  <a:tcPr>
                    <a:lnB w="12700" cap="flat" cmpd="sng" algn="ctr">
                      <a:solidFill>
                        <a:schemeClr val="tx1"/>
                      </a:solidFill>
                      <a:prstDash val="solid"/>
                      <a:round/>
                      <a:headEnd type="none" w="med" len="med"/>
                      <a:tailEnd type="none" w="med" len="med"/>
                    </a:lnB>
                  </a:tcPr>
                </a:tc>
                <a:tc>
                  <a:txBody>
                    <a:bodyPr/>
                    <a:lstStyle/>
                    <a:p>
                      <a:r>
                        <a:rPr lang="en-IN" dirty="0"/>
                        <a:t>0.005</a:t>
                      </a:r>
                    </a:p>
                  </a:txBody>
                  <a:tcPr>
                    <a:lnB w="12700" cap="flat" cmpd="sng" algn="ctr">
                      <a:solidFill>
                        <a:schemeClr val="tx1"/>
                      </a:solidFill>
                      <a:prstDash val="solid"/>
                      <a:round/>
                      <a:headEnd type="none" w="med" len="med"/>
                      <a:tailEnd type="none" w="med" len="med"/>
                    </a:lnB>
                  </a:tcPr>
                </a:tc>
                <a:tc>
                  <a:txBody>
                    <a:bodyPr/>
                    <a:lstStyle/>
                    <a:p>
                      <a:r>
                        <a:rPr lang="en-IN" dirty="0"/>
                        <a:t>0.005</a:t>
                      </a:r>
                    </a:p>
                  </a:txBody>
                  <a:tcPr>
                    <a:lnB w="12700" cap="flat" cmpd="sng" algn="ctr">
                      <a:solidFill>
                        <a:schemeClr val="tx1"/>
                      </a:solidFill>
                      <a:prstDash val="solid"/>
                      <a:round/>
                      <a:headEnd type="none" w="med" len="med"/>
                      <a:tailEnd type="none" w="med" len="med"/>
                    </a:lnB>
                  </a:tcPr>
                </a:tc>
                <a:tc>
                  <a:txBody>
                    <a:bodyPr/>
                    <a:lstStyle/>
                    <a:p>
                      <a:r>
                        <a:rPr lang="en-IN" dirty="0"/>
                        <a:t>0.104</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5994958"/>
                  </a:ext>
                </a:extLst>
              </a:tr>
            </a:tbl>
          </a:graphicData>
        </a:graphic>
      </p:graphicFrame>
      <p:graphicFrame>
        <p:nvGraphicFramePr>
          <p:cNvPr id="9" name="Table 9">
            <a:extLst>
              <a:ext uri="{FF2B5EF4-FFF2-40B4-BE49-F238E27FC236}">
                <a16:creationId xmlns:a16="http://schemas.microsoft.com/office/drawing/2014/main" id="{6CFB5470-AADE-18E8-133D-D5A44BF856EF}"/>
              </a:ext>
            </a:extLst>
          </p:cNvPr>
          <p:cNvGraphicFramePr>
            <a:graphicFrameLocks noGrp="1"/>
          </p:cNvGraphicFramePr>
          <p:nvPr>
            <p:extLst>
              <p:ext uri="{D42A27DB-BD31-4B8C-83A1-F6EECF244321}">
                <p14:modId xmlns:p14="http://schemas.microsoft.com/office/powerpoint/2010/main" val="4100088050"/>
              </p:ext>
            </p:extLst>
          </p:nvPr>
        </p:nvGraphicFramePr>
        <p:xfrm>
          <a:off x="437324" y="4324753"/>
          <a:ext cx="11065563" cy="936856"/>
        </p:xfrm>
        <a:graphic>
          <a:graphicData uri="http://schemas.openxmlformats.org/drawingml/2006/table">
            <a:tbl>
              <a:tblPr firstRow="1" bandRow="1">
                <a:tableStyleId>{073A0DAA-6AF3-43AB-8588-CEC1D06C72B9}</a:tableStyleId>
              </a:tblPr>
              <a:tblGrid>
                <a:gridCol w="1524000">
                  <a:extLst>
                    <a:ext uri="{9D8B030D-6E8A-4147-A177-3AD203B41FA5}">
                      <a16:colId xmlns:a16="http://schemas.microsoft.com/office/drawing/2014/main" val="3387577337"/>
                    </a:ext>
                  </a:extLst>
                </a:gridCol>
                <a:gridCol w="1046921">
                  <a:extLst>
                    <a:ext uri="{9D8B030D-6E8A-4147-A177-3AD203B41FA5}">
                      <a16:colId xmlns:a16="http://schemas.microsoft.com/office/drawing/2014/main" val="4260875628"/>
                    </a:ext>
                  </a:extLst>
                </a:gridCol>
                <a:gridCol w="1245705">
                  <a:extLst>
                    <a:ext uri="{9D8B030D-6E8A-4147-A177-3AD203B41FA5}">
                      <a16:colId xmlns:a16="http://schemas.microsoft.com/office/drawing/2014/main" val="1842613331"/>
                    </a:ext>
                  </a:extLst>
                </a:gridCol>
                <a:gridCol w="901148">
                  <a:extLst>
                    <a:ext uri="{9D8B030D-6E8A-4147-A177-3AD203B41FA5}">
                      <a16:colId xmlns:a16="http://schemas.microsoft.com/office/drawing/2014/main" val="3965159849"/>
                    </a:ext>
                  </a:extLst>
                </a:gridCol>
                <a:gridCol w="1311965">
                  <a:extLst>
                    <a:ext uri="{9D8B030D-6E8A-4147-A177-3AD203B41FA5}">
                      <a16:colId xmlns:a16="http://schemas.microsoft.com/office/drawing/2014/main" val="3552196134"/>
                    </a:ext>
                  </a:extLst>
                </a:gridCol>
                <a:gridCol w="1179443">
                  <a:extLst>
                    <a:ext uri="{9D8B030D-6E8A-4147-A177-3AD203B41FA5}">
                      <a16:colId xmlns:a16="http://schemas.microsoft.com/office/drawing/2014/main" val="863698115"/>
                    </a:ext>
                  </a:extLst>
                </a:gridCol>
                <a:gridCol w="1563757">
                  <a:extLst>
                    <a:ext uri="{9D8B030D-6E8A-4147-A177-3AD203B41FA5}">
                      <a16:colId xmlns:a16="http://schemas.microsoft.com/office/drawing/2014/main" val="423569878"/>
                    </a:ext>
                  </a:extLst>
                </a:gridCol>
                <a:gridCol w="1063117">
                  <a:extLst>
                    <a:ext uri="{9D8B030D-6E8A-4147-A177-3AD203B41FA5}">
                      <a16:colId xmlns:a16="http://schemas.microsoft.com/office/drawing/2014/main" val="1021019144"/>
                    </a:ext>
                  </a:extLst>
                </a:gridCol>
                <a:gridCol w="1229507">
                  <a:extLst>
                    <a:ext uri="{9D8B030D-6E8A-4147-A177-3AD203B41FA5}">
                      <a16:colId xmlns:a16="http://schemas.microsoft.com/office/drawing/2014/main" val="295112056"/>
                    </a:ext>
                  </a:extLst>
                </a:gridCol>
              </a:tblGrid>
              <a:tr h="370840">
                <a:tc>
                  <a:txBody>
                    <a:bodyPr/>
                    <a:lstStyle/>
                    <a:p>
                      <a:r>
                        <a:rPr lang="en-IN" dirty="0"/>
                        <a:t>Method-PCA</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Calories</a:t>
                      </a:r>
                    </a:p>
                  </a:txBody>
                  <a:tcPr>
                    <a:lnT w="12700" cap="flat" cmpd="sng" algn="ctr">
                      <a:solidFill>
                        <a:schemeClr val="tx1"/>
                      </a:solidFill>
                      <a:prstDash val="solid"/>
                      <a:round/>
                      <a:headEnd type="none" w="med" len="med"/>
                      <a:tailEnd type="none" w="med" len="med"/>
                    </a:lnT>
                  </a:tcPr>
                </a:tc>
                <a:tc>
                  <a:txBody>
                    <a:bodyPr/>
                    <a:lstStyle/>
                    <a:p>
                      <a:r>
                        <a:rPr lang="en-IN" dirty="0"/>
                        <a:t>Protein</a:t>
                      </a:r>
                    </a:p>
                  </a:txBody>
                  <a:tcPr>
                    <a:lnT w="12700" cap="flat" cmpd="sng" algn="ctr">
                      <a:solidFill>
                        <a:schemeClr val="tx1"/>
                      </a:solidFill>
                      <a:prstDash val="solid"/>
                      <a:round/>
                      <a:headEnd type="none" w="med" len="med"/>
                      <a:tailEnd type="none" w="med" len="med"/>
                    </a:lnT>
                  </a:tcPr>
                </a:tc>
                <a:tc>
                  <a:txBody>
                    <a:bodyPr/>
                    <a:lstStyle/>
                    <a:p>
                      <a:r>
                        <a:rPr lang="en-IN" dirty="0"/>
                        <a:t>Fat</a:t>
                      </a:r>
                    </a:p>
                  </a:txBody>
                  <a:tcPr>
                    <a:lnT w="12700" cap="flat" cmpd="sng" algn="ctr">
                      <a:solidFill>
                        <a:schemeClr val="tx1"/>
                      </a:solidFill>
                      <a:prstDash val="solid"/>
                      <a:round/>
                      <a:headEnd type="none" w="med" len="med"/>
                      <a:tailEnd type="none" w="med" len="med"/>
                    </a:lnT>
                  </a:tcPr>
                </a:tc>
                <a:tc>
                  <a:txBody>
                    <a:bodyPr/>
                    <a:lstStyle/>
                    <a:p>
                      <a:r>
                        <a:rPr lang="en-IN" dirty="0"/>
                        <a:t>Sodium</a:t>
                      </a:r>
                    </a:p>
                  </a:txBody>
                  <a:tcPr>
                    <a:lnT w="12700" cap="flat" cmpd="sng" algn="ctr">
                      <a:solidFill>
                        <a:schemeClr val="tx1"/>
                      </a:solidFill>
                      <a:prstDash val="solid"/>
                      <a:round/>
                      <a:headEnd type="none" w="med" len="med"/>
                      <a:tailEnd type="none" w="med" len="med"/>
                    </a:lnT>
                  </a:tcPr>
                </a:tc>
                <a:tc>
                  <a:txBody>
                    <a:bodyPr/>
                    <a:lstStyle/>
                    <a:p>
                      <a:r>
                        <a:rPr lang="en-IN" dirty="0" err="1"/>
                        <a:t>Fiber</a:t>
                      </a:r>
                      <a:endParaRPr lang="en-IN" dirty="0"/>
                    </a:p>
                  </a:txBody>
                  <a:tcPr>
                    <a:lnT w="12700" cap="flat" cmpd="sng" algn="ctr">
                      <a:solidFill>
                        <a:schemeClr val="tx1"/>
                      </a:solidFill>
                      <a:prstDash val="solid"/>
                      <a:round/>
                      <a:headEnd type="none" w="med" len="med"/>
                      <a:tailEnd type="none" w="med" len="med"/>
                    </a:lnT>
                  </a:tcPr>
                </a:tc>
                <a:tc>
                  <a:txBody>
                    <a:bodyPr/>
                    <a:lstStyle/>
                    <a:p>
                      <a:r>
                        <a:rPr lang="en-IN" dirty="0"/>
                        <a:t>Carbohydrates</a:t>
                      </a:r>
                    </a:p>
                  </a:txBody>
                  <a:tcPr>
                    <a:lnT w="12700" cap="flat" cmpd="sng" algn="ctr">
                      <a:solidFill>
                        <a:schemeClr val="tx1"/>
                      </a:solidFill>
                      <a:prstDash val="solid"/>
                      <a:round/>
                      <a:headEnd type="none" w="med" len="med"/>
                      <a:tailEnd type="none" w="med" len="med"/>
                    </a:lnT>
                  </a:tcPr>
                </a:tc>
                <a:tc>
                  <a:txBody>
                    <a:bodyPr/>
                    <a:lstStyle/>
                    <a:p>
                      <a:r>
                        <a:rPr lang="en-IN" dirty="0"/>
                        <a:t>Sugar</a:t>
                      </a:r>
                    </a:p>
                  </a:txBody>
                  <a:tcPr>
                    <a:lnT w="12700" cap="flat" cmpd="sng" algn="ctr">
                      <a:solidFill>
                        <a:schemeClr val="tx1"/>
                      </a:solidFill>
                      <a:prstDash val="solid"/>
                      <a:round/>
                      <a:headEnd type="none" w="med" len="med"/>
                      <a:tailEnd type="none" w="med" len="med"/>
                    </a:lnT>
                  </a:tcPr>
                </a:tc>
                <a:tc>
                  <a:txBody>
                    <a:bodyPr/>
                    <a:lstStyle/>
                    <a:p>
                      <a:r>
                        <a:rPr lang="en-IN" dirty="0"/>
                        <a:t>Potassium</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713356950"/>
                  </a:ext>
                </a:extLst>
              </a:tr>
              <a:tr h="566016">
                <a:tc>
                  <a:txBody>
                    <a:bodyPr/>
                    <a:lstStyle/>
                    <a:p>
                      <a:r>
                        <a:rPr lang="en-IN" dirty="0"/>
                        <a:t>Communality</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r>
                        <a:rPr lang="en-IN" dirty="0"/>
                        <a:t>0.537</a:t>
                      </a:r>
                    </a:p>
                  </a:txBody>
                  <a:tcPr>
                    <a:lnB w="12700" cap="flat" cmpd="sng" algn="ctr">
                      <a:solidFill>
                        <a:schemeClr val="tx1"/>
                      </a:solidFill>
                      <a:prstDash val="solid"/>
                      <a:round/>
                      <a:headEnd type="none" w="med" len="med"/>
                      <a:tailEnd type="none" w="med" len="med"/>
                    </a:lnB>
                  </a:tcPr>
                </a:tc>
                <a:tc>
                  <a:txBody>
                    <a:bodyPr/>
                    <a:lstStyle/>
                    <a:p>
                      <a:r>
                        <a:rPr lang="en-IN" dirty="0"/>
                        <a:t>0.601</a:t>
                      </a:r>
                    </a:p>
                  </a:txBody>
                  <a:tcPr>
                    <a:lnB w="12700" cap="flat" cmpd="sng" algn="ctr">
                      <a:solidFill>
                        <a:schemeClr val="tx1"/>
                      </a:solidFill>
                      <a:prstDash val="solid"/>
                      <a:round/>
                      <a:headEnd type="none" w="med" len="med"/>
                      <a:tailEnd type="none" w="med" len="med"/>
                    </a:lnB>
                  </a:tcPr>
                </a:tc>
                <a:tc>
                  <a:txBody>
                    <a:bodyPr/>
                    <a:lstStyle/>
                    <a:p>
                      <a:r>
                        <a:rPr lang="en-IN" dirty="0"/>
                        <a:t>0.754</a:t>
                      </a:r>
                    </a:p>
                  </a:txBody>
                  <a:tcPr>
                    <a:lnB w="12700" cap="flat" cmpd="sng" algn="ctr">
                      <a:solidFill>
                        <a:schemeClr val="tx1"/>
                      </a:solidFill>
                      <a:prstDash val="solid"/>
                      <a:round/>
                      <a:headEnd type="none" w="med" len="med"/>
                      <a:tailEnd type="none" w="med" len="med"/>
                    </a:lnB>
                  </a:tcPr>
                </a:tc>
                <a:tc>
                  <a:txBody>
                    <a:bodyPr/>
                    <a:lstStyle/>
                    <a:p>
                      <a:r>
                        <a:rPr lang="en-IN" dirty="0"/>
                        <a:t>0.376</a:t>
                      </a:r>
                    </a:p>
                  </a:txBody>
                  <a:tcPr>
                    <a:lnB w="12700" cap="flat" cmpd="sng" algn="ctr">
                      <a:solidFill>
                        <a:schemeClr val="tx1"/>
                      </a:solidFill>
                      <a:prstDash val="solid"/>
                      <a:round/>
                      <a:headEnd type="none" w="med" len="med"/>
                      <a:tailEnd type="none" w="med" len="med"/>
                    </a:lnB>
                  </a:tcPr>
                </a:tc>
                <a:tc>
                  <a:txBody>
                    <a:bodyPr/>
                    <a:lstStyle/>
                    <a:p>
                      <a:r>
                        <a:rPr lang="en-IN" dirty="0"/>
                        <a:t>0.818</a:t>
                      </a:r>
                    </a:p>
                  </a:txBody>
                  <a:tcPr>
                    <a:lnB w="12700" cap="flat" cmpd="sng" algn="ctr">
                      <a:solidFill>
                        <a:schemeClr val="tx1"/>
                      </a:solidFill>
                      <a:prstDash val="solid"/>
                      <a:round/>
                      <a:headEnd type="none" w="med" len="med"/>
                      <a:tailEnd type="none" w="med" len="med"/>
                    </a:lnB>
                  </a:tcPr>
                </a:tc>
                <a:tc>
                  <a:txBody>
                    <a:bodyPr/>
                    <a:lstStyle/>
                    <a:p>
                      <a:r>
                        <a:rPr lang="en-IN" dirty="0"/>
                        <a:t>1.095</a:t>
                      </a:r>
                    </a:p>
                  </a:txBody>
                  <a:tcPr>
                    <a:lnB w="12700" cap="flat" cmpd="sng" algn="ctr">
                      <a:solidFill>
                        <a:schemeClr val="tx1"/>
                      </a:solidFill>
                      <a:prstDash val="solid"/>
                      <a:round/>
                      <a:headEnd type="none" w="med" len="med"/>
                      <a:tailEnd type="none" w="med" len="med"/>
                    </a:lnB>
                  </a:tcPr>
                </a:tc>
                <a:tc>
                  <a:txBody>
                    <a:bodyPr/>
                    <a:lstStyle/>
                    <a:p>
                      <a:r>
                        <a:rPr lang="en-IN" dirty="0"/>
                        <a:t>1.662</a:t>
                      </a:r>
                    </a:p>
                  </a:txBody>
                  <a:tcPr>
                    <a:lnB w="12700" cap="flat" cmpd="sng" algn="ctr">
                      <a:solidFill>
                        <a:schemeClr val="tx1"/>
                      </a:solidFill>
                      <a:prstDash val="solid"/>
                      <a:round/>
                      <a:headEnd type="none" w="med" len="med"/>
                      <a:tailEnd type="none" w="med" len="med"/>
                    </a:lnB>
                  </a:tcPr>
                </a:tc>
                <a:tc>
                  <a:txBody>
                    <a:bodyPr/>
                    <a:lstStyle/>
                    <a:p>
                      <a:r>
                        <a:rPr lang="en-IN" dirty="0"/>
                        <a:t>0.925</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133564"/>
                  </a:ext>
                </a:extLst>
              </a:tr>
            </a:tbl>
          </a:graphicData>
        </a:graphic>
      </p:graphicFrame>
    </p:spTree>
    <p:extLst>
      <p:ext uri="{BB962C8B-B14F-4D97-AF65-F5344CB8AC3E}">
        <p14:creationId xmlns:p14="http://schemas.microsoft.com/office/powerpoint/2010/main" val="150819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39A2-25D0-60C9-FA13-8AAA830AF44A}"/>
              </a:ext>
            </a:extLst>
          </p:cNvPr>
          <p:cNvSpPr>
            <a:spLocks noGrp="1"/>
          </p:cNvSpPr>
          <p:nvPr>
            <p:ph type="title"/>
          </p:nvPr>
        </p:nvSpPr>
        <p:spPr/>
        <p:txBody>
          <a:bodyPr/>
          <a:lstStyle/>
          <a:p>
            <a:r>
              <a:rPr lang="en-IN" u="sng" dirty="0">
                <a:latin typeface="Bahnschrift Condensed" panose="020B0502040204020203" pitchFamily="34" charset="0"/>
              </a:rPr>
              <a:t>EDA</a:t>
            </a:r>
            <a:r>
              <a:rPr lang="en-IN" dirty="0"/>
              <a:t> (</a:t>
            </a:r>
            <a:r>
              <a:rPr lang="en-IN" dirty="0">
                <a:latin typeface="Agency FB" panose="020B0503020202020204" pitchFamily="34" charset="0"/>
              </a:rPr>
              <a:t>contd.</a:t>
            </a:r>
            <a:r>
              <a:rPr lang="en-IN" dirty="0"/>
              <a:t>):-</a:t>
            </a:r>
          </a:p>
        </p:txBody>
      </p:sp>
      <p:sp>
        <p:nvSpPr>
          <p:cNvPr id="3" name="Content Placeholder 2">
            <a:extLst>
              <a:ext uri="{FF2B5EF4-FFF2-40B4-BE49-F238E27FC236}">
                <a16:creationId xmlns:a16="http://schemas.microsoft.com/office/drawing/2014/main" id="{D5D23741-CE57-BCBD-3894-DF5F2187DC58}"/>
              </a:ext>
            </a:extLst>
          </p:cNvPr>
          <p:cNvSpPr>
            <a:spLocks noGrp="1"/>
          </p:cNvSpPr>
          <p:nvPr>
            <p:ph idx="1"/>
          </p:nvPr>
        </p:nvSpPr>
        <p:spPr>
          <a:xfrm>
            <a:off x="838200" y="1590968"/>
            <a:ext cx="10515600" cy="4584749"/>
          </a:xfrm>
        </p:spPr>
        <p:txBody>
          <a:bodyPr/>
          <a:lstStyle/>
          <a:p>
            <a:pPr marL="0" indent="0">
              <a:buNone/>
            </a:pPr>
            <a:r>
              <a:rPr lang="en-IN" u="sng" dirty="0"/>
              <a:t>Comment</a:t>
            </a:r>
            <a:r>
              <a:rPr lang="en-IN" dirty="0"/>
              <a:t> :-</a:t>
            </a:r>
          </a:p>
          <a:p>
            <a:r>
              <a:rPr lang="en-IN" dirty="0"/>
              <a:t>No missing values in the dataset.</a:t>
            </a:r>
          </a:p>
          <a:p>
            <a:r>
              <a:rPr lang="en-IN" dirty="0"/>
              <a:t>One outlier in Sodium and Carbohydrates and three in Potassium and also present in other variables but are not considered as there are many repeated values.</a:t>
            </a:r>
          </a:p>
          <a:p>
            <a:r>
              <a:rPr lang="en-IN" dirty="0"/>
              <a:t>From the Boxplot we see :</a:t>
            </a:r>
          </a:p>
          <a:p>
            <a:pPr marL="0" indent="0">
              <a:buNone/>
            </a:pPr>
            <a:endParaRPr lang="en-IN" dirty="0"/>
          </a:p>
        </p:txBody>
      </p:sp>
      <p:sp>
        <p:nvSpPr>
          <p:cNvPr id="4" name="Rectangle: Rounded Corners 3">
            <a:extLst>
              <a:ext uri="{FF2B5EF4-FFF2-40B4-BE49-F238E27FC236}">
                <a16:creationId xmlns:a16="http://schemas.microsoft.com/office/drawing/2014/main" id="{29589970-0512-0580-536E-4F9A909BF562}"/>
              </a:ext>
            </a:extLst>
          </p:cNvPr>
          <p:cNvSpPr/>
          <p:nvPr/>
        </p:nvSpPr>
        <p:spPr>
          <a:xfrm>
            <a:off x="1603716" y="5219114"/>
            <a:ext cx="7976382" cy="956604"/>
          </a:xfrm>
          <a:prstGeom prst="round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Sugar- Symmetrically distributed.</a:t>
            </a:r>
          </a:p>
          <a:p>
            <a:pPr algn="ctr"/>
            <a:r>
              <a:rPr lang="en-IN" dirty="0"/>
              <a:t>Protein , </a:t>
            </a:r>
            <a:r>
              <a:rPr lang="en-IN" dirty="0" err="1"/>
              <a:t>Fiber</a:t>
            </a:r>
            <a:r>
              <a:rPr lang="en-IN" dirty="0"/>
              <a:t> , Carbohydrates– Positively skewed distribution.</a:t>
            </a:r>
          </a:p>
          <a:p>
            <a:pPr algn="ctr"/>
            <a:r>
              <a:rPr lang="en-IN" dirty="0"/>
              <a:t>Calories , Fat , Sodium – Negatively skewed distribution.</a:t>
            </a:r>
          </a:p>
        </p:txBody>
      </p:sp>
    </p:spTree>
    <p:extLst>
      <p:ext uri="{BB962C8B-B14F-4D97-AF65-F5344CB8AC3E}">
        <p14:creationId xmlns:p14="http://schemas.microsoft.com/office/powerpoint/2010/main" val="2787921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27DD7-D22D-5DC7-DC95-EC6714F66E04}"/>
              </a:ext>
            </a:extLst>
          </p:cNvPr>
          <p:cNvSpPr>
            <a:spLocks noGrp="1"/>
          </p:cNvSpPr>
          <p:nvPr>
            <p:ph type="title"/>
          </p:nvPr>
        </p:nvSpPr>
        <p:spPr/>
        <p:txBody>
          <a:bodyPr/>
          <a:lstStyle/>
          <a:p>
            <a:r>
              <a:rPr lang="en-IN" u="sng" dirty="0">
                <a:latin typeface="Bahnschrift Condensed" panose="020B0502040204020203" pitchFamily="34" charset="0"/>
              </a:rPr>
              <a:t>Is Rotation required</a:t>
            </a:r>
            <a:r>
              <a:rPr lang="en-IN" dirty="0"/>
              <a:t>?</a:t>
            </a:r>
          </a:p>
        </p:txBody>
      </p:sp>
      <p:sp>
        <p:nvSpPr>
          <p:cNvPr id="3" name="Content Placeholder 2">
            <a:extLst>
              <a:ext uri="{FF2B5EF4-FFF2-40B4-BE49-F238E27FC236}">
                <a16:creationId xmlns:a16="http://schemas.microsoft.com/office/drawing/2014/main" id="{D02F839D-0E06-F8E3-E0E1-C410560FB18E}"/>
              </a:ext>
            </a:extLst>
          </p:cNvPr>
          <p:cNvSpPr>
            <a:spLocks noGrp="1"/>
          </p:cNvSpPr>
          <p:nvPr>
            <p:ph sz="half" idx="1"/>
          </p:nvPr>
        </p:nvSpPr>
        <p:spPr/>
        <p:txBody>
          <a:bodyPr/>
          <a:lstStyle/>
          <a:p>
            <a:r>
              <a:rPr lang="en-IN" dirty="0"/>
              <a:t>Loading Matrix (No rotation)</a:t>
            </a:r>
          </a:p>
          <a:p>
            <a:endParaRPr lang="en-IN" dirty="0"/>
          </a:p>
        </p:txBody>
      </p:sp>
      <p:sp>
        <p:nvSpPr>
          <p:cNvPr id="4" name="Content Placeholder 3">
            <a:extLst>
              <a:ext uri="{FF2B5EF4-FFF2-40B4-BE49-F238E27FC236}">
                <a16:creationId xmlns:a16="http://schemas.microsoft.com/office/drawing/2014/main" id="{3BEBD14D-BB55-A746-22EE-AA0E66461EE1}"/>
              </a:ext>
            </a:extLst>
          </p:cNvPr>
          <p:cNvSpPr>
            <a:spLocks noGrp="1"/>
          </p:cNvSpPr>
          <p:nvPr>
            <p:ph sz="half" idx="2"/>
          </p:nvPr>
        </p:nvSpPr>
        <p:spPr>
          <a:xfrm>
            <a:off x="6096000" y="1825625"/>
            <a:ext cx="5353877" cy="4351338"/>
          </a:xfrm>
        </p:spPr>
        <p:txBody>
          <a:bodyPr/>
          <a:lstStyle/>
          <a:p>
            <a:r>
              <a:rPr lang="en-IN" dirty="0"/>
              <a:t>Loading Matrix (Varimax rotation)</a:t>
            </a:r>
          </a:p>
          <a:p>
            <a:endParaRPr lang="en-IN" dirty="0"/>
          </a:p>
        </p:txBody>
      </p:sp>
      <p:pic>
        <p:nvPicPr>
          <p:cNvPr id="10" name="Picture 9">
            <a:extLst>
              <a:ext uri="{FF2B5EF4-FFF2-40B4-BE49-F238E27FC236}">
                <a16:creationId xmlns:a16="http://schemas.microsoft.com/office/drawing/2014/main" id="{09E3AA90-4A07-0B78-F29F-1070593EA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5" y="2372139"/>
            <a:ext cx="5927035" cy="4120736"/>
          </a:xfrm>
          <a:prstGeom prst="rect">
            <a:avLst/>
          </a:prstGeom>
        </p:spPr>
      </p:pic>
      <p:pic>
        <p:nvPicPr>
          <p:cNvPr id="12" name="Picture 11">
            <a:extLst>
              <a:ext uri="{FF2B5EF4-FFF2-40B4-BE49-F238E27FC236}">
                <a16:creationId xmlns:a16="http://schemas.microsoft.com/office/drawing/2014/main" id="{C6968BD7-FC95-F020-47ED-4A9B7464C7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2" y="2372139"/>
            <a:ext cx="6019798" cy="4120736"/>
          </a:xfrm>
          <a:prstGeom prst="rect">
            <a:avLst/>
          </a:prstGeom>
        </p:spPr>
      </p:pic>
    </p:spTree>
    <p:extLst>
      <p:ext uri="{BB962C8B-B14F-4D97-AF65-F5344CB8AC3E}">
        <p14:creationId xmlns:p14="http://schemas.microsoft.com/office/powerpoint/2010/main" val="14587918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67D666F-763D-65E2-3694-5D563B62B1BF}"/>
              </a:ext>
            </a:extLst>
          </p:cNvPr>
          <p:cNvSpPr>
            <a:spLocks noGrp="1"/>
          </p:cNvSpPr>
          <p:nvPr>
            <p:ph type="title"/>
          </p:nvPr>
        </p:nvSpPr>
        <p:spPr>
          <a:xfrm>
            <a:off x="838200" y="365125"/>
            <a:ext cx="10515600" cy="827571"/>
          </a:xfrm>
        </p:spPr>
        <p:txBody>
          <a:bodyPr/>
          <a:lstStyle/>
          <a:p>
            <a:r>
              <a:rPr lang="en-IN" u="sng" dirty="0">
                <a:latin typeface="Bahnschrift Condensed" panose="020B0502040204020203" pitchFamily="34" charset="0"/>
              </a:rPr>
              <a:t>Just a check to the Theory known</a:t>
            </a:r>
            <a:r>
              <a:rPr lang="en-IN" dirty="0"/>
              <a:t>!!</a:t>
            </a:r>
          </a:p>
        </p:txBody>
      </p:sp>
      <p:sp>
        <p:nvSpPr>
          <p:cNvPr id="9" name="Content Placeholder 8">
            <a:extLst>
              <a:ext uri="{FF2B5EF4-FFF2-40B4-BE49-F238E27FC236}">
                <a16:creationId xmlns:a16="http://schemas.microsoft.com/office/drawing/2014/main" id="{034E9DAC-0A3C-E5DD-A42B-E32AE34D487D}"/>
              </a:ext>
            </a:extLst>
          </p:cNvPr>
          <p:cNvSpPr>
            <a:spLocks noGrp="1"/>
          </p:cNvSpPr>
          <p:nvPr>
            <p:ph sz="half" idx="1"/>
          </p:nvPr>
        </p:nvSpPr>
        <p:spPr>
          <a:xfrm>
            <a:off x="0" y="1404730"/>
            <a:ext cx="6019800" cy="5446645"/>
          </a:xfrm>
        </p:spPr>
        <p:txBody>
          <a:bodyPr>
            <a:normAutofit fontScale="92500" lnSpcReduction="10000"/>
          </a:bodyPr>
          <a:lstStyle/>
          <a:p>
            <a:r>
              <a:rPr lang="en-IN" dirty="0"/>
              <a:t>Residual matrix for no rotation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b="1" dirty="0"/>
          </a:p>
          <a:p>
            <a:r>
              <a:rPr lang="en-IN" b="1" dirty="0"/>
              <a:t>No CHANGE</a:t>
            </a:r>
            <a:r>
              <a:rPr lang="en-IN" dirty="0"/>
              <a:t>!</a:t>
            </a:r>
          </a:p>
          <a:p>
            <a:endParaRPr lang="en-IN" dirty="0"/>
          </a:p>
        </p:txBody>
      </p:sp>
      <p:sp>
        <p:nvSpPr>
          <p:cNvPr id="10" name="Content Placeholder 9">
            <a:extLst>
              <a:ext uri="{FF2B5EF4-FFF2-40B4-BE49-F238E27FC236}">
                <a16:creationId xmlns:a16="http://schemas.microsoft.com/office/drawing/2014/main" id="{E16A92F8-DC4A-1D2C-4F60-617C68A92691}"/>
              </a:ext>
            </a:extLst>
          </p:cNvPr>
          <p:cNvSpPr>
            <a:spLocks noGrp="1"/>
          </p:cNvSpPr>
          <p:nvPr>
            <p:ph sz="half" idx="2"/>
          </p:nvPr>
        </p:nvSpPr>
        <p:spPr>
          <a:xfrm>
            <a:off x="6096000" y="1411354"/>
            <a:ext cx="6096000" cy="5446645"/>
          </a:xfrm>
        </p:spPr>
        <p:txBody>
          <a:bodyPr>
            <a:normAutofit fontScale="92500" lnSpcReduction="10000"/>
          </a:bodyPr>
          <a:lstStyle/>
          <a:p>
            <a:r>
              <a:rPr lang="en-IN" dirty="0"/>
              <a:t>Residual matrix for Varimax rotation</a:t>
            </a:r>
          </a:p>
          <a:p>
            <a:endParaRPr lang="en-IN" dirty="0"/>
          </a:p>
        </p:txBody>
      </p:sp>
      <p:pic>
        <p:nvPicPr>
          <p:cNvPr id="12" name="Picture 11">
            <a:extLst>
              <a:ext uri="{FF2B5EF4-FFF2-40B4-BE49-F238E27FC236}">
                <a16:creationId xmlns:a16="http://schemas.microsoft.com/office/drawing/2014/main" id="{C8D17021-2BB4-3F15-E60D-1697C68D68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78496"/>
            <a:ext cx="6019800" cy="4177747"/>
          </a:xfrm>
          <a:prstGeom prst="rect">
            <a:avLst/>
          </a:prstGeom>
        </p:spPr>
      </p:pic>
      <p:pic>
        <p:nvPicPr>
          <p:cNvPr id="14" name="Picture 13">
            <a:extLst>
              <a:ext uri="{FF2B5EF4-FFF2-40B4-BE49-F238E27FC236}">
                <a16:creationId xmlns:a16="http://schemas.microsoft.com/office/drawing/2014/main" id="{77F3B72C-3600-9A12-0796-8AABC1AAF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200" y="1878495"/>
            <a:ext cx="6096000" cy="4177748"/>
          </a:xfrm>
          <a:prstGeom prst="rect">
            <a:avLst/>
          </a:prstGeom>
        </p:spPr>
      </p:pic>
    </p:spTree>
    <p:extLst>
      <p:ext uri="{BB962C8B-B14F-4D97-AF65-F5344CB8AC3E}">
        <p14:creationId xmlns:p14="http://schemas.microsoft.com/office/powerpoint/2010/main" val="2007760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51726-52F1-FBB9-E6CC-83EF4D824E7C}"/>
              </a:ext>
            </a:extLst>
          </p:cNvPr>
          <p:cNvSpPr>
            <a:spLocks noGrp="1"/>
          </p:cNvSpPr>
          <p:nvPr>
            <p:ph type="title"/>
          </p:nvPr>
        </p:nvSpPr>
        <p:spPr>
          <a:xfrm>
            <a:off x="838200" y="365126"/>
            <a:ext cx="10515600" cy="933588"/>
          </a:xfrm>
        </p:spPr>
        <p:txBody>
          <a:bodyPr/>
          <a:lstStyle/>
          <a:p>
            <a:r>
              <a:rPr lang="en-IN" u="sng" dirty="0">
                <a:latin typeface="Bahnschrift Condensed" panose="020B0502040204020203" pitchFamily="34" charset="0"/>
              </a:rPr>
              <a:t>PROMAX Rotation </a:t>
            </a:r>
            <a:r>
              <a:rPr lang="en-IN" dirty="0"/>
              <a:t>:-</a:t>
            </a:r>
          </a:p>
        </p:txBody>
      </p:sp>
      <p:sp>
        <p:nvSpPr>
          <p:cNvPr id="3" name="Content Placeholder 2">
            <a:extLst>
              <a:ext uri="{FF2B5EF4-FFF2-40B4-BE49-F238E27FC236}">
                <a16:creationId xmlns:a16="http://schemas.microsoft.com/office/drawing/2014/main" id="{263BE78D-0592-3CA5-2ABF-ED325ADA1C09}"/>
              </a:ext>
            </a:extLst>
          </p:cNvPr>
          <p:cNvSpPr>
            <a:spLocks noGrp="1"/>
          </p:cNvSpPr>
          <p:nvPr>
            <p:ph idx="1"/>
          </p:nvPr>
        </p:nvSpPr>
        <p:spPr>
          <a:xfrm>
            <a:off x="838200" y="1497496"/>
            <a:ext cx="10515600" cy="5360504"/>
          </a:xfrm>
        </p:spPr>
        <p:txBody>
          <a:bodyPr/>
          <a:lstStyle/>
          <a:p>
            <a:r>
              <a:rPr lang="en-IN" dirty="0"/>
              <a:t>We have also considered the Promax Rotation but it do not perform well since the number of obs. is small.</a:t>
            </a:r>
          </a:p>
          <a:p>
            <a:pPr marL="0" indent="0">
              <a:buNone/>
            </a:pPr>
            <a:endParaRPr lang="en-IN" dirty="0"/>
          </a:p>
        </p:txBody>
      </p:sp>
      <p:pic>
        <p:nvPicPr>
          <p:cNvPr id="5" name="Picture 4">
            <a:extLst>
              <a:ext uri="{FF2B5EF4-FFF2-40B4-BE49-F238E27FC236}">
                <a16:creationId xmlns:a16="http://schemas.microsoft.com/office/drawing/2014/main" id="{089A0B66-8F32-0FF8-4A73-348F67DAC5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3592" y="2325942"/>
            <a:ext cx="6582694" cy="4166932"/>
          </a:xfrm>
          <a:prstGeom prst="rect">
            <a:avLst/>
          </a:prstGeom>
        </p:spPr>
      </p:pic>
    </p:spTree>
    <p:extLst>
      <p:ext uri="{BB962C8B-B14F-4D97-AF65-F5344CB8AC3E}">
        <p14:creationId xmlns:p14="http://schemas.microsoft.com/office/powerpoint/2010/main" val="30670194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63CB4-6830-37B9-68AA-7EB9ED80F724}"/>
              </a:ext>
            </a:extLst>
          </p:cNvPr>
          <p:cNvSpPr>
            <a:spLocks noGrp="1"/>
          </p:cNvSpPr>
          <p:nvPr>
            <p:ph type="title"/>
          </p:nvPr>
        </p:nvSpPr>
        <p:spPr/>
        <p:txBody>
          <a:bodyPr>
            <a:normAutofit/>
          </a:bodyPr>
          <a:lstStyle/>
          <a:p>
            <a:r>
              <a:rPr lang="en-IN" u="sng" dirty="0">
                <a:latin typeface="Bahnschrift Condensed" panose="020B0502040204020203" pitchFamily="34" charset="0"/>
              </a:rPr>
              <a:t>Comparison of the first two loadings for the first two factors </a:t>
            </a:r>
            <a:r>
              <a:rPr lang="en-IN" dirty="0"/>
              <a:t>:-</a:t>
            </a:r>
          </a:p>
        </p:txBody>
      </p:sp>
      <p:pic>
        <p:nvPicPr>
          <p:cNvPr id="5" name="Content Placeholder 4">
            <a:extLst>
              <a:ext uri="{FF2B5EF4-FFF2-40B4-BE49-F238E27FC236}">
                <a16:creationId xmlns:a16="http://schemas.microsoft.com/office/drawing/2014/main" id="{CB6D28AC-A168-8037-DD45-3E566770B7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356" y="1855305"/>
            <a:ext cx="3855009" cy="3631096"/>
          </a:xfrm>
        </p:spPr>
      </p:pic>
      <p:pic>
        <p:nvPicPr>
          <p:cNvPr id="7" name="Picture 6">
            <a:extLst>
              <a:ext uri="{FF2B5EF4-FFF2-40B4-BE49-F238E27FC236}">
                <a16:creationId xmlns:a16="http://schemas.microsoft.com/office/drawing/2014/main" id="{5BC7B3F7-79C0-40C6-54ED-90D9262B4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2928" y="1855304"/>
            <a:ext cx="3855009" cy="3734017"/>
          </a:xfrm>
          <a:prstGeom prst="rect">
            <a:avLst/>
          </a:prstGeom>
        </p:spPr>
      </p:pic>
      <p:pic>
        <p:nvPicPr>
          <p:cNvPr id="9" name="Picture 8">
            <a:extLst>
              <a:ext uri="{FF2B5EF4-FFF2-40B4-BE49-F238E27FC236}">
                <a16:creationId xmlns:a16="http://schemas.microsoft.com/office/drawing/2014/main" id="{2E086C00-CEDD-5321-5A93-7FE50BED29D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77937" y="1855305"/>
            <a:ext cx="3814064" cy="3734016"/>
          </a:xfrm>
          <a:prstGeom prst="rect">
            <a:avLst/>
          </a:prstGeom>
        </p:spPr>
      </p:pic>
    </p:spTree>
    <p:extLst>
      <p:ext uri="{BB962C8B-B14F-4D97-AF65-F5344CB8AC3E}">
        <p14:creationId xmlns:p14="http://schemas.microsoft.com/office/powerpoint/2010/main" val="3460861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68FE0A-D05C-2DB5-84FE-87BA42635F7D}"/>
              </a:ext>
            </a:extLst>
          </p:cNvPr>
          <p:cNvSpPr>
            <a:spLocks noGrp="1"/>
          </p:cNvSpPr>
          <p:nvPr>
            <p:ph type="title"/>
          </p:nvPr>
        </p:nvSpPr>
        <p:spPr/>
        <p:txBody>
          <a:bodyPr/>
          <a:lstStyle/>
          <a:p>
            <a:r>
              <a:rPr lang="en-IN" u="sng" dirty="0">
                <a:latin typeface="Bahnschrift Condensed" panose="020B0502040204020203" pitchFamily="34" charset="0"/>
              </a:rPr>
              <a:t>Factor Scores </a:t>
            </a:r>
            <a:r>
              <a:rPr lang="en-IN" dirty="0"/>
              <a:t>:-</a:t>
            </a:r>
          </a:p>
        </p:txBody>
      </p:sp>
      <p:sp>
        <p:nvSpPr>
          <p:cNvPr id="5" name="Content Placeholder 4">
            <a:extLst>
              <a:ext uri="{FF2B5EF4-FFF2-40B4-BE49-F238E27FC236}">
                <a16:creationId xmlns:a16="http://schemas.microsoft.com/office/drawing/2014/main" id="{D3AEC7DF-F61A-4B29-BD76-78C923A214F2}"/>
              </a:ext>
            </a:extLst>
          </p:cNvPr>
          <p:cNvSpPr>
            <a:spLocks noGrp="1"/>
          </p:cNvSpPr>
          <p:nvPr>
            <p:ph sz="half" idx="1"/>
          </p:nvPr>
        </p:nvSpPr>
        <p:spPr>
          <a:xfrm>
            <a:off x="437322" y="1825625"/>
            <a:ext cx="11145078" cy="4351338"/>
          </a:xfrm>
        </p:spPr>
        <p:txBody>
          <a:bodyPr/>
          <a:lstStyle/>
          <a:p>
            <a:pPr marL="0" indent="0">
              <a:buNone/>
            </a:pPr>
            <a:r>
              <a:rPr lang="en-IN" dirty="0"/>
              <a:t>   </a:t>
            </a:r>
            <a:r>
              <a:rPr lang="en-IN" u="sng" dirty="0"/>
              <a:t>No Rotation </a:t>
            </a:r>
            <a:r>
              <a:rPr lang="en-IN" dirty="0"/>
              <a:t>:                                              </a:t>
            </a:r>
            <a:r>
              <a:rPr lang="en-IN" u="sng" dirty="0"/>
              <a:t>Varimax Rotation</a:t>
            </a:r>
            <a:r>
              <a:rPr lang="en-IN" dirty="0"/>
              <a:t>:</a:t>
            </a:r>
          </a:p>
          <a:p>
            <a:endParaRPr lang="en-IN" dirty="0"/>
          </a:p>
        </p:txBody>
      </p:sp>
      <p:graphicFrame>
        <p:nvGraphicFramePr>
          <p:cNvPr id="7" name="Table 7">
            <a:extLst>
              <a:ext uri="{FF2B5EF4-FFF2-40B4-BE49-F238E27FC236}">
                <a16:creationId xmlns:a16="http://schemas.microsoft.com/office/drawing/2014/main" id="{E46541D6-C0D7-947F-49D9-A5A79C799C03}"/>
              </a:ext>
            </a:extLst>
          </p:cNvPr>
          <p:cNvGraphicFramePr>
            <a:graphicFrameLocks noGrp="1"/>
          </p:cNvGraphicFramePr>
          <p:nvPr>
            <p:ph sz="half" idx="2"/>
            <p:extLst>
              <p:ext uri="{D42A27DB-BD31-4B8C-83A1-F6EECF244321}">
                <p14:modId xmlns:p14="http://schemas.microsoft.com/office/powerpoint/2010/main" val="2235357991"/>
              </p:ext>
            </p:extLst>
          </p:nvPr>
        </p:nvGraphicFramePr>
        <p:xfrm>
          <a:off x="738806" y="2857563"/>
          <a:ext cx="5181600" cy="2595880"/>
        </p:xfrm>
        <a:graphic>
          <a:graphicData uri="http://schemas.openxmlformats.org/drawingml/2006/table">
            <a:tbl>
              <a:tblPr firstRow="1" bandRow="1">
                <a:tableStyleId>{073A0DAA-6AF3-43AB-8588-CEC1D06C72B9}</a:tableStyleId>
              </a:tblPr>
              <a:tblGrid>
                <a:gridCol w="1262272">
                  <a:extLst>
                    <a:ext uri="{9D8B030D-6E8A-4147-A177-3AD203B41FA5}">
                      <a16:colId xmlns:a16="http://schemas.microsoft.com/office/drawing/2014/main" val="974940914"/>
                    </a:ext>
                  </a:extLst>
                </a:gridCol>
                <a:gridCol w="1328528">
                  <a:extLst>
                    <a:ext uri="{9D8B030D-6E8A-4147-A177-3AD203B41FA5}">
                      <a16:colId xmlns:a16="http://schemas.microsoft.com/office/drawing/2014/main" val="119090349"/>
                    </a:ext>
                  </a:extLst>
                </a:gridCol>
                <a:gridCol w="1295400">
                  <a:extLst>
                    <a:ext uri="{9D8B030D-6E8A-4147-A177-3AD203B41FA5}">
                      <a16:colId xmlns:a16="http://schemas.microsoft.com/office/drawing/2014/main" val="3764305328"/>
                    </a:ext>
                  </a:extLst>
                </a:gridCol>
                <a:gridCol w="1295400">
                  <a:extLst>
                    <a:ext uri="{9D8B030D-6E8A-4147-A177-3AD203B41FA5}">
                      <a16:colId xmlns:a16="http://schemas.microsoft.com/office/drawing/2014/main" val="826556781"/>
                    </a:ext>
                  </a:extLst>
                </a:gridCol>
              </a:tblGrid>
              <a:tr h="370840">
                <a:tc>
                  <a:txBody>
                    <a:bodyPr/>
                    <a:lstStyle/>
                    <a:p>
                      <a:r>
                        <a:rPr lang="en-IN" dirty="0"/>
                        <a:t>Factor 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Factor 2</a:t>
                      </a:r>
                    </a:p>
                  </a:txBody>
                  <a:tcPr>
                    <a:lnT w="12700" cap="flat" cmpd="sng" algn="ctr">
                      <a:solidFill>
                        <a:schemeClr val="tx1"/>
                      </a:solidFill>
                      <a:prstDash val="solid"/>
                      <a:round/>
                      <a:headEnd type="none" w="med" len="med"/>
                      <a:tailEnd type="none" w="med" len="med"/>
                    </a:lnT>
                  </a:tcPr>
                </a:tc>
                <a:tc>
                  <a:txBody>
                    <a:bodyPr/>
                    <a:lstStyle/>
                    <a:p>
                      <a:r>
                        <a:rPr lang="en-IN" dirty="0"/>
                        <a:t>Factor 3</a:t>
                      </a:r>
                    </a:p>
                  </a:txBody>
                  <a:tcPr>
                    <a:lnT w="12700" cap="flat" cmpd="sng" algn="ctr">
                      <a:solidFill>
                        <a:schemeClr val="tx1"/>
                      </a:solidFill>
                      <a:prstDash val="solid"/>
                      <a:round/>
                      <a:headEnd type="none" w="med" len="med"/>
                      <a:tailEnd type="none" w="med" len="med"/>
                    </a:lnT>
                  </a:tcPr>
                </a:tc>
                <a:tc>
                  <a:txBody>
                    <a:bodyPr/>
                    <a:lstStyle/>
                    <a:p>
                      <a:r>
                        <a:rPr lang="en-IN" dirty="0"/>
                        <a:t>Factor 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42789304"/>
                  </a:ext>
                </a:extLst>
              </a:tr>
              <a:tr h="370840">
                <a:tc>
                  <a:txBody>
                    <a:bodyPr/>
                    <a:lstStyle/>
                    <a:p>
                      <a:r>
                        <a:rPr lang="en-IN" dirty="0"/>
                        <a:t>-0.003</a:t>
                      </a:r>
                    </a:p>
                  </a:txBody>
                  <a:tcPr>
                    <a:lnL w="12700" cap="flat" cmpd="sng" algn="ctr">
                      <a:solidFill>
                        <a:schemeClr val="tx1"/>
                      </a:solidFill>
                      <a:prstDash val="solid"/>
                      <a:round/>
                      <a:headEnd type="none" w="med" len="med"/>
                      <a:tailEnd type="none" w="med" len="med"/>
                    </a:lnL>
                  </a:tcPr>
                </a:tc>
                <a:tc>
                  <a:txBody>
                    <a:bodyPr/>
                    <a:lstStyle/>
                    <a:p>
                      <a:r>
                        <a:rPr lang="en-IN" dirty="0"/>
                        <a:t>0.870</a:t>
                      </a:r>
                    </a:p>
                  </a:txBody>
                  <a:tcPr/>
                </a:tc>
                <a:tc>
                  <a:txBody>
                    <a:bodyPr/>
                    <a:lstStyle/>
                    <a:p>
                      <a:r>
                        <a:rPr lang="en-IN" dirty="0"/>
                        <a:t>-0.302</a:t>
                      </a:r>
                    </a:p>
                  </a:txBody>
                  <a:tcPr/>
                </a:tc>
                <a:tc>
                  <a:txBody>
                    <a:bodyPr/>
                    <a:lstStyle/>
                    <a:p>
                      <a:r>
                        <a:rPr lang="en-IN" dirty="0"/>
                        <a:t>0.753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536379123"/>
                  </a:ext>
                </a:extLst>
              </a:tr>
              <a:tr h="370840">
                <a:tc>
                  <a:txBody>
                    <a:bodyPr/>
                    <a:lstStyle/>
                    <a:p>
                      <a:r>
                        <a:rPr lang="en-IN" dirty="0"/>
                        <a:t>1.181</a:t>
                      </a:r>
                    </a:p>
                  </a:txBody>
                  <a:tcPr>
                    <a:lnL w="12700" cap="flat" cmpd="sng" algn="ctr">
                      <a:solidFill>
                        <a:schemeClr val="tx1"/>
                      </a:solidFill>
                      <a:prstDash val="solid"/>
                      <a:round/>
                      <a:headEnd type="none" w="med" len="med"/>
                      <a:tailEnd type="none" w="med" len="med"/>
                    </a:lnL>
                  </a:tcPr>
                </a:tc>
                <a:tc>
                  <a:txBody>
                    <a:bodyPr/>
                    <a:lstStyle/>
                    <a:p>
                      <a:r>
                        <a:rPr lang="en-IN" dirty="0"/>
                        <a:t>-1.298</a:t>
                      </a:r>
                    </a:p>
                  </a:txBody>
                  <a:tcPr/>
                </a:tc>
                <a:tc>
                  <a:txBody>
                    <a:bodyPr/>
                    <a:lstStyle/>
                    <a:p>
                      <a:r>
                        <a:rPr lang="en-IN" dirty="0"/>
                        <a:t>-0.682</a:t>
                      </a:r>
                    </a:p>
                  </a:txBody>
                  <a:tcPr/>
                </a:tc>
                <a:tc>
                  <a:txBody>
                    <a:bodyPr/>
                    <a:lstStyle/>
                    <a:p>
                      <a:r>
                        <a:rPr lang="en-IN" dirty="0"/>
                        <a:t>1.342</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4235071593"/>
                  </a:ext>
                </a:extLst>
              </a:tr>
              <a:tr h="370840">
                <a:tc>
                  <a:txBody>
                    <a:bodyPr/>
                    <a:lstStyle/>
                    <a:p>
                      <a:r>
                        <a:rPr lang="en-IN" dirty="0"/>
                        <a:t>-0.738</a:t>
                      </a:r>
                    </a:p>
                  </a:txBody>
                  <a:tcPr>
                    <a:lnL w="12700" cap="flat" cmpd="sng" algn="ctr">
                      <a:solidFill>
                        <a:schemeClr val="tx1"/>
                      </a:solidFill>
                      <a:prstDash val="solid"/>
                      <a:round/>
                      <a:headEnd type="none" w="med" len="med"/>
                      <a:tailEnd type="none" w="med" len="med"/>
                    </a:lnL>
                  </a:tcPr>
                </a:tc>
                <a:tc>
                  <a:txBody>
                    <a:bodyPr/>
                    <a:lstStyle/>
                    <a:p>
                      <a:r>
                        <a:rPr lang="en-IN" dirty="0"/>
                        <a:t>1.062</a:t>
                      </a:r>
                    </a:p>
                  </a:txBody>
                  <a:tcPr/>
                </a:tc>
                <a:tc>
                  <a:txBody>
                    <a:bodyPr/>
                    <a:lstStyle/>
                    <a:p>
                      <a:r>
                        <a:rPr lang="en-IN" dirty="0"/>
                        <a:t>0.556</a:t>
                      </a:r>
                    </a:p>
                  </a:txBody>
                  <a:tcPr/>
                </a:tc>
                <a:tc>
                  <a:txBody>
                    <a:bodyPr/>
                    <a:lstStyle/>
                    <a:p>
                      <a:r>
                        <a:rPr lang="en-IN" dirty="0"/>
                        <a:t>-0.530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83044234"/>
                  </a:ext>
                </a:extLst>
              </a:tr>
              <a:tr h="370840">
                <a:tc>
                  <a:txBody>
                    <a:bodyPr/>
                    <a:lstStyle/>
                    <a:p>
                      <a:r>
                        <a:rPr lang="en-IN" dirty="0"/>
                        <a:t>-0.393</a:t>
                      </a:r>
                    </a:p>
                  </a:txBody>
                  <a:tcPr>
                    <a:lnL w="12700" cap="flat" cmpd="sng" algn="ctr">
                      <a:solidFill>
                        <a:schemeClr val="tx1"/>
                      </a:solidFill>
                      <a:prstDash val="solid"/>
                      <a:round/>
                      <a:headEnd type="none" w="med" len="med"/>
                      <a:tailEnd type="none" w="med" len="med"/>
                    </a:lnL>
                  </a:tcPr>
                </a:tc>
                <a:tc>
                  <a:txBody>
                    <a:bodyPr/>
                    <a:lstStyle/>
                    <a:p>
                      <a:r>
                        <a:rPr lang="en-IN" dirty="0"/>
                        <a:t>1.063</a:t>
                      </a:r>
                    </a:p>
                  </a:txBody>
                  <a:tcPr/>
                </a:tc>
                <a:tc>
                  <a:txBody>
                    <a:bodyPr/>
                    <a:lstStyle/>
                    <a:p>
                      <a:r>
                        <a:rPr lang="en-IN" dirty="0"/>
                        <a:t>0.562</a:t>
                      </a:r>
                    </a:p>
                  </a:txBody>
                  <a:tcPr/>
                </a:tc>
                <a:tc>
                  <a:txBody>
                    <a:bodyPr/>
                    <a:lstStyle/>
                    <a:p>
                      <a:r>
                        <a:rPr lang="en-IN" dirty="0"/>
                        <a:t>-0.073</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80488052"/>
                  </a:ext>
                </a:extLst>
              </a:tr>
              <a:tr h="370840">
                <a:tc>
                  <a:txBody>
                    <a:bodyPr/>
                    <a:lstStyle/>
                    <a:p>
                      <a:r>
                        <a:rPr lang="en-IN" dirty="0"/>
                        <a:t>-0.572</a:t>
                      </a:r>
                    </a:p>
                  </a:txBody>
                  <a:tcPr>
                    <a:lnL w="12700" cap="flat" cmpd="sng" algn="ctr">
                      <a:solidFill>
                        <a:schemeClr val="tx1"/>
                      </a:solidFill>
                      <a:prstDash val="solid"/>
                      <a:round/>
                      <a:headEnd type="none" w="med" len="med"/>
                      <a:tailEnd type="none" w="med" len="med"/>
                    </a:lnL>
                  </a:tcPr>
                </a:tc>
                <a:tc>
                  <a:txBody>
                    <a:bodyPr/>
                    <a:lstStyle/>
                    <a:p>
                      <a:r>
                        <a:rPr lang="en-IN" dirty="0"/>
                        <a:t>0.081</a:t>
                      </a:r>
                    </a:p>
                  </a:txBody>
                  <a:tcPr/>
                </a:tc>
                <a:tc>
                  <a:txBody>
                    <a:bodyPr/>
                    <a:lstStyle/>
                    <a:p>
                      <a:r>
                        <a:rPr lang="en-IN" dirty="0"/>
                        <a:t>0.422</a:t>
                      </a:r>
                    </a:p>
                  </a:txBody>
                  <a:tcPr/>
                </a:tc>
                <a:tc>
                  <a:txBody>
                    <a:bodyPr/>
                    <a:lstStyle/>
                    <a:p>
                      <a:r>
                        <a:rPr lang="en-IN" dirty="0"/>
                        <a:t>-0.079</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647385022"/>
                  </a:ext>
                </a:extLst>
              </a:tr>
              <a:tr h="370840">
                <a:tc>
                  <a:txBody>
                    <a:bodyPr/>
                    <a:lstStyle/>
                    <a:p>
                      <a:r>
                        <a:rPr lang="en-IN" dirty="0"/>
                        <a:t>0.556</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IN" dirty="0"/>
                        <a:t>0.723</a:t>
                      </a:r>
                    </a:p>
                  </a:txBody>
                  <a:tcPr>
                    <a:lnB w="12700" cap="flat" cmpd="sng" algn="ctr">
                      <a:solidFill>
                        <a:schemeClr val="tx1"/>
                      </a:solidFill>
                      <a:prstDash val="solid"/>
                      <a:round/>
                      <a:headEnd type="none" w="med" len="med"/>
                      <a:tailEnd type="none" w="med" len="med"/>
                    </a:lnB>
                  </a:tcPr>
                </a:tc>
                <a:tc>
                  <a:txBody>
                    <a:bodyPr/>
                    <a:lstStyle/>
                    <a:p>
                      <a:r>
                        <a:rPr lang="en-IN" dirty="0"/>
                        <a:t>-0.108</a:t>
                      </a:r>
                    </a:p>
                  </a:txBody>
                  <a:tcPr>
                    <a:lnB w="12700" cap="flat" cmpd="sng" algn="ctr">
                      <a:solidFill>
                        <a:schemeClr val="tx1"/>
                      </a:solidFill>
                      <a:prstDash val="solid"/>
                      <a:round/>
                      <a:headEnd type="none" w="med" len="med"/>
                      <a:tailEnd type="none" w="med" len="med"/>
                    </a:lnB>
                  </a:tcPr>
                </a:tc>
                <a:tc>
                  <a:txBody>
                    <a:bodyPr/>
                    <a:lstStyle/>
                    <a:p>
                      <a:r>
                        <a:rPr lang="en-IN" dirty="0"/>
                        <a:t>-0.029</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057621"/>
                  </a:ext>
                </a:extLst>
              </a:tr>
            </a:tbl>
          </a:graphicData>
        </a:graphic>
      </p:graphicFrame>
      <p:graphicFrame>
        <p:nvGraphicFramePr>
          <p:cNvPr id="8" name="Table 8">
            <a:extLst>
              <a:ext uri="{FF2B5EF4-FFF2-40B4-BE49-F238E27FC236}">
                <a16:creationId xmlns:a16="http://schemas.microsoft.com/office/drawing/2014/main" id="{23893F2C-DAD7-19EB-EF5B-21E2E8BD7769}"/>
              </a:ext>
            </a:extLst>
          </p:cNvPr>
          <p:cNvGraphicFramePr>
            <a:graphicFrameLocks noGrp="1"/>
          </p:cNvGraphicFramePr>
          <p:nvPr>
            <p:extLst>
              <p:ext uri="{D42A27DB-BD31-4B8C-83A1-F6EECF244321}">
                <p14:modId xmlns:p14="http://schemas.microsoft.com/office/powerpoint/2010/main" val="4244649429"/>
              </p:ext>
            </p:extLst>
          </p:nvPr>
        </p:nvGraphicFramePr>
        <p:xfrm>
          <a:off x="6210300" y="2857563"/>
          <a:ext cx="4523961" cy="2595880"/>
        </p:xfrm>
        <a:graphic>
          <a:graphicData uri="http://schemas.openxmlformats.org/drawingml/2006/table">
            <a:tbl>
              <a:tblPr firstRow="1" bandRow="1">
                <a:tableStyleId>{073A0DAA-6AF3-43AB-8588-CEC1D06C72B9}</a:tableStyleId>
              </a:tblPr>
              <a:tblGrid>
                <a:gridCol w="1119809">
                  <a:extLst>
                    <a:ext uri="{9D8B030D-6E8A-4147-A177-3AD203B41FA5}">
                      <a16:colId xmlns:a16="http://schemas.microsoft.com/office/drawing/2014/main" val="1586168273"/>
                    </a:ext>
                  </a:extLst>
                </a:gridCol>
                <a:gridCol w="1166191">
                  <a:extLst>
                    <a:ext uri="{9D8B030D-6E8A-4147-A177-3AD203B41FA5}">
                      <a16:colId xmlns:a16="http://schemas.microsoft.com/office/drawing/2014/main" val="873550412"/>
                    </a:ext>
                  </a:extLst>
                </a:gridCol>
                <a:gridCol w="1113183">
                  <a:extLst>
                    <a:ext uri="{9D8B030D-6E8A-4147-A177-3AD203B41FA5}">
                      <a16:colId xmlns:a16="http://schemas.microsoft.com/office/drawing/2014/main" val="534040518"/>
                    </a:ext>
                  </a:extLst>
                </a:gridCol>
                <a:gridCol w="1124778">
                  <a:extLst>
                    <a:ext uri="{9D8B030D-6E8A-4147-A177-3AD203B41FA5}">
                      <a16:colId xmlns:a16="http://schemas.microsoft.com/office/drawing/2014/main" val="1790685880"/>
                    </a:ext>
                  </a:extLst>
                </a:gridCol>
              </a:tblGrid>
              <a:tr h="370840">
                <a:tc>
                  <a:txBody>
                    <a:bodyPr/>
                    <a:lstStyle/>
                    <a:p>
                      <a:r>
                        <a:rPr lang="en-IN" dirty="0"/>
                        <a:t>Factor 1</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r>
                        <a:rPr lang="en-IN" dirty="0"/>
                        <a:t>Factor 2</a:t>
                      </a:r>
                    </a:p>
                  </a:txBody>
                  <a:tcPr>
                    <a:lnT w="12700" cap="flat" cmpd="sng" algn="ctr">
                      <a:solidFill>
                        <a:schemeClr val="tx1"/>
                      </a:solidFill>
                      <a:prstDash val="solid"/>
                      <a:round/>
                      <a:headEnd type="none" w="med" len="med"/>
                      <a:tailEnd type="none" w="med" len="med"/>
                    </a:lnT>
                  </a:tcPr>
                </a:tc>
                <a:tc>
                  <a:txBody>
                    <a:bodyPr/>
                    <a:lstStyle/>
                    <a:p>
                      <a:r>
                        <a:rPr lang="en-IN" dirty="0"/>
                        <a:t>Factor 3</a:t>
                      </a:r>
                    </a:p>
                  </a:txBody>
                  <a:tcPr>
                    <a:lnT w="12700" cap="flat" cmpd="sng" algn="ctr">
                      <a:solidFill>
                        <a:schemeClr val="tx1"/>
                      </a:solidFill>
                      <a:prstDash val="solid"/>
                      <a:round/>
                      <a:headEnd type="none" w="med" len="med"/>
                      <a:tailEnd type="none" w="med" len="med"/>
                    </a:lnT>
                  </a:tcPr>
                </a:tc>
                <a:tc>
                  <a:txBody>
                    <a:bodyPr/>
                    <a:lstStyle/>
                    <a:p>
                      <a:r>
                        <a:rPr lang="en-IN" dirty="0"/>
                        <a:t>Factor 4</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13757948"/>
                  </a:ext>
                </a:extLst>
              </a:tr>
              <a:tr h="370840">
                <a:tc>
                  <a:txBody>
                    <a:bodyPr/>
                    <a:lstStyle/>
                    <a:p>
                      <a:r>
                        <a:rPr lang="en-IN" dirty="0"/>
                        <a:t>-0.157</a:t>
                      </a:r>
                    </a:p>
                  </a:txBody>
                  <a:tcPr>
                    <a:lnL w="12700" cap="flat" cmpd="sng" algn="ctr">
                      <a:solidFill>
                        <a:schemeClr val="tx1"/>
                      </a:solidFill>
                      <a:prstDash val="solid"/>
                      <a:round/>
                      <a:headEnd type="none" w="med" len="med"/>
                      <a:tailEnd type="none" w="med" len="med"/>
                    </a:lnL>
                  </a:tcPr>
                </a:tc>
                <a:tc>
                  <a:txBody>
                    <a:bodyPr/>
                    <a:lstStyle/>
                    <a:p>
                      <a:r>
                        <a:rPr lang="en-IN" dirty="0"/>
                        <a:t>-0.708</a:t>
                      </a:r>
                    </a:p>
                  </a:txBody>
                  <a:tcPr/>
                </a:tc>
                <a:tc>
                  <a:txBody>
                    <a:bodyPr/>
                    <a:lstStyle/>
                    <a:p>
                      <a:r>
                        <a:rPr lang="en-IN" dirty="0"/>
                        <a:t>0.318</a:t>
                      </a:r>
                    </a:p>
                  </a:txBody>
                  <a:tcPr/>
                </a:tc>
                <a:tc>
                  <a:txBody>
                    <a:bodyPr/>
                    <a:lstStyle/>
                    <a:p>
                      <a:r>
                        <a:rPr lang="en-IN" dirty="0"/>
                        <a:t>0.888</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6556497"/>
                  </a:ext>
                </a:extLst>
              </a:tr>
              <a:tr h="370840">
                <a:tc>
                  <a:txBody>
                    <a:bodyPr/>
                    <a:lstStyle/>
                    <a:p>
                      <a:r>
                        <a:rPr lang="en-IN" dirty="0"/>
                        <a:t>0.569</a:t>
                      </a:r>
                    </a:p>
                  </a:txBody>
                  <a:tcPr>
                    <a:lnL w="12700" cap="flat" cmpd="sng" algn="ctr">
                      <a:solidFill>
                        <a:schemeClr val="tx1"/>
                      </a:solidFill>
                      <a:prstDash val="solid"/>
                      <a:round/>
                      <a:headEnd type="none" w="med" len="med"/>
                      <a:tailEnd type="none" w="med" len="med"/>
                    </a:lnL>
                  </a:tcPr>
                </a:tc>
                <a:tc>
                  <a:txBody>
                    <a:bodyPr/>
                    <a:lstStyle/>
                    <a:p>
                      <a:r>
                        <a:rPr lang="en-IN" dirty="0"/>
                        <a:t>0.808</a:t>
                      </a:r>
                    </a:p>
                  </a:txBody>
                  <a:tcPr/>
                </a:tc>
                <a:tc>
                  <a:txBody>
                    <a:bodyPr/>
                    <a:lstStyle/>
                    <a:p>
                      <a:r>
                        <a:rPr lang="en-IN" dirty="0"/>
                        <a:t>-1.555</a:t>
                      </a:r>
                    </a:p>
                  </a:txBody>
                  <a:tcPr/>
                </a:tc>
                <a:tc>
                  <a:txBody>
                    <a:bodyPr/>
                    <a:lstStyle/>
                    <a:p>
                      <a:r>
                        <a:rPr lang="en-IN" dirty="0"/>
                        <a:t>1.397</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916317452"/>
                  </a:ext>
                </a:extLst>
              </a:tr>
              <a:tr h="370840">
                <a:tc>
                  <a:txBody>
                    <a:bodyPr/>
                    <a:lstStyle/>
                    <a:p>
                      <a:r>
                        <a:rPr lang="en-IN" dirty="0"/>
                        <a:t>-0.477</a:t>
                      </a:r>
                    </a:p>
                  </a:txBody>
                  <a:tcPr>
                    <a:lnL w="12700" cap="flat" cmpd="sng" algn="ctr">
                      <a:solidFill>
                        <a:schemeClr val="tx1"/>
                      </a:solidFill>
                      <a:prstDash val="solid"/>
                      <a:round/>
                      <a:headEnd type="none" w="med" len="med"/>
                      <a:tailEnd type="none" w="med" len="med"/>
                    </a:lnL>
                  </a:tcPr>
                </a:tc>
                <a:tc>
                  <a:txBody>
                    <a:bodyPr/>
                    <a:lstStyle/>
                    <a:p>
                      <a:r>
                        <a:rPr lang="en-IN" dirty="0"/>
                        <a:t>-0.548</a:t>
                      </a:r>
                    </a:p>
                  </a:txBody>
                  <a:tcPr/>
                </a:tc>
                <a:tc>
                  <a:txBody>
                    <a:bodyPr/>
                    <a:lstStyle/>
                    <a:p>
                      <a:r>
                        <a:rPr lang="en-IN" dirty="0"/>
                        <a:t>1.199</a:t>
                      </a:r>
                    </a:p>
                  </a:txBody>
                  <a:tcPr/>
                </a:tc>
                <a:tc>
                  <a:txBody>
                    <a:bodyPr/>
                    <a:lstStyle/>
                    <a:p>
                      <a:r>
                        <a:rPr lang="en-IN" dirty="0"/>
                        <a:t>-0.546</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67093752"/>
                  </a:ext>
                </a:extLst>
              </a:tr>
              <a:tr h="370840">
                <a:tc>
                  <a:txBody>
                    <a:bodyPr/>
                    <a:lstStyle/>
                    <a:p>
                      <a:r>
                        <a:rPr lang="en-IN" dirty="0"/>
                        <a:t>-0.343</a:t>
                      </a:r>
                    </a:p>
                  </a:txBody>
                  <a:tcPr>
                    <a:lnL w="12700" cap="flat" cmpd="sng" algn="ctr">
                      <a:solidFill>
                        <a:schemeClr val="tx1"/>
                      </a:solidFill>
                      <a:prstDash val="solid"/>
                      <a:round/>
                      <a:headEnd type="none" w="med" len="med"/>
                      <a:tailEnd type="none" w="med" len="med"/>
                    </a:lnL>
                  </a:tcPr>
                </a:tc>
                <a:tc>
                  <a:txBody>
                    <a:bodyPr/>
                    <a:lstStyle/>
                    <a:p>
                      <a:r>
                        <a:rPr lang="en-IN" dirty="0"/>
                        <a:t>-0.410</a:t>
                      </a:r>
                    </a:p>
                  </a:txBody>
                  <a:tcPr/>
                </a:tc>
                <a:tc>
                  <a:txBody>
                    <a:bodyPr/>
                    <a:lstStyle/>
                    <a:p>
                      <a:r>
                        <a:rPr lang="en-IN" dirty="0"/>
                        <a:t>1.149</a:t>
                      </a:r>
                    </a:p>
                  </a:txBody>
                  <a:tcPr/>
                </a:tc>
                <a:tc>
                  <a:txBody>
                    <a:bodyPr/>
                    <a:lstStyle/>
                    <a:p>
                      <a:r>
                        <a:rPr lang="en-IN" dirty="0"/>
                        <a:t>-0.009</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807764592"/>
                  </a:ext>
                </a:extLst>
              </a:tr>
              <a:tr h="370840">
                <a:tc>
                  <a:txBody>
                    <a:bodyPr/>
                    <a:lstStyle/>
                    <a:p>
                      <a:r>
                        <a:rPr lang="en-IN" dirty="0"/>
                        <a:t>-0.559</a:t>
                      </a:r>
                    </a:p>
                  </a:txBody>
                  <a:tcPr>
                    <a:lnL w="12700" cap="flat" cmpd="sng" algn="ctr">
                      <a:solidFill>
                        <a:schemeClr val="tx1"/>
                      </a:solidFill>
                      <a:prstDash val="solid"/>
                      <a:round/>
                      <a:headEnd type="none" w="med" len="med"/>
                      <a:tailEnd type="none" w="med" len="med"/>
                    </a:lnL>
                  </a:tcPr>
                </a:tc>
                <a:tc>
                  <a:txBody>
                    <a:bodyPr/>
                    <a:lstStyle/>
                    <a:p>
                      <a:r>
                        <a:rPr lang="en-IN" dirty="0"/>
                        <a:t>0.088</a:t>
                      </a:r>
                    </a:p>
                  </a:txBody>
                  <a:tcPr/>
                </a:tc>
                <a:tc>
                  <a:txBody>
                    <a:bodyPr/>
                    <a:lstStyle/>
                    <a:p>
                      <a:r>
                        <a:rPr lang="en-IN" dirty="0"/>
                        <a:t>0.345</a:t>
                      </a:r>
                    </a:p>
                  </a:txBody>
                  <a:tcPr/>
                </a:tc>
                <a:tc>
                  <a:txBody>
                    <a:bodyPr/>
                    <a:lstStyle/>
                    <a:p>
                      <a:r>
                        <a:rPr lang="en-IN" dirty="0"/>
                        <a:t>-0.280</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7993979"/>
                  </a:ext>
                </a:extLst>
              </a:tr>
              <a:tr h="370840">
                <a:tc>
                  <a:txBody>
                    <a:bodyPr/>
                    <a:lstStyle/>
                    <a:p>
                      <a:r>
                        <a:rPr lang="en-IN" dirty="0"/>
                        <a:t>0.595</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r>
                        <a:rPr lang="en-IN" dirty="0"/>
                        <a:t>-0.049</a:t>
                      </a:r>
                    </a:p>
                  </a:txBody>
                  <a:tcPr>
                    <a:lnB w="12700" cap="flat" cmpd="sng" algn="ctr">
                      <a:solidFill>
                        <a:schemeClr val="tx1"/>
                      </a:solidFill>
                      <a:prstDash val="solid"/>
                      <a:round/>
                      <a:headEnd type="none" w="med" len="med"/>
                      <a:tailEnd type="none" w="med" len="med"/>
                    </a:lnB>
                  </a:tcPr>
                </a:tc>
                <a:tc>
                  <a:txBody>
                    <a:bodyPr/>
                    <a:lstStyle/>
                    <a:p>
                      <a:r>
                        <a:rPr lang="en-IN" dirty="0"/>
                        <a:t>0.462</a:t>
                      </a:r>
                    </a:p>
                  </a:txBody>
                  <a:tcPr>
                    <a:lnB w="12700" cap="flat" cmpd="sng" algn="ctr">
                      <a:solidFill>
                        <a:schemeClr val="tx1"/>
                      </a:solidFill>
                      <a:prstDash val="solid"/>
                      <a:round/>
                      <a:headEnd type="none" w="med" len="med"/>
                      <a:tailEnd type="none" w="med" len="med"/>
                    </a:lnB>
                  </a:tcPr>
                </a:tc>
                <a:tc>
                  <a:txBody>
                    <a:bodyPr/>
                    <a:lstStyle/>
                    <a:p>
                      <a:r>
                        <a:rPr lang="en-IN" dirty="0"/>
                        <a:t>0.332</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8805686"/>
                  </a:ext>
                </a:extLst>
              </a:tr>
            </a:tbl>
          </a:graphicData>
        </a:graphic>
      </p:graphicFrame>
    </p:spTree>
    <p:extLst>
      <p:ext uri="{BB962C8B-B14F-4D97-AF65-F5344CB8AC3E}">
        <p14:creationId xmlns:p14="http://schemas.microsoft.com/office/powerpoint/2010/main" val="13054403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0FE44-90B8-84B0-48C6-56DEB8A9BCA2}"/>
              </a:ext>
            </a:extLst>
          </p:cNvPr>
          <p:cNvSpPr>
            <a:spLocks noGrp="1"/>
          </p:cNvSpPr>
          <p:nvPr>
            <p:ph type="title"/>
          </p:nvPr>
        </p:nvSpPr>
        <p:spPr/>
        <p:txBody>
          <a:bodyPr/>
          <a:lstStyle/>
          <a:p>
            <a:r>
              <a:rPr lang="en-IN" u="sng" dirty="0">
                <a:latin typeface="Bahnschrift Condensed" panose="020B0502040204020203" pitchFamily="34" charset="0"/>
              </a:rPr>
              <a:t>PROFILE ANALYSIS </a:t>
            </a:r>
            <a:r>
              <a:rPr lang="en-IN" dirty="0"/>
              <a:t>:-</a:t>
            </a:r>
          </a:p>
        </p:txBody>
      </p:sp>
      <p:sp>
        <p:nvSpPr>
          <p:cNvPr id="3" name="Content Placeholder 2">
            <a:extLst>
              <a:ext uri="{FF2B5EF4-FFF2-40B4-BE49-F238E27FC236}">
                <a16:creationId xmlns:a16="http://schemas.microsoft.com/office/drawing/2014/main" id="{AE607FEA-D67E-E658-3CFC-74FD33D90562}"/>
              </a:ext>
            </a:extLst>
          </p:cNvPr>
          <p:cNvSpPr>
            <a:spLocks noGrp="1"/>
          </p:cNvSpPr>
          <p:nvPr>
            <p:ph idx="1"/>
          </p:nvPr>
        </p:nvSpPr>
        <p:spPr/>
        <p:txBody>
          <a:bodyPr/>
          <a:lstStyle/>
          <a:p>
            <a:r>
              <a:rPr lang="en-IN" b="1" dirty="0" err="1"/>
              <a:t>BoxM</a:t>
            </a:r>
            <a:r>
              <a:rPr lang="en-IN" b="1" dirty="0"/>
              <a:t> test rejected thus no homogeneity among the covariance matrices.</a:t>
            </a:r>
          </a:p>
          <a:p>
            <a:pPr marL="0" indent="0">
              <a:buNone/>
            </a:pPr>
            <a:endParaRPr lang="en-IN" b="1" dirty="0"/>
          </a:p>
          <a:p>
            <a:r>
              <a:rPr lang="en-IN" b="1" dirty="0"/>
              <a:t>Hence not meaningful to test for the equality of the group means.</a:t>
            </a:r>
          </a:p>
          <a:p>
            <a:endParaRPr lang="en-IN" b="1" dirty="0"/>
          </a:p>
          <a:p>
            <a:r>
              <a:rPr lang="en-IN" b="1" dirty="0"/>
              <a:t>Thus Profile Analysis is not suitable for this data</a:t>
            </a:r>
            <a:r>
              <a:rPr lang="en-IN" dirty="0"/>
              <a:t>.</a:t>
            </a:r>
          </a:p>
        </p:txBody>
      </p:sp>
    </p:spTree>
    <p:extLst>
      <p:ext uri="{BB962C8B-B14F-4D97-AF65-F5344CB8AC3E}">
        <p14:creationId xmlns:p14="http://schemas.microsoft.com/office/powerpoint/2010/main" val="25905200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04031-781D-7D6F-F289-B90AE2CB31D9}"/>
              </a:ext>
            </a:extLst>
          </p:cNvPr>
          <p:cNvSpPr>
            <a:spLocks noGrp="1"/>
          </p:cNvSpPr>
          <p:nvPr>
            <p:ph type="title"/>
          </p:nvPr>
        </p:nvSpPr>
        <p:spPr>
          <a:xfrm>
            <a:off x="838200" y="365125"/>
            <a:ext cx="10515600" cy="1344405"/>
          </a:xfrm>
        </p:spPr>
        <p:txBody>
          <a:bodyPr/>
          <a:lstStyle/>
          <a:p>
            <a:r>
              <a:rPr lang="en-IN" u="sng" dirty="0">
                <a:latin typeface="Bahnschrift Condensed" panose="020B0502040204020203" pitchFamily="34" charset="0"/>
              </a:rPr>
              <a:t>CONFIDENCE ELLIPSOID </a:t>
            </a:r>
            <a:r>
              <a:rPr lang="en-IN" dirty="0"/>
              <a:t>:-</a:t>
            </a:r>
          </a:p>
        </p:txBody>
      </p:sp>
      <p:sp>
        <p:nvSpPr>
          <p:cNvPr id="3" name="Content Placeholder 2">
            <a:extLst>
              <a:ext uri="{FF2B5EF4-FFF2-40B4-BE49-F238E27FC236}">
                <a16:creationId xmlns:a16="http://schemas.microsoft.com/office/drawing/2014/main" id="{7CD4AD29-7BF7-95F3-47AD-5543966C7A66}"/>
              </a:ext>
            </a:extLst>
          </p:cNvPr>
          <p:cNvSpPr>
            <a:spLocks noGrp="1"/>
          </p:cNvSpPr>
          <p:nvPr>
            <p:ph idx="1"/>
          </p:nvPr>
        </p:nvSpPr>
        <p:spPr>
          <a:xfrm>
            <a:off x="838200" y="1842052"/>
            <a:ext cx="10515600" cy="4334911"/>
          </a:xfrm>
        </p:spPr>
        <p:txBody>
          <a:bodyPr/>
          <a:lstStyle/>
          <a:p>
            <a:r>
              <a:rPr lang="en-IN" u="sng" dirty="0"/>
              <a:t>Steps</a:t>
            </a:r>
            <a:r>
              <a:rPr lang="en-IN" dirty="0"/>
              <a:t> :</a:t>
            </a:r>
          </a:p>
          <a:p>
            <a:pPr marL="571500" indent="-571500">
              <a:buFont typeface="+mj-lt"/>
              <a:buAutoNum type="romanLcPeriod"/>
            </a:pPr>
            <a:r>
              <a:rPr lang="en-IN" dirty="0"/>
              <a:t>Firstly we have chosen two variables which were normal with a high p-value.</a:t>
            </a:r>
          </a:p>
          <a:p>
            <a:pPr marL="571500" indent="-571500">
              <a:buFont typeface="+mj-lt"/>
              <a:buAutoNum type="romanLcPeriod"/>
            </a:pPr>
            <a:endParaRPr lang="en-IN" dirty="0"/>
          </a:p>
          <a:p>
            <a:pPr marL="571500" indent="-571500">
              <a:buFont typeface="+mj-lt"/>
              <a:buAutoNum type="romanLcPeriod"/>
            </a:pPr>
            <a:r>
              <a:rPr lang="en-IN" dirty="0"/>
              <a:t>The variables are </a:t>
            </a:r>
            <a:r>
              <a:rPr lang="en-IN" dirty="0" err="1"/>
              <a:t>Fiber</a:t>
            </a:r>
            <a:r>
              <a:rPr lang="en-IN" dirty="0"/>
              <a:t> and Potassium.</a:t>
            </a:r>
          </a:p>
          <a:p>
            <a:pPr marL="571500" indent="-571500">
              <a:buFont typeface="+mj-lt"/>
              <a:buAutoNum type="romanLcPeriod"/>
            </a:pPr>
            <a:endParaRPr lang="en-IN" dirty="0"/>
          </a:p>
          <a:p>
            <a:pPr marL="571500" indent="-571500">
              <a:buFont typeface="+mj-lt"/>
              <a:buAutoNum type="romanLcPeriod"/>
            </a:pPr>
            <a:r>
              <a:rPr lang="en-IN" dirty="0"/>
              <a:t>If we consider them together its following Bivariate normal also with a very high p –value. </a:t>
            </a:r>
          </a:p>
        </p:txBody>
      </p:sp>
    </p:spTree>
    <p:extLst>
      <p:ext uri="{BB962C8B-B14F-4D97-AF65-F5344CB8AC3E}">
        <p14:creationId xmlns:p14="http://schemas.microsoft.com/office/powerpoint/2010/main" val="19034146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2F1D1-F1F1-7D10-B3B0-0F8109767078}"/>
              </a:ext>
            </a:extLst>
          </p:cNvPr>
          <p:cNvSpPr>
            <a:spLocks noGrp="1"/>
          </p:cNvSpPr>
          <p:nvPr>
            <p:ph type="title"/>
          </p:nvPr>
        </p:nvSpPr>
        <p:spPr/>
        <p:txBody>
          <a:bodyPr>
            <a:normAutofit fontScale="90000"/>
          </a:bodyPr>
          <a:lstStyle/>
          <a:p>
            <a:br>
              <a:rPr lang="en-IN" dirty="0"/>
            </a:br>
            <a:br>
              <a:rPr lang="en-IN" dirty="0"/>
            </a:br>
            <a:r>
              <a:rPr lang="en-IN" u="sng" dirty="0">
                <a:latin typeface="Bahnschrift Condensed" panose="020B0502040204020203" pitchFamily="34" charset="0"/>
              </a:rPr>
              <a:t>CONFIDENCE ELLIPSOID </a:t>
            </a:r>
            <a:r>
              <a:rPr lang="en-IN" dirty="0">
                <a:latin typeface="Bahnschrift Condensed" panose="020B0502040204020203" pitchFamily="34" charset="0"/>
              </a:rPr>
              <a:t>(</a:t>
            </a:r>
            <a:r>
              <a:rPr lang="en-IN" dirty="0">
                <a:latin typeface="Agency FB" panose="020B0503020202020204" pitchFamily="34" charset="0"/>
              </a:rPr>
              <a:t>contd.</a:t>
            </a:r>
            <a:r>
              <a:rPr lang="en-IN" dirty="0">
                <a:latin typeface="Bahnschrift Condensed" panose="020B0502040204020203" pitchFamily="34" charset="0"/>
              </a:rPr>
              <a:t>):-</a:t>
            </a:r>
            <a:br>
              <a:rPr lang="en-IN" dirty="0"/>
            </a:br>
            <a:endParaRPr lang="en-IN" dirty="0"/>
          </a:p>
        </p:txBody>
      </p:sp>
      <p:sp>
        <p:nvSpPr>
          <p:cNvPr id="8" name="Content Placeholder 7">
            <a:extLst>
              <a:ext uri="{FF2B5EF4-FFF2-40B4-BE49-F238E27FC236}">
                <a16:creationId xmlns:a16="http://schemas.microsoft.com/office/drawing/2014/main" id="{E3DD61F1-32FB-AF93-408B-D19DCB36EEF0}"/>
              </a:ext>
            </a:extLst>
          </p:cNvPr>
          <p:cNvSpPr>
            <a:spLocks noGrp="1"/>
          </p:cNvSpPr>
          <p:nvPr>
            <p:ph idx="1"/>
          </p:nvPr>
        </p:nvSpPr>
        <p:spPr>
          <a:xfrm>
            <a:off x="838200" y="1825624"/>
            <a:ext cx="10515600" cy="5032375"/>
          </a:xfrm>
        </p:spPr>
        <p:txBody>
          <a:bodyPr>
            <a:normAutofit lnSpcReduction="10000"/>
          </a:bodyPr>
          <a:lstStyle/>
          <a:p>
            <a:r>
              <a:rPr lang="en-IN" dirty="0"/>
              <a:t>The result are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We use the </a:t>
            </a:r>
            <a:r>
              <a:rPr lang="en-IN" i="1" dirty="0" err="1"/>
              <a:t>confidenceEllipse</a:t>
            </a:r>
            <a:r>
              <a:rPr lang="en-IN" dirty="0"/>
              <a:t> function in </a:t>
            </a:r>
            <a:r>
              <a:rPr lang="en-IN" i="1" dirty="0" err="1"/>
              <a:t>MVQuickGraphs</a:t>
            </a:r>
            <a:r>
              <a:rPr lang="en-IN" dirty="0"/>
              <a:t> package.</a:t>
            </a:r>
          </a:p>
          <a:p>
            <a:endParaRPr lang="en-IN" dirty="0"/>
          </a:p>
          <a:p>
            <a:endParaRPr lang="en-IN" dirty="0"/>
          </a:p>
        </p:txBody>
      </p:sp>
      <p:pic>
        <p:nvPicPr>
          <p:cNvPr id="10" name="Picture 9">
            <a:extLst>
              <a:ext uri="{FF2B5EF4-FFF2-40B4-BE49-F238E27FC236}">
                <a16:creationId xmlns:a16="http://schemas.microsoft.com/office/drawing/2014/main" id="{A1496659-076E-24F6-5990-C3EBD01C25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7747" y="2411896"/>
            <a:ext cx="7775854" cy="3525078"/>
          </a:xfrm>
          <a:prstGeom prst="rect">
            <a:avLst/>
          </a:prstGeom>
        </p:spPr>
      </p:pic>
    </p:spTree>
    <p:extLst>
      <p:ext uri="{BB962C8B-B14F-4D97-AF65-F5344CB8AC3E}">
        <p14:creationId xmlns:p14="http://schemas.microsoft.com/office/powerpoint/2010/main" val="95460949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F8439-C340-1469-3B62-F7346F261D3A}"/>
              </a:ext>
            </a:extLst>
          </p:cNvPr>
          <p:cNvSpPr>
            <a:spLocks noGrp="1"/>
          </p:cNvSpPr>
          <p:nvPr>
            <p:ph type="title"/>
          </p:nvPr>
        </p:nvSpPr>
        <p:spPr>
          <a:xfrm>
            <a:off x="838200" y="365125"/>
            <a:ext cx="10515600" cy="945115"/>
          </a:xfrm>
        </p:spPr>
        <p:txBody>
          <a:bodyPr/>
          <a:lstStyle/>
          <a:p>
            <a:r>
              <a:rPr lang="en-IN" u="sng" dirty="0">
                <a:latin typeface="Bahnschrift Condensed" panose="020B0502040204020203" pitchFamily="34" charset="0"/>
              </a:rPr>
              <a:t>CONFIDENCE ELLIPSOID </a:t>
            </a:r>
            <a:r>
              <a:rPr lang="en-IN" dirty="0">
                <a:latin typeface="Bahnschrift Condensed" panose="020B0502040204020203" pitchFamily="34" charset="0"/>
              </a:rPr>
              <a:t>(</a:t>
            </a:r>
            <a:r>
              <a:rPr lang="en-IN" dirty="0">
                <a:latin typeface="Agency FB" panose="020B0503020202020204" pitchFamily="34" charset="0"/>
              </a:rPr>
              <a:t>contd.</a:t>
            </a:r>
            <a:r>
              <a:rPr lang="en-IN" dirty="0">
                <a:latin typeface="Bahnschrift Condensed" panose="020B0502040204020203" pitchFamily="34" charset="0"/>
              </a:rPr>
              <a:t>):-</a:t>
            </a:r>
            <a:endParaRPr lang="en-IN" dirty="0"/>
          </a:p>
        </p:txBody>
      </p:sp>
      <p:sp>
        <p:nvSpPr>
          <p:cNvPr id="3" name="Content Placeholder 2">
            <a:extLst>
              <a:ext uri="{FF2B5EF4-FFF2-40B4-BE49-F238E27FC236}">
                <a16:creationId xmlns:a16="http://schemas.microsoft.com/office/drawing/2014/main" id="{4395C9E7-B26A-9445-9581-8B3F276ED71B}"/>
              </a:ext>
            </a:extLst>
          </p:cNvPr>
          <p:cNvSpPr>
            <a:spLocks noGrp="1"/>
          </p:cNvSpPr>
          <p:nvPr>
            <p:ph idx="1"/>
          </p:nvPr>
        </p:nvSpPr>
        <p:spPr/>
        <p:txBody>
          <a:bodyPr/>
          <a:lstStyle/>
          <a:p>
            <a:endParaRPr lang="en-IN" dirty="0"/>
          </a:p>
          <a:p>
            <a:endParaRPr lang="en-IN" dirty="0"/>
          </a:p>
          <a:p>
            <a:endParaRPr lang="en-IN" dirty="0"/>
          </a:p>
        </p:txBody>
      </p:sp>
      <p:sp>
        <p:nvSpPr>
          <p:cNvPr id="4" name="Rectangle: Rounded Corners 3">
            <a:extLst>
              <a:ext uri="{FF2B5EF4-FFF2-40B4-BE49-F238E27FC236}">
                <a16:creationId xmlns:a16="http://schemas.microsoft.com/office/drawing/2014/main" id="{B1E78B97-6407-31B9-53B7-6B46F598B1B3}"/>
              </a:ext>
            </a:extLst>
          </p:cNvPr>
          <p:cNvSpPr/>
          <p:nvPr/>
        </p:nvSpPr>
        <p:spPr>
          <a:xfrm>
            <a:off x="1219200" y="1553955"/>
            <a:ext cx="9077739" cy="543339"/>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err="1"/>
              <a:t>confidenceEllipse</a:t>
            </a:r>
            <a:r>
              <a:rPr lang="en-IN" dirty="0"/>
              <a:t>(</a:t>
            </a:r>
            <a:r>
              <a:rPr lang="en-IN" dirty="0" err="1"/>
              <a:t>mean,eig</a:t>
            </a:r>
            <a:r>
              <a:rPr lang="en-IN" dirty="0"/>
              <a:t>=eigen(</a:t>
            </a:r>
            <a:r>
              <a:rPr lang="en-IN" dirty="0" err="1"/>
              <a:t>sigma.est</a:t>
            </a:r>
            <a:r>
              <a:rPr lang="en-IN" dirty="0"/>
              <a:t>),n=43,p=2,alpha=0.01,xl=c(-0.5,2.5),</a:t>
            </a:r>
            <a:r>
              <a:rPr lang="en-IN" dirty="0" err="1"/>
              <a:t>yl</a:t>
            </a:r>
            <a:r>
              <a:rPr lang="en-IN" dirty="0"/>
              <a:t>=c(2,3))</a:t>
            </a:r>
          </a:p>
        </p:txBody>
      </p:sp>
      <p:pic>
        <p:nvPicPr>
          <p:cNvPr id="6" name="Picture 5">
            <a:extLst>
              <a:ext uri="{FF2B5EF4-FFF2-40B4-BE49-F238E27FC236}">
                <a16:creationId xmlns:a16="http://schemas.microsoft.com/office/drawing/2014/main" id="{A4DC61B0-D624-0AA2-AA93-AF3AF7BC22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3096" y="2341008"/>
            <a:ext cx="11357113" cy="4351339"/>
          </a:xfrm>
          <a:prstGeom prst="rect">
            <a:avLst/>
          </a:prstGeom>
          <a:ln>
            <a:solidFill>
              <a:schemeClr val="tx1"/>
            </a:solidFill>
          </a:ln>
        </p:spPr>
      </p:pic>
    </p:spTree>
    <p:extLst>
      <p:ext uri="{BB962C8B-B14F-4D97-AF65-F5344CB8AC3E}">
        <p14:creationId xmlns:p14="http://schemas.microsoft.com/office/powerpoint/2010/main" val="23067613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EB538-CFD6-1D17-EB58-FB68A55286AE}"/>
              </a:ext>
            </a:extLst>
          </p:cNvPr>
          <p:cNvSpPr>
            <a:spLocks noGrp="1"/>
          </p:cNvSpPr>
          <p:nvPr>
            <p:ph type="title"/>
          </p:nvPr>
        </p:nvSpPr>
        <p:spPr/>
        <p:txBody>
          <a:bodyPr>
            <a:normAutofit/>
          </a:bodyPr>
          <a:lstStyle/>
          <a:p>
            <a:r>
              <a:rPr lang="en-IN" u="sng" dirty="0">
                <a:latin typeface="Bahnschrift Condensed" panose="020B0502040204020203" pitchFamily="34" charset="0"/>
              </a:rPr>
              <a:t>Comparing Bonferroni’s simultaneous Confidence Interval and Hotelling T</a:t>
            </a:r>
            <a:r>
              <a:rPr lang="en-IN" u="sng" baseline="30000" dirty="0">
                <a:latin typeface="Bahnschrift Condensed" panose="020B0502040204020203" pitchFamily="34" charset="0"/>
              </a:rPr>
              <a:t>2 </a:t>
            </a:r>
            <a:r>
              <a:rPr lang="en-IN" u="sng" dirty="0">
                <a:latin typeface="Bahnschrift Condensed" panose="020B0502040204020203" pitchFamily="34" charset="0"/>
              </a:rPr>
              <a:t> Intervals</a:t>
            </a:r>
            <a:r>
              <a:rPr lang="en-IN" dirty="0"/>
              <a:t>:-</a:t>
            </a:r>
          </a:p>
        </p:txBody>
      </p:sp>
      <p:sp>
        <p:nvSpPr>
          <p:cNvPr id="3" name="Content Placeholder 2">
            <a:extLst>
              <a:ext uri="{FF2B5EF4-FFF2-40B4-BE49-F238E27FC236}">
                <a16:creationId xmlns:a16="http://schemas.microsoft.com/office/drawing/2014/main" id="{BCF5732B-9E77-F242-8E0F-EA1EC1830D77}"/>
              </a:ext>
            </a:extLst>
          </p:cNvPr>
          <p:cNvSpPr>
            <a:spLocks noGrp="1"/>
          </p:cNvSpPr>
          <p:nvPr>
            <p:ph idx="1"/>
          </p:nvPr>
        </p:nvSpPr>
        <p:spPr>
          <a:xfrm>
            <a:off x="815009" y="1825624"/>
            <a:ext cx="10515600" cy="5032375"/>
          </a:xfrm>
        </p:spPr>
        <p:txBody>
          <a:bodyPr/>
          <a:lstStyle/>
          <a:p>
            <a:r>
              <a:rPr lang="en-IN" dirty="0"/>
              <a:t>Now we just want to make a comparison between the Bonferroni’s simultaneous confidence interval and T</a:t>
            </a:r>
            <a:r>
              <a:rPr lang="en-IN" baseline="30000" dirty="0"/>
              <a:t>2</a:t>
            </a:r>
            <a:r>
              <a:rPr lang="en-IN" dirty="0"/>
              <a:t>  confidence interval.</a:t>
            </a:r>
          </a:p>
          <a:p>
            <a:r>
              <a:rPr lang="en-IN" dirty="0"/>
              <a:t>Hotelling T</a:t>
            </a:r>
            <a:r>
              <a:rPr lang="en-IN" baseline="30000" dirty="0"/>
              <a:t>2</a:t>
            </a:r>
            <a:r>
              <a:rPr lang="en-IN" dirty="0"/>
              <a:t>  confidence interval for µ</a:t>
            </a:r>
            <a:r>
              <a:rPr lang="en-IN" baseline="-25000" dirty="0"/>
              <a:t>1</a:t>
            </a:r>
            <a:r>
              <a:rPr lang="en-IN" dirty="0"/>
              <a:t> (mean of </a:t>
            </a:r>
            <a:r>
              <a:rPr lang="en-IN" dirty="0" err="1"/>
              <a:t>fiber</a:t>
            </a:r>
            <a:r>
              <a:rPr lang="en-IN" dirty="0"/>
              <a:t>):</a:t>
            </a:r>
          </a:p>
          <a:p>
            <a:endParaRPr lang="en-IN" dirty="0"/>
          </a:p>
          <a:p>
            <a:r>
              <a:rPr lang="en-IN" dirty="0"/>
              <a:t>Bonferroni’s simultaneous confidence interval for µ</a:t>
            </a:r>
            <a:r>
              <a:rPr lang="en-IN" baseline="-25000" dirty="0"/>
              <a:t>1</a:t>
            </a:r>
            <a:r>
              <a:rPr lang="en-IN" dirty="0"/>
              <a:t> (mean of </a:t>
            </a:r>
            <a:r>
              <a:rPr lang="en-IN" dirty="0" err="1"/>
              <a:t>fiber</a:t>
            </a:r>
            <a:r>
              <a:rPr lang="en-IN" dirty="0"/>
              <a:t>): </a:t>
            </a:r>
          </a:p>
          <a:p>
            <a:endParaRPr lang="en-IN" dirty="0"/>
          </a:p>
          <a:p>
            <a:r>
              <a:rPr lang="en-IN" dirty="0"/>
              <a:t>Hotelling T</a:t>
            </a:r>
            <a:r>
              <a:rPr lang="en-IN" baseline="30000" dirty="0"/>
              <a:t>2</a:t>
            </a:r>
            <a:r>
              <a:rPr lang="en-IN" dirty="0"/>
              <a:t>  confidence interval for µ</a:t>
            </a:r>
            <a:r>
              <a:rPr lang="en-IN" baseline="-25000" dirty="0"/>
              <a:t>2</a:t>
            </a:r>
            <a:r>
              <a:rPr lang="en-IN" dirty="0"/>
              <a:t> (mean of potassium):</a:t>
            </a:r>
          </a:p>
          <a:p>
            <a:endParaRPr lang="en-IN" dirty="0"/>
          </a:p>
          <a:p>
            <a:r>
              <a:rPr lang="en-IN" dirty="0"/>
              <a:t>Bonferroni’s simultaneous confidence interval for µ</a:t>
            </a:r>
            <a:r>
              <a:rPr lang="en-IN" baseline="-25000" dirty="0"/>
              <a:t>2</a:t>
            </a:r>
            <a:r>
              <a:rPr lang="en-IN" dirty="0"/>
              <a:t> (mean of potassium):</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4" name="Rectangle: Rounded Corners 3">
            <a:extLst>
              <a:ext uri="{FF2B5EF4-FFF2-40B4-BE49-F238E27FC236}">
                <a16:creationId xmlns:a16="http://schemas.microsoft.com/office/drawing/2014/main" id="{F0767F46-7122-D53A-5DF2-EF993B793098}"/>
              </a:ext>
            </a:extLst>
          </p:cNvPr>
          <p:cNvSpPr/>
          <p:nvPr/>
        </p:nvSpPr>
        <p:spPr>
          <a:xfrm>
            <a:off x="4532244" y="3246785"/>
            <a:ext cx="2451652" cy="4892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(0.1737169,1.786926)</a:t>
            </a:r>
          </a:p>
        </p:txBody>
      </p:sp>
      <p:sp>
        <p:nvSpPr>
          <p:cNvPr id="5" name="Rectangle: Rounded Corners 4">
            <a:extLst>
              <a:ext uri="{FF2B5EF4-FFF2-40B4-BE49-F238E27FC236}">
                <a16:creationId xmlns:a16="http://schemas.microsoft.com/office/drawing/2014/main" id="{6DCB4DA9-6EEE-1B44-AEA2-FADCD479C5DB}"/>
              </a:ext>
            </a:extLst>
          </p:cNvPr>
          <p:cNvSpPr/>
          <p:nvPr/>
        </p:nvSpPr>
        <p:spPr>
          <a:xfrm>
            <a:off x="4532244" y="4222648"/>
            <a:ext cx="2451652" cy="4892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(0.5399971,1.42065)</a:t>
            </a:r>
          </a:p>
        </p:txBody>
      </p:sp>
      <p:sp>
        <p:nvSpPr>
          <p:cNvPr id="6" name="Rectangle: Rounded Corners 5">
            <a:extLst>
              <a:ext uri="{FF2B5EF4-FFF2-40B4-BE49-F238E27FC236}">
                <a16:creationId xmlns:a16="http://schemas.microsoft.com/office/drawing/2014/main" id="{DA8EC1FB-3D08-AF42-E2C3-0EB2D828240F}"/>
              </a:ext>
            </a:extLst>
          </p:cNvPr>
          <p:cNvSpPr/>
          <p:nvPr/>
        </p:nvSpPr>
        <p:spPr>
          <a:xfrm>
            <a:off x="4532245" y="5198512"/>
            <a:ext cx="2451652" cy="4892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(2.291618,2.677915)</a:t>
            </a:r>
          </a:p>
        </p:txBody>
      </p:sp>
      <p:sp>
        <p:nvSpPr>
          <p:cNvPr id="7" name="Rectangle: Rounded Corners 6">
            <a:extLst>
              <a:ext uri="{FF2B5EF4-FFF2-40B4-BE49-F238E27FC236}">
                <a16:creationId xmlns:a16="http://schemas.microsoft.com/office/drawing/2014/main" id="{880F017D-6A73-EDA8-58EE-927DCB65A922}"/>
              </a:ext>
            </a:extLst>
          </p:cNvPr>
          <p:cNvSpPr/>
          <p:nvPr/>
        </p:nvSpPr>
        <p:spPr>
          <a:xfrm>
            <a:off x="4578626" y="6310312"/>
            <a:ext cx="2358887" cy="489226"/>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IN" dirty="0"/>
              <a:t>(2.379327,2.59021)</a:t>
            </a:r>
          </a:p>
        </p:txBody>
      </p:sp>
    </p:spTree>
    <p:extLst>
      <p:ext uri="{BB962C8B-B14F-4D97-AF65-F5344CB8AC3E}">
        <p14:creationId xmlns:p14="http://schemas.microsoft.com/office/powerpoint/2010/main" val="2436417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C03CD-3DDC-42F6-2422-3920314F206C}"/>
              </a:ext>
            </a:extLst>
          </p:cNvPr>
          <p:cNvSpPr>
            <a:spLocks noGrp="1"/>
          </p:cNvSpPr>
          <p:nvPr>
            <p:ph type="title"/>
          </p:nvPr>
        </p:nvSpPr>
        <p:spPr/>
        <p:txBody>
          <a:bodyPr/>
          <a:lstStyle/>
          <a:p>
            <a:r>
              <a:rPr lang="en-IN" u="sng" dirty="0">
                <a:latin typeface="Bahnschrift Condensed" panose="020B0502040204020203" pitchFamily="34" charset="0"/>
              </a:rPr>
              <a:t>EDA</a:t>
            </a:r>
            <a:r>
              <a:rPr lang="en-IN" u="sng" dirty="0"/>
              <a:t>(</a:t>
            </a:r>
            <a:r>
              <a:rPr lang="en-IN" u="sng" dirty="0">
                <a:latin typeface="Agency FB" panose="020B0503020202020204" pitchFamily="34" charset="0"/>
              </a:rPr>
              <a:t>contd</a:t>
            </a:r>
            <a:r>
              <a:rPr lang="en-IN" u="sng" dirty="0"/>
              <a:t>.) </a:t>
            </a:r>
            <a:r>
              <a:rPr lang="en-IN" dirty="0"/>
              <a:t>:-</a:t>
            </a:r>
            <a:endParaRPr lang="en-IN" u="sng" dirty="0"/>
          </a:p>
        </p:txBody>
      </p:sp>
      <p:sp>
        <p:nvSpPr>
          <p:cNvPr id="3" name="Content Placeholder 2">
            <a:extLst>
              <a:ext uri="{FF2B5EF4-FFF2-40B4-BE49-F238E27FC236}">
                <a16:creationId xmlns:a16="http://schemas.microsoft.com/office/drawing/2014/main" id="{DC7EB53C-EA3D-947B-3030-48513F489080}"/>
              </a:ext>
            </a:extLst>
          </p:cNvPr>
          <p:cNvSpPr>
            <a:spLocks noGrp="1"/>
          </p:cNvSpPr>
          <p:nvPr>
            <p:ph idx="1"/>
          </p:nvPr>
        </p:nvSpPr>
        <p:spPr>
          <a:xfrm>
            <a:off x="838200" y="1842051"/>
            <a:ext cx="10515600" cy="4334911"/>
          </a:xfrm>
        </p:spPr>
        <p:txBody>
          <a:bodyPr/>
          <a:lstStyle/>
          <a:p>
            <a:r>
              <a:rPr lang="en-IN" u="sng" dirty="0"/>
              <a:t>Correlation heatmap of the variables </a:t>
            </a:r>
            <a:r>
              <a:rPr lang="en-IN" dirty="0"/>
              <a:t>:</a:t>
            </a:r>
          </a:p>
          <a:p>
            <a:endParaRPr lang="en-IN" dirty="0"/>
          </a:p>
        </p:txBody>
      </p:sp>
    </p:spTree>
    <p:extLst>
      <p:ext uri="{BB962C8B-B14F-4D97-AF65-F5344CB8AC3E}">
        <p14:creationId xmlns:p14="http://schemas.microsoft.com/office/powerpoint/2010/main" val="6551059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80D7B-7C73-95DB-F002-489BECFCCA57}"/>
              </a:ext>
            </a:extLst>
          </p:cNvPr>
          <p:cNvSpPr>
            <a:spLocks noGrp="1"/>
          </p:cNvSpPr>
          <p:nvPr>
            <p:ph type="title"/>
          </p:nvPr>
        </p:nvSpPr>
        <p:spPr>
          <a:xfrm>
            <a:off x="838200" y="556590"/>
            <a:ext cx="10515600" cy="1046923"/>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br>
              <a:rPr lang="en-IN" dirty="0"/>
            </a:br>
            <a:r>
              <a:rPr lang="en-IN" u="sng" dirty="0">
                <a:latin typeface="Bahnschrift Condensed" panose="020B0502040204020203" pitchFamily="34" charset="0"/>
              </a:rPr>
              <a:t>PLOT</a:t>
            </a:r>
            <a:r>
              <a:rPr lang="en-IN" dirty="0"/>
              <a:t> :-</a:t>
            </a: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dirty="0"/>
              <a:t>Bonferroni’s simultaneous intervals are more precise!!</a:t>
            </a:r>
          </a:p>
        </p:txBody>
      </p:sp>
      <p:pic>
        <p:nvPicPr>
          <p:cNvPr id="9" name="Content Placeholder 8">
            <a:extLst>
              <a:ext uri="{FF2B5EF4-FFF2-40B4-BE49-F238E27FC236}">
                <a16:creationId xmlns:a16="http://schemas.microsoft.com/office/drawing/2014/main" id="{09150015-919F-82D0-E46C-7AA67724BA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4294" y="1080051"/>
            <a:ext cx="8981292" cy="4101547"/>
          </a:xfrm>
          <a:ln>
            <a:solidFill>
              <a:schemeClr val="tx1"/>
            </a:solidFill>
          </a:ln>
        </p:spPr>
      </p:pic>
    </p:spTree>
    <p:extLst>
      <p:ext uri="{BB962C8B-B14F-4D97-AF65-F5344CB8AC3E}">
        <p14:creationId xmlns:p14="http://schemas.microsoft.com/office/powerpoint/2010/main" val="35521283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14A3-8B1D-5C0C-4713-BF612C636600}"/>
              </a:ext>
            </a:extLst>
          </p:cNvPr>
          <p:cNvSpPr>
            <a:spLocks noGrp="1"/>
          </p:cNvSpPr>
          <p:nvPr>
            <p:ph type="title"/>
          </p:nvPr>
        </p:nvSpPr>
        <p:spPr>
          <a:xfrm>
            <a:off x="838200" y="365126"/>
            <a:ext cx="10515600" cy="787814"/>
          </a:xfrm>
        </p:spPr>
        <p:txBody>
          <a:bodyPr/>
          <a:lstStyle/>
          <a:p>
            <a:r>
              <a:rPr lang="en-IN" u="sng" dirty="0">
                <a:latin typeface="Bahnschrift Condensed" panose="020B0502040204020203" pitchFamily="34" charset="0"/>
              </a:rPr>
              <a:t>SUMMARY</a:t>
            </a:r>
            <a:r>
              <a:rPr lang="en-IN" dirty="0">
                <a:latin typeface="Bahnschrift Condensed" panose="020B0502040204020203" pitchFamily="34" charset="0"/>
              </a:rPr>
              <a:t> :-</a:t>
            </a:r>
          </a:p>
        </p:txBody>
      </p:sp>
      <p:sp>
        <p:nvSpPr>
          <p:cNvPr id="3" name="Content Placeholder 2">
            <a:extLst>
              <a:ext uri="{FF2B5EF4-FFF2-40B4-BE49-F238E27FC236}">
                <a16:creationId xmlns:a16="http://schemas.microsoft.com/office/drawing/2014/main" id="{6B55DC7B-6DFD-D8A0-3B35-DA4E9E06172A}"/>
              </a:ext>
            </a:extLst>
          </p:cNvPr>
          <p:cNvSpPr>
            <a:spLocks noGrp="1"/>
          </p:cNvSpPr>
          <p:nvPr>
            <p:ph idx="1"/>
          </p:nvPr>
        </p:nvSpPr>
        <p:spPr>
          <a:xfrm>
            <a:off x="838200" y="1325218"/>
            <a:ext cx="10515600" cy="5532782"/>
          </a:xfrm>
        </p:spPr>
        <p:txBody>
          <a:bodyPr>
            <a:normAutofit/>
          </a:bodyPr>
          <a:lstStyle/>
          <a:p>
            <a:r>
              <a:rPr lang="en-IN" dirty="0"/>
              <a:t>Repetition of observations so jitter is added.</a:t>
            </a:r>
          </a:p>
          <a:p>
            <a:r>
              <a:rPr lang="en-IN" dirty="0"/>
              <a:t>In 3</a:t>
            </a:r>
            <a:r>
              <a:rPr lang="en-IN" baseline="30000" dirty="0"/>
              <a:t>rd</a:t>
            </a:r>
            <a:r>
              <a:rPr lang="en-IN" dirty="0"/>
              <a:t> group no. of obs. is less than number of variables so in order to club it with another group we perform PCA and the variables having high variation in the first principal component are plotted in a 3d plot.</a:t>
            </a:r>
          </a:p>
          <a:p>
            <a:r>
              <a:rPr lang="en-IN" dirty="0"/>
              <a:t>Its better to consider the grouping factor for checking normality.</a:t>
            </a:r>
          </a:p>
          <a:p>
            <a:r>
              <a:rPr lang="en-IN" dirty="0"/>
              <a:t>There is no homogeneity among the covariance matrices for the two groups.</a:t>
            </a:r>
          </a:p>
          <a:p>
            <a:r>
              <a:rPr lang="en-IN" dirty="0"/>
              <a:t>QDA does not perform well.</a:t>
            </a:r>
          </a:p>
          <a:p>
            <a:r>
              <a:rPr lang="en-IN" dirty="0"/>
              <a:t>In Factor Analysis MLE method is much more consistent along with Varimax rotation.</a:t>
            </a:r>
          </a:p>
          <a:p>
            <a:r>
              <a:rPr lang="en-IN" dirty="0"/>
              <a:t>Lastly we see that for a real life data set Bonferroni’s simultaneous CI works better than Hotelling T</a:t>
            </a:r>
            <a:r>
              <a:rPr lang="en-IN" baseline="30000" dirty="0"/>
              <a:t>2 </a:t>
            </a:r>
            <a:r>
              <a:rPr lang="en-IN" dirty="0"/>
              <a:t> intervals.</a:t>
            </a: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0834889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E414B-BFDB-993B-2401-AFF8E0AD7E9A}"/>
              </a:ext>
            </a:extLst>
          </p:cNvPr>
          <p:cNvSpPr>
            <a:spLocks noGrp="1"/>
          </p:cNvSpPr>
          <p:nvPr>
            <p:ph type="title"/>
          </p:nvPr>
        </p:nvSpPr>
        <p:spPr>
          <a:xfrm>
            <a:off x="692426" y="2366203"/>
            <a:ext cx="10515600" cy="1325563"/>
          </a:xfrm>
        </p:spPr>
        <p:txBody>
          <a:bodyPr/>
          <a:lstStyle/>
          <a:p>
            <a:r>
              <a:rPr lang="en-IN" i="1" dirty="0"/>
              <a:t>                   ………..THANK YOU………..</a:t>
            </a:r>
          </a:p>
        </p:txBody>
      </p:sp>
    </p:spTree>
    <p:extLst>
      <p:ext uri="{BB962C8B-B14F-4D97-AF65-F5344CB8AC3E}">
        <p14:creationId xmlns:p14="http://schemas.microsoft.com/office/powerpoint/2010/main" val="3182166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3BA01-919A-7496-A4B1-6604F2356E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6" y="478445"/>
            <a:ext cx="11847444" cy="6121138"/>
          </a:xfrm>
          <a:prstGeom prst="rect">
            <a:avLst/>
          </a:prstGeom>
          <a:ln>
            <a:solidFill>
              <a:schemeClr val="tx1"/>
            </a:solidFill>
          </a:ln>
        </p:spPr>
      </p:pic>
    </p:spTree>
    <p:extLst>
      <p:ext uri="{BB962C8B-B14F-4D97-AF65-F5344CB8AC3E}">
        <p14:creationId xmlns:p14="http://schemas.microsoft.com/office/powerpoint/2010/main" val="834065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14E3-1BDD-13D9-2478-93B0055AC783}"/>
              </a:ext>
            </a:extLst>
          </p:cNvPr>
          <p:cNvSpPr>
            <a:spLocks noGrp="1"/>
          </p:cNvSpPr>
          <p:nvPr>
            <p:ph type="title"/>
          </p:nvPr>
        </p:nvSpPr>
        <p:spPr/>
        <p:txBody>
          <a:bodyPr>
            <a:normAutofit/>
          </a:bodyPr>
          <a:lstStyle/>
          <a:p>
            <a:r>
              <a:rPr lang="en-IN" u="sng" dirty="0">
                <a:latin typeface="Bahnschrift Condensed" panose="020B0502040204020203" pitchFamily="34" charset="0"/>
              </a:rPr>
              <a:t>Problem</a:t>
            </a:r>
            <a:r>
              <a:rPr lang="en-IN" dirty="0"/>
              <a:t> : </a:t>
            </a:r>
            <a:r>
              <a:rPr lang="en-IN" dirty="0">
                <a:latin typeface="Agency FB" panose="020B0503020202020204" pitchFamily="34" charset="0"/>
              </a:rPr>
              <a:t>Repetition of obs.</a:t>
            </a:r>
            <a:br>
              <a:rPr lang="en-IN" dirty="0">
                <a:latin typeface="Agency FB" panose="020B0503020202020204" pitchFamily="34" charset="0"/>
              </a:rPr>
            </a:br>
            <a:r>
              <a:rPr lang="en-IN" u="sng" dirty="0">
                <a:latin typeface="Bahnschrift Condensed" panose="020B0502040204020203" pitchFamily="34" charset="0"/>
              </a:rPr>
              <a:t>Solution</a:t>
            </a:r>
            <a:r>
              <a:rPr lang="en-IN" dirty="0"/>
              <a:t> : </a:t>
            </a:r>
            <a:r>
              <a:rPr lang="en-IN" dirty="0">
                <a:latin typeface="Agency FB" panose="020B0503020202020204" pitchFamily="34" charset="0"/>
              </a:rPr>
              <a:t>Adding jitter!! </a:t>
            </a:r>
            <a:endParaRPr lang="en-IN" dirty="0"/>
          </a:p>
        </p:txBody>
      </p:sp>
      <p:graphicFrame>
        <p:nvGraphicFramePr>
          <p:cNvPr id="7" name="Table 7">
            <a:extLst>
              <a:ext uri="{FF2B5EF4-FFF2-40B4-BE49-F238E27FC236}">
                <a16:creationId xmlns:a16="http://schemas.microsoft.com/office/drawing/2014/main" id="{2905B03D-4526-3431-97BE-4B450B7F5A42}"/>
              </a:ext>
            </a:extLst>
          </p:cNvPr>
          <p:cNvGraphicFramePr>
            <a:graphicFrameLocks noGrp="1"/>
          </p:cNvGraphicFramePr>
          <p:nvPr>
            <p:ph idx="1"/>
            <p:extLst>
              <p:ext uri="{D42A27DB-BD31-4B8C-83A1-F6EECF244321}">
                <p14:modId xmlns:p14="http://schemas.microsoft.com/office/powerpoint/2010/main" val="1618745161"/>
              </p:ext>
            </p:extLst>
          </p:nvPr>
        </p:nvGraphicFramePr>
        <p:xfrm>
          <a:off x="851452" y="1961322"/>
          <a:ext cx="10515597" cy="4121425"/>
        </p:xfrm>
        <a:graphic>
          <a:graphicData uri="http://schemas.openxmlformats.org/drawingml/2006/table">
            <a:tbl>
              <a:tblPr firstRow="1" bandRow="1">
                <a:tableStyleId>{073A0DAA-6AF3-43AB-8588-CEC1D06C72B9}</a:tableStyleId>
              </a:tblPr>
              <a:tblGrid>
                <a:gridCol w="3505199">
                  <a:extLst>
                    <a:ext uri="{9D8B030D-6E8A-4147-A177-3AD203B41FA5}">
                      <a16:colId xmlns:a16="http://schemas.microsoft.com/office/drawing/2014/main" val="4061572234"/>
                    </a:ext>
                  </a:extLst>
                </a:gridCol>
                <a:gridCol w="3515140">
                  <a:extLst>
                    <a:ext uri="{9D8B030D-6E8A-4147-A177-3AD203B41FA5}">
                      <a16:colId xmlns:a16="http://schemas.microsoft.com/office/drawing/2014/main" val="1811881062"/>
                    </a:ext>
                  </a:extLst>
                </a:gridCol>
                <a:gridCol w="3495258">
                  <a:extLst>
                    <a:ext uri="{9D8B030D-6E8A-4147-A177-3AD203B41FA5}">
                      <a16:colId xmlns:a16="http://schemas.microsoft.com/office/drawing/2014/main" val="717909263"/>
                    </a:ext>
                  </a:extLst>
                </a:gridCol>
              </a:tblGrid>
              <a:tr h="588775">
                <a:tc>
                  <a:txBody>
                    <a:bodyPr/>
                    <a:lstStyle/>
                    <a:p>
                      <a:pPr marL="0" indent="0">
                        <a:buFont typeface="Arial" panose="020B0604020202020204" pitchFamily="34" charset="0"/>
                        <a:buNone/>
                      </a:pPr>
                      <a:r>
                        <a:rPr lang="en-IN" dirty="0"/>
                        <a:t>Variables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indent="0">
                        <a:buFont typeface="Arial" panose="020B0604020202020204" pitchFamily="34" charset="0"/>
                        <a:buNone/>
                      </a:pPr>
                      <a:r>
                        <a:rPr lang="en-IN" dirty="0"/>
                        <a:t>Jitter(amount)</a:t>
                      </a:r>
                    </a:p>
                  </a:txBody>
                  <a:tcPr>
                    <a:lnT w="12700" cap="flat" cmpd="sng" algn="ctr">
                      <a:solidFill>
                        <a:schemeClr val="tx1"/>
                      </a:solidFill>
                      <a:prstDash val="solid"/>
                      <a:round/>
                      <a:headEnd type="none" w="med" len="med"/>
                      <a:tailEnd type="none" w="med" len="med"/>
                    </a:lnT>
                  </a:tcPr>
                </a:tc>
                <a:tc>
                  <a:txBody>
                    <a:bodyPr/>
                    <a:lstStyle/>
                    <a:p>
                      <a:pPr marL="0" indent="0">
                        <a:buFont typeface="Arial" panose="020B0604020202020204" pitchFamily="34" charset="0"/>
                        <a:buNone/>
                      </a:pPr>
                      <a:r>
                        <a:rPr lang="en-IN" dirty="0"/>
                        <a:t>Reason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395101330"/>
                  </a:ext>
                </a:extLst>
              </a:tr>
              <a:tr h="588775">
                <a:tc>
                  <a:txBody>
                    <a:bodyPr/>
                    <a:lstStyle/>
                    <a:p>
                      <a:pPr marL="0" indent="0">
                        <a:buFont typeface="Arial" panose="020B0604020202020204" pitchFamily="34" charset="0"/>
                        <a:buNone/>
                      </a:pPr>
                      <a:r>
                        <a:rPr lang="en-IN" dirty="0"/>
                        <a:t>Calories</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pPr marL="0" indent="0">
                        <a:buFont typeface="Arial" panose="020B0604020202020204" pitchFamily="34" charset="0"/>
                        <a:buNone/>
                      </a:pPr>
                      <a:r>
                        <a:rPr lang="en-IN" dirty="0" err="1"/>
                        <a:t>runif</a:t>
                      </a:r>
                      <a:r>
                        <a:rPr lang="en-IN" dirty="0"/>
                        <a:t> (43,0,7.8)</a:t>
                      </a:r>
                    </a:p>
                  </a:txBody>
                  <a:tcPr/>
                </a:tc>
                <a:tc>
                  <a:txBody>
                    <a:bodyPr/>
                    <a:lstStyle/>
                    <a:p>
                      <a:pPr marL="0" indent="0">
                        <a:buFont typeface="Arial" panose="020B0604020202020204" pitchFamily="34" charset="0"/>
                        <a:buNone/>
                      </a:pPr>
                      <a:r>
                        <a:rPr lang="en-IN" dirty="0"/>
                        <a:t>Many same obs.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83286670"/>
                  </a:ext>
                </a:extLst>
              </a:tr>
              <a:tr h="588775">
                <a:tc>
                  <a:txBody>
                    <a:bodyPr/>
                    <a:lstStyle/>
                    <a:p>
                      <a:pPr marL="0" indent="0">
                        <a:buFont typeface="Arial" panose="020B0604020202020204" pitchFamily="34" charset="0"/>
                        <a:buNone/>
                      </a:pPr>
                      <a:r>
                        <a:rPr lang="en-IN" dirty="0"/>
                        <a:t>Protein</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pPr marL="0" indent="0">
                        <a:buFont typeface="Arial" panose="020B0604020202020204" pitchFamily="34" charset="0"/>
                        <a:buNone/>
                      </a:pPr>
                      <a:r>
                        <a:rPr lang="en-IN" dirty="0" err="1"/>
                        <a:t>runif</a:t>
                      </a:r>
                      <a:r>
                        <a:rPr lang="en-IN" dirty="0"/>
                        <a:t>(43,0,0.5)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dirty="0"/>
                        <a:t>Many same obs.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00221628"/>
                  </a:ext>
                </a:extLst>
              </a:tr>
              <a:tr h="588775">
                <a:tc>
                  <a:txBody>
                    <a:bodyPr/>
                    <a:lstStyle/>
                    <a:p>
                      <a:pPr marL="0" indent="0">
                        <a:buFont typeface="Arial" panose="020B0604020202020204" pitchFamily="34" charset="0"/>
                        <a:buNone/>
                      </a:pPr>
                      <a:r>
                        <a:rPr lang="en-IN" dirty="0"/>
                        <a:t>Fat</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dirty="0" err="1"/>
                        <a:t>runif</a:t>
                      </a:r>
                      <a:r>
                        <a:rPr lang="en-IN" dirty="0"/>
                        <a:t>(43,0.1,0.5)</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dirty="0"/>
                        <a:t>Many same obs.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611588469"/>
                  </a:ext>
                </a:extLst>
              </a:tr>
              <a:tr h="588775">
                <a:tc>
                  <a:txBody>
                    <a:bodyPr/>
                    <a:lstStyle/>
                    <a:p>
                      <a:pPr marL="0" indent="0">
                        <a:buFont typeface="Arial" panose="020B0604020202020204" pitchFamily="34" charset="0"/>
                        <a:buNone/>
                      </a:pPr>
                      <a:r>
                        <a:rPr lang="en-IN" dirty="0"/>
                        <a:t>Sodium</a:t>
                      </a:r>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dirty="0" err="1"/>
                        <a:t>runif</a:t>
                      </a:r>
                      <a:r>
                        <a:rPr lang="en-IN" dirty="0"/>
                        <a:t>(43,0.001,0.005)</a:t>
                      </a:r>
                    </a:p>
                  </a:txBody>
                  <a:tcPr/>
                </a:tc>
                <a:tc>
                  <a:txBody>
                    <a:bodyPr/>
                    <a:lstStyle/>
                    <a:p>
                      <a:pPr marL="0" indent="0">
                        <a:buFont typeface="Arial" panose="020B0604020202020204" pitchFamily="34" charset="0"/>
                        <a:buNone/>
                      </a:pPr>
                      <a:r>
                        <a:rPr lang="en-IN" dirty="0"/>
                        <a:t>0 obs.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427071406"/>
                  </a:ext>
                </a:extLst>
              </a:tr>
              <a:tr h="588775">
                <a:tc>
                  <a:txBody>
                    <a:bodyPr/>
                    <a:lstStyle/>
                    <a:p>
                      <a:pPr marL="0" indent="0">
                        <a:buFont typeface="Arial" panose="020B0604020202020204" pitchFamily="34" charset="0"/>
                        <a:buNone/>
                      </a:pPr>
                      <a:r>
                        <a:rPr lang="en-IN" dirty="0" err="1"/>
                        <a:t>Fiber</a:t>
                      </a:r>
                      <a:endParaRPr lang="en-IN" dirty="0"/>
                    </a:p>
                  </a:txBody>
                  <a:tcPr>
                    <a:lnL w="12700" cap="flat" cmpd="sng" algn="ctr">
                      <a:solidFill>
                        <a:schemeClr val="tx1"/>
                      </a:solidFill>
                      <a:prstDash val="solid"/>
                      <a:round/>
                      <a:headEnd type="none" w="med" len="med"/>
                      <a:tailEnd type="none" w="med" len="med"/>
                    </a:lnL>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dirty="0" err="1"/>
                        <a:t>runif</a:t>
                      </a:r>
                      <a:r>
                        <a:rPr lang="en-IN" dirty="0"/>
                        <a:t>(43,0,2)</a:t>
                      </a:r>
                    </a:p>
                  </a:txBody>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dirty="0"/>
                        <a:t>Many same obs.</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38405165"/>
                  </a:ext>
                </a:extLst>
              </a:tr>
              <a:tr h="588775">
                <a:tc>
                  <a:txBody>
                    <a:bodyPr/>
                    <a:lstStyle/>
                    <a:p>
                      <a:pPr marL="0" indent="0">
                        <a:buFont typeface="Arial" panose="020B0604020202020204" pitchFamily="34" charset="0"/>
                        <a:buNone/>
                      </a:pPr>
                      <a:r>
                        <a:rPr lang="en-IN" dirty="0"/>
                        <a:t>Sugar</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dirty="0" err="1"/>
                        <a:t>runif</a:t>
                      </a:r>
                      <a:r>
                        <a:rPr lang="en-IN" dirty="0"/>
                        <a:t>(43,0.001,0.002)</a:t>
                      </a:r>
                    </a:p>
                  </a:txBody>
                  <a:tcPr>
                    <a:lnB w="12700" cap="flat" cmpd="sng" algn="ctr">
                      <a:solidFill>
                        <a:schemeClr val="tx1"/>
                      </a:solidFill>
                      <a:prstDash val="solid"/>
                      <a:round/>
                      <a:headEnd type="none" w="med" len="med"/>
                      <a:tailEnd type="none" w="med" len="med"/>
                    </a:lnB>
                  </a:tcPr>
                </a:tc>
                <a:tc>
                  <a:txBody>
                    <a:bodyPr/>
                    <a:lstStyle/>
                    <a:p>
                      <a:pPr marL="0" indent="0">
                        <a:buFont typeface="Arial" panose="020B0604020202020204" pitchFamily="34" charset="0"/>
                        <a:buNone/>
                      </a:pPr>
                      <a:r>
                        <a:rPr lang="en-IN" dirty="0"/>
                        <a:t>0 obs.</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8561094"/>
                  </a:ext>
                </a:extLst>
              </a:tr>
            </a:tbl>
          </a:graphicData>
        </a:graphic>
      </p:graphicFrame>
    </p:spTree>
    <p:extLst>
      <p:ext uri="{BB962C8B-B14F-4D97-AF65-F5344CB8AC3E}">
        <p14:creationId xmlns:p14="http://schemas.microsoft.com/office/powerpoint/2010/main" val="35489474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66B48-3540-0956-EF62-E6B6501C770C}"/>
              </a:ext>
            </a:extLst>
          </p:cNvPr>
          <p:cNvSpPr>
            <a:spLocks noGrp="1"/>
          </p:cNvSpPr>
          <p:nvPr>
            <p:ph type="title"/>
          </p:nvPr>
        </p:nvSpPr>
        <p:spPr/>
        <p:txBody>
          <a:bodyPr/>
          <a:lstStyle/>
          <a:p>
            <a:r>
              <a:rPr lang="en-IN" u="sng" dirty="0">
                <a:latin typeface="Bahnschrift Condensed" panose="020B0502040204020203" pitchFamily="34" charset="0"/>
              </a:rPr>
              <a:t>Checking for Univariate Normality </a:t>
            </a:r>
            <a:r>
              <a:rPr lang="en-IN" dirty="0"/>
              <a:t>:-</a:t>
            </a:r>
          </a:p>
        </p:txBody>
      </p:sp>
      <p:sp>
        <p:nvSpPr>
          <p:cNvPr id="3" name="Content Placeholder 2">
            <a:extLst>
              <a:ext uri="{FF2B5EF4-FFF2-40B4-BE49-F238E27FC236}">
                <a16:creationId xmlns:a16="http://schemas.microsoft.com/office/drawing/2014/main" id="{56160D8C-D6F1-E89B-352A-FF93A2090377}"/>
              </a:ext>
            </a:extLst>
          </p:cNvPr>
          <p:cNvSpPr>
            <a:spLocks noGrp="1"/>
          </p:cNvSpPr>
          <p:nvPr>
            <p:ph idx="1"/>
          </p:nvPr>
        </p:nvSpPr>
        <p:spPr>
          <a:xfrm>
            <a:off x="490330" y="1825624"/>
            <a:ext cx="11569148" cy="4893227"/>
          </a:xfrm>
        </p:spPr>
        <p:txBody>
          <a:bodyPr/>
          <a:lstStyle/>
          <a:p>
            <a:r>
              <a:rPr lang="en-IN" dirty="0"/>
              <a:t>1</a:t>
            </a:r>
            <a:r>
              <a:rPr lang="en-IN" baseline="30000" dirty="0"/>
              <a:t>st</a:t>
            </a:r>
            <a:r>
              <a:rPr lang="en-IN" dirty="0"/>
              <a:t> Tool : Density Plot of each variable :</a:t>
            </a:r>
          </a:p>
          <a:p>
            <a:endParaRPr lang="en-IN" dirty="0"/>
          </a:p>
          <a:p>
            <a:endParaRPr lang="en-IN" dirty="0"/>
          </a:p>
        </p:txBody>
      </p:sp>
      <p:pic>
        <p:nvPicPr>
          <p:cNvPr id="5" name="Picture 4">
            <a:extLst>
              <a:ext uri="{FF2B5EF4-FFF2-40B4-BE49-F238E27FC236}">
                <a16:creationId xmlns:a16="http://schemas.microsoft.com/office/drawing/2014/main" id="{2FF88485-E44E-99D6-E503-7439D9865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48" y="2345634"/>
            <a:ext cx="11370365" cy="4373217"/>
          </a:xfrm>
          <a:prstGeom prst="rect">
            <a:avLst/>
          </a:prstGeom>
          <a:ln>
            <a:solidFill>
              <a:schemeClr val="tx1"/>
            </a:solidFill>
          </a:ln>
        </p:spPr>
      </p:pic>
    </p:spTree>
    <p:extLst>
      <p:ext uri="{BB962C8B-B14F-4D97-AF65-F5344CB8AC3E}">
        <p14:creationId xmlns:p14="http://schemas.microsoft.com/office/powerpoint/2010/main" val="922350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6105</TotalTime>
  <Words>2522</Words>
  <Application>Microsoft Office PowerPoint</Application>
  <PresentationFormat>Widescreen</PresentationFormat>
  <Paragraphs>845</Paragraphs>
  <Slides>62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62</vt:i4>
      </vt:variant>
    </vt:vector>
  </HeadingPairs>
  <TitlesOfParts>
    <vt:vector size="70" baseType="lpstr">
      <vt:lpstr>Agency FB</vt:lpstr>
      <vt:lpstr>Arial</vt:lpstr>
      <vt:lpstr>Bahnschrift</vt:lpstr>
      <vt:lpstr>Bahnschrift Condensed</vt:lpstr>
      <vt:lpstr>Calibri</vt:lpstr>
      <vt:lpstr>Calibri Light</vt:lpstr>
      <vt:lpstr>Wingdings</vt:lpstr>
      <vt:lpstr>Office Theme</vt:lpstr>
      <vt:lpstr>CEREAL DATA ANALYSIS :</vt:lpstr>
      <vt:lpstr>Description Of The Dataset :-</vt:lpstr>
      <vt:lpstr>EDA of the Cereal Data(being partial to the groups!!):-</vt:lpstr>
      <vt:lpstr>EDA (contd.):-</vt:lpstr>
      <vt:lpstr>EDA (contd.):-</vt:lpstr>
      <vt:lpstr>EDA(contd.) :-</vt:lpstr>
      <vt:lpstr>PowerPoint Presentation</vt:lpstr>
      <vt:lpstr>Problem : Repetition of obs. Solution : Adding jitter!! </vt:lpstr>
      <vt:lpstr>Checking for Univariate Normality :-</vt:lpstr>
      <vt:lpstr>Checking for Univariate Normality (contd.):-</vt:lpstr>
      <vt:lpstr>Checking for Univariate Normality (contd.) :-</vt:lpstr>
      <vt:lpstr>Is Transformation a solution to this problem??</vt:lpstr>
      <vt:lpstr>Checking for Normality after Transformation:-</vt:lpstr>
      <vt:lpstr>Checking for Normality after Transformation:-</vt:lpstr>
      <vt:lpstr> PCA :-                             </vt:lpstr>
      <vt:lpstr> PCA (contd.):-</vt:lpstr>
      <vt:lpstr>PCA (contd.):-</vt:lpstr>
      <vt:lpstr>PCA (contd.):-</vt:lpstr>
      <vt:lpstr>PCA (contd.):-</vt:lpstr>
      <vt:lpstr>Till not univariate normality is not achieved!! Should consider the grouping factors now??</vt:lpstr>
      <vt:lpstr>3D PLOT :</vt:lpstr>
      <vt:lpstr>PowerPoint Presentation</vt:lpstr>
      <vt:lpstr>PowerPoint Presentation</vt:lpstr>
      <vt:lpstr>PowerPoint Presentation</vt:lpstr>
      <vt:lpstr>PowerPoint Presentation</vt:lpstr>
      <vt:lpstr>EDA (groupwise) :-</vt:lpstr>
      <vt:lpstr>EDA (groupwise)(contd.):-</vt:lpstr>
      <vt:lpstr>EDA (groupwise)(contd.):-</vt:lpstr>
      <vt:lpstr>EDA (groupwise)(contd.):-</vt:lpstr>
      <vt:lpstr>OBSERVATION :- </vt:lpstr>
      <vt:lpstr>Checking for Univariate Normality(groupwise) !!</vt:lpstr>
      <vt:lpstr>Checking for Univariate Normality(groupwise) !!</vt:lpstr>
      <vt:lpstr>Transformation required again!!</vt:lpstr>
      <vt:lpstr>Checking Normality after Transformation :-</vt:lpstr>
      <vt:lpstr>Checking for Multivariate Normality (groupwise):-</vt:lpstr>
      <vt:lpstr>Checking for Multivariate Normality (groupwise):-</vt:lpstr>
      <vt:lpstr>Test for Equality of Covariance Matrices :</vt:lpstr>
      <vt:lpstr>Discrimination Analysis : QDA</vt:lpstr>
      <vt:lpstr>Discrimination Analysis : QDA (contd).</vt:lpstr>
      <vt:lpstr>Discrimination Analysis : QDA (contd).</vt:lpstr>
      <vt:lpstr>Discrimination Analysis : QDA (contd).</vt:lpstr>
      <vt:lpstr>Discrimination Analysis : QDA (contd.)</vt:lpstr>
      <vt:lpstr>Discrimination Analysis : QDA (contd.)</vt:lpstr>
      <vt:lpstr>PowerPoint Presentation</vt:lpstr>
      <vt:lpstr>Factor Analysis :-</vt:lpstr>
      <vt:lpstr>Factor Analysis (contd.) :-</vt:lpstr>
      <vt:lpstr>Revisiting our Data:-</vt:lpstr>
      <vt:lpstr>Factor Analysis (contd.) :-</vt:lpstr>
      <vt:lpstr>Which is better MLE or PCA?</vt:lpstr>
      <vt:lpstr>Is Rotation required?</vt:lpstr>
      <vt:lpstr>Just a check to the Theory known!!</vt:lpstr>
      <vt:lpstr>PROMAX Rotation :-</vt:lpstr>
      <vt:lpstr>Comparison of the first two loadings for the first two factors :-</vt:lpstr>
      <vt:lpstr>Factor Scores :-</vt:lpstr>
      <vt:lpstr>PROFILE ANALYSIS :-</vt:lpstr>
      <vt:lpstr>CONFIDENCE ELLIPSOID :-</vt:lpstr>
      <vt:lpstr>  CONFIDENCE ELLIPSOID (contd.):- </vt:lpstr>
      <vt:lpstr>CONFIDENCE ELLIPSOID (contd.):-</vt:lpstr>
      <vt:lpstr>Comparing Bonferroni’s simultaneous Confidence Interval and Hotelling T2  Intervals:-</vt:lpstr>
      <vt:lpstr>         PLOT :-         Bonferroni’s simultaneous intervals are more precise!!</vt:lpstr>
      <vt:lpstr>SUMMARY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CEREAL DATA ANALYSIS :</dc:title>
  <dc:creator>Tiyasa Dutta</dc:creator>
  <cp:lastModifiedBy>Suman Datta</cp:lastModifiedBy>
  <cp:revision>26</cp:revision>
  <dcterms:created xsi:type="dcterms:W3CDTF">2023-04-11T03:55:24Z</dcterms:created>
  <dcterms:modified xsi:type="dcterms:W3CDTF">2023-04-16T18:57:37Z</dcterms:modified>
</cp:coreProperties>
</file>