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6.png" ContentType="image/png"/>
  <Override PartName="/ppt/media/image7.png" ContentType="image/png"/>
  <Override PartName="/ppt/media/image2.png" ContentType="image/png"/>
  <Override PartName="/ppt/media/image1.png" ContentType="image/png"/>
  <Override PartName="/ppt/media/image8.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640" cy="89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60000"/>
            <a:ext cx="9359640" cy="89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44"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The Android App Market on Google Play</a:t>
            </a:r>
            <a:endParaRPr b="0" lang="en-US" sz="3200" spc="-1" strike="noStrike">
              <a:latin typeface="Arial"/>
            </a:endParaRPr>
          </a:p>
        </p:txBody>
      </p:sp>
      <p:sp>
        <p:nvSpPr>
          <p:cNvPr id="82" name="CustomShape 2"/>
          <p:cNvSpPr/>
          <p:nvPr/>
        </p:nvSpPr>
        <p:spPr>
          <a:xfrm>
            <a:off x="540000" y="4680000"/>
            <a:ext cx="9179640" cy="25196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u="sng">
                <a:solidFill>
                  <a:srgbClr val="1c1c1c"/>
                </a:solidFill>
                <a:uFillTx/>
                <a:latin typeface="Noto Sans Light"/>
              </a:rPr>
              <a:t>By:</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1c1c1c"/>
                </a:solidFill>
                <a:latin typeface="Noto Sans Light"/>
              </a:rPr>
              <a:t>Name: Saher Safwat </a:t>
            </a:r>
            <a:endParaRPr b="0" lang="en-US" sz="2200" spc="-1" strike="noStrike">
              <a:latin typeface="Arial"/>
            </a:endParaRPr>
          </a:p>
          <a:p>
            <a:pPr>
              <a:lnSpc>
                <a:spcPct val="100000"/>
              </a:lnSpc>
            </a:pPr>
            <a:r>
              <a:rPr b="0" lang="en-US" sz="2200" spc="-1" strike="noStrike">
                <a:solidFill>
                  <a:srgbClr val="1c1c1c"/>
                </a:solidFill>
                <a:latin typeface="Noto Sans Light"/>
              </a:rPr>
              <a:t>ID: 34-14269</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60000" y="360000"/>
            <a:ext cx="9359640" cy="899640"/>
          </a:xfrm>
          <a:prstGeom prst="rect">
            <a:avLst/>
          </a:prstGeom>
          <a:noFill/>
          <a:ln>
            <a:noFill/>
          </a:ln>
        </p:spPr>
        <p:style>
          <a:lnRef idx="0"/>
          <a:fillRef idx="0"/>
          <a:effectRef idx="0"/>
          <a:fontRef idx="minor"/>
        </p:style>
      </p:sp>
      <p:pic>
        <p:nvPicPr>
          <p:cNvPr id="107" name="" descr=""/>
          <p:cNvPicPr/>
          <p:nvPr/>
        </p:nvPicPr>
        <p:blipFill>
          <a:blip r:embed="rId1"/>
          <a:stretch/>
        </p:blipFill>
        <p:spPr>
          <a:xfrm>
            <a:off x="1644480" y="1980000"/>
            <a:ext cx="6610320" cy="4679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Questions:</a:t>
            </a:r>
            <a:endParaRPr b="0" lang="en-US" sz="3200" spc="-1" strike="noStrike">
              <a:latin typeface="Arial"/>
            </a:endParaRPr>
          </a:p>
        </p:txBody>
      </p:sp>
      <p:sp>
        <p:nvSpPr>
          <p:cNvPr id="8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u="sng">
                <a:solidFill>
                  <a:srgbClr val="1c1c1c"/>
                </a:solidFill>
                <a:uFillTx/>
                <a:latin typeface="Noto Sans SemiBold"/>
              </a:rPr>
              <a:t>Basic Analysis Questions:</a:t>
            </a:r>
            <a:endParaRPr b="0" lang="en-US" sz="2600" spc="-1" strike="noStrike">
              <a:latin typeface="Arial"/>
            </a:endParaRPr>
          </a:p>
          <a:p>
            <a:pPr>
              <a:lnSpc>
                <a:spcPct val="100000"/>
              </a:lnSpc>
              <a:spcAft>
                <a:spcPts val="1142"/>
              </a:spcAft>
            </a:pPr>
            <a:r>
              <a:rPr b="1" lang="en-US" sz="2600" spc="-1" strike="noStrike" u="sng">
                <a:solidFill>
                  <a:srgbClr val="1c1c1c"/>
                </a:solidFill>
                <a:uFillTx/>
                <a:latin typeface="Noto Sans SemiBold"/>
              </a:rPr>
              <a:t> </a:t>
            </a:r>
            <a:endParaRPr b="0" lang="en-US" sz="26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What are the categories and their count?</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How many Apps have full rating?</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What are the most famous Apps based on Reviews?</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What is the most common Android Version used?</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Questions:</a:t>
            </a:r>
            <a:endParaRPr b="0" lang="en-US" sz="3200" spc="-1" strike="noStrike">
              <a:latin typeface="Arial"/>
            </a:endParaRPr>
          </a:p>
        </p:txBody>
      </p:sp>
      <p:sp>
        <p:nvSpPr>
          <p:cNvPr id="86"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u="sng">
                <a:solidFill>
                  <a:srgbClr val="1c1c1c"/>
                </a:solidFill>
                <a:uFillTx/>
                <a:latin typeface="Noto Sans SemiBold"/>
              </a:rPr>
              <a:t>Further Analysis Questions:</a:t>
            </a:r>
            <a:endParaRPr b="0" lang="en-US" sz="2600" spc="-1" strike="noStrike">
              <a:latin typeface="Arial"/>
            </a:endParaRPr>
          </a:p>
          <a:p>
            <a:pPr>
              <a:lnSpc>
                <a:spcPct val="100000"/>
              </a:lnSpc>
              <a:spcAft>
                <a:spcPts val="1142"/>
              </a:spcAft>
            </a:pPr>
            <a:endParaRPr b="0" lang="en-US" sz="26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How does the ratings differ in general?</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How are the differences distributed across different app categories?</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Are there any categories where the differences are statistically significant?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Preparing Data</a:t>
            </a:r>
            <a:endParaRPr b="0" lang="en-US" sz="3200" spc="-1" strike="noStrike">
              <a:latin typeface="Arial"/>
            </a:endParaRPr>
          </a:p>
        </p:txBody>
      </p:sp>
      <p:sp>
        <p:nvSpPr>
          <p:cNvPr id="88"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Changing some data types to float</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Check duplicates</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Check and clean type values</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200" spc="-1" strike="noStrike">
                <a:solidFill>
                  <a:srgbClr val="1c1c1c"/>
                </a:solidFill>
                <a:latin typeface="Noto Sans Light"/>
              </a:rPr>
              <a:t>Check and drop NaN values</a:t>
            </a:r>
            <a:endParaRPr b="0" lang="en-US" sz="2200" spc="-1" strike="noStrike">
              <a:latin typeface="Arial"/>
            </a:endParaRPr>
          </a:p>
          <a:p>
            <a:pPr>
              <a:lnSpc>
                <a:spcPct val="100000"/>
              </a:lnSpc>
              <a:spcAft>
                <a:spcPts val="1142"/>
              </a:spcAft>
            </a:pPr>
            <a:r>
              <a:rPr b="1" lang="en-US" sz="2600" spc="-1" strike="noStrike">
                <a:solidFill>
                  <a:srgbClr val="1c1c1c"/>
                </a:solidFill>
                <a:latin typeface="Noto Sans SemiBold"/>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Visualizations:</a:t>
            </a:r>
            <a:endParaRPr b="0" lang="en-US" sz="3200" spc="-1" strike="noStrike">
              <a:latin typeface="Arial"/>
            </a:endParaRPr>
          </a:p>
        </p:txBody>
      </p:sp>
      <p:sp>
        <p:nvSpPr>
          <p:cNvPr id="90"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200" spc="-1" strike="noStrike">
                <a:solidFill>
                  <a:srgbClr val="1c1c1c"/>
                </a:solidFill>
                <a:latin typeface="Noto Sans SemiBold"/>
              </a:rPr>
              <a:t>The most used visualizations are histograms. Why?</a:t>
            </a:r>
            <a:endParaRPr b="0" lang="en-US" sz="2200" spc="-1" strike="noStrike">
              <a:latin typeface="Arial"/>
            </a:endParaRPr>
          </a:p>
          <a:p>
            <a:pPr lvl="1" marL="432000" indent="-215640">
              <a:lnSpc>
                <a:spcPct val="100000"/>
              </a:lnSpc>
              <a:spcAft>
                <a:spcPts val="1134"/>
              </a:spcAft>
              <a:buClr>
                <a:srgbClr val="000000"/>
              </a:buClr>
              <a:buSzPct val="45000"/>
              <a:buFont typeface="Wingdings" charset="2"/>
              <a:buChar char=""/>
            </a:pPr>
            <a:r>
              <a:rPr b="0" lang="en-US" sz="2000" spc="-1" strike="noStrike">
                <a:solidFill>
                  <a:srgbClr val="1c1c1c"/>
                </a:solidFill>
                <a:latin typeface="Noto Sans Light"/>
              </a:rPr>
              <a:t>Lets you discover, and show, the underlying frequency distribution (shape) of a set of continuous data. This allows the inspection of the data for its underlying distribution (e.g., normal distribution), outliers, skewness, etc.</a:t>
            </a:r>
            <a:endParaRPr b="0" lang="en-US" sz="2000" spc="-1" strike="noStrike">
              <a:latin typeface="Arial"/>
            </a:endParaRPr>
          </a:p>
          <a:p>
            <a:pPr>
              <a:lnSpc>
                <a:spcPct val="100000"/>
              </a:lnSpc>
              <a:spcAft>
                <a:spcPts val="1134"/>
              </a:spcAft>
            </a:pPr>
            <a:endParaRPr b="0" lang="en-US" sz="2000" spc="-1" strike="noStrike">
              <a:latin typeface="Arial"/>
            </a:endParaRPr>
          </a:p>
          <a:p>
            <a:pPr>
              <a:lnSpc>
                <a:spcPct val="100000"/>
              </a:lnSpc>
              <a:spcAft>
                <a:spcPts val="1142"/>
              </a:spcAft>
            </a:pPr>
            <a:r>
              <a:rPr b="0" lang="en-US" sz="2200" spc="-1" strike="noStrike" u="sng">
                <a:solidFill>
                  <a:srgbClr val="1c1c1c"/>
                </a:solidFill>
                <a:uFillTx/>
                <a:latin typeface="Noto Sans SemiBold"/>
              </a:rPr>
              <a:t>Most Android Version used by users:</a:t>
            </a:r>
            <a:endParaRPr b="0" lang="en-US" sz="2200" spc="-1" strike="noStrike">
              <a:latin typeface="Arial"/>
            </a:endParaRPr>
          </a:p>
        </p:txBody>
      </p:sp>
      <p:pic>
        <p:nvPicPr>
          <p:cNvPr id="91" name="" descr=""/>
          <p:cNvPicPr/>
          <p:nvPr/>
        </p:nvPicPr>
        <p:blipFill>
          <a:blip r:embed="rId1"/>
          <a:stretch/>
        </p:blipFill>
        <p:spPr>
          <a:xfrm>
            <a:off x="5810760" y="3776040"/>
            <a:ext cx="3790080" cy="25329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Visualizations:</a:t>
            </a:r>
            <a:endParaRPr b="0" lang="en-US" sz="3200" spc="-1" strike="noStrike">
              <a:latin typeface="Arial"/>
            </a:endParaRPr>
          </a:p>
        </p:txBody>
      </p:sp>
      <p:sp>
        <p:nvSpPr>
          <p:cNvPr id="93"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600" spc="-1" strike="noStrike" u="sng">
                <a:solidFill>
                  <a:srgbClr val="1c1c1c"/>
                </a:solidFill>
                <a:uFillTx/>
                <a:latin typeface="Noto Sans SemiBold"/>
              </a:rPr>
              <a:t>Categories &amp; Count:</a:t>
            </a:r>
            <a:endParaRPr b="0" lang="en-US" sz="2600" spc="-1" strike="noStrike">
              <a:latin typeface="Arial"/>
            </a:endParaRPr>
          </a:p>
        </p:txBody>
      </p:sp>
      <p:pic>
        <p:nvPicPr>
          <p:cNvPr id="94" name="" descr=""/>
          <p:cNvPicPr/>
          <p:nvPr/>
        </p:nvPicPr>
        <p:blipFill>
          <a:blip r:embed="rId1"/>
          <a:stretch/>
        </p:blipFill>
        <p:spPr>
          <a:xfrm>
            <a:off x="1150920" y="2377440"/>
            <a:ext cx="7809840" cy="44665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Visualizations:</a:t>
            </a:r>
            <a:endParaRPr b="0" lang="en-US" sz="3200" spc="-1" strike="noStrike">
              <a:latin typeface="Arial"/>
            </a:endParaRPr>
          </a:p>
        </p:txBody>
      </p:sp>
      <p:sp>
        <p:nvSpPr>
          <p:cNvPr id="96" name="CustomShape 2"/>
          <p:cNvSpPr/>
          <p:nvPr/>
        </p:nvSpPr>
        <p:spPr>
          <a:xfrm>
            <a:off x="357840" y="1558800"/>
            <a:ext cx="9179640" cy="4679640"/>
          </a:xfrm>
          <a:prstGeom prst="rect">
            <a:avLst/>
          </a:prstGeom>
          <a:noFill/>
          <a:ln>
            <a:noFill/>
          </a:ln>
        </p:spPr>
        <p:style>
          <a:lnRef idx="0"/>
          <a:fillRef idx="0"/>
          <a:effectRef idx="0"/>
          <a:fontRef idx="minor"/>
        </p:style>
        <p:txBody>
          <a:bodyPr lIns="0" rIns="0" tIns="0" bIns="0">
            <a:normAutofit fontScale="89000"/>
          </a:bodyPr>
          <a:p>
            <a:pPr>
              <a:lnSpc>
                <a:spcPct val="100000"/>
              </a:lnSpc>
              <a:spcAft>
                <a:spcPts val="1142"/>
              </a:spcAft>
            </a:pPr>
            <a:r>
              <a:rPr b="0" lang="en-US" sz="2600" spc="-1" strike="noStrike" u="sng">
                <a:solidFill>
                  <a:srgbClr val="1c1c1c"/>
                </a:solidFill>
                <a:uFillTx/>
                <a:latin typeface="Noto Sans SemiBold"/>
              </a:rPr>
              <a:t>Distribution of Rating:</a:t>
            </a:r>
            <a:endParaRPr b="0" lang="en-US" sz="2600" spc="-1" strike="noStrike">
              <a:latin typeface="Arial"/>
            </a:endParaRPr>
          </a:p>
          <a:p>
            <a:pPr>
              <a:lnSpc>
                <a:spcPct val="100000"/>
              </a:lnSpc>
              <a:spcAft>
                <a:spcPts val="1142"/>
              </a:spcAft>
            </a:pPr>
            <a:r>
              <a:rPr b="0" lang="en-US" sz="1600" spc="-1" strike="noStrike" u="sng">
                <a:solidFill>
                  <a:srgbClr val="1c1c1c"/>
                </a:solidFill>
                <a:uFillTx/>
                <a:latin typeface="Noto Sans SemiBold"/>
              </a:rPr>
              <a:t> </a:t>
            </a:r>
            <a:endParaRPr b="0" lang="en-US" sz="1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Distribution of paid and</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Free apps across different</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Categories:</a:t>
            </a:r>
            <a:endParaRPr b="0" lang="en-US" sz="2600" spc="-1" strike="noStrike">
              <a:latin typeface="Arial"/>
            </a:endParaRPr>
          </a:p>
        </p:txBody>
      </p:sp>
      <p:pic>
        <p:nvPicPr>
          <p:cNvPr id="97" name="" descr=""/>
          <p:cNvPicPr/>
          <p:nvPr/>
        </p:nvPicPr>
        <p:blipFill>
          <a:blip r:embed="rId1"/>
          <a:stretch/>
        </p:blipFill>
        <p:spPr>
          <a:xfrm>
            <a:off x="6006960" y="4183560"/>
            <a:ext cx="3685320" cy="2399760"/>
          </a:xfrm>
          <a:prstGeom prst="rect">
            <a:avLst/>
          </a:prstGeom>
          <a:ln>
            <a:noFill/>
          </a:ln>
        </p:spPr>
      </p:pic>
      <p:pic>
        <p:nvPicPr>
          <p:cNvPr id="98" name="" descr=""/>
          <p:cNvPicPr/>
          <p:nvPr/>
        </p:nvPicPr>
        <p:blipFill>
          <a:blip r:embed="rId2"/>
          <a:stretch/>
        </p:blipFill>
        <p:spPr>
          <a:xfrm>
            <a:off x="5902200" y="1467360"/>
            <a:ext cx="3790080" cy="2647080"/>
          </a:xfrm>
          <a:prstGeom prst="rect">
            <a:avLst/>
          </a:prstGeom>
          <a:ln>
            <a:noFill/>
          </a:ln>
        </p:spPr>
      </p:pic>
      <p:pic>
        <p:nvPicPr>
          <p:cNvPr id="99" name="" descr=""/>
          <p:cNvPicPr/>
          <p:nvPr/>
        </p:nvPicPr>
        <p:blipFill>
          <a:blip r:embed="rId3"/>
          <a:stretch/>
        </p:blipFill>
        <p:spPr>
          <a:xfrm>
            <a:off x="4408560" y="1737360"/>
            <a:ext cx="1351800" cy="2247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Visualizations:</a:t>
            </a:r>
            <a:endParaRPr b="0" lang="en-US" sz="3200" spc="-1" strike="noStrike">
              <a:latin typeface="Arial"/>
            </a:endParaRPr>
          </a:p>
        </p:txBody>
      </p:sp>
      <p:sp>
        <p:nvSpPr>
          <p:cNvPr id="10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600" spc="-1" strike="noStrike" u="sng">
                <a:solidFill>
                  <a:srgbClr val="1c1c1c"/>
                </a:solidFill>
                <a:uFillTx/>
                <a:latin typeface="Noto Sans SemiBold"/>
              </a:rPr>
              <a:t>Average Rating between Paid</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And free Apps:</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1600" spc="-1" strike="noStrike">
                <a:solidFill>
                  <a:srgbClr val="1c1c1c"/>
                </a:solidFill>
                <a:latin typeface="Noto Sans SemiBold"/>
              </a:rPr>
              <a:t>In general, Free apps, with an average rating of 4.16, are lower rated than Paid apps with an average rating of 4.27. And the average rating for all apps is 4.17, so Free apps are rated below average, while Paid apps are rated reletively higher than the average score.</a:t>
            </a:r>
            <a:endParaRPr b="0" lang="en-US" sz="1600" spc="-1" strike="noStrike">
              <a:latin typeface="Arial"/>
            </a:endParaRPr>
          </a:p>
        </p:txBody>
      </p:sp>
      <p:pic>
        <p:nvPicPr>
          <p:cNvPr id="102" name="" descr=""/>
          <p:cNvPicPr/>
          <p:nvPr/>
        </p:nvPicPr>
        <p:blipFill>
          <a:blip r:embed="rId1"/>
          <a:stretch/>
        </p:blipFill>
        <p:spPr>
          <a:xfrm>
            <a:off x="5713560" y="1645920"/>
            <a:ext cx="3704400" cy="2647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rPr>
              <a:t>Visualizations:</a:t>
            </a:r>
            <a:endParaRPr b="0" lang="en-US" sz="3200" spc="-1" strike="noStrike">
              <a:latin typeface="Arial"/>
            </a:endParaRPr>
          </a:p>
        </p:txBody>
      </p:sp>
      <p:sp>
        <p:nvSpPr>
          <p:cNvPr id="10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fontScale="91000"/>
          </a:bodyPr>
          <a:p>
            <a:pPr>
              <a:lnSpc>
                <a:spcPct val="100000"/>
              </a:lnSpc>
              <a:spcAft>
                <a:spcPts val="1142"/>
              </a:spcAft>
            </a:pPr>
            <a:r>
              <a:rPr b="0" lang="en-US" sz="2600" spc="-1" strike="noStrike" u="sng">
                <a:solidFill>
                  <a:srgbClr val="1c1c1c"/>
                </a:solidFill>
                <a:uFillTx/>
                <a:latin typeface="Noto Sans SemiBold"/>
              </a:rPr>
              <a:t>Difference of Ratings between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Paid and Free Apps:</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2600" spc="-1" strike="noStrike" u="sng">
                <a:solidFill>
                  <a:srgbClr val="1c1c1c"/>
                </a:solidFill>
                <a:uFillTx/>
                <a:latin typeface="Noto Sans SemiBold"/>
              </a:rPr>
              <a:t> </a:t>
            </a:r>
            <a:endParaRPr b="0" lang="en-US" sz="2600" spc="-1" strike="noStrike">
              <a:latin typeface="Arial"/>
            </a:endParaRPr>
          </a:p>
          <a:p>
            <a:pPr>
              <a:lnSpc>
                <a:spcPct val="100000"/>
              </a:lnSpc>
              <a:spcAft>
                <a:spcPts val="1142"/>
              </a:spcAft>
            </a:pPr>
            <a:r>
              <a:rPr b="0" lang="en-US" sz="1600" spc="-1" strike="noStrike">
                <a:solidFill>
                  <a:srgbClr val="1c1c1c"/>
                </a:solidFill>
                <a:latin typeface="Noto Sans SemiBold"/>
              </a:rPr>
              <a:t> </a:t>
            </a:r>
            <a:endParaRPr b="0" lang="en-US" sz="1600" spc="-1" strike="noStrike">
              <a:latin typeface="Arial"/>
            </a:endParaRPr>
          </a:p>
          <a:p>
            <a:pPr>
              <a:lnSpc>
                <a:spcPct val="100000"/>
              </a:lnSpc>
              <a:spcAft>
                <a:spcPts val="1142"/>
              </a:spcAft>
            </a:pPr>
            <a:r>
              <a:rPr b="0" lang="en-US" sz="1600" spc="-1" strike="noStrike">
                <a:solidFill>
                  <a:srgbClr val="1c1c1c"/>
                </a:solidFill>
                <a:latin typeface="Noto Sans SemiBold"/>
              </a:rPr>
              <a:t> </a:t>
            </a:r>
            <a:endParaRPr b="0" lang="en-US" sz="1600" spc="-1" strike="noStrike">
              <a:latin typeface="Arial"/>
            </a:endParaRPr>
          </a:p>
          <a:p>
            <a:pPr>
              <a:lnSpc>
                <a:spcPct val="100000"/>
              </a:lnSpc>
              <a:spcAft>
                <a:spcPts val="1142"/>
              </a:spcAft>
            </a:pPr>
            <a:r>
              <a:rPr b="0" lang="en-US" sz="1600" spc="-1" strike="noStrike">
                <a:solidFill>
                  <a:srgbClr val="1c1c1c"/>
                </a:solidFill>
                <a:latin typeface="Noto Sans SemiBold"/>
              </a:rPr>
              <a:t> </a:t>
            </a:r>
            <a:endParaRPr b="0" lang="en-US" sz="1600" spc="-1" strike="noStrike">
              <a:latin typeface="Arial"/>
            </a:endParaRPr>
          </a:p>
          <a:p>
            <a:pPr>
              <a:lnSpc>
                <a:spcPct val="100000"/>
              </a:lnSpc>
              <a:spcAft>
                <a:spcPts val="1142"/>
              </a:spcAft>
            </a:pPr>
            <a:r>
              <a:rPr b="0" lang="en-US" sz="1600" spc="-1" strike="noStrike">
                <a:solidFill>
                  <a:srgbClr val="1c1c1c"/>
                </a:solidFill>
                <a:latin typeface="Noto Sans SemiBold"/>
              </a:rPr>
              <a:t>While paid apps are generally higher-rated than free apps, and so in most app categories, there are still some app categories where free apps are more likely to be favored than paid apps. For example, there are three categories of COMMUNICATION, FINANCE and PHOTOGRAPHY. The total number of free apps in the FINANCE group is almost 0.3 higher than the paid apps, which is also the highest.</a:t>
            </a:r>
            <a:endParaRPr b="0" lang="en-US" sz="1600" spc="-1" strike="noStrike">
              <a:latin typeface="Arial"/>
            </a:endParaRPr>
          </a:p>
        </p:txBody>
      </p:sp>
      <p:pic>
        <p:nvPicPr>
          <p:cNvPr id="105" name="" descr=""/>
          <p:cNvPicPr/>
          <p:nvPr/>
        </p:nvPicPr>
        <p:blipFill>
          <a:blip r:embed="rId1"/>
          <a:stretch/>
        </p:blipFill>
        <p:spPr>
          <a:xfrm>
            <a:off x="413640" y="2926080"/>
            <a:ext cx="9095760" cy="2523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LibreOffice/6.3.3.2$Linux_X86_64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2019-12-07T11:10:52Z</dcterms:created>
  <dc:creator/>
  <dc:description/>
  <dc:language>en-US</dc:language>
  <cp:lastModifiedBy/>
  <dcterms:modified xsi:type="dcterms:W3CDTF">2019-12-07T13:25:00Z</dcterms:modified>
  <cp:revision>3</cp:revision>
  <dc:subject/>
  <dc:title>Alizarin</dc:title>
</cp:coreProperties>
</file>