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0" y="10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5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27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4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31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8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06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9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F96E-DD5D-4DA7-B855-6CB020ED61B1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EDE2-0323-4E8D-AACD-9957B2AF26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AD3C2-DAE2-457A-9C36-CECCAA4C3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BoVoyage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368C53-FA1B-4F4F-B679-A504AB22E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Modélisation Merise des tables </a:t>
            </a:r>
          </a:p>
        </p:txBody>
      </p:sp>
    </p:spTree>
    <p:extLst>
      <p:ext uri="{BB962C8B-B14F-4D97-AF65-F5344CB8AC3E}">
        <p14:creationId xmlns:p14="http://schemas.microsoft.com/office/powerpoint/2010/main" val="96848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87BB9-41C9-4E48-B779-EB8A2431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D7DA7F-7AFE-47C1-9271-F27A142B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54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A30D2B-3F3F-4E53-BF2B-EE3BB7D5A9EF}"/>
              </a:ext>
            </a:extLst>
          </p:cNvPr>
          <p:cNvSpPr/>
          <p:nvPr/>
        </p:nvSpPr>
        <p:spPr>
          <a:xfrm>
            <a:off x="699084" y="1832995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Agence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708CD-4CE8-4A68-B3A3-787C3602F305}"/>
              </a:ext>
            </a:extLst>
          </p:cNvPr>
          <p:cNvSpPr/>
          <p:nvPr/>
        </p:nvSpPr>
        <p:spPr>
          <a:xfrm>
            <a:off x="1296100" y="3780639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Voyage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621E4-9674-4778-8AEB-88BD89F67B79}"/>
              </a:ext>
            </a:extLst>
          </p:cNvPr>
          <p:cNvSpPr/>
          <p:nvPr/>
        </p:nvSpPr>
        <p:spPr>
          <a:xfrm>
            <a:off x="10263934" y="6684629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Accompagnant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85951-E719-47DE-8228-52A33218D725}"/>
              </a:ext>
            </a:extLst>
          </p:cNvPr>
          <p:cNvSpPr/>
          <p:nvPr/>
        </p:nvSpPr>
        <p:spPr>
          <a:xfrm>
            <a:off x="1003884" y="5880683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Destination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FE354-9414-4A36-BB3D-2A4CAF0EF3DE}"/>
              </a:ext>
            </a:extLst>
          </p:cNvPr>
          <p:cNvSpPr/>
          <p:nvPr/>
        </p:nvSpPr>
        <p:spPr>
          <a:xfrm>
            <a:off x="7523530" y="6684629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64D024-1244-4189-AA98-59CC9D530F68}"/>
              </a:ext>
            </a:extLst>
          </p:cNvPr>
          <p:cNvSpPr/>
          <p:nvPr/>
        </p:nvSpPr>
        <p:spPr>
          <a:xfrm>
            <a:off x="4412611" y="4077751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Dossier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59870-794B-4338-B561-42E6EDA30C8C}"/>
              </a:ext>
            </a:extLst>
          </p:cNvPr>
          <p:cNvSpPr/>
          <p:nvPr/>
        </p:nvSpPr>
        <p:spPr>
          <a:xfrm>
            <a:off x="8324678" y="5289262"/>
            <a:ext cx="1602297" cy="666923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E5A45-7B05-4DBD-961E-7EE7FD32E6E6}"/>
              </a:ext>
            </a:extLst>
          </p:cNvPr>
          <p:cNvSpPr/>
          <p:nvPr/>
        </p:nvSpPr>
        <p:spPr>
          <a:xfrm>
            <a:off x="2680285" y="7271856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Enquête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55D59-4F38-4257-A114-441E3A5D9DD6}"/>
              </a:ext>
            </a:extLst>
          </p:cNvPr>
          <p:cNvSpPr/>
          <p:nvPr/>
        </p:nvSpPr>
        <p:spPr>
          <a:xfrm>
            <a:off x="5461237" y="1592334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Commercial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FD0336-CB8A-4AD5-827A-518ED1C09CEA}"/>
              </a:ext>
            </a:extLst>
          </p:cNvPr>
          <p:cNvSpPr/>
          <p:nvPr/>
        </p:nvSpPr>
        <p:spPr>
          <a:xfrm>
            <a:off x="4282582" y="5787006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Assurance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953C0-19F0-4C2E-97DC-6FF367CA6DCB}"/>
              </a:ext>
            </a:extLst>
          </p:cNvPr>
          <p:cNvSpPr/>
          <p:nvPr/>
        </p:nvSpPr>
        <p:spPr>
          <a:xfrm>
            <a:off x="8499449" y="3885504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Individu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B3C-0190-44C3-A348-54282FB97E8C}"/>
              </a:ext>
            </a:extLst>
          </p:cNvPr>
          <p:cNvSpPr/>
          <p:nvPr/>
        </p:nvSpPr>
        <p:spPr>
          <a:xfrm>
            <a:off x="8211427" y="1468074"/>
            <a:ext cx="205250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err="1"/>
              <a:t>PersonnelBoVoyage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8D76-C8AA-481F-B449-D69090D64FE0}"/>
              </a:ext>
            </a:extLst>
          </p:cNvPr>
          <p:cNvSpPr/>
          <p:nvPr/>
        </p:nvSpPr>
        <p:spPr>
          <a:xfrm>
            <a:off x="10263934" y="2716286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Directeur Général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E5097-EEA8-4C19-A703-FE5235B8D6C6}"/>
              </a:ext>
            </a:extLst>
          </p:cNvPr>
          <p:cNvSpPr/>
          <p:nvPr/>
        </p:nvSpPr>
        <p:spPr>
          <a:xfrm>
            <a:off x="7063534" y="2716286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Conseiller Clientèle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E30F-95BF-4EAF-B586-D953AAFFA254}"/>
              </a:ext>
            </a:extLst>
          </p:cNvPr>
          <p:cNvSpPr/>
          <p:nvPr/>
        </p:nvSpPr>
        <p:spPr>
          <a:xfrm>
            <a:off x="3677175" y="2716286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Marketeur</a:t>
            </a:r>
          </a:p>
        </p:txBody>
      </p:sp>
    </p:spTree>
    <p:extLst>
      <p:ext uri="{BB962C8B-B14F-4D97-AF65-F5344CB8AC3E}">
        <p14:creationId xmlns:p14="http://schemas.microsoft.com/office/powerpoint/2010/main" val="35970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04B0BC-9C7D-4ED2-A645-B1B2EA10066F}"/>
              </a:ext>
            </a:extLst>
          </p:cNvPr>
          <p:cNvSpPr/>
          <p:nvPr/>
        </p:nvSpPr>
        <p:spPr>
          <a:xfrm>
            <a:off x="1549053" y="4291655"/>
            <a:ext cx="1602297" cy="6962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Voyage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6235A-4FFC-4C40-B667-41B99B87CAB3}"/>
              </a:ext>
            </a:extLst>
          </p:cNvPr>
          <p:cNvSpPr/>
          <p:nvPr/>
        </p:nvSpPr>
        <p:spPr>
          <a:xfrm>
            <a:off x="1368580" y="7315679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Destination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7C884-405F-4D17-A2C1-E686D3748ABA}"/>
              </a:ext>
            </a:extLst>
          </p:cNvPr>
          <p:cNvSpPr/>
          <p:nvPr/>
        </p:nvSpPr>
        <p:spPr>
          <a:xfrm>
            <a:off x="5173117" y="4296402"/>
            <a:ext cx="1602297" cy="69628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Dossier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E7903-87BE-4F40-876E-308BB61C8526}"/>
              </a:ext>
            </a:extLst>
          </p:cNvPr>
          <p:cNvSpPr/>
          <p:nvPr/>
        </p:nvSpPr>
        <p:spPr>
          <a:xfrm>
            <a:off x="7996032" y="4987942"/>
            <a:ext cx="1602297" cy="6669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dirty="0"/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F8EC2-4E60-49DA-AD29-6BD4F2DF3CA3}"/>
              </a:ext>
            </a:extLst>
          </p:cNvPr>
          <p:cNvSpPr/>
          <p:nvPr/>
        </p:nvSpPr>
        <p:spPr>
          <a:xfrm>
            <a:off x="7688179" y="1994412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Enquête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4CC7-C12F-4426-BB99-22E42CC0789F}"/>
              </a:ext>
            </a:extLst>
          </p:cNvPr>
          <p:cNvSpPr/>
          <p:nvPr/>
        </p:nvSpPr>
        <p:spPr>
          <a:xfrm>
            <a:off x="4517753" y="7715893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Assurance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581DB-33E9-45DA-920D-AD05DAAF6DE4}"/>
              </a:ext>
            </a:extLst>
          </p:cNvPr>
          <p:cNvSpPr/>
          <p:nvPr/>
        </p:nvSpPr>
        <p:spPr>
          <a:xfrm>
            <a:off x="10567814" y="503900"/>
            <a:ext cx="160229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/>
              <a:t>Individu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2AB58-3FC3-4B73-BFED-63A535A730A0}"/>
              </a:ext>
            </a:extLst>
          </p:cNvPr>
          <p:cNvSpPr/>
          <p:nvPr/>
        </p:nvSpPr>
        <p:spPr>
          <a:xfrm>
            <a:off x="4146863" y="503901"/>
            <a:ext cx="2052507" cy="69628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fr-FR" dirty="0" err="1"/>
              <a:t>PersonnelBoVoyage</a:t>
            </a:r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FA8552-5C2C-4213-87F4-9C03B19DEB8E}"/>
              </a:ext>
            </a:extLst>
          </p:cNvPr>
          <p:cNvSpPr/>
          <p:nvPr/>
        </p:nvSpPr>
        <p:spPr>
          <a:xfrm>
            <a:off x="4080475" y="2587395"/>
            <a:ext cx="1602297" cy="321800"/>
          </a:xfrm>
          <a:prstGeom prst="ellips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4">
                    <a:lumMod val="50000"/>
                  </a:schemeClr>
                </a:solidFill>
              </a:rPr>
              <a:t>gère</a:t>
            </a: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0245D571-EC7A-4C1B-AAC0-585D3C72758D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>
            <a:off x="4333768" y="1748045"/>
            <a:ext cx="1387207" cy="2914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5CFFF85C-FAAD-42C1-A83B-5546A2C0EE29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rot="16200000" flipV="1">
            <a:off x="4734342" y="3056478"/>
            <a:ext cx="1387207" cy="10926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284FC356-AEDE-4A48-84CD-38EAD12DF4DC}"/>
              </a:ext>
            </a:extLst>
          </p:cNvPr>
          <p:cNvSpPr/>
          <p:nvPr/>
        </p:nvSpPr>
        <p:spPr>
          <a:xfrm>
            <a:off x="742939" y="5983368"/>
            <a:ext cx="2035697" cy="336884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fr-FR" dirty="0"/>
              <a:t>est constitué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C22DEDC-2B64-40EA-8F17-495D818FBF94}"/>
              </a:ext>
            </a:extLst>
          </p:cNvPr>
          <p:cNvSpPr/>
          <p:nvPr/>
        </p:nvSpPr>
        <p:spPr>
          <a:xfrm>
            <a:off x="5640484" y="6095999"/>
            <a:ext cx="2035697" cy="33688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dirty="0"/>
              <a:t>est constitué</a:t>
            </a:r>
          </a:p>
        </p:txBody>
      </p:sp>
      <p:cxnSp>
        <p:nvCxnSpPr>
          <p:cNvPr id="47" name="Connecteur : en arc 46">
            <a:extLst>
              <a:ext uri="{FF2B5EF4-FFF2-40B4-BE49-F238E27FC236}">
                <a16:creationId xmlns:a16="http://schemas.microsoft.com/office/drawing/2014/main" id="{CE8866CF-3229-4783-9685-2B2399FC3F42}"/>
              </a:ext>
            </a:extLst>
          </p:cNvPr>
          <p:cNvCxnSpPr>
            <a:stCxn id="3" idx="2"/>
            <a:endCxn id="44" idx="0"/>
          </p:cNvCxnSpPr>
          <p:nvPr/>
        </p:nvCxnSpPr>
        <p:spPr>
          <a:xfrm rot="5400000">
            <a:off x="1557782" y="5190948"/>
            <a:ext cx="995426" cy="589414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25C50A0C-FBD6-4A12-B537-B93F6F7C34DE}"/>
              </a:ext>
            </a:extLst>
          </p:cNvPr>
          <p:cNvCxnSpPr>
            <a:stCxn id="44" idx="4"/>
            <a:endCxn id="5" idx="0"/>
          </p:cNvCxnSpPr>
          <p:nvPr/>
        </p:nvCxnSpPr>
        <p:spPr>
          <a:xfrm rot="16200000" flipH="1">
            <a:off x="1467545" y="6613494"/>
            <a:ext cx="995427" cy="408941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5F5561EF-1C66-4C8A-80BD-42D4FD523692}"/>
              </a:ext>
            </a:extLst>
          </p:cNvPr>
          <p:cNvCxnSpPr>
            <a:stCxn id="7" idx="2"/>
            <a:endCxn id="45" idx="0"/>
          </p:cNvCxnSpPr>
          <p:nvPr/>
        </p:nvCxnSpPr>
        <p:spPr>
          <a:xfrm rot="16200000" flipH="1">
            <a:off x="5764644" y="5202310"/>
            <a:ext cx="1103310" cy="684067"/>
          </a:xfrm>
          <a:prstGeom prst="curvedConnector3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534D359C-3EBA-43B6-84C4-37B4BA3C97D2}"/>
              </a:ext>
            </a:extLst>
          </p:cNvPr>
          <p:cNvCxnSpPr>
            <a:stCxn id="45" idx="4"/>
            <a:endCxn id="11" idx="0"/>
          </p:cNvCxnSpPr>
          <p:nvPr/>
        </p:nvCxnSpPr>
        <p:spPr>
          <a:xfrm rot="5400000">
            <a:off x="5347113" y="6404673"/>
            <a:ext cx="1283010" cy="1339431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58083B5F-164F-44B0-AB20-3DAC09D347DA}"/>
              </a:ext>
            </a:extLst>
          </p:cNvPr>
          <p:cNvCxnSpPr>
            <a:stCxn id="3" idx="3"/>
            <a:endCxn id="45" idx="2"/>
          </p:cNvCxnSpPr>
          <p:nvPr/>
        </p:nvCxnSpPr>
        <p:spPr>
          <a:xfrm>
            <a:off x="3151350" y="4639799"/>
            <a:ext cx="2489134" cy="1624642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Connecteur : en arc 60">
            <a:extLst>
              <a:ext uri="{FF2B5EF4-FFF2-40B4-BE49-F238E27FC236}">
                <a16:creationId xmlns:a16="http://schemas.microsoft.com/office/drawing/2014/main" id="{6147FCF3-EB61-4044-876E-1E1D6578BD78}"/>
              </a:ext>
            </a:extLst>
          </p:cNvPr>
          <p:cNvCxnSpPr>
            <a:stCxn id="8" idx="2"/>
            <a:endCxn id="45" idx="6"/>
          </p:cNvCxnSpPr>
          <p:nvPr/>
        </p:nvCxnSpPr>
        <p:spPr>
          <a:xfrm rot="5400000">
            <a:off x="7931893" y="5399153"/>
            <a:ext cx="609576" cy="1121000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1D980383-8692-4871-9D05-1B58078B71CD}"/>
              </a:ext>
            </a:extLst>
          </p:cNvPr>
          <p:cNvSpPr/>
          <p:nvPr/>
        </p:nvSpPr>
        <p:spPr>
          <a:xfrm>
            <a:off x="6835606" y="3254578"/>
            <a:ext cx="1419726" cy="444373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fr-FR" dirty="0"/>
              <a:t>Effectue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449807F-F642-4D73-9264-B038DC0F31C0}"/>
              </a:ext>
            </a:extLst>
          </p:cNvPr>
          <p:cNvSpPr/>
          <p:nvPr/>
        </p:nvSpPr>
        <p:spPr>
          <a:xfrm>
            <a:off x="10451432" y="3522850"/>
            <a:ext cx="1419726" cy="44437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</a:t>
            </a:r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E6D2236F-2FDF-4FCE-8446-86A6F37D024F}"/>
              </a:ext>
            </a:extLst>
          </p:cNvPr>
          <p:cNvCxnSpPr>
            <a:stCxn id="13" idx="3"/>
            <a:endCxn id="67" idx="2"/>
          </p:cNvCxnSpPr>
          <p:nvPr/>
        </p:nvCxnSpPr>
        <p:spPr>
          <a:xfrm>
            <a:off x="6199370" y="852045"/>
            <a:ext cx="636236" cy="2624720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B9A05DAE-E2A9-45A4-BB12-5B16FA200AD1}"/>
              </a:ext>
            </a:extLst>
          </p:cNvPr>
          <p:cNvCxnSpPr>
            <a:stCxn id="8" idx="0"/>
            <a:endCxn id="67" idx="4"/>
          </p:cNvCxnSpPr>
          <p:nvPr/>
        </p:nvCxnSpPr>
        <p:spPr>
          <a:xfrm rot="16200000" flipV="1">
            <a:off x="7526830" y="3717591"/>
            <a:ext cx="1288991" cy="1251712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B17E716B-86E8-46CE-A16A-C084D9D480D1}"/>
              </a:ext>
            </a:extLst>
          </p:cNvPr>
          <p:cNvCxnSpPr>
            <a:stCxn id="67" idx="0"/>
            <a:endCxn id="9" idx="2"/>
          </p:cNvCxnSpPr>
          <p:nvPr/>
        </p:nvCxnSpPr>
        <p:spPr>
          <a:xfrm rot="5400000" flipH="1" flipV="1">
            <a:off x="7735459" y="2500710"/>
            <a:ext cx="563879" cy="943859"/>
          </a:xfrm>
          <a:prstGeom prst="curvedConnector3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 : en arc 75">
            <a:extLst>
              <a:ext uri="{FF2B5EF4-FFF2-40B4-BE49-F238E27FC236}">
                <a16:creationId xmlns:a16="http://schemas.microsoft.com/office/drawing/2014/main" id="{1AD878EB-BE1A-4792-9839-9658413BB3BC}"/>
              </a:ext>
            </a:extLst>
          </p:cNvPr>
          <p:cNvCxnSpPr>
            <a:stCxn id="13" idx="0"/>
            <a:endCxn id="68" idx="0"/>
          </p:cNvCxnSpPr>
          <p:nvPr/>
        </p:nvCxnSpPr>
        <p:spPr>
          <a:xfrm rot="16200000" flipH="1">
            <a:off x="6657731" y="-980714"/>
            <a:ext cx="3018949" cy="5988178"/>
          </a:xfrm>
          <a:prstGeom prst="curvedConnector3">
            <a:avLst>
              <a:gd name="adj1" fmla="val -757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Connecteur : en arc 77">
            <a:extLst>
              <a:ext uri="{FF2B5EF4-FFF2-40B4-BE49-F238E27FC236}">
                <a16:creationId xmlns:a16="http://schemas.microsoft.com/office/drawing/2014/main" id="{7E19EE8F-A31A-4A3D-AD44-6E7B65A459E3}"/>
              </a:ext>
            </a:extLst>
          </p:cNvPr>
          <p:cNvCxnSpPr>
            <a:stCxn id="68" idx="4"/>
            <a:endCxn id="8" idx="3"/>
          </p:cNvCxnSpPr>
          <p:nvPr/>
        </p:nvCxnSpPr>
        <p:spPr>
          <a:xfrm rot="5400000">
            <a:off x="9702722" y="3862830"/>
            <a:ext cx="1354181" cy="1562966"/>
          </a:xfrm>
          <a:prstGeom prst="curved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cteur : en arc 79">
            <a:extLst>
              <a:ext uri="{FF2B5EF4-FFF2-40B4-BE49-F238E27FC236}">
                <a16:creationId xmlns:a16="http://schemas.microsoft.com/office/drawing/2014/main" id="{16A82FF5-38D5-4F9F-A11C-909DD1C6F7B7}"/>
              </a:ext>
            </a:extLst>
          </p:cNvPr>
          <p:cNvCxnSpPr>
            <a:stCxn id="68" idx="6"/>
            <a:endCxn id="12" idx="2"/>
          </p:cNvCxnSpPr>
          <p:nvPr/>
        </p:nvCxnSpPr>
        <p:spPr>
          <a:xfrm flipH="1" flipV="1">
            <a:off x="11368963" y="1200187"/>
            <a:ext cx="502195" cy="2544850"/>
          </a:xfrm>
          <a:prstGeom prst="curvedConnector4">
            <a:avLst>
              <a:gd name="adj1" fmla="val -45520"/>
              <a:gd name="adj2" fmla="val 5436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323BECFB-CA10-46F1-B17E-238358C31624}"/>
              </a:ext>
            </a:extLst>
          </p:cNvPr>
          <p:cNvSpPr/>
          <p:nvPr/>
        </p:nvSpPr>
        <p:spPr>
          <a:xfrm>
            <a:off x="1239254" y="1994412"/>
            <a:ext cx="1359568" cy="33688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propose</a:t>
            </a:r>
          </a:p>
        </p:txBody>
      </p: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0F5B67A2-5190-4AFA-AE48-D99DB771FF01}"/>
              </a:ext>
            </a:extLst>
          </p:cNvPr>
          <p:cNvCxnSpPr>
            <a:stCxn id="81" idx="0"/>
            <a:endCxn id="13" idx="1"/>
          </p:cNvCxnSpPr>
          <p:nvPr/>
        </p:nvCxnSpPr>
        <p:spPr>
          <a:xfrm rot="5400000" flipH="1" flipV="1">
            <a:off x="2461767" y="309317"/>
            <a:ext cx="1142367" cy="222782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 : en arc 84">
            <a:extLst>
              <a:ext uri="{FF2B5EF4-FFF2-40B4-BE49-F238E27FC236}">
                <a16:creationId xmlns:a16="http://schemas.microsoft.com/office/drawing/2014/main" id="{805D61A3-D93C-4FD0-A896-C64CE63D2C05}"/>
              </a:ext>
            </a:extLst>
          </p:cNvPr>
          <p:cNvCxnSpPr>
            <a:stCxn id="81" idx="2"/>
            <a:endCxn id="3" idx="1"/>
          </p:cNvCxnSpPr>
          <p:nvPr/>
        </p:nvCxnSpPr>
        <p:spPr>
          <a:xfrm rot="10800000" flipH="1" flipV="1">
            <a:off x="1239253" y="2162853"/>
            <a:ext cx="309799" cy="2476945"/>
          </a:xfrm>
          <a:prstGeom prst="curvedConnector3">
            <a:avLst>
              <a:gd name="adj1" fmla="val -737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C2B10259-E2A7-4BC4-BAC0-C223B3373048}"/>
              </a:ext>
            </a:extLst>
          </p:cNvPr>
          <p:cNvSpPr txBox="1"/>
          <p:nvPr/>
        </p:nvSpPr>
        <p:spPr>
          <a:xfrm>
            <a:off x="6044939" y="4992792"/>
            <a:ext cx="5934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1,N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69C5B07-C3EE-4142-90B4-1B6A26EB8ABF}"/>
              </a:ext>
            </a:extLst>
          </p:cNvPr>
          <p:cNvSpPr txBox="1"/>
          <p:nvPr/>
        </p:nvSpPr>
        <p:spPr>
          <a:xfrm>
            <a:off x="2332587" y="5002057"/>
            <a:ext cx="59348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1,1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3A240FF-5A20-4D1B-B6FA-95F591D6BDB4}"/>
              </a:ext>
            </a:extLst>
          </p:cNvPr>
          <p:cNvSpPr txBox="1"/>
          <p:nvPr/>
        </p:nvSpPr>
        <p:spPr>
          <a:xfrm>
            <a:off x="2176456" y="6915852"/>
            <a:ext cx="60218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B0DACA6-995A-47B2-8B23-274B4BE20351}"/>
              </a:ext>
            </a:extLst>
          </p:cNvPr>
          <p:cNvSpPr txBox="1"/>
          <p:nvPr/>
        </p:nvSpPr>
        <p:spPr>
          <a:xfrm>
            <a:off x="11388618" y="1200187"/>
            <a:ext cx="69020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73933819-3C07-44EF-8A18-E72CFF176119}"/>
              </a:ext>
            </a:extLst>
          </p:cNvPr>
          <p:cNvSpPr txBox="1"/>
          <p:nvPr/>
        </p:nvSpPr>
        <p:spPr>
          <a:xfrm>
            <a:off x="4922018" y="96878"/>
            <a:ext cx="5021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9AE5244-1A71-4586-A0DB-5F559079112C}"/>
              </a:ext>
            </a:extLst>
          </p:cNvPr>
          <p:cNvSpPr txBox="1"/>
          <p:nvPr/>
        </p:nvSpPr>
        <p:spPr>
          <a:xfrm>
            <a:off x="9632620" y="5338734"/>
            <a:ext cx="5021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37F6209-54CC-4D4D-A02E-889FDE065114}"/>
              </a:ext>
            </a:extLst>
          </p:cNvPr>
          <p:cNvSpPr txBox="1"/>
          <p:nvPr/>
        </p:nvSpPr>
        <p:spPr>
          <a:xfrm>
            <a:off x="897381" y="4583513"/>
            <a:ext cx="5934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1,N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AD3802D-BA5A-4948-89FB-D225AF97E512}"/>
              </a:ext>
            </a:extLst>
          </p:cNvPr>
          <p:cNvSpPr txBox="1"/>
          <p:nvPr/>
        </p:nvSpPr>
        <p:spPr>
          <a:xfrm>
            <a:off x="3553382" y="466210"/>
            <a:ext cx="5934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47355687-13BB-46B2-993B-B6762F254B1C}"/>
              </a:ext>
            </a:extLst>
          </p:cNvPr>
          <p:cNvSpPr txBox="1"/>
          <p:nvPr/>
        </p:nvSpPr>
        <p:spPr>
          <a:xfrm>
            <a:off x="5424214" y="7357100"/>
            <a:ext cx="5934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7FABCC3-E568-4476-8FEF-B56AD8E30404}"/>
              </a:ext>
            </a:extLst>
          </p:cNvPr>
          <p:cNvSpPr txBox="1"/>
          <p:nvPr/>
        </p:nvSpPr>
        <p:spPr>
          <a:xfrm>
            <a:off x="8469932" y="2716063"/>
            <a:ext cx="52380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1,N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243F6D68-CB45-4001-B560-7DEF091A5E9B}"/>
              </a:ext>
            </a:extLst>
          </p:cNvPr>
          <p:cNvSpPr txBox="1"/>
          <p:nvPr/>
        </p:nvSpPr>
        <p:spPr>
          <a:xfrm>
            <a:off x="5204605" y="1197845"/>
            <a:ext cx="5934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12CFA48-DB75-43AB-B932-9FFAE09BA8EF}"/>
              </a:ext>
            </a:extLst>
          </p:cNvPr>
          <p:cNvSpPr txBox="1"/>
          <p:nvPr/>
        </p:nvSpPr>
        <p:spPr>
          <a:xfrm>
            <a:off x="3207790" y="4291655"/>
            <a:ext cx="5934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8AE7B5FF-8B49-4B4B-A4B5-5730790DAE28}"/>
              </a:ext>
            </a:extLst>
          </p:cNvPr>
          <p:cNvSpPr txBox="1"/>
          <p:nvPr/>
        </p:nvSpPr>
        <p:spPr>
          <a:xfrm>
            <a:off x="8845409" y="5705205"/>
            <a:ext cx="593481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5F374CB5-53BD-41EC-B1B0-8AE1F7AC9567}"/>
              </a:ext>
            </a:extLst>
          </p:cNvPr>
          <p:cNvSpPr txBox="1"/>
          <p:nvPr/>
        </p:nvSpPr>
        <p:spPr>
          <a:xfrm>
            <a:off x="6032457" y="3897630"/>
            <a:ext cx="5934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1,1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DEAA127-5432-4F20-A636-1FF6FE4EEB68}"/>
              </a:ext>
            </a:extLst>
          </p:cNvPr>
          <p:cNvSpPr txBox="1"/>
          <p:nvPr/>
        </p:nvSpPr>
        <p:spPr>
          <a:xfrm>
            <a:off x="6233986" y="512714"/>
            <a:ext cx="5414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3DFDB03-0217-4650-A2CF-38D15B2D0264}"/>
              </a:ext>
            </a:extLst>
          </p:cNvPr>
          <p:cNvSpPr txBox="1"/>
          <p:nvPr/>
        </p:nvSpPr>
        <p:spPr>
          <a:xfrm>
            <a:off x="8826504" y="4587647"/>
            <a:ext cx="52380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277302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07C5E8-BC7B-495E-ADE8-61D581D60079}"/>
              </a:ext>
            </a:extLst>
          </p:cNvPr>
          <p:cNvSpPr txBox="1">
            <a:spLocks/>
          </p:cNvSpPr>
          <p:nvPr/>
        </p:nvSpPr>
        <p:spPr>
          <a:xfrm>
            <a:off x="9860080" y="5462117"/>
            <a:ext cx="2493125" cy="18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PARTICIPANTS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(PK)</a:t>
            </a:r>
            <a:endParaRPr lang="fr-FR" sz="1260" i="1" dirty="0"/>
          </a:p>
          <a:p>
            <a:r>
              <a:rPr lang="fr-FR" sz="1260" dirty="0"/>
              <a:t>+ Client </a:t>
            </a:r>
            <a:r>
              <a:rPr lang="fr-FR" sz="1260" dirty="0" err="1"/>
              <a:t>bool</a:t>
            </a:r>
            <a:endParaRPr lang="fr-FR" sz="1260" dirty="0"/>
          </a:p>
          <a:p>
            <a:r>
              <a:rPr lang="fr-FR" sz="1260" dirty="0"/>
              <a:t>- </a:t>
            </a:r>
            <a:r>
              <a:rPr lang="fr-FR" sz="1260" dirty="0" err="1"/>
              <a:t>Coordonnees</a:t>
            </a:r>
            <a:r>
              <a:rPr lang="fr-FR" sz="1260" dirty="0"/>
              <a:t> Bancaires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Solvabilite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(FK)</a:t>
            </a:r>
          </a:p>
          <a:p>
            <a:r>
              <a:rPr lang="fr-FR" sz="1260" b="1" dirty="0">
                <a:solidFill>
                  <a:srgbClr val="FF0000"/>
                </a:solidFill>
              </a:rPr>
              <a:t>+ si </a:t>
            </a:r>
            <a:r>
              <a:rPr lang="fr-FR" sz="1260" b="1" dirty="0" err="1">
                <a:solidFill>
                  <a:srgbClr val="FF0000"/>
                </a:solidFill>
              </a:rPr>
              <a:t>accomp</a:t>
            </a:r>
            <a:r>
              <a:rPr lang="fr-FR" sz="1260" b="1" dirty="0">
                <a:solidFill>
                  <a:srgbClr val="FF0000"/>
                </a:solidFill>
              </a:rPr>
              <a:t> : </a:t>
            </a:r>
            <a:r>
              <a:rPr lang="fr-FR" sz="1260" b="1" dirty="0" err="1">
                <a:solidFill>
                  <a:srgbClr val="FF0000"/>
                </a:solidFill>
              </a:rPr>
              <a:t>ID_Client</a:t>
            </a:r>
            <a:r>
              <a:rPr lang="fr-FR" sz="1260" b="1" dirty="0">
                <a:solidFill>
                  <a:srgbClr val="FF0000"/>
                </a:solidFill>
              </a:rPr>
              <a:t> (FK) ?</a:t>
            </a:r>
          </a:p>
          <a:p>
            <a:endParaRPr lang="fr-FR" sz="1260" dirty="0"/>
          </a:p>
          <a:p>
            <a:pPr marL="180023" indent="-180023">
              <a:buFontTx/>
              <a:buChar char="-"/>
            </a:pPr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A709F6-E28C-42B7-B3B6-CF91E3B7E13C}"/>
              </a:ext>
            </a:extLst>
          </p:cNvPr>
          <p:cNvSpPr txBox="1">
            <a:spLocks/>
          </p:cNvSpPr>
          <p:nvPr/>
        </p:nvSpPr>
        <p:spPr>
          <a:xfrm>
            <a:off x="10762735" y="1489212"/>
            <a:ext cx="1830185" cy="20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INDIVIDUS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(PK) 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Civilite</a:t>
            </a:r>
            <a:endParaRPr lang="fr-FR" sz="1260" dirty="0"/>
          </a:p>
          <a:p>
            <a:r>
              <a:rPr lang="fr-FR" sz="1260" dirty="0"/>
              <a:t>+ Nom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Prenom</a:t>
            </a:r>
            <a:endParaRPr lang="fr-FR" sz="1260" dirty="0"/>
          </a:p>
          <a:p>
            <a:r>
              <a:rPr lang="fr-FR" sz="1260" dirty="0"/>
              <a:t>+ Date de Naissance</a:t>
            </a:r>
          </a:p>
          <a:p>
            <a:r>
              <a:rPr lang="fr-FR" sz="1260" dirty="0"/>
              <a:t>+ Adresse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Telephone</a:t>
            </a:r>
            <a:endParaRPr lang="fr-FR" sz="126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7CDE6B-5D29-476E-A32C-99B4B31601DF}"/>
              </a:ext>
            </a:extLst>
          </p:cNvPr>
          <p:cNvSpPr txBox="1">
            <a:spLocks/>
          </p:cNvSpPr>
          <p:nvPr/>
        </p:nvSpPr>
        <p:spPr>
          <a:xfrm>
            <a:off x="7623212" y="3521060"/>
            <a:ext cx="1720417" cy="108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ENQUETES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ID_Destination</a:t>
            </a:r>
            <a:endParaRPr lang="fr-FR" sz="1260" dirty="0"/>
          </a:p>
          <a:p>
            <a:r>
              <a:rPr lang="fr-FR" sz="1260" dirty="0"/>
              <a:t>+ Taux Satisfaction</a:t>
            </a:r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EB2E05-7A82-42D6-BC65-446A462D5E2A}"/>
              </a:ext>
            </a:extLst>
          </p:cNvPr>
          <p:cNvSpPr txBox="1">
            <a:spLocks/>
          </p:cNvSpPr>
          <p:nvPr/>
        </p:nvSpPr>
        <p:spPr>
          <a:xfrm>
            <a:off x="468181" y="4011094"/>
            <a:ext cx="2001635" cy="18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VOYAGES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ID_Voyage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DateAller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DateRetour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NbVoyageurs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NbPlaces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ID_Client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ID_Destination</a:t>
            </a:r>
            <a:r>
              <a:rPr lang="fr-FR" sz="1260" dirty="0"/>
              <a:t> (FK)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CF5E5-8FDC-4C31-A76D-44042441E614}"/>
              </a:ext>
            </a:extLst>
          </p:cNvPr>
          <p:cNvSpPr txBox="1">
            <a:spLocks/>
          </p:cNvSpPr>
          <p:nvPr/>
        </p:nvSpPr>
        <p:spPr>
          <a:xfrm>
            <a:off x="3725449" y="3753321"/>
            <a:ext cx="2051188" cy="146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DOSSIERS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ID_Dossier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 </a:t>
            </a:r>
            <a:r>
              <a:rPr lang="fr-FR" sz="1260" i="1" dirty="0"/>
              <a:t>Liste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ID_Voyage</a:t>
            </a:r>
            <a:r>
              <a:rPr lang="fr-FR" sz="1260" dirty="0"/>
              <a:t> (FK) </a:t>
            </a:r>
            <a:r>
              <a:rPr lang="fr-FR" sz="1260" i="1" dirty="0"/>
              <a:t>Liste</a:t>
            </a:r>
          </a:p>
          <a:p>
            <a:r>
              <a:rPr lang="fr-FR" sz="1260" dirty="0"/>
              <a:t>+ Statut </a:t>
            </a:r>
            <a:r>
              <a:rPr lang="fr-FR" sz="1260" dirty="0" err="1"/>
              <a:t>Enum</a:t>
            </a:r>
            <a:endParaRPr lang="fr-FR" sz="126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1A9978-4EB4-4734-9D4C-A6D9AA44E519}"/>
              </a:ext>
            </a:extLst>
          </p:cNvPr>
          <p:cNvSpPr txBox="1">
            <a:spLocks/>
          </p:cNvSpPr>
          <p:nvPr/>
        </p:nvSpPr>
        <p:spPr>
          <a:xfrm>
            <a:off x="3743735" y="1760676"/>
            <a:ext cx="2425038" cy="1328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PERSONNEL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Role</a:t>
            </a:r>
            <a:r>
              <a:rPr lang="fr-FR" sz="1260" dirty="0"/>
              <a:t> </a:t>
            </a:r>
            <a:r>
              <a:rPr lang="fr-FR" sz="1260" dirty="0" err="1"/>
              <a:t>Enum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(FK)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E1D9D2-53CA-4A66-ABE7-02BB3BBA7212}"/>
              </a:ext>
            </a:extLst>
          </p:cNvPr>
          <p:cNvSpPr txBox="1">
            <a:spLocks/>
          </p:cNvSpPr>
          <p:nvPr/>
        </p:nvSpPr>
        <p:spPr>
          <a:xfrm>
            <a:off x="1032030" y="6528097"/>
            <a:ext cx="2001635" cy="13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DESTINATIONS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ID_Destination</a:t>
            </a:r>
            <a:r>
              <a:rPr lang="fr-FR" sz="1260" dirty="0"/>
              <a:t> (PK)</a:t>
            </a:r>
          </a:p>
          <a:p>
            <a:r>
              <a:rPr lang="fr-FR" sz="1260" dirty="0"/>
              <a:t>+ Continent</a:t>
            </a:r>
          </a:p>
          <a:p>
            <a:r>
              <a:rPr lang="fr-FR" sz="1260" dirty="0"/>
              <a:t>+ Pays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Region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DescriptionVoyage</a:t>
            </a:r>
            <a:endParaRPr lang="fr-FR" sz="126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0D4C17-433B-4A4A-9A4E-E429ABE875BD}"/>
              </a:ext>
            </a:extLst>
          </p:cNvPr>
          <p:cNvSpPr txBox="1">
            <a:spLocks/>
          </p:cNvSpPr>
          <p:nvPr/>
        </p:nvSpPr>
        <p:spPr>
          <a:xfrm>
            <a:off x="4226209" y="6893502"/>
            <a:ext cx="2177007" cy="130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ASSURANCE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ID_Assurance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 </a:t>
            </a:r>
            <a:r>
              <a:rPr lang="fr-FR" sz="1260" i="1" dirty="0"/>
              <a:t>Liste</a:t>
            </a:r>
          </a:p>
          <a:p>
            <a:r>
              <a:rPr lang="fr-FR" sz="1260" dirty="0"/>
              <a:t>+ Type </a:t>
            </a:r>
            <a:r>
              <a:rPr lang="fr-FR" sz="1260" dirty="0" err="1"/>
              <a:t>Enum</a:t>
            </a:r>
            <a:endParaRPr lang="fr-FR" sz="1260" i="1" dirty="0"/>
          </a:p>
          <a:p>
            <a:r>
              <a:rPr lang="fr-FR" sz="1260" dirty="0"/>
              <a:t>+ Prix</a:t>
            </a:r>
          </a:p>
          <a:p>
            <a:endParaRPr lang="fr-FR" sz="1260" dirty="0"/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4A2F336C-53F8-4113-AF45-F6C66BDDD089}"/>
              </a:ext>
            </a:extLst>
          </p:cNvPr>
          <p:cNvCxnSpPr>
            <a:cxnSpLocks/>
            <a:stCxn id="11" idx="1"/>
            <a:endCxn id="7" idx="0"/>
          </p:cNvCxnSpPr>
          <p:nvPr/>
        </p:nvCxnSpPr>
        <p:spPr>
          <a:xfrm rot="10800000" flipV="1">
            <a:off x="1468998" y="2424891"/>
            <a:ext cx="2274737" cy="1586202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63E92CD7-B977-458E-9A80-786F58D4B04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414614" y="5909863"/>
            <a:ext cx="672618" cy="563849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6E1E0F92-A54E-4A21-9A6D-E34E10F9F43B}"/>
              </a:ext>
            </a:extLst>
          </p:cNvPr>
          <p:cNvSpPr/>
          <p:nvPr/>
        </p:nvSpPr>
        <p:spPr>
          <a:xfrm>
            <a:off x="6528191" y="4397787"/>
            <a:ext cx="426180" cy="383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039356A-6D77-4237-B023-48AE151AB1CF}"/>
              </a:ext>
            </a:extLst>
          </p:cNvPr>
          <p:cNvSpPr/>
          <p:nvPr/>
        </p:nvSpPr>
        <p:spPr>
          <a:xfrm>
            <a:off x="4737347" y="5941078"/>
            <a:ext cx="426180" cy="383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6149185-2659-45D0-BCAF-57E5CD813AF1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>
            <a:off x="6168773" y="2424891"/>
            <a:ext cx="572508" cy="1972895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99DA6F4B-E7B3-4F31-8841-E7C0CDD3D119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6954372" y="4064968"/>
            <a:ext cx="668841" cy="5245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85243838-FB7A-4572-B21D-159DE3B60E12}"/>
              </a:ext>
            </a:extLst>
          </p:cNvPr>
          <p:cNvCxnSpPr>
            <a:cxnSpLocks/>
            <a:stCxn id="22" idx="5"/>
            <a:endCxn id="4" idx="1"/>
          </p:cNvCxnSpPr>
          <p:nvPr/>
        </p:nvCxnSpPr>
        <p:spPr>
          <a:xfrm rot="16200000" flipH="1">
            <a:off x="7546404" y="4070634"/>
            <a:ext cx="1659231" cy="2968121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45210C26-E495-4AA5-95D0-2AF4787E0C49}"/>
              </a:ext>
            </a:extLst>
          </p:cNvPr>
          <p:cNvCxnSpPr>
            <a:cxnSpLocks/>
            <a:stCxn id="23" idx="1"/>
            <a:endCxn id="10" idx="2"/>
          </p:cNvCxnSpPr>
          <p:nvPr/>
        </p:nvCxnSpPr>
        <p:spPr>
          <a:xfrm rot="16200000" flipV="1">
            <a:off x="4384492" y="5581964"/>
            <a:ext cx="781820" cy="48717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E453CA5B-EDA7-4920-87BF-A633CD2EC3CB}"/>
              </a:ext>
            </a:extLst>
          </p:cNvPr>
          <p:cNvCxnSpPr>
            <a:cxnSpLocks/>
            <a:stCxn id="23" idx="4"/>
            <a:endCxn id="13" idx="0"/>
          </p:cNvCxnSpPr>
          <p:nvPr/>
        </p:nvCxnSpPr>
        <p:spPr>
          <a:xfrm rot="16200000" flipH="1">
            <a:off x="4848087" y="6426875"/>
            <a:ext cx="568977" cy="364275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0FF65C1C-6266-40BA-AA98-48D65528A36F}"/>
              </a:ext>
            </a:extLst>
          </p:cNvPr>
          <p:cNvCxnSpPr>
            <a:stCxn id="23" idx="6"/>
            <a:endCxn id="4" idx="2"/>
          </p:cNvCxnSpPr>
          <p:nvPr/>
        </p:nvCxnSpPr>
        <p:spPr>
          <a:xfrm>
            <a:off x="5163527" y="6132801"/>
            <a:ext cx="5943116" cy="1173701"/>
          </a:xfrm>
          <a:prstGeom prst="curvedConnector4">
            <a:avLst>
              <a:gd name="adj1" fmla="val 39513"/>
              <a:gd name="adj2" fmla="val 12045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56C726F8-C2AA-427C-833F-0E7A824BC084}"/>
              </a:ext>
            </a:extLst>
          </p:cNvPr>
          <p:cNvCxnSpPr>
            <a:stCxn id="23" idx="2"/>
            <a:endCxn id="7" idx="3"/>
          </p:cNvCxnSpPr>
          <p:nvPr/>
        </p:nvCxnSpPr>
        <p:spPr>
          <a:xfrm rot="10800000">
            <a:off x="2469815" y="4933288"/>
            <a:ext cx="2267532" cy="1199515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B625A4F-F4C8-4686-9EE3-6268A1882202}"/>
              </a:ext>
            </a:extLst>
          </p:cNvPr>
          <p:cNvSpPr/>
          <p:nvPr/>
        </p:nvSpPr>
        <p:spPr>
          <a:xfrm>
            <a:off x="9112859" y="2490364"/>
            <a:ext cx="426180" cy="383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CFEAFD39-8F4A-49BF-A92D-3090B2140BD7}"/>
              </a:ext>
            </a:extLst>
          </p:cNvPr>
          <p:cNvCxnSpPr>
            <a:cxnSpLocks/>
            <a:stCxn id="11" idx="0"/>
            <a:endCxn id="38" idx="2"/>
          </p:cNvCxnSpPr>
          <p:nvPr/>
        </p:nvCxnSpPr>
        <p:spPr>
          <a:xfrm rot="16200000" flipH="1">
            <a:off x="6573850" y="143080"/>
            <a:ext cx="921412" cy="4156605"/>
          </a:xfrm>
          <a:prstGeom prst="curvedConnector4">
            <a:avLst>
              <a:gd name="adj1" fmla="val -26050"/>
              <a:gd name="adj2" fmla="val 64585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A44ACB28-2A9E-429B-B95E-406822EF77CF}"/>
              </a:ext>
            </a:extLst>
          </p:cNvPr>
          <p:cNvCxnSpPr>
            <a:cxnSpLocks/>
            <a:stCxn id="38" idx="7"/>
            <a:endCxn id="5" idx="1"/>
          </p:cNvCxnSpPr>
          <p:nvPr/>
        </p:nvCxnSpPr>
        <p:spPr>
          <a:xfrm rot="5400000" flipH="1" flipV="1">
            <a:off x="10091800" y="1875585"/>
            <a:ext cx="55762" cy="1286108"/>
          </a:xfrm>
          <a:prstGeom prst="curvedConnector4">
            <a:avLst>
              <a:gd name="adj1" fmla="val 430452"/>
              <a:gd name="adj2" fmla="val 5242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7BC0676C-D9D0-46D0-B249-A0425348921A}"/>
              </a:ext>
            </a:extLst>
          </p:cNvPr>
          <p:cNvCxnSpPr>
            <a:stCxn id="38" idx="5"/>
            <a:endCxn id="4" idx="0"/>
          </p:cNvCxnSpPr>
          <p:nvPr/>
        </p:nvCxnSpPr>
        <p:spPr>
          <a:xfrm rot="16200000" flipH="1">
            <a:off x="8969403" y="3324878"/>
            <a:ext cx="2644461" cy="1630017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E9C4C21D-819A-4BA0-8A4A-58ACA2E2686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4521543" y="3318608"/>
            <a:ext cx="664214" cy="205211"/>
          </a:xfrm>
          <a:prstGeom prst="curved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07C5E8-BC7B-495E-ADE8-61D581D60079}"/>
              </a:ext>
            </a:extLst>
          </p:cNvPr>
          <p:cNvSpPr txBox="1">
            <a:spLocks/>
          </p:cNvSpPr>
          <p:nvPr/>
        </p:nvSpPr>
        <p:spPr>
          <a:xfrm>
            <a:off x="9860080" y="5462117"/>
            <a:ext cx="2493125" cy="18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PARTICIPANTS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(PK)</a:t>
            </a:r>
            <a:endParaRPr lang="fr-FR" sz="1260" i="1" dirty="0"/>
          </a:p>
          <a:p>
            <a:r>
              <a:rPr lang="fr-FR" sz="1260" dirty="0"/>
              <a:t>+ Client </a:t>
            </a:r>
            <a:r>
              <a:rPr lang="fr-FR" sz="1260" dirty="0" err="1"/>
              <a:t>bool</a:t>
            </a:r>
            <a:endParaRPr lang="fr-FR" sz="1260" dirty="0"/>
          </a:p>
          <a:p>
            <a:r>
              <a:rPr lang="fr-FR" sz="1260" dirty="0"/>
              <a:t>- </a:t>
            </a:r>
            <a:r>
              <a:rPr lang="fr-FR" sz="1260" dirty="0" err="1"/>
              <a:t>Coordonnees</a:t>
            </a:r>
            <a:r>
              <a:rPr lang="fr-FR" sz="1260" dirty="0"/>
              <a:t> Bancaires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Solvabilite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u="sng" dirty="0"/>
              <a:t>si </a:t>
            </a:r>
            <a:r>
              <a:rPr lang="fr-FR" sz="1260" u="sng" dirty="0" err="1"/>
              <a:t>accomp</a:t>
            </a:r>
            <a:r>
              <a:rPr lang="fr-FR" sz="1260" u="sng" dirty="0"/>
              <a:t> : </a:t>
            </a:r>
            <a:r>
              <a:rPr lang="fr-FR" sz="1260" dirty="0" err="1"/>
              <a:t>ID_Client</a:t>
            </a:r>
            <a:r>
              <a:rPr lang="fr-FR" sz="1260" dirty="0"/>
              <a:t> (FK)</a:t>
            </a:r>
          </a:p>
          <a:p>
            <a:endParaRPr lang="fr-FR" sz="1260" dirty="0"/>
          </a:p>
          <a:p>
            <a:pPr marL="180023" indent="-180023">
              <a:buFontTx/>
              <a:buChar char="-"/>
            </a:pPr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A709F6-E28C-42B7-B3B6-CF91E3B7E13C}"/>
              </a:ext>
            </a:extLst>
          </p:cNvPr>
          <p:cNvSpPr txBox="1">
            <a:spLocks/>
          </p:cNvSpPr>
          <p:nvPr/>
        </p:nvSpPr>
        <p:spPr>
          <a:xfrm>
            <a:off x="10678403" y="368125"/>
            <a:ext cx="1830185" cy="2003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INDIVIDUS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(PK) 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Civilite</a:t>
            </a:r>
            <a:endParaRPr lang="fr-FR" sz="1260" dirty="0"/>
          </a:p>
          <a:p>
            <a:r>
              <a:rPr lang="fr-FR" sz="1260" dirty="0"/>
              <a:t>+ Nom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Prenom</a:t>
            </a:r>
            <a:endParaRPr lang="fr-FR" sz="1260" dirty="0"/>
          </a:p>
          <a:p>
            <a:r>
              <a:rPr lang="fr-FR" sz="1260" dirty="0"/>
              <a:t>+ Date de Naissance</a:t>
            </a:r>
          </a:p>
          <a:p>
            <a:r>
              <a:rPr lang="fr-FR" sz="1260" dirty="0"/>
              <a:t>+ Adresse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Telephone</a:t>
            </a:r>
            <a:endParaRPr lang="fr-FR" sz="126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7CDE6B-5D29-476E-A32C-99B4B31601DF}"/>
              </a:ext>
            </a:extLst>
          </p:cNvPr>
          <p:cNvSpPr txBox="1">
            <a:spLocks/>
          </p:cNvSpPr>
          <p:nvPr/>
        </p:nvSpPr>
        <p:spPr>
          <a:xfrm>
            <a:off x="8591813" y="3338191"/>
            <a:ext cx="1720417" cy="1087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ENQUETES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ID_Enquete</a:t>
            </a:r>
            <a:r>
              <a:rPr lang="fr-FR" sz="1260"/>
              <a:t> (PK)</a:t>
            </a:r>
            <a:endParaRPr lang="fr-FR" sz="1260" dirty="0"/>
          </a:p>
          <a:p>
            <a:r>
              <a:rPr lang="fr-FR" sz="1260" dirty="0"/>
              <a:t>+</a:t>
            </a:r>
            <a:r>
              <a:rPr lang="fr-FR" sz="1260" dirty="0" err="1"/>
              <a:t>ID_Participant</a:t>
            </a:r>
            <a:r>
              <a:rPr lang="fr-FR" sz="1260" dirty="0"/>
              <a:t> (FK)</a:t>
            </a:r>
          </a:p>
          <a:p>
            <a:r>
              <a:rPr lang="fr-FR" sz="1260" dirty="0"/>
              <a:t>+ Taux Satisfaction</a:t>
            </a:r>
          </a:p>
          <a:p>
            <a:endParaRPr lang="fr-FR" sz="1260" dirty="0"/>
          </a:p>
          <a:p>
            <a:endParaRPr lang="fr-FR" sz="126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EB2E05-7A82-42D6-BC65-446A462D5E2A}"/>
              </a:ext>
            </a:extLst>
          </p:cNvPr>
          <p:cNvSpPr txBox="1">
            <a:spLocks/>
          </p:cNvSpPr>
          <p:nvPr/>
        </p:nvSpPr>
        <p:spPr>
          <a:xfrm>
            <a:off x="391981" y="4011094"/>
            <a:ext cx="2001635" cy="1844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VOYAGES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ID_Voyage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DateAller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DateRetour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NbVoyageurs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NbPlaces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PrixBtoC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PrixBtoB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ID_Destination</a:t>
            </a:r>
            <a:r>
              <a:rPr lang="fr-FR" sz="1260" dirty="0"/>
              <a:t> (FK)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5CF5E5-8FDC-4C31-A76D-44042441E614}"/>
              </a:ext>
            </a:extLst>
          </p:cNvPr>
          <p:cNvSpPr txBox="1">
            <a:spLocks/>
          </p:cNvSpPr>
          <p:nvPr/>
        </p:nvSpPr>
        <p:spPr>
          <a:xfrm>
            <a:off x="3725450" y="3549126"/>
            <a:ext cx="2051188" cy="146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DOSSIERS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ID_Dossier</a:t>
            </a:r>
            <a:r>
              <a:rPr lang="fr-FR" sz="1260" dirty="0"/>
              <a:t> (PK) </a:t>
            </a:r>
          </a:p>
          <a:p>
            <a:r>
              <a:rPr lang="fr-FR" sz="1260" dirty="0"/>
              <a:t>+ Statut </a:t>
            </a:r>
            <a:r>
              <a:rPr lang="fr-FR" sz="1260" dirty="0" err="1"/>
              <a:t>Enum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(FK)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1A9978-4EB4-4734-9D4C-A6D9AA44E519}"/>
              </a:ext>
            </a:extLst>
          </p:cNvPr>
          <p:cNvSpPr txBox="1">
            <a:spLocks/>
          </p:cNvSpPr>
          <p:nvPr/>
        </p:nvSpPr>
        <p:spPr>
          <a:xfrm>
            <a:off x="3667145" y="986225"/>
            <a:ext cx="2425038" cy="2118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PERSONNEL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(PK)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Role</a:t>
            </a:r>
            <a:r>
              <a:rPr lang="fr-FR" sz="1260" dirty="0"/>
              <a:t> </a:t>
            </a:r>
            <a:r>
              <a:rPr lang="fr-FR" sz="1260" dirty="0" err="1"/>
              <a:t>Enum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8E1D9D2-53CA-4A66-ABE7-02BB3BBA7212}"/>
              </a:ext>
            </a:extLst>
          </p:cNvPr>
          <p:cNvSpPr txBox="1">
            <a:spLocks/>
          </p:cNvSpPr>
          <p:nvPr/>
        </p:nvSpPr>
        <p:spPr>
          <a:xfrm>
            <a:off x="861178" y="6800150"/>
            <a:ext cx="2001635" cy="13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DESTINATIONS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ID_Destination</a:t>
            </a:r>
            <a:r>
              <a:rPr lang="fr-FR" sz="1260" dirty="0"/>
              <a:t> (PK)</a:t>
            </a:r>
          </a:p>
          <a:p>
            <a:r>
              <a:rPr lang="fr-FR" sz="1260" dirty="0"/>
              <a:t>+ Continent</a:t>
            </a:r>
          </a:p>
          <a:p>
            <a:r>
              <a:rPr lang="fr-FR" sz="1260" dirty="0"/>
              <a:t>+ Pays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Region</a:t>
            </a:r>
            <a:endParaRPr lang="fr-FR" sz="1260" dirty="0"/>
          </a:p>
          <a:p>
            <a:r>
              <a:rPr lang="fr-FR" sz="1260" dirty="0"/>
              <a:t>+ </a:t>
            </a:r>
            <a:r>
              <a:rPr lang="fr-FR" sz="1260" dirty="0" err="1"/>
              <a:t>DescriptionVoyage</a:t>
            </a:r>
            <a:endParaRPr lang="fr-FR" sz="126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0D4C17-433B-4A4A-9A4E-E429ABE875BD}"/>
              </a:ext>
            </a:extLst>
          </p:cNvPr>
          <p:cNvSpPr txBox="1">
            <a:spLocks/>
          </p:cNvSpPr>
          <p:nvPr/>
        </p:nvSpPr>
        <p:spPr>
          <a:xfrm>
            <a:off x="4219050" y="7540527"/>
            <a:ext cx="2177007" cy="130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ASSURANCE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ID_Assurance</a:t>
            </a:r>
            <a:r>
              <a:rPr lang="fr-FR" sz="1260" dirty="0"/>
              <a:t> (PK) </a:t>
            </a:r>
          </a:p>
          <a:p>
            <a:r>
              <a:rPr lang="fr-FR" sz="1260" dirty="0"/>
              <a:t>+ Type </a:t>
            </a:r>
            <a:r>
              <a:rPr lang="fr-FR" sz="1260" dirty="0" err="1"/>
              <a:t>Enum</a:t>
            </a:r>
            <a:endParaRPr lang="fr-FR" sz="1260" i="1" dirty="0"/>
          </a:p>
          <a:p>
            <a:r>
              <a:rPr lang="fr-FR" sz="1260" dirty="0"/>
              <a:t>+ Prix</a:t>
            </a:r>
          </a:p>
          <a:p>
            <a:endParaRPr lang="fr-FR" sz="1260" dirty="0"/>
          </a:p>
        </p:txBody>
      </p:sp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4A2F336C-53F8-4113-AF45-F6C66BDDD089}"/>
              </a:ext>
            </a:extLst>
          </p:cNvPr>
          <p:cNvCxnSpPr>
            <a:cxnSpLocks/>
            <a:stCxn id="11" idx="1"/>
            <a:endCxn id="7" idx="0"/>
          </p:cNvCxnSpPr>
          <p:nvPr/>
        </p:nvCxnSpPr>
        <p:spPr>
          <a:xfrm rot="10800000" flipV="1">
            <a:off x="1392799" y="2045454"/>
            <a:ext cx="2274346" cy="1965639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63E92CD7-B977-458E-9A80-786F58D4B04C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1155062" y="6093215"/>
            <a:ext cx="944671" cy="469197"/>
          </a:xfrm>
          <a:prstGeom prst="curvedConnector3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6E1E0F92-A54E-4A21-9A6D-E34E10F9F43B}"/>
              </a:ext>
            </a:extLst>
          </p:cNvPr>
          <p:cNvSpPr/>
          <p:nvPr/>
        </p:nvSpPr>
        <p:spPr>
          <a:xfrm>
            <a:off x="6999844" y="4414139"/>
            <a:ext cx="426180" cy="3834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039356A-6D77-4237-B023-48AE151AB1CF}"/>
              </a:ext>
            </a:extLst>
          </p:cNvPr>
          <p:cNvSpPr/>
          <p:nvPr/>
        </p:nvSpPr>
        <p:spPr>
          <a:xfrm>
            <a:off x="4737347" y="5941078"/>
            <a:ext cx="426180" cy="383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6149185-2659-45D0-BCAF-57E5CD813AF1}"/>
              </a:ext>
            </a:extLst>
          </p:cNvPr>
          <p:cNvCxnSpPr>
            <a:cxnSpLocks/>
            <a:stCxn id="11" idx="3"/>
            <a:endCxn id="22" idx="0"/>
          </p:cNvCxnSpPr>
          <p:nvPr/>
        </p:nvCxnSpPr>
        <p:spPr>
          <a:xfrm>
            <a:off x="6092183" y="2045455"/>
            <a:ext cx="1120751" cy="2368684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99DA6F4B-E7B3-4F31-8841-E7C0CDD3D119}"/>
              </a:ext>
            </a:extLst>
          </p:cNvPr>
          <p:cNvCxnSpPr>
            <a:cxnSpLocks/>
            <a:stCxn id="22" idx="6"/>
            <a:endCxn id="6" idx="1"/>
          </p:cNvCxnSpPr>
          <p:nvPr/>
        </p:nvCxnSpPr>
        <p:spPr>
          <a:xfrm flipV="1">
            <a:off x="7426024" y="3882099"/>
            <a:ext cx="1165789" cy="72376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85243838-FB7A-4572-B21D-159DE3B60E12}"/>
              </a:ext>
            </a:extLst>
          </p:cNvPr>
          <p:cNvCxnSpPr>
            <a:cxnSpLocks/>
            <a:stCxn id="22" idx="5"/>
            <a:endCxn id="4" idx="1"/>
          </p:cNvCxnSpPr>
          <p:nvPr/>
        </p:nvCxnSpPr>
        <p:spPr>
          <a:xfrm rot="16200000" flipH="1">
            <a:off x="7790406" y="4314635"/>
            <a:ext cx="1642879" cy="2496469"/>
          </a:xfrm>
          <a:prstGeom prst="curved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45210C26-E495-4AA5-95D0-2AF4787E0C49}"/>
              </a:ext>
            </a:extLst>
          </p:cNvPr>
          <p:cNvCxnSpPr>
            <a:cxnSpLocks/>
            <a:stCxn id="23" idx="1"/>
            <a:endCxn id="10" idx="2"/>
          </p:cNvCxnSpPr>
          <p:nvPr/>
        </p:nvCxnSpPr>
        <p:spPr>
          <a:xfrm rot="16200000" flipV="1">
            <a:off x="4282395" y="5479868"/>
            <a:ext cx="986015" cy="48716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E453CA5B-EDA7-4920-87BF-A633CD2EC3CB}"/>
              </a:ext>
            </a:extLst>
          </p:cNvPr>
          <p:cNvCxnSpPr>
            <a:cxnSpLocks/>
            <a:stCxn id="23" idx="4"/>
            <a:endCxn id="13" idx="0"/>
          </p:cNvCxnSpPr>
          <p:nvPr/>
        </p:nvCxnSpPr>
        <p:spPr>
          <a:xfrm rot="16200000" flipH="1">
            <a:off x="4520994" y="6753967"/>
            <a:ext cx="1216002" cy="357117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0FF65C1C-6266-40BA-AA98-48D65528A36F}"/>
              </a:ext>
            </a:extLst>
          </p:cNvPr>
          <p:cNvCxnSpPr>
            <a:stCxn id="23" idx="6"/>
            <a:endCxn id="4" idx="2"/>
          </p:cNvCxnSpPr>
          <p:nvPr/>
        </p:nvCxnSpPr>
        <p:spPr>
          <a:xfrm>
            <a:off x="5163527" y="6132801"/>
            <a:ext cx="5943116" cy="1173701"/>
          </a:xfrm>
          <a:prstGeom prst="curvedConnector4">
            <a:avLst>
              <a:gd name="adj1" fmla="val 43665"/>
              <a:gd name="adj2" fmla="val 15136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56C726F8-C2AA-427C-833F-0E7A824BC084}"/>
              </a:ext>
            </a:extLst>
          </p:cNvPr>
          <p:cNvCxnSpPr>
            <a:stCxn id="23" idx="2"/>
            <a:endCxn id="7" idx="3"/>
          </p:cNvCxnSpPr>
          <p:nvPr/>
        </p:nvCxnSpPr>
        <p:spPr>
          <a:xfrm rot="10800000">
            <a:off x="2393617" y="4933288"/>
            <a:ext cx="2343731" cy="1199515"/>
          </a:xfrm>
          <a:prstGeom prst="curvedConnector3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B625A4F-F4C8-4686-9EE3-6268A1882202}"/>
              </a:ext>
            </a:extLst>
          </p:cNvPr>
          <p:cNvSpPr/>
          <p:nvPr/>
        </p:nvSpPr>
        <p:spPr>
          <a:xfrm>
            <a:off x="9019046" y="986224"/>
            <a:ext cx="426180" cy="38344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90"/>
          </a:p>
        </p:txBody>
      </p:sp>
      <p:cxnSp>
        <p:nvCxnSpPr>
          <p:cNvPr id="54" name="Connecteur : en arc 53">
            <a:extLst>
              <a:ext uri="{FF2B5EF4-FFF2-40B4-BE49-F238E27FC236}">
                <a16:creationId xmlns:a16="http://schemas.microsoft.com/office/drawing/2014/main" id="{CFEAFD39-8F4A-49BF-A92D-3090B2140BD7}"/>
              </a:ext>
            </a:extLst>
          </p:cNvPr>
          <p:cNvCxnSpPr>
            <a:cxnSpLocks/>
            <a:stCxn id="11" idx="0"/>
            <a:endCxn id="38" idx="2"/>
          </p:cNvCxnSpPr>
          <p:nvPr/>
        </p:nvCxnSpPr>
        <p:spPr>
          <a:xfrm rot="16200000" flipH="1">
            <a:off x="6853493" y="-987605"/>
            <a:ext cx="191723" cy="4139382"/>
          </a:xfrm>
          <a:prstGeom prst="curvedConnector4">
            <a:avLst>
              <a:gd name="adj1" fmla="val -119235"/>
              <a:gd name="adj2" fmla="val 64646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necteur : en arc 55">
            <a:extLst>
              <a:ext uri="{FF2B5EF4-FFF2-40B4-BE49-F238E27FC236}">
                <a16:creationId xmlns:a16="http://schemas.microsoft.com/office/drawing/2014/main" id="{A44ACB28-2A9E-429B-B95E-406822EF77CF}"/>
              </a:ext>
            </a:extLst>
          </p:cNvPr>
          <p:cNvCxnSpPr>
            <a:cxnSpLocks/>
            <a:stCxn id="38" idx="6"/>
            <a:endCxn id="5" idx="1"/>
          </p:cNvCxnSpPr>
          <p:nvPr/>
        </p:nvCxnSpPr>
        <p:spPr>
          <a:xfrm>
            <a:off x="9445226" y="1177948"/>
            <a:ext cx="1233177" cy="191721"/>
          </a:xfrm>
          <a:prstGeom prst="curvedConnector3">
            <a:avLst>
              <a:gd name="adj1" fmla="val 4715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7BC0676C-D9D0-46D0-B249-A0425348921A}"/>
              </a:ext>
            </a:extLst>
          </p:cNvPr>
          <p:cNvCxnSpPr>
            <a:cxnSpLocks/>
            <a:stCxn id="38" idx="4"/>
            <a:endCxn id="4" idx="0"/>
          </p:cNvCxnSpPr>
          <p:nvPr/>
        </p:nvCxnSpPr>
        <p:spPr>
          <a:xfrm rot="16200000" flipH="1">
            <a:off x="8123166" y="2478640"/>
            <a:ext cx="4092446" cy="1874507"/>
          </a:xfrm>
          <a:prstGeom prst="curvedConnector3">
            <a:avLst>
              <a:gd name="adj1" fmla="val 27601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E9C4C21D-819A-4BA0-8A4A-58ACA2E2686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rot="5400000">
            <a:off x="4593134" y="3262595"/>
            <a:ext cx="444441" cy="128620"/>
          </a:xfrm>
          <a:prstGeom prst="curvedConnector3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183C2A3-C042-485F-AE33-F4B4C27C86CC}"/>
              </a:ext>
            </a:extLst>
          </p:cNvPr>
          <p:cNvSpPr txBox="1">
            <a:spLocks/>
          </p:cNvSpPr>
          <p:nvPr/>
        </p:nvSpPr>
        <p:spPr>
          <a:xfrm>
            <a:off x="827359" y="1791907"/>
            <a:ext cx="1830185" cy="1158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OFFRE_VOYAGE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ID_Voyage</a:t>
            </a:r>
            <a:r>
              <a:rPr lang="fr-FR" sz="1260" dirty="0"/>
              <a:t> (FK)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78F8AFF-2F41-4D9E-A452-82376DBA1405}"/>
              </a:ext>
            </a:extLst>
          </p:cNvPr>
          <p:cNvSpPr txBox="1">
            <a:spLocks/>
          </p:cNvSpPr>
          <p:nvPr/>
        </p:nvSpPr>
        <p:spPr>
          <a:xfrm>
            <a:off x="4335035" y="5496637"/>
            <a:ext cx="2051188" cy="146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CONTIENT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ID_Dossier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</a:t>
            </a:r>
            <a:endParaRPr lang="fr-FR" sz="1260" i="1" dirty="0"/>
          </a:p>
          <a:p>
            <a:r>
              <a:rPr lang="fr-FR" sz="1260" dirty="0"/>
              <a:t>+ </a:t>
            </a:r>
            <a:r>
              <a:rPr lang="fr-FR" sz="1260" dirty="0" err="1"/>
              <a:t>ID_Voyage</a:t>
            </a:r>
            <a:r>
              <a:rPr lang="fr-FR" sz="1260" dirty="0"/>
              <a:t> (FK)</a:t>
            </a:r>
            <a:endParaRPr lang="fr-FR" sz="1260" i="1" dirty="0"/>
          </a:p>
          <a:p>
            <a:r>
              <a:rPr lang="fr-FR" sz="1260" dirty="0"/>
              <a:t>+ </a:t>
            </a:r>
            <a:r>
              <a:rPr lang="fr-FR" sz="1260" dirty="0" err="1"/>
              <a:t>ID_Assurance</a:t>
            </a:r>
            <a:r>
              <a:rPr lang="fr-FR" sz="1260" dirty="0"/>
              <a:t> (FK)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595B50C-0AC0-4245-9471-118528BADF36}"/>
              </a:ext>
            </a:extLst>
          </p:cNvPr>
          <p:cNvSpPr txBox="1">
            <a:spLocks/>
          </p:cNvSpPr>
          <p:nvPr/>
        </p:nvSpPr>
        <p:spPr>
          <a:xfrm>
            <a:off x="6282159" y="3845470"/>
            <a:ext cx="1720417" cy="10878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EFFECTUER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ID_Enquete</a:t>
            </a:r>
            <a:r>
              <a:rPr lang="fr-FR" sz="1260" dirty="0"/>
              <a:t> (FK)</a:t>
            </a:r>
          </a:p>
          <a:p>
            <a:endParaRPr lang="fr-FR" sz="1260" dirty="0"/>
          </a:p>
          <a:p>
            <a:endParaRPr lang="fr-FR" sz="1260" dirty="0"/>
          </a:p>
          <a:p>
            <a:endParaRPr lang="fr-FR" sz="126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F035F45-4A32-4E25-A404-6213345A59E9}"/>
              </a:ext>
            </a:extLst>
          </p:cNvPr>
          <p:cNvSpPr txBox="1">
            <a:spLocks/>
          </p:cNvSpPr>
          <p:nvPr/>
        </p:nvSpPr>
        <p:spPr>
          <a:xfrm>
            <a:off x="7884687" y="376392"/>
            <a:ext cx="1720418" cy="1844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fr-FR" sz="1470" dirty="0"/>
              <a:t>ETRE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ID_Individu</a:t>
            </a:r>
            <a:r>
              <a:rPr lang="fr-FR" sz="1260" dirty="0"/>
              <a:t> (FK) 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ID_Participant</a:t>
            </a:r>
            <a:r>
              <a:rPr lang="fr-FR" sz="1260" dirty="0"/>
              <a:t> (FK)</a:t>
            </a:r>
          </a:p>
          <a:p>
            <a:r>
              <a:rPr lang="fr-FR" sz="1260" dirty="0"/>
              <a:t>+ </a:t>
            </a:r>
            <a:r>
              <a:rPr lang="fr-FR" sz="1260" dirty="0" err="1"/>
              <a:t>ID_Personnel</a:t>
            </a:r>
            <a:r>
              <a:rPr lang="fr-FR" sz="1260" dirty="0"/>
              <a:t> (FK)</a:t>
            </a:r>
          </a:p>
          <a:p>
            <a:endParaRPr lang="fr-FR" sz="1260" dirty="0"/>
          </a:p>
        </p:txBody>
      </p:sp>
    </p:spTree>
    <p:extLst>
      <p:ext uri="{BB962C8B-B14F-4D97-AF65-F5344CB8AC3E}">
        <p14:creationId xmlns:p14="http://schemas.microsoft.com/office/powerpoint/2010/main" val="2576480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517</Words>
  <Application>Microsoft Office PowerPoint</Application>
  <PresentationFormat>A3 (297 x 420 mm)</PresentationFormat>
  <Paragraphs>171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BoVoyage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BoVoyage</dc:title>
  <dc:creator>Adminl</dc:creator>
  <cp:lastModifiedBy>Adminl</cp:lastModifiedBy>
  <cp:revision>23</cp:revision>
  <dcterms:created xsi:type="dcterms:W3CDTF">2019-01-16T12:40:46Z</dcterms:created>
  <dcterms:modified xsi:type="dcterms:W3CDTF">2019-01-16T16:33:47Z</dcterms:modified>
</cp:coreProperties>
</file>