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7" r:id="rId4"/>
    <p:sldId id="259" r:id="rId5"/>
    <p:sldId id="258" r:id="rId6"/>
    <p:sldId id="260" r:id="rId7"/>
    <p:sldId id="261" r:id="rId8"/>
    <p:sldId id="262" r:id="rId9"/>
    <p:sldId id="266" r:id="rId10"/>
    <p:sldId id="268" r:id="rId11"/>
    <p:sldId id="275" r:id="rId12"/>
    <p:sldId id="276" r:id="rId13"/>
    <p:sldId id="264" r:id="rId14"/>
    <p:sldId id="265"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reya Kidambi" initials="AK" lastIdx="1" clrIdx="0">
    <p:extLst>
      <p:ext uri="{19B8F6BF-5375-455C-9EA6-DF929625EA0E}">
        <p15:presenceInfo xmlns:p15="http://schemas.microsoft.com/office/powerpoint/2012/main" userId="8161bb9011a117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9086A-5D19-4C10-AF9F-82AEB9EEC6A2}" type="datetimeFigureOut">
              <a:rPr lang="en-IN" smtClean="0"/>
              <a:pPr/>
              <a:t>01-05-2024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43EAE-AE2C-40EA-A1E5-5C1A34251B6E}" type="slidenum">
              <a:rPr lang="en-IN" smtClean="0"/>
              <a:pPr/>
              <a:t>‹#›</a:t>
            </a:fld>
            <a:endParaRPr lang="en-IN"/>
          </a:p>
        </p:txBody>
      </p:sp>
    </p:spTree>
    <p:extLst>
      <p:ext uri="{BB962C8B-B14F-4D97-AF65-F5344CB8AC3E}">
        <p14:creationId xmlns:p14="http://schemas.microsoft.com/office/powerpoint/2010/main" val="413933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E43EAE-AE2C-40EA-A1E5-5C1A34251B6E}" type="slidenum">
              <a:rPr lang="en-IN" smtClean="0"/>
              <a:pPr/>
              <a:t>4</a:t>
            </a:fld>
            <a:endParaRPr lang="en-IN"/>
          </a:p>
        </p:txBody>
      </p:sp>
    </p:spTree>
    <p:extLst>
      <p:ext uri="{BB962C8B-B14F-4D97-AF65-F5344CB8AC3E}">
        <p14:creationId xmlns:p14="http://schemas.microsoft.com/office/powerpoint/2010/main" val="225008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pPr/>
              <a:t>5/1/2024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pPr/>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pPr/>
              <a:t>5/1/2024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pPr/>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r>
              <a:rPr lang="en-US" sz="2200" b="1" dirty="0">
                <a:solidFill>
                  <a:srgbClr val="0000FF"/>
                </a:solidFill>
                <a:latin typeface="Bookman Old Style" panose="02050604050505020204" pitchFamily="18" charset="0"/>
                <a:cs typeface="Times New Roman" panose="02020603050405020304" pitchFamily="18" charset="0"/>
              </a:rPr>
              <a:t>Gesture prediction</a:t>
            </a:r>
          </a:p>
          <a:p>
            <a:pPr algn="ctr">
              <a:buFont typeface="Arial" panose="020B0604020202020204" pitchFamily="34" charset="0"/>
              <a:buNone/>
            </a:pPr>
            <a:endParaRPr lang="en-US" sz="1600" dirty="0"/>
          </a:p>
          <a:p>
            <a:pPr algn="ctr">
              <a:buFont typeface="Arial" panose="020B0604020202020204" pitchFamily="34" charset="0"/>
              <a:buNone/>
            </a:pPr>
            <a:r>
              <a:rPr lang="en-US" sz="2100" dirty="0">
                <a:solidFill>
                  <a:srgbClr val="000000"/>
                </a:solidFill>
                <a:latin typeface="Bookman Old Style" panose="020506040505050202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2100" dirty="0">
                <a:latin typeface="Bookman Old Style" panose="02050604050505020204" pitchFamily="18" charset="0"/>
                <a:cs typeface="Times New Roman" panose="02020603050405020304" pitchFamily="18" charset="0"/>
              </a:rPr>
              <a:t>Project Guide: Dr. S. </a:t>
            </a:r>
            <a:r>
              <a:rPr lang="en-US" sz="2100" dirty="0" err="1">
                <a:latin typeface="Bookman Old Style" panose="02050604050505020204" pitchFamily="18" charset="0"/>
                <a:cs typeface="Times New Roman" panose="02020603050405020304" pitchFamily="18" charset="0"/>
              </a:rPr>
              <a:t>Ramesh</a:t>
            </a:r>
            <a:r>
              <a:rPr lang="en-US" sz="2100" dirty="0">
                <a:latin typeface="Bookman Old Style" panose="02050604050505020204" pitchFamily="18" charset="0"/>
                <a:cs typeface="Times New Roman" panose="02020603050405020304" pitchFamily="18" charset="0"/>
              </a:rPr>
              <a:t> </a:t>
            </a:r>
            <a:r>
              <a:rPr lang="en-US" sz="2100" dirty="0" err="1">
                <a:latin typeface="Bookman Old Style" panose="02050604050505020204" pitchFamily="18" charset="0"/>
                <a:cs typeface="Times New Roman" panose="02020603050405020304" pitchFamily="18" charset="0"/>
              </a:rPr>
              <a:t>kumar</a:t>
            </a:r>
            <a:r>
              <a:rPr lang="en-US" sz="1700" dirty="0">
                <a:latin typeface="Bookman Old Style" panose="02050604050505020204" pitchFamily="18" charset="0"/>
                <a:cs typeface="Times New Roman" panose="02020603050405020304" pitchFamily="18" charset="0"/>
              </a:rPr>
              <a:t>					</a:t>
            </a: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Malla Reddy University</a:t>
            </a:r>
            <a:endParaRPr lang="en-US" sz="22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262745"/>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6;p1">
            <a:extLst>
              <a:ext uri="{FF2B5EF4-FFF2-40B4-BE49-F238E27FC236}">
                <a16:creationId xmlns:a16="http://schemas.microsoft.com/office/drawing/2014/main" id="{4A6CCDAF-0E9C-03DC-A866-0ED1A0A84460}"/>
              </a:ext>
            </a:extLst>
          </p:cNvPr>
          <p:cNvSpPr txBox="1"/>
          <p:nvPr/>
        </p:nvSpPr>
        <p:spPr>
          <a:xfrm>
            <a:off x="6892105" y="3262745"/>
            <a:ext cx="5009163" cy="1933832"/>
          </a:xfrm>
          <a:prstGeom prst="rect">
            <a:avLst/>
          </a:prstGeom>
          <a:noFill/>
          <a:ln>
            <a:noFill/>
          </a:ln>
        </p:spPr>
        <p:txBody>
          <a:bodyPr spcFirstLastPara="1" wrap="square" lIns="91425" tIns="91425" rIns="91425" bIns="91425"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lvl="0" indent="-228600" algn="l" rtl="0">
              <a:lnSpc>
                <a:spcPct val="90000"/>
              </a:lnSpc>
              <a:spcBef>
                <a:spcPts val="1000"/>
              </a:spcBef>
              <a:spcAft>
                <a:spcPts val="0"/>
              </a:spcAft>
              <a:buNone/>
            </a:pPr>
            <a:r>
              <a:rPr lang="en-US" sz="1600" b="1" dirty="0">
                <a:solidFill>
                  <a:schemeClr val="dk1"/>
                </a:solidFill>
                <a:latin typeface="Bookman Old Style" panose="02050604050505020204" pitchFamily="18" charset="0"/>
                <a:ea typeface="Times New Roman"/>
                <a:cs typeface="Times New Roman"/>
                <a:sym typeface="Times New Roman"/>
              </a:rPr>
              <a:t>Batch Members:	                   Roll Numbers:</a:t>
            </a:r>
          </a:p>
          <a:p>
            <a:pPr marL="228600" lvl="0" indent="-228600" algn="l" rtl="0">
              <a:lnSpc>
                <a:spcPct val="90000"/>
              </a:lnSpc>
              <a:spcBef>
                <a:spcPts val="1000"/>
              </a:spcBef>
              <a:spcAft>
                <a:spcPts val="0"/>
              </a:spcAft>
              <a:buNone/>
            </a:pPr>
            <a:r>
              <a:rPr lang="en-US" sz="1600" dirty="0">
                <a:solidFill>
                  <a:schemeClr val="dk1"/>
                </a:solidFill>
                <a:latin typeface="Bookman Old Style" panose="02050604050505020204" pitchFamily="18" charset="0"/>
                <a:ea typeface="Times New Roman"/>
                <a:cs typeface="Times New Roman"/>
                <a:sym typeface="Times New Roman"/>
              </a:rPr>
              <a:t>D. Sahithya Chowdary              2011CS020098</a:t>
            </a:r>
          </a:p>
          <a:p>
            <a:pPr marL="228600" lvl="0" indent="-228600" algn="l" rtl="0">
              <a:lnSpc>
                <a:spcPct val="90000"/>
              </a:lnSpc>
              <a:spcBef>
                <a:spcPts val="1000"/>
              </a:spcBef>
              <a:spcAft>
                <a:spcPts val="0"/>
              </a:spcAft>
              <a:buNone/>
            </a:pPr>
            <a:r>
              <a:rPr lang="en-US" sz="1600" dirty="0">
                <a:solidFill>
                  <a:schemeClr val="dk1"/>
                </a:solidFill>
                <a:latin typeface="Bookman Old Style" panose="02050604050505020204" pitchFamily="18" charset="0"/>
                <a:ea typeface="Times New Roman"/>
                <a:cs typeface="Times New Roman"/>
                <a:sym typeface="Times New Roman"/>
              </a:rPr>
              <a:t>E. </a:t>
            </a:r>
            <a:r>
              <a:rPr lang="en-US" sz="1600" dirty="0" err="1">
                <a:solidFill>
                  <a:schemeClr val="dk1"/>
                </a:solidFill>
                <a:latin typeface="Bookman Old Style" panose="02050604050505020204" pitchFamily="18" charset="0"/>
                <a:ea typeface="Times New Roman"/>
                <a:cs typeface="Times New Roman"/>
                <a:sym typeface="Times New Roman"/>
              </a:rPr>
              <a:t>Moukthika</a:t>
            </a:r>
            <a:r>
              <a:rPr lang="en-US" sz="1600" dirty="0">
                <a:solidFill>
                  <a:schemeClr val="dk1"/>
                </a:solidFill>
                <a:latin typeface="Bookman Old Style" panose="02050604050505020204" pitchFamily="18" charset="0"/>
                <a:ea typeface="Times New Roman"/>
                <a:cs typeface="Times New Roman"/>
                <a:sym typeface="Times New Roman"/>
              </a:rPr>
              <a:t>                            2011CS020112</a:t>
            </a:r>
          </a:p>
          <a:p>
            <a:pPr marL="228600" lvl="0" indent="-228600" algn="l" rtl="0">
              <a:lnSpc>
                <a:spcPct val="90000"/>
              </a:lnSpc>
              <a:spcBef>
                <a:spcPts val="1000"/>
              </a:spcBef>
              <a:spcAft>
                <a:spcPts val="0"/>
              </a:spcAft>
              <a:buNone/>
            </a:pPr>
            <a:r>
              <a:rPr lang="en-US" sz="1600" dirty="0">
                <a:solidFill>
                  <a:schemeClr val="dk1"/>
                </a:solidFill>
                <a:latin typeface="Bookman Old Style" panose="02050604050505020204" pitchFamily="18" charset="0"/>
                <a:ea typeface="Times New Roman"/>
                <a:cs typeface="Times New Roman"/>
                <a:sym typeface="Times New Roman"/>
              </a:rPr>
              <a:t>E. </a:t>
            </a:r>
            <a:r>
              <a:rPr lang="en-US" sz="1600" dirty="0" err="1">
                <a:solidFill>
                  <a:schemeClr val="dk1"/>
                </a:solidFill>
                <a:latin typeface="Bookman Old Style" panose="02050604050505020204" pitchFamily="18" charset="0"/>
                <a:ea typeface="Times New Roman"/>
                <a:cs typeface="Times New Roman"/>
                <a:sym typeface="Times New Roman"/>
              </a:rPr>
              <a:t>Sai</a:t>
            </a:r>
            <a:r>
              <a:rPr lang="en-US" sz="1600" dirty="0">
                <a:solidFill>
                  <a:schemeClr val="dk1"/>
                </a:solidFill>
                <a:latin typeface="Bookman Old Style" panose="02050604050505020204" pitchFamily="18" charset="0"/>
                <a:ea typeface="Times New Roman"/>
                <a:cs typeface="Times New Roman"/>
                <a:sym typeface="Times New Roman"/>
              </a:rPr>
              <a:t> </a:t>
            </a:r>
            <a:r>
              <a:rPr lang="en-US" sz="1600" dirty="0" err="1">
                <a:solidFill>
                  <a:schemeClr val="dk1"/>
                </a:solidFill>
                <a:latin typeface="Bookman Old Style" panose="02050604050505020204" pitchFamily="18" charset="0"/>
                <a:ea typeface="Times New Roman"/>
                <a:cs typeface="Times New Roman"/>
                <a:sym typeface="Times New Roman"/>
              </a:rPr>
              <a:t>Vatsalya</a:t>
            </a:r>
            <a:r>
              <a:rPr lang="en-US" sz="1600" dirty="0">
                <a:solidFill>
                  <a:schemeClr val="dk1"/>
                </a:solidFill>
                <a:latin typeface="Bookman Old Style" panose="02050604050505020204" pitchFamily="18" charset="0"/>
                <a:ea typeface="Times New Roman"/>
                <a:cs typeface="Times New Roman"/>
                <a:sym typeface="Times New Roman"/>
              </a:rPr>
              <a:t>                          2011CS020113 </a:t>
            </a:r>
          </a:p>
          <a:p>
            <a:pPr marL="228600" lvl="0" indent="-228600" algn="l" rtl="0">
              <a:lnSpc>
                <a:spcPct val="90000"/>
              </a:lnSpc>
              <a:spcBef>
                <a:spcPts val="1000"/>
              </a:spcBef>
              <a:spcAft>
                <a:spcPts val="0"/>
              </a:spcAft>
              <a:buNone/>
            </a:pPr>
            <a:r>
              <a:rPr lang="en-US" sz="1600" dirty="0">
                <a:solidFill>
                  <a:schemeClr val="dk1"/>
                </a:solidFill>
                <a:latin typeface="Bookman Old Style" panose="02050604050505020204" pitchFamily="18" charset="0"/>
                <a:ea typeface="Times New Roman"/>
                <a:cs typeface="Times New Roman"/>
                <a:sym typeface="Times New Roman"/>
              </a:rPr>
              <a:t>G. </a:t>
            </a:r>
            <a:r>
              <a:rPr lang="en-US" sz="1600" dirty="0" err="1">
                <a:solidFill>
                  <a:schemeClr val="dk1"/>
                </a:solidFill>
                <a:latin typeface="Bookman Old Style" panose="02050604050505020204" pitchFamily="18" charset="0"/>
                <a:ea typeface="Times New Roman"/>
                <a:cs typeface="Times New Roman"/>
                <a:sym typeface="Times New Roman"/>
              </a:rPr>
              <a:t>Jyothi</a:t>
            </a:r>
            <a:r>
              <a:rPr lang="en-US" sz="1600" dirty="0">
                <a:solidFill>
                  <a:schemeClr val="dk1"/>
                </a:solidFill>
                <a:latin typeface="Bookman Old Style" panose="02050604050505020204" pitchFamily="18" charset="0"/>
                <a:ea typeface="Times New Roman"/>
                <a:cs typeface="Times New Roman"/>
                <a:sym typeface="Times New Roman"/>
              </a:rPr>
              <a:t> </a:t>
            </a:r>
            <a:r>
              <a:rPr lang="en-US" sz="1600" dirty="0" err="1">
                <a:solidFill>
                  <a:schemeClr val="dk1"/>
                </a:solidFill>
                <a:latin typeface="Bookman Old Style" panose="02050604050505020204" pitchFamily="18" charset="0"/>
                <a:ea typeface="Times New Roman"/>
                <a:cs typeface="Times New Roman"/>
                <a:sym typeface="Times New Roman"/>
              </a:rPr>
              <a:t>Sree</a:t>
            </a:r>
            <a:r>
              <a:rPr lang="en-US" sz="1600" dirty="0">
                <a:solidFill>
                  <a:schemeClr val="dk1"/>
                </a:solidFill>
                <a:latin typeface="Bookman Old Style" panose="02050604050505020204" pitchFamily="18" charset="0"/>
                <a:ea typeface="Times New Roman"/>
                <a:cs typeface="Times New Roman"/>
                <a:sym typeface="Times New Roman"/>
              </a:rPr>
              <a:t>                           2011CS020129</a:t>
            </a:r>
            <a:endParaRPr sz="1600" dirty="0">
              <a:solidFill>
                <a:schemeClr val="dk1"/>
              </a:solidFill>
              <a:latin typeface="Bookman Old Style" panose="02050604050505020204" pitchFamily="18" charset="0"/>
              <a:ea typeface="Times New Roman"/>
              <a:cs typeface="Times New Roman"/>
              <a:sym typeface="Times New Roman"/>
            </a:endParaRPr>
          </a:p>
        </p:txBody>
      </p:sp>
    </p:spTree>
    <p:extLst>
      <p:ext uri="{BB962C8B-B14F-4D97-AF65-F5344CB8AC3E}">
        <p14:creationId xmlns:p14="http://schemas.microsoft.com/office/powerpoint/2010/main" val="1652111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A4118D-E6F8-D50D-A5B2-0201FAF9F5CD}"/>
              </a:ext>
            </a:extLst>
          </p:cNvPr>
          <p:cNvSpPr txBox="1">
            <a:spLocks/>
          </p:cNvSpPr>
          <p:nvPr/>
        </p:nvSpPr>
        <p:spPr>
          <a:xfrm>
            <a:off x="309717" y="1219504"/>
            <a:ext cx="9389444"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FLOWCHART: </a:t>
            </a:r>
          </a:p>
        </p:txBody>
      </p:sp>
      <p:sp>
        <p:nvSpPr>
          <p:cNvPr id="8" name="Content Placeholder 3">
            <a:extLst>
              <a:ext uri="{FF2B5EF4-FFF2-40B4-BE49-F238E27FC236}">
                <a16:creationId xmlns:a16="http://schemas.microsoft.com/office/drawing/2014/main" id="{BDC1F370-5E2D-66C3-C5AF-BA186A6BFA22}"/>
              </a:ext>
            </a:extLst>
          </p:cNvPr>
          <p:cNvSpPr txBox="1">
            <a:spLocks/>
          </p:cNvSpPr>
          <p:nvPr/>
        </p:nvSpPr>
        <p:spPr>
          <a:xfrm>
            <a:off x="5628409" y="1941793"/>
            <a:ext cx="6445604" cy="42901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l">
              <a:lnSpc>
                <a:spcPct val="150000"/>
              </a:lnSpc>
              <a:buNone/>
            </a:pPr>
            <a:endParaRPr lang="en-US" sz="1800" dirty="0">
              <a:solidFill>
                <a:schemeClr val="tx2"/>
              </a:solidFill>
              <a:latin typeface="Times New Roman" panose="02020603050405020304" pitchFamily="18" charset="0"/>
              <a:cs typeface="Times New Roman" pitchFamily="18" charset="0"/>
            </a:endParaRPr>
          </a:p>
        </p:txBody>
      </p:sp>
      <p:pic>
        <p:nvPicPr>
          <p:cNvPr id="4" name="Picture 3">
            <a:extLst>
              <a:ext uri="{FF2B5EF4-FFF2-40B4-BE49-F238E27FC236}">
                <a16:creationId xmlns:a16="http://schemas.microsoft.com/office/drawing/2014/main" id="{523CBEA4-F3CF-D56B-28E9-24AD6DB6B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832" y="2059779"/>
            <a:ext cx="4778086" cy="3857625"/>
          </a:xfrm>
          <a:prstGeom prst="rect">
            <a:avLst/>
          </a:prstGeom>
        </p:spPr>
      </p:pic>
    </p:spTree>
    <p:extLst>
      <p:ext uri="{BB962C8B-B14F-4D97-AF65-F5344CB8AC3E}">
        <p14:creationId xmlns:p14="http://schemas.microsoft.com/office/powerpoint/2010/main" val="381162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5FE-C584-4FC1-BB35-32CA2174CD0D}"/>
              </a:ext>
            </a:extLst>
          </p:cNvPr>
          <p:cNvSpPr txBox="1">
            <a:spLocks/>
          </p:cNvSpPr>
          <p:nvPr/>
        </p:nvSpPr>
        <p:spPr>
          <a:xfrm>
            <a:off x="254643" y="1142998"/>
            <a:ext cx="11937357" cy="53390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solidFill>
                <a:srgbClr val="0070C0"/>
              </a:solidFill>
              <a:latin typeface="Bookman Old Style" panose="02050604050505020204" pitchFamily="18" charset="0"/>
            </a:endParaRPr>
          </a:p>
          <a:p>
            <a:endParaRPr lang="en-US" sz="3200" b="1" dirty="0">
              <a:solidFill>
                <a:srgbClr val="0070C0"/>
              </a:solidFill>
              <a:latin typeface="Bookman Old Style" panose="02050604050505020204" pitchFamily="18" charset="0"/>
            </a:endParaRPr>
          </a:p>
        </p:txBody>
      </p:sp>
      <p:sp>
        <p:nvSpPr>
          <p:cNvPr id="6" name="TextBox 5">
            <a:extLst>
              <a:ext uri="{FF2B5EF4-FFF2-40B4-BE49-F238E27FC236}">
                <a16:creationId xmlns:a16="http://schemas.microsoft.com/office/drawing/2014/main" id="{C4C90DB6-426D-9ED3-A3B1-29C2F2F1034C}"/>
              </a:ext>
            </a:extLst>
          </p:cNvPr>
          <p:cNvSpPr txBox="1"/>
          <p:nvPr/>
        </p:nvSpPr>
        <p:spPr>
          <a:xfrm>
            <a:off x="386080" y="1231621"/>
            <a:ext cx="3759200" cy="523220"/>
          </a:xfrm>
          <a:prstGeom prst="rect">
            <a:avLst/>
          </a:prstGeom>
          <a:noFill/>
        </p:spPr>
        <p:txBody>
          <a:bodyPr wrap="square" rtlCol="0">
            <a:spAutoFit/>
          </a:bodyPr>
          <a:lstStyle/>
          <a:p>
            <a:r>
              <a:rPr lang="en-US" sz="2800" b="1" dirty="0">
                <a:solidFill>
                  <a:srgbClr val="0070C0"/>
                </a:solidFill>
                <a:latin typeface="Bookman Old Style" panose="02050604050505020204" pitchFamily="18" charset="0"/>
              </a:rPr>
              <a:t>RESULTS:</a:t>
            </a:r>
            <a:endParaRPr lang="en-IN" sz="28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028" y="2237408"/>
            <a:ext cx="4856480" cy="3762104"/>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3619" y="2237408"/>
            <a:ext cx="4737464" cy="3762104"/>
          </a:xfrm>
          <a:prstGeom prst="rect">
            <a:avLst/>
          </a:prstGeom>
        </p:spPr>
      </p:pic>
    </p:spTree>
    <p:extLst>
      <p:ext uri="{BB962C8B-B14F-4D97-AF65-F5344CB8AC3E}">
        <p14:creationId xmlns:p14="http://schemas.microsoft.com/office/powerpoint/2010/main" val="416728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9B4B-C493-425C-BDD9-CE3E15E27D38}"/>
              </a:ext>
            </a:extLst>
          </p:cNvPr>
          <p:cNvSpPr txBox="1">
            <a:spLocks/>
          </p:cNvSpPr>
          <p:nvPr/>
        </p:nvSpPr>
        <p:spPr>
          <a:xfrm>
            <a:off x="457199" y="1143000"/>
            <a:ext cx="11511023" cy="57005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solidFill>
                <a:srgbClr val="0070C0"/>
              </a:solidFill>
              <a:latin typeface="Bookman Old Style" panose="020506040505050202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491" y="2196666"/>
            <a:ext cx="5442156" cy="3600070"/>
          </a:xfrm>
          <a:prstGeom prst="rect">
            <a:avLst/>
          </a:prstGeom>
        </p:spPr>
      </p:pic>
      <p:pic>
        <p:nvPicPr>
          <p:cNvPr id="5" name="Picture 4">
            <a:extLst>
              <a:ext uri="{FF2B5EF4-FFF2-40B4-BE49-F238E27FC236}">
                <a16:creationId xmlns:a16="http://schemas.microsoft.com/office/drawing/2014/main" id="{2EFBB038-A182-123C-D131-73C45B321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645" y="2196666"/>
            <a:ext cx="5220929" cy="3581589"/>
          </a:xfrm>
          <a:prstGeom prst="rect">
            <a:avLst/>
          </a:prstGeom>
        </p:spPr>
      </p:pic>
    </p:spTree>
    <p:extLst>
      <p:ext uri="{BB962C8B-B14F-4D97-AF65-F5344CB8AC3E}">
        <p14:creationId xmlns:p14="http://schemas.microsoft.com/office/powerpoint/2010/main" val="83573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8878-30E6-7045-FCB0-4FEE78C6F367}"/>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CONCLUSION</a:t>
            </a:r>
          </a:p>
        </p:txBody>
      </p:sp>
      <p:sp>
        <p:nvSpPr>
          <p:cNvPr id="4" name="TextBox 3">
            <a:extLst>
              <a:ext uri="{FF2B5EF4-FFF2-40B4-BE49-F238E27FC236}">
                <a16:creationId xmlns:a16="http://schemas.microsoft.com/office/drawing/2014/main" id="{03361B57-53A9-1193-DB34-86217C46FDD9}"/>
              </a:ext>
            </a:extLst>
          </p:cNvPr>
          <p:cNvSpPr txBox="1"/>
          <p:nvPr/>
        </p:nvSpPr>
        <p:spPr>
          <a:xfrm>
            <a:off x="171651" y="2332846"/>
            <a:ext cx="11848698"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the utilization of deep learning techniques for gesture recognition heralds a transformative era in human-computer interaction. Through Convolutional Neural Networks (CNNs), and attention mechanisms, these systems adeptly capture spatial and temporal intricacies within gestures.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Robust training on diverse datasets and transfer learning strategies fortify their recognition prowess, while interpretability methods offer insights into model decision-making. Real-time inference optimization ensures seamless integration across applications.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 result, deep learning-powered gesture recognition not only enhances user experience but also propels advancements in fields like gaming, virtual reality, robotics, and healthcare, heralding a future where intuitive human-machine interaction is the norm.</a:t>
            </a:r>
            <a:endParaRPr lang="en-US" b="0" i="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17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FC0F55-0D7F-B540-31E9-5A872DF4990B}"/>
              </a:ext>
            </a:extLst>
          </p:cNvPr>
          <p:cNvSpPr txBox="1">
            <a:spLocks/>
          </p:cNvSpPr>
          <p:nvPr/>
        </p:nvSpPr>
        <p:spPr>
          <a:xfrm>
            <a:off x="-1969608" y="1337188"/>
            <a:ext cx="8229600" cy="87507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Bookman Old Style" panose="02050604050505020204" pitchFamily="18" charset="0"/>
              </a:rPr>
              <a:t>FUTURE SCOPE:</a:t>
            </a:r>
          </a:p>
        </p:txBody>
      </p:sp>
      <p:sp>
        <p:nvSpPr>
          <p:cNvPr id="2" name="TextBox 1">
            <a:extLst>
              <a:ext uri="{FF2B5EF4-FFF2-40B4-BE49-F238E27FC236}">
                <a16:creationId xmlns:a16="http://schemas.microsoft.com/office/drawing/2014/main" id="{7FB91C14-7E8E-2DB3-1EF9-D6B188EF079E}"/>
              </a:ext>
            </a:extLst>
          </p:cNvPr>
          <p:cNvSpPr txBox="1"/>
          <p:nvPr/>
        </p:nvSpPr>
        <p:spPr>
          <a:xfrm>
            <a:off x="285135" y="2123768"/>
            <a:ext cx="11552904" cy="4385816"/>
          </a:xfrm>
          <a:prstGeom prst="rect">
            <a:avLst/>
          </a:prstGeom>
          <a:noFill/>
        </p:spPr>
        <p:txBody>
          <a:bodyPr wrap="square" rtlCol="0">
            <a:spAutoFit/>
          </a:bodyPr>
          <a:lstStyle/>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Further research can focus on improving the accuracy and robustness of gesture recognition systems by developing more sophisticated deep learning architectures, leveraging larger and more diverse datasets, and incorporating advanced techniques such as adversarial training and self-supervised learning.</a:t>
            </a:r>
          </a:p>
          <a:p>
            <a:pPr marL="742950" lvl="1" indent="-285750" algn="l">
              <a:lnSpc>
                <a:spcPct val="150000"/>
              </a:lnSpc>
              <a:buFont typeface="Arial" panose="020B0604020202020204" pitchFamily="34" charset="0"/>
              <a:buChar char="•"/>
            </a:pPr>
            <a:r>
              <a:rPr lang="en-US" dirty="0">
                <a:solidFill>
                  <a:srgbClr val="0D0D0D"/>
                </a:solidFill>
                <a:highlight>
                  <a:srgbClr val="FFFFFF"/>
                </a:highlight>
                <a:latin typeface="Times New Roman" panose="02020603050405020304" pitchFamily="18" charset="0"/>
                <a:cs typeface="Times New Roman" panose="02020603050405020304" pitchFamily="18" charset="0"/>
              </a:rPr>
              <a:t>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esearch can explore multimodal fusion techniques to integrate information from diverse sensor modalities such as visual, depth, and inertial sensors, along with contextual understanding of gestures within the broader context of user activities or environments.</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Gesture recognition systems can evolve towards personalized and adaptive interfaces, capable of understanding individual user preferences, habits, and capabilities, and adapting their behavior accordingly. This could involve incorporating user feedback mechanisms and reinforcement learning techniques.</a:t>
            </a:r>
          </a:p>
          <a:p>
            <a:br>
              <a:rPr lang="en-US"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83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FC0F55-0D7F-B540-31E9-5A872DF4990B}"/>
              </a:ext>
            </a:extLst>
          </p:cNvPr>
          <p:cNvSpPr txBox="1">
            <a:spLocks/>
          </p:cNvSpPr>
          <p:nvPr/>
        </p:nvSpPr>
        <p:spPr>
          <a:xfrm>
            <a:off x="1746985" y="2999472"/>
            <a:ext cx="8229600" cy="8590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b="1" dirty="0">
                <a:solidFill>
                  <a:srgbClr val="0070C0"/>
                </a:solidFill>
                <a:latin typeface="Bookman Old Style" panose="02050604050505020204" pitchFamily="18" charset="0"/>
              </a:rPr>
              <a:t>THANK YOU</a:t>
            </a:r>
          </a:p>
        </p:txBody>
      </p:sp>
    </p:spTree>
    <p:extLst>
      <p:ext uri="{BB962C8B-B14F-4D97-AF65-F5344CB8AC3E}">
        <p14:creationId xmlns:p14="http://schemas.microsoft.com/office/powerpoint/2010/main" val="37900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CONTENTS</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457200" y="1951037"/>
            <a:ext cx="11302678" cy="47738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itchFamily="18" charset="0"/>
                <a:cs typeface="Times New Roman" pitchFamily="18" charset="0"/>
              </a:rPr>
              <a:t>Abstract</a:t>
            </a:r>
          </a:p>
          <a:p>
            <a:r>
              <a:rPr lang="en-US" sz="2400" dirty="0">
                <a:latin typeface="Times New Roman" pitchFamily="18" charset="0"/>
                <a:cs typeface="Times New Roman" pitchFamily="18" charset="0"/>
              </a:rPr>
              <a:t>Problem Statement</a:t>
            </a:r>
          </a:p>
          <a:p>
            <a:r>
              <a:rPr lang="en-US" sz="2400" dirty="0">
                <a:latin typeface="Times New Roman" pitchFamily="18" charset="0"/>
                <a:cs typeface="Times New Roman" pitchFamily="18" charset="0"/>
              </a:rPr>
              <a:t>Introduction </a:t>
            </a:r>
          </a:p>
          <a:p>
            <a:r>
              <a:rPr lang="en-US" sz="2400" dirty="0">
                <a:latin typeface="Times New Roman" pitchFamily="18" charset="0"/>
                <a:cs typeface="Times New Roman" pitchFamily="18" charset="0"/>
              </a:rPr>
              <a:t>Literature Survey</a:t>
            </a:r>
          </a:p>
          <a:p>
            <a:r>
              <a:rPr lang="en-US" sz="2400" dirty="0">
                <a:latin typeface="Times New Roman" pitchFamily="18" charset="0"/>
                <a:cs typeface="Times New Roman" pitchFamily="18" charset="0"/>
              </a:rPr>
              <a:t>Research Gap</a:t>
            </a:r>
          </a:p>
          <a:p>
            <a:r>
              <a:rPr lang="en-US" sz="2400" dirty="0">
                <a:latin typeface="Times New Roman" pitchFamily="18" charset="0"/>
                <a:cs typeface="Times New Roman" pitchFamily="18" charset="0"/>
              </a:rPr>
              <a:t>Block Diagram/Architecture</a:t>
            </a:r>
          </a:p>
          <a:p>
            <a:r>
              <a:rPr lang="en-US" sz="2400" dirty="0">
                <a:latin typeface="Times New Roman" pitchFamily="18" charset="0"/>
                <a:cs typeface="Times New Roman" pitchFamily="18" charset="0"/>
              </a:rPr>
              <a:t>Algorithms/Flow Charts</a:t>
            </a:r>
          </a:p>
          <a:p>
            <a:r>
              <a:rPr lang="en-US" sz="2400" dirty="0">
                <a:latin typeface="Times New Roman" pitchFamily="18" charset="0"/>
                <a:cs typeface="Times New Roman" pitchFamily="18" charset="0"/>
              </a:rPr>
              <a:t>Results</a:t>
            </a:r>
          </a:p>
          <a:p>
            <a:r>
              <a:rPr lang="en-US" sz="2400" dirty="0">
                <a:latin typeface="Times New Roman" pitchFamily="18" charset="0"/>
                <a:cs typeface="Times New Roman" pitchFamily="18" charset="0"/>
              </a:rPr>
              <a:t>Conclusion</a:t>
            </a:r>
          </a:p>
          <a:p>
            <a:endParaRPr lang="en-US"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47575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ABSTRACT</a:t>
            </a: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457200" y="1951037"/>
            <a:ext cx="11302678" cy="477385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Gesture recognition using deep learning has emerged as a promising approach for enhancing human-computer interaction across various domains. This paper presents an in-depth exploration of the challenges and solutions involved in developing predictive models for gesture recognition using deep learning techniques. We discuss the importance of data representation, model architecture, training data diversity, real-time inference, and generalization in achieving accurate and robust gesture recognition systems. Leveraging deep neural networks, our research aims to design a system capable of efficiently learning complex spatiotemporal patterns from raw sensor inputs, enabling real-time recognition of diverse hand gestures in various environmental conditions. By addressing these challenges, our work seeks to advance the field of gesture recognition and contribute to the development of more natural and intuitive human-computer interaction paradigms.</a:t>
            </a:r>
            <a:endParaRPr lang="en-US"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60196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44F9-E1B3-CBF6-EB1F-7C9CA274358D}"/>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PROBLEM STATEMENT</a:t>
            </a:r>
          </a:p>
        </p:txBody>
      </p:sp>
      <p:sp>
        <p:nvSpPr>
          <p:cNvPr id="4" name="TextBox 3">
            <a:extLst>
              <a:ext uri="{FF2B5EF4-FFF2-40B4-BE49-F238E27FC236}">
                <a16:creationId xmlns:a16="http://schemas.microsoft.com/office/drawing/2014/main" id="{6DB38CCC-648D-6234-F25B-830C98D4FEC9}"/>
              </a:ext>
            </a:extLst>
          </p:cNvPr>
          <p:cNvSpPr txBox="1"/>
          <p:nvPr/>
        </p:nvSpPr>
        <p:spPr>
          <a:xfrm>
            <a:off x="666706" y="2063062"/>
            <a:ext cx="10655166" cy="2951064"/>
          </a:xfrm>
          <a:prstGeom prst="rect">
            <a:avLst/>
          </a:prstGeom>
          <a:noFill/>
        </p:spPr>
        <p:txBody>
          <a:bodyPr wrap="square">
            <a:spAutoFit/>
          </a:bodyPr>
          <a:lstStyle/>
          <a:p>
            <a:pPr algn="just">
              <a:lnSpc>
                <a:spcPct val="150000"/>
              </a:lnSpc>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Despite significant advancements in gesture recognition systems, there remain challenges in accurately predicting and interpreting complex hand gestures in real-time. Traditional approaches often rely on handcrafted features and shallow learning algorithms, limiting their ability to capture intricate patterns and variations in gestures. Moreover, these methods struggle with robustness in different environmental conditions, variations in lighting, and occlusions. </a:t>
            </a:r>
            <a:r>
              <a:rPr lang="en-US" dirty="0">
                <a:latin typeface="Times New Roman" panose="02020603050405020304" pitchFamily="18" charset="0"/>
                <a:cs typeface="Times New Roman" pitchFamily="18" charset="0"/>
              </a:rPr>
              <a:t>Despite advancements in gesture recognition technology, accurately identifying and categorizing dynamic gestures remains problematic due to motion variability, and obstructions.  </a:t>
            </a:r>
          </a:p>
          <a:p>
            <a:pPr algn="just">
              <a:lnSpc>
                <a:spcPct val="150000"/>
              </a:lnSpc>
            </a:pPr>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8704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7708-08FA-7B20-8AA5-FFB1384EA98B}"/>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INTRODUCTION</a:t>
            </a:r>
          </a:p>
        </p:txBody>
      </p:sp>
      <p:sp>
        <p:nvSpPr>
          <p:cNvPr id="3" name="TextBox 2">
            <a:extLst>
              <a:ext uri="{FF2B5EF4-FFF2-40B4-BE49-F238E27FC236}">
                <a16:creationId xmlns:a16="http://schemas.microsoft.com/office/drawing/2014/main" id="{D1C99F7D-BEE6-12F2-AD3D-E8F4DFB1E783}"/>
              </a:ext>
            </a:extLst>
          </p:cNvPr>
          <p:cNvSpPr txBox="1"/>
          <p:nvPr/>
        </p:nvSpPr>
        <p:spPr>
          <a:xfrm>
            <a:off x="596352" y="1968244"/>
            <a:ext cx="10655166" cy="535531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Gesture recognition has emerged as a crucial component in human-computer interaction systems, enabling natural and intuitive communication between users and machines. </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Dynamic gesture recognition, in particular, focuses on interpreting gestures that involve motion, making it applicable in various domains such as sign </a:t>
            </a:r>
            <a:r>
              <a:rPr lang="en-US">
                <a:latin typeface="Times New Roman" pitchFamily="18" charset="0"/>
                <a:cs typeface="Times New Roman" pitchFamily="18" charset="0"/>
              </a:rPr>
              <a:t>language interpretation.</a:t>
            </a: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Deep learning techniques, especially Convolutional Neural Networks (CNNs), have shown remarkable performance in image recognition tasks. When combined with computer vision libraries like </a:t>
            </a:r>
            <a:r>
              <a:rPr lang="en-US" dirty="0" err="1">
                <a:latin typeface="Times New Roman" pitchFamily="18" charset="0"/>
                <a:cs typeface="Times New Roman" pitchFamily="18" charset="0"/>
              </a:rPr>
              <a:t>OpenCV</a:t>
            </a:r>
            <a:r>
              <a:rPr lang="en-US" dirty="0">
                <a:latin typeface="Times New Roman" pitchFamily="18" charset="0"/>
                <a:cs typeface="Times New Roman" pitchFamily="18" charset="0"/>
              </a:rPr>
              <a:t>, these techniques offer a robust framework for dynamic gesture recognition.</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It explores the implementation and effectiveness of a dynamic gesture recognition system based on a 2D CNN architecture and OpenCV.</a:t>
            </a:r>
          </a:p>
          <a:p>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50000"/>
              </a:lnSpc>
              <a:buFont typeface="Arial" panose="020B0604020202020204" pitchFamily="34" charset="0"/>
              <a:buChar char="•"/>
            </a:pPr>
            <a:endParaRPr lang="en-US" b="0" i="0" dirty="0">
              <a:solidFill>
                <a:schemeClr val="tx2"/>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26866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9725-24FE-D7D2-3491-6DC501655AC2}"/>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LITERATURE SURVEY</a:t>
            </a:r>
          </a:p>
        </p:txBody>
      </p:sp>
      <p:sp>
        <p:nvSpPr>
          <p:cNvPr id="7" name="TextBox 6">
            <a:extLst>
              <a:ext uri="{FF2B5EF4-FFF2-40B4-BE49-F238E27FC236}">
                <a16:creationId xmlns:a16="http://schemas.microsoft.com/office/drawing/2014/main" id="{D53E8B60-5E29-3B70-AD28-89E10AE46CA8}"/>
              </a:ext>
            </a:extLst>
          </p:cNvPr>
          <p:cNvSpPr txBox="1"/>
          <p:nvPr/>
        </p:nvSpPr>
        <p:spPr>
          <a:xfrm>
            <a:off x="693019" y="2047850"/>
            <a:ext cx="10655166" cy="336656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This work introduces a benchmark dataset for first-person hand action recognition, providing annotated RGB-D videos and 3D hand pose annotations, which facilitates benchmarking and evaluation of gesture recognition algorithms.</a:t>
            </a: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authors propose a global context-aware attention LSTM network for 3D action recognition, which effectively incorporates global contextual information into the recognition process. This method improves the robustness of action recognition models, which can be beneficial for recognizing dynamic hand gestures.</a:t>
            </a: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authors propose a real-time continuous gesture recognition system based on dynamic time warping using depth data, offering insights into efficient algorithms for recognizing continuous hand gestures.</a:t>
            </a:r>
          </a:p>
        </p:txBody>
      </p:sp>
    </p:spTree>
    <p:extLst>
      <p:ext uri="{BB962C8B-B14F-4D97-AF65-F5344CB8AC3E}">
        <p14:creationId xmlns:p14="http://schemas.microsoft.com/office/powerpoint/2010/main" val="222561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3E61-D7E8-594A-6B2A-D72F34214BEB}"/>
              </a:ext>
            </a:extLst>
          </p:cNvPr>
          <p:cNvSpPr txBox="1">
            <a:spLocks/>
          </p:cNvSpPr>
          <p:nvPr/>
        </p:nvSpPr>
        <p:spPr>
          <a:xfrm>
            <a:off x="457199" y="1143000"/>
            <a:ext cx="9285653"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RESEARCH GAP</a:t>
            </a:r>
          </a:p>
        </p:txBody>
      </p:sp>
      <p:sp>
        <p:nvSpPr>
          <p:cNvPr id="11" name="Rectangle 5">
            <a:extLst>
              <a:ext uri="{FF2B5EF4-FFF2-40B4-BE49-F238E27FC236}">
                <a16:creationId xmlns:a16="http://schemas.microsoft.com/office/drawing/2014/main" id="{425F79DC-9345-1530-AFFA-B233D3B48624}"/>
              </a:ext>
            </a:extLst>
          </p:cNvPr>
          <p:cNvSpPr>
            <a:spLocks noChangeArrowheads="1"/>
          </p:cNvSpPr>
          <p:nvPr/>
        </p:nvSpPr>
        <p:spPr bwMode="auto">
          <a:xfrm>
            <a:off x="876591" y="1930187"/>
            <a:ext cx="10248609"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Many existing deep learning models for gesture recognition are computationally intensive, limiting their deployment on resource-constrained devices or embedded systems. Research focusing on optimizing models for real-time performance on low-power devices remains sparse.</a:t>
            </a:r>
          </a:p>
          <a:p>
            <a:pPr marL="285750" indent="-285750" algn="just">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Existing datasets and models may not generalize well across diverse user demographics, including  hand size</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and cultural backgrounds. Research is needed to develop more inclusive datasets and models that can effectively recognize gestures performed by users with diverse characteristics.</a:t>
            </a:r>
          </a:p>
          <a:p>
            <a:pPr marL="285750" indent="-285750" algn="just">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Gesture recognition systems may encounter scenarios where new gestures need to be added or existing gestures need to be updated over time. Investigating techniques for incremental and adaptive learning in deep learning models could enable them to continuously improve and adapt to changing gesture recognition requirements.</a:t>
            </a:r>
          </a:p>
          <a:p>
            <a:pPr lvl="1" algn="just">
              <a:lnSpc>
                <a:spcPct val="150000"/>
              </a:lnSpc>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79174008-BCDE-046E-25EE-D35220AC75B0}"/>
              </a:ext>
            </a:extLst>
          </p:cNvPr>
          <p:cNvSpPr>
            <a:spLocks noChangeArrowheads="1"/>
          </p:cNvSpPr>
          <p:nvPr/>
        </p:nvSpPr>
        <p:spPr bwMode="auto">
          <a:xfrm>
            <a:off x="-1" y="-323165"/>
            <a:ext cx="46284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422C1C5C-0097-7200-64D2-12AA35486628}"/>
              </a:ext>
            </a:extLst>
          </p:cNvPr>
          <p:cNvSpPr>
            <a:spLocks noChangeArrowheads="1"/>
          </p:cNvSpPr>
          <p:nvPr/>
        </p:nvSpPr>
        <p:spPr bwMode="auto">
          <a:xfrm>
            <a:off x="1066800" y="4990395"/>
            <a:ext cx="49580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a:extLst>
              <a:ext uri="{FF2B5EF4-FFF2-40B4-BE49-F238E27FC236}">
                <a16:creationId xmlns:a16="http://schemas.microsoft.com/office/drawing/2014/main" id="{002697F1-CB5D-C8DB-5E28-9ED077F39ACF}"/>
              </a:ext>
            </a:extLst>
          </p:cNvPr>
          <p:cNvSpPr>
            <a:spLocks noChangeArrowheads="1"/>
          </p:cNvSpPr>
          <p:nvPr/>
        </p:nvSpPr>
        <p:spPr bwMode="auto">
          <a:xfrm>
            <a:off x="-1" y="-323165"/>
            <a:ext cx="45783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415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DC0-8F89-3EAC-7C66-6711E1049BA2}"/>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Bookman Old Style" panose="02050604050505020204" pitchFamily="18" charset="0"/>
              </a:rPr>
              <a:t>ARCHITECTURE</a:t>
            </a:r>
          </a:p>
        </p:txBody>
      </p:sp>
      <p:pic>
        <p:nvPicPr>
          <p:cNvPr id="5" name="Picture 4">
            <a:extLst>
              <a:ext uri="{FF2B5EF4-FFF2-40B4-BE49-F238E27FC236}">
                <a16:creationId xmlns:a16="http://schemas.microsoft.com/office/drawing/2014/main" id="{E43A72E1-5124-8D8E-8B4C-DC5ABE273702}"/>
              </a:ext>
            </a:extLst>
          </p:cNvPr>
          <p:cNvPicPr>
            <a:picLocks noChangeAspect="1"/>
          </p:cNvPicPr>
          <p:nvPr/>
        </p:nvPicPr>
        <p:blipFill>
          <a:blip r:embed="rId2"/>
          <a:stretch>
            <a:fillRect/>
          </a:stretch>
        </p:blipFill>
        <p:spPr>
          <a:xfrm>
            <a:off x="2047874" y="2014537"/>
            <a:ext cx="9226583" cy="3575558"/>
          </a:xfrm>
          <a:prstGeom prst="rect">
            <a:avLst/>
          </a:prstGeom>
        </p:spPr>
      </p:pic>
    </p:spTree>
    <p:extLst>
      <p:ext uri="{BB962C8B-B14F-4D97-AF65-F5344CB8AC3E}">
        <p14:creationId xmlns:p14="http://schemas.microsoft.com/office/powerpoint/2010/main" val="149875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a:extLst>
              <a:ext uri="{FF2B5EF4-FFF2-40B4-BE49-F238E27FC236}">
                <a16:creationId xmlns:a16="http://schemas.microsoft.com/office/drawing/2014/main" id="{5BB6A800-B61C-1463-C3A2-45415E8257CF}"/>
              </a:ext>
            </a:extLst>
          </p:cNvPr>
          <p:cNvSpPr txBox="1">
            <a:spLocks/>
          </p:cNvSpPr>
          <p:nvPr/>
        </p:nvSpPr>
        <p:spPr>
          <a:xfrm>
            <a:off x="283944" y="5036685"/>
            <a:ext cx="5734251" cy="1682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solidFill>
                <a:schemeClr val="tx2"/>
              </a:solidFill>
              <a:latin typeface="Bookman Old Style" panose="02050604050505020204" pitchFamily="18" charset="0"/>
            </a:endParaRPr>
          </a:p>
        </p:txBody>
      </p:sp>
      <p:sp>
        <p:nvSpPr>
          <p:cNvPr id="11" name="Content Placeholder 10">
            <a:extLst>
              <a:ext uri="{FF2B5EF4-FFF2-40B4-BE49-F238E27FC236}">
                <a16:creationId xmlns:a16="http://schemas.microsoft.com/office/drawing/2014/main" id="{55E257F5-01A6-8ACE-F81B-36C603CFD782}"/>
              </a:ext>
            </a:extLst>
          </p:cNvPr>
          <p:cNvSpPr>
            <a:spLocks noGrp="1"/>
          </p:cNvSpPr>
          <p:nvPr>
            <p:ph sz="half" idx="2"/>
          </p:nvPr>
        </p:nvSpPr>
        <p:spPr>
          <a:xfrm>
            <a:off x="283944" y="2147248"/>
            <a:ext cx="11534430" cy="4351338"/>
          </a:xfrm>
        </p:spPr>
        <p:txBody>
          <a:bodyPr>
            <a:noAutofit/>
          </a:bodyPr>
          <a:lstStyle/>
          <a:p>
            <a:pPr lvl="1">
              <a:lnSpc>
                <a:spcPct val="150000"/>
              </a:lnSpc>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CNNs are widely used for processing visual data such as RGB images or depth maps in gesture recognition systems. They excel at capturing spatial features and patterns, making them suitable for tasks like hand pose estimation or static gesture recognition.</a:t>
            </a:r>
          </a:p>
          <a:p>
            <a:pPr lvl="1">
              <a:lnSpc>
                <a:spcPct val="150000"/>
              </a:lnSpc>
            </a:pPr>
            <a:r>
              <a:rPr lang="en-US" sz="1800" dirty="0">
                <a:latin typeface="Times New Roman" panose="02020603050405020304" pitchFamily="18" charset="0"/>
                <a:cs typeface="Times New Roman" panose="02020603050405020304" pitchFamily="18" charset="0"/>
              </a:rPr>
              <a:t>Convolutional Neural Networks (CNNs) are pivotal in gesture recognition, extracting spatial features from visual data like RGB images or depth maps. They achieve spatial invariance and hierarchical feature learning through convolutional and pooling layers, enabling accurate identification of gestures despite variations in hand positions.</a:t>
            </a:r>
          </a:p>
          <a:p>
            <a:pPr lvl="1">
              <a:lnSpc>
                <a:spcPct val="150000"/>
              </a:lnSpc>
            </a:pPr>
            <a:r>
              <a:rPr lang="en-US" sz="1800" dirty="0">
                <a:latin typeface="Times New Roman" panose="02020603050405020304" pitchFamily="18" charset="0"/>
                <a:cs typeface="Times New Roman" panose="02020603050405020304" pitchFamily="18" charset="0"/>
              </a:rPr>
              <a:t>Trained on large-scale datasets, CNNs benefit from transfer learning to initialize models, improving recognition performance. Data augmentation techniques enhance model robustness by diversifying training data, while interpretability methods aid in understanding network decisions. Optimizing CNN architectures ensures real-time performance for efficient inference, crucial for applications like human-computer interaction.</a:t>
            </a:r>
            <a:endParaRPr lang="en-US" sz="1800" dirty="0">
              <a:solidFill>
                <a:schemeClr val="tx2"/>
              </a:solidFill>
              <a:latin typeface="Times New Roman" panose="02020603050405020304" pitchFamily="18" charset="0"/>
              <a:cs typeface="Times New Roman" pitchFamily="18" charset="0"/>
            </a:endParaRPr>
          </a:p>
        </p:txBody>
      </p:sp>
      <p:sp>
        <p:nvSpPr>
          <p:cNvPr id="3" name="Content Placeholder 2">
            <a:extLst>
              <a:ext uri="{FF2B5EF4-FFF2-40B4-BE49-F238E27FC236}">
                <a16:creationId xmlns:a16="http://schemas.microsoft.com/office/drawing/2014/main" id="{95BD4F6F-00DC-1986-D211-5786765D681A}"/>
              </a:ext>
            </a:extLst>
          </p:cNvPr>
          <p:cNvSpPr>
            <a:spLocks noGrp="1"/>
          </p:cNvSpPr>
          <p:nvPr>
            <p:ph sz="half" idx="1"/>
          </p:nvPr>
        </p:nvSpPr>
        <p:spPr>
          <a:xfrm rot="10800000" flipV="1">
            <a:off x="575035" y="1336768"/>
            <a:ext cx="8207755" cy="537711"/>
          </a:xfrm>
        </p:spPr>
        <p:txBody>
          <a:bodyPr>
            <a:noAutofit/>
          </a:bodyPr>
          <a:lstStyle/>
          <a:p>
            <a:pPr marL="0" indent="0">
              <a:buNone/>
            </a:pPr>
            <a:r>
              <a:rPr lang="en-US" sz="3200" b="1" dirty="0">
                <a:solidFill>
                  <a:schemeClr val="accent5">
                    <a:lumMod val="75000"/>
                  </a:schemeClr>
                </a:solidFill>
                <a:latin typeface="Times New Roman" panose="02020603050405020304" pitchFamily="18" charset="0"/>
                <a:cs typeface="Times New Roman" panose="02020603050405020304" pitchFamily="18" charset="0"/>
              </a:rPr>
              <a:t>ALGORITHM:</a:t>
            </a:r>
            <a:r>
              <a:rPr lang="en-US" sz="3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65039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1062</Words>
  <Application>Microsoft Office PowerPoint</Application>
  <PresentationFormat>Widescreen</PresentationFormat>
  <Paragraphs>77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Sahithya Devineni</cp:lastModifiedBy>
  <cp:revision>51</cp:revision>
  <dcterms:created xsi:type="dcterms:W3CDTF">2023-03-16T15:58:13Z</dcterms:created>
  <dcterms:modified xsi:type="dcterms:W3CDTF">2024-05-01T06:01:58Z</dcterms:modified>
</cp:coreProperties>
</file>