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Gadugi" panose="020B0502040204020203" pitchFamily="3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6" d="100"/>
          <a:sy n="46" d="100"/>
        </p:scale>
        <p:origin x="51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296214"/>
            <a:ext cx="5482998" cy="569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Analytics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2" y="1370849"/>
            <a:ext cx="5677468" cy="3301418"/>
            <a:chOff x="-2" y="-128630"/>
            <a:chExt cx="7569958" cy="1237828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2" y="-128630"/>
              <a:ext cx="7569957" cy="97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ANALYSIS</a:t>
              </a:r>
            </a:p>
            <a:p>
              <a:pPr>
                <a:lnSpc>
                  <a:spcPts val="2940"/>
                </a:lnSpc>
              </a:pPr>
              <a:endParaRPr lang="en-US" sz="2800" spc="-21" dirty="0">
                <a:latin typeface="Gadugi" panose="020B0502040204020203" pitchFamily="34" charset="0"/>
                <a:ea typeface="Gadugi" panose="020B050204020402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3000" spc="-19" dirty="0">
                  <a:latin typeface="+mj-lt"/>
                  <a:ea typeface="Gadugi" panose="020B0502040204020203" pitchFamily="34" charset="0"/>
                </a:rPr>
                <a:t>Animals and science are the two most popular categories of content, showing that people enjoy "real-life" and "fictional" content the most.</a:t>
              </a:r>
            </a:p>
            <a:p>
              <a:pPr>
                <a:lnSpc>
                  <a:spcPts val="2940"/>
                </a:lnSpc>
              </a:pPr>
              <a:endParaRPr lang="en-US" sz="2800" spc="-2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97A1FC9-14E7-74A2-44F5-CD7E67015822}"/>
              </a:ext>
            </a:extLst>
          </p:cNvPr>
          <p:cNvSpPr txBox="1"/>
          <p:nvPr/>
        </p:nvSpPr>
        <p:spPr>
          <a:xfrm>
            <a:off x="11334466" y="4190056"/>
            <a:ext cx="6172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</a:rPr>
              <a:t>INSIGHTS</a:t>
            </a:r>
          </a:p>
          <a:p>
            <a:endParaRPr lang="en-US" sz="3000" dirty="0">
              <a:latin typeface="+mj-lt"/>
              <a:ea typeface="Gadugi" panose="020B0502040204020203" pitchFamily="34" charset="0"/>
            </a:endParaRPr>
          </a:p>
          <a:p>
            <a:r>
              <a:rPr lang="en-US" sz="3000" dirty="0">
                <a:latin typeface="+mj-lt"/>
                <a:ea typeface="Gadugi" panose="020B0502040204020203" pitchFamily="34" charset="0"/>
              </a:rPr>
              <a:t>According to the data animals is the most viewed and reacted category among all categories. Also food being common in the top 5 categories can be used by the company to work with healthy eating brands and rolling out campaigns related to healthy stuff which can lead to a significant boost in user engagement.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j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9D8D1-48E9-401B-A285-C3969467AC2E}"/>
              </a:ext>
            </a:extLst>
          </p:cNvPr>
          <p:cNvSpPr txBox="1"/>
          <p:nvPr/>
        </p:nvSpPr>
        <p:spPr>
          <a:xfrm>
            <a:off x="8499198" y="2951507"/>
            <a:ext cx="710278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Social Buzz is a rapidly growing social media and content based company. </a:t>
            </a:r>
          </a:p>
          <a:p>
            <a:r>
              <a:rPr lang="en-US" sz="3000" dirty="0"/>
              <a:t>Accenture has begun a 3 month POC focusing on these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An audit of their big data practice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Recommendations for a successful 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An analysis of social buzz content categories that highlights the top 5 categories with the largest aggregate popularity </a:t>
            </a:r>
            <a:endParaRPr lang="en-IN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0C982-A5D5-CC4B-A4F9-8F4E64B3E943}"/>
              </a:ext>
            </a:extLst>
          </p:cNvPr>
          <p:cNvSpPr txBox="1"/>
          <p:nvPr/>
        </p:nvSpPr>
        <p:spPr>
          <a:xfrm>
            <a:off x="2662813" y="5171290"/>
            <a:ext cx="6458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u="sng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posted per day in the form of videos ,audios, GIFs etc.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Huge amount of unstructured data is present and it requires highly sophisticated and expensive technology to maintain.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AF631-A0B1-67E5-319A-590085A1304C}"/>
              </a:ext>
            </a:extLst>
          </p:cNvPr>
          <p:cNvSpPr txBox="1"/>
          <p:nvPr/>
        </p:nvSpPr>
        <p:spPr>
          <a:xfrm>
            <a:off x="14187707" y="1897800"/>
            <a:ext cx="343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(Chief Technical Architect), 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E19D9-D46B-D437-1638-4CE244B2462F}"/>
              </a:ext>
            </a:extLst>
          </p:cNvPr>
          <p:cNvSpPr txBox="1"/>
          <p:nvPr/>
        </p:nvSpPr>
        <p:spPr>
          <a:xfrm>
            <a:off x="14293092" y="484901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Marcus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Rompton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(Senior Principle),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42E6B8-E52B-692B-33CF-CB41BF15B7C4}"/>
              </a:ext>
            </a:extLst>
          </p:cNvPr>
          <p:cNvSpPr txBox="1"/>
          <p:nvPr/>
        </p:nvSpPr>
        <p:spPr>
          <a:xfrm>
            <a:off x="14557416" y="7630475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Sahil Bodke</a:t>
            </a:r>
          </a:p>
          <a:p>
            <a:r>
              <a:rPr lang="en-US" sz="2400" dirty="0"/>
              <a:t>Data Analyst</a:t>
            </a:r>
            <a:endParaRPr lang="en-IN" sz="2400" dirty="0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7A0BB9F8-4D0A-090D-AFF0-62E0C3EC734D}"/>
              </a:ext>
            </a:extLst>
          </p:cNvPr>
          <p:cNvGrpSpPr>
            <a:grpSpLocks noChangeAspect="1"/>
          </p:cNvGrpSpPr>
          <p:nvPr/>
        </p:nvGrpSpPr>
        <p:grpSpPr>
          <a:xfrm>
            <a:off x="11223470" y="1117479"/>
            <a:ext cx="2187334" cy="2123082"/>
            <a:chOff x="-23042" y="66269"/>
            <a:chExt cx="6542158" cy="6349987"/>
          </a:xfrm>
        </p:grpSpPr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29D559FB-2DDA-F04A-E3BF-13EB2D5B552D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117B0F8-9E48-A924-7A0A-A47F2C06B85A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096AEE99-F7F6-1019-2F65-853EA3D2E794}"/>
              </a:ext>
            </a:extLst>
          </p:cNvPr>
          <p:cNvSpPr txBox="1"/>
          <p:nvPr/>
        </p:nvSpPr>
        <p:spPr>
          <a:xfrm>
            <a:off x="3982988" y="1655469"/>
            <a:ext cx="3486092" cy="66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Observation and Understanding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329DC7EB-6556-678E-77F1-6593C7D7C560}"/>
              </a:ext>
            </a:extLst>
          </p:cNvPr>
          <p:cNvSpPr txBox="1"/>
          <p:nvPr/>
        </p:nvSpPr>
        <p:spPr>
          <a:xfrm>
            <a:off x="5939805" y="3142736"/>
            <a:ext cx="3486092" cy="31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Cleaning</a:t>
            </a:r>
          </a:p>
        </p:txBody>
      </p:sp>
      <p:sp>
        <p:nvSpPr>
          <p:cNvPr id="41" name="TextBox 36">
            <a:extLst>
              <a:ext uri="{FF2B5EF4-FFF2-40B4-BE49-F238E27FC236}">
                <a16:creationId xmlns:a16="http://schemas.microsoft.com/office/drawing/2014/main" id="{B7C1DBB3-E947-2CB7-65B6-BB1A13DFD512}"/>
              </a:ext>
            </a:extLst>
          </p:cNvPr>
          <p:cNvSpPr txBox="1"/>
          <p:nvPr/>
        </p:nvSpPr>
        <p:spPr>
          <a:xfrm>
            <a:off x="7891585" y="4808136"/>
            <a:ext cx="3486092" cy="31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Modelling</a:t>
            </a:r>
          </a:p>
        </p:txBody>
      </p:sp>
      <p:sp>
        <p:nvSpPr>
          <p:cNvPr id="42" name="TextBox 36">
            <a:extLst>
              <a:ext uri="{FF2B5EF4-FFF2-40B4-BE49-F238E27FC236}">
                <a16:creationId xmlns:a16="http://schemas.microsoft.com/office/drawing/2014/main" id="{1212ED98-A493-948E-C87B-C6989DAF4226}"/>
              </a:ext>
            </a:extLst>
          </p:cNvPr>
          <p:cNvSpPr txBox="1"/>
          <p:nvPr/>
        </p:nvSpPr>
        <p:spPr>
          <a:xfrm>
            <a:off x="9911319" y="6368154"/>
            <a:ext cx="3486092" cy="31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Analytics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F634801C-D5C2-ABF1-CE97-71FFA8E661F6}"/>
              </a:ext>
            </a:extLst>
          </p:cNvPr>
          <p:cNvSpPr txBox="1"/>
          <p:nvPr/>
        </p:nvSpPr>
        <p:spPr>
          <a:xfrm>
            <a:off x="11760367" y="7962900"/>
            <a:ext cx="3486092" cy="31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-1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Gathering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68145E-4A1A-2F2C-58DD-4E8081AFF3E2}"/>
              </a:ext>
            </a:extLst>
          </p:cNvPr>
          <p:cNvSpPr txBox="1"/>
          <p:nvPr/>
        </p:nvSpPr>
        <p:spPr>
          <a:xfrm>
            <a:off x="7272182" y="2803684"/>
            <a:ext cx="2972219" cy="348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45969-CDE9-8A6F-3FAC-68829747CC23}"/>
              </a:ext>
            </a:extLst>
          </p:cNvPr>
          <p:cNvSpPr txBox="1"/>
          <p:nvPr/>
        </p:nvSpPr>
        <p:spPr>
          <a:xfrm>
            <a:off x="2939879" y="4055092"/>
            <a:ext cx="1346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A100FF"/>
                </a:solidFill>
              </a:rPr>
              <a:t>16</a:t>
            </a:r>
            <a:endParaRPr lang="en-IN" sz="8000" dirty="0">
              <a:solidFill>
                <a:srgbClr val="A1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32272-A981-5720-A63E-55F380044B05}"/>
              </a:ext>
            </a:extLst>
          </p:cNvPr>
          <p:cNvSpPr txBox="1"/>
          <p:nvPr/>
        </p:nvSpPr>
        <p:spPr>
          <a:xfrm>
            <a:off x="2127159" y="5539897"/>
            <a:ext cx="310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 Values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43C09-59BF-AF3B-4B37-0EF262D232A1}"/>
              </a:ext>
            </a:extLst>
          </p:cNvPr>
          <p:cNvSpPr txBox="1"/>
          <p:nvPr/>
        </p:nvSpPr>
        <p:spPr>
          <a:xfrm>
            <a:off x="7652624" y="4055092"/>
            <a:ext cx="2972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A100FF"/>
                </a:solidFill>
              </a:rPr>
              <a:t>1897</a:t>
            </a:r>
            <a:endParaRPr lang="en-IN" sz="8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25CAB-572E-FCA1-56FC-F259366CC80D}"/>
              </a:ext>
            </a:extLst>
          </p:cNvPr>
          <p:cNvSpPr txBox="1"/>
          <p:nvPr/>
        </p:nvSpPr>
        <p:spPr>
          <a:xfrm>
            <a:off x="6505475" y="5508027"/>
            <a:ext cx="510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Reactions to animal post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D1966-9BE9-246A-33BB-1D34C716D48A}"/>
              </a:ext>
            </a:extLst>
          </p:cNvPr>
          <p:cNvSpPr txBox="1"/>
          <p:nvPr/>
        </p:nvSpPr>
        <p:spPr>
          <a:xfrm>
            <a:off x="12420600" y="4055092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A100FF"/>
                </a:solidFill>
              </a:rPr>
              <a:t>JANUARY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01776-7405-A2C4-9FF6-58DC8A9D88D5}"/>
              </a:ext>
            </a:extLst>
          </p:cNvPr>
          <p:cNvSpPr txBox="1"/>
          <p:nvPr/>
        </p:nvSpPr>
        <p:spPr>
          <a:xfrm>
            <a:off x="12282421" y="5467755"/>
            <a:ext cx="510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24" dirty="0">
                <a:latin typeface="+mj-lt"/>
                <a:ea typeface="Gadugi" panose="020B0502040204020203" pitchFamily="34" charset="0"/>
              </a:rPr>
              <a:t>Month with most posts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A13B52-350E-E8A1-322A-19B13E0E1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006" y="2112415"/>
            <a:ext cx="10918170" cy="6572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F4A21F5-AB1D-7C59-7316-C56142C71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023" y="1551698"/>
            <a:ext cx="11575059" cy="69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274</Words>
  <Application>Microsoft Office PowerPoint</Application>
  <PresentationFormat>Custom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Graphik Regular</vt:lpstr>
      <vt:lpstr>DM Sans</vt:lpstr>
      <vt:lpstr>Gadugi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SahiL Bodke</cp:lastModifiedBy>
  <cp:revision>16</cp:revision>
  <dcterms:created xsi:type="dcterms:W3CDTF">2006-08-16T00:00:00Z</dcterms:created>
  <dcterms:modified xsi:type="dcterms:W3CDTF">2023-06-29T11:59:16Z</dcterms:modified>
  <dc:identifier>DAEhDyfaYKE</dc:identifier>
</cp:coreProperties>
</file>