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11/3/2021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11/3/2021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11/3/2021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11/3/2021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11/3/2021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11/3/2021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11/3/2021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467600" cy="655638"/>
          </a:xfrm>
        </p:spPr>
        <p:txBody>
          <a:bodyPr/>
          <a:lstStyle/>
          <a:p>
            <a:pPr algn="ctr"/>
            <a:r>
              <a:rPr lang="en-US" b="1" i="1" u="sng" dirty="0" smtClean="0"/>
              <a:t>Flights Price Prediction Model</a:t>
            </a:r>
            <a:endParaRPr lang="en-IN" b="1" i="1" u="sng" dirty="0"/>
          </a:p>
        </p:txBody>
      </p:sp>
      <p:pic>
        <p:nvPicPr>
          <p:cNvPr id="1026" name="Picture 2" descr="C:\Users\OWNER\AppData\Local\Microsoft\Windows\INetCache\IE\TR5P49LX\IndiGo_Airbus_A320-232_VT-INO_TO_Logo[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091481">
            <a:off x="776923" y="3552894"/>
            <a:ext cx="1774480" cy="11833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WNER\AppData\Local\Microsoft\Windows\INetCache\IE\7717WHCU\VT-JWE_Jet_Airways[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27535">
            <a:off x="3967078" y="3370543"/>
            <a:ext cx="1143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OWNER\AppData\Local\Microsoft\Windows\INetCache\IE\4X1WEFK4\Air_India,_Boeing_747-437_(2513448872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7769" y="4263553"/>
            <a:ext cx="1255227" cy="8362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486400" y="4567938"/>
            <a:ext cx="2895600" cy="1200329"/>
          </a:xfrm>
          <a:prstGeom prst="rect">
            <a:avLst/>
          </a:prstGeom>
          <a:solidFill>
            <a:schemeClr val="accent1">
              <a:lumMod val="40000"/>
              <a:lumOff val="60000"/>
            </a:schemeClr>
          </a:solidFill>
        </p:spPr>
        <p:txBody>
          <a:bodyPr wrap="square" rtlCol="0">
            <a:spAutoFit/>
          </a:bodyPr>
          <a:lstStyle/>
          <a:p>
            <a:r>
              <a:rPr lang="en-US" b="1" u="sng" dirty="0" smtClean="0"/>
              <a:t>Presented by:-</a:t>
            </a:r>
          </a:p>
          <a:p>
            <a:endParaRPr lang="en-US" dirty="0"/>
          </a:p>
          <a:p>
            <a:r>
              <a:rPr lang="en-US" dirty="0" smtClean="0"/>
              <a:t>Sahib Hussain</a:t>
            </a:r>
          </a:p>
          <a:p>
            <a:r>
              <a:rPr lang="en-US" dirty="0" smtClean="0"/>
              <a:t>Internship 17</a:t>
            </a:r>
            <a:endParaRPr lang="en-IN" dirty="0"/>
          </a:p>
        </p:txBody>
      </p:sp>
    </p:spTree>
    <p:extLst>
      <p:ext uri="{BB962C8B-B14F-4D97-AF65-F5344CB8AC3E}">
        <p14:creationId xmlns:p14="http://schemas.microsoft.com/office/powerpoint/2010/main" val="2456907841"/>
      </p:ext>
    </p:extLst>
  </p:cSld>
  <p:clrMapOvr>
    <a:masterClrMapping/>
  </p:clrMapOvr>
  <mc:AlternateContent xmlns:mc="http://schemas.openxmlformats.org/markup-compatibility/2006">
    <mc:Choice xmlns:p14="http://schemas.microsoft.com/office/powerpoint/2010/main" Requires="p14">
      <p:transition p14:dur="100" advClick="0" advTm="20000">
        <p:cut/>
      </p:transition>
    </mc:Choice>
    <mc:Fallback>
      <p:transition advClick="0" advTm="20000">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467600" cy="655638"/>
          </a:xfrm>
        </p:spPr>
        <p:txBody>
          <a:bodyPr>
            <a:normAutofit/>
          </a:bodyPr>
          <a:lstStyle/>
          <a:p>
            <a:pPr algn="ctr"/>
            <a:r>
              <a:rPr lang="en-US" sz="3200" b="1" u="sng" dirty="0" smtClean="0"/>
              <a:t>Average Price by Companies</a:t>
            </a:r>
            <a:endParaRPr lang="en-IN" sz="3200" b="1" u="sng"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860" t="52522" r="24496" b="19656"/>
          <a:stretch/>
        </p:blipFill>
        <p:spPr bwMode="auto">
          <a:xfrm>
            <a:off x="457200" y="1371600"/>
            <a:ext cx="7696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lowchart: Alternate Process 2"/>
          <p:cNvSpPr/>
          <p:nvPr/>
        </p:nvSpPr>
        <p:spPr>
          <a:xfrm>
            <a:off x="762000" y="4038600"/>
            <a:ext cx="7467600" cy="1981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smtClean="0"/>
          </a:p>
          <a:p>
            <a:r>
              <a:rPr lang="en-US" sz="1600" b="1" dirty="0" smtClean="0"/>
              <a:t>We </a:t>
            </a:r>
            <a:r>
              <a:rPr lang="en-US" sz="1600" b="1" dirty="0"/>
              <a:t>can see from the above figure that </a:t>
            </a:r>
            <a:r>
              <a:rPr lang="en-US" sz="1600" b="1" dirty="0"/>
              <a:t>V</a:t>
            </a:r>
            <a:r>
              <a:rPr lang="en-US" sz="1600" b="1" dirty="0" smtClean="0"/>
              <a:t>istara </a:t>
            </a:r>
            <a:r>
              <a:rPr lang="en-US" sz="1600" b="1" dirty="0"/>
              <a:t>company's price on an average is the highest when it is compared with other company prices and even the duration taken by the flights of that company is also too </a:t>
            </a:r>
            <a:r>
              <a:rPr lang="en-US" sz="1600" b="1" dirty="0" smtClean="0"/>
              <a:t>high.</a:t>
            </a:r>
          </a:p>
          <a:p>
            <a:endParaRPr lang="en-US" dirty="0"/>
          </a:p>
          <a:p>
            <a:r>
              <a:rPr lang="en-US" sz="1600" b="1" dirty="0"/>
              <a:t>The Company which has cheapest rates is Indigo and also the duration of flights operated by Indigo is </a:t>
            </a:r>
            <a:r>
              <a:rPr lang="en-US" sz="1600" b="1" dirty="0" smtClean="0"/>
              <a:t>less.</a:t>
            </a:r>
            <a:endParaRPr lang="en-US" sz="1600" dirty="0"/>
          </a:p>
          <a:p>
            <a:pPr algn="ctr"/>
            <a:endParaRPr lang="en-IN" dirty="0"/>
          </a:p>
        </p:txBody>
      </p:sp>
    </p:spTree>
    <p:extLst>
      <p:ext uri="{BB962C8B-B14F-4D97-AF65-F5344CB8AC3E}">
        <p14:creationId xmlns:p14="http://schemas.microsoft.com/office/powerpoint/2010/main" val="755244738"/>
      </p:ext>
    </p:extLst>
  </p:cSld>
  <p:clrMapOvr>
    <a:masterClrMapping/>
  </p:clrMapOvr>
  <mc:AlternateContent xmlns:mc="http://schemas.openxmlformats.org/markup-compatibility/2006">
    <mc:Choice xmlns:p14="http://schemas.microsoft.com/office/powerpoint/2010/main" Requires="p14">
      <p:transition spd="slow" p14:dur="1600" advClick="0" advTm="20000">
        <p14:conveyor dir="l"/>
      </p:transition>
    </mc:Choice>
    <mc:Fallback>
      <p:transition spd="slow" advClick="0" advTm="20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467600" cy="655638"/>
          </a:xfrm>
        </p:spPr>
        <p:txBody>
          <a:bodyPr/>
          <a:lstStyle/>
          <a:p>
            <a:pPr algn="ctr"/>
            <a:r>
              <a:rPr lang="en-US" b="1" u="sng" dirty="0" smtClean="0"/>
              <a:t>Average Price </a:t>
            </a:r>
            <a:r>
              <a:rPr lang="en-US" b="1" u="sng" dirty="0"/>
              <a:t>F</a:t>
            </a:r>
            <a:r>
              <a:rPr lang="en-US" b="1" u="sng" dirty="0" smtClean="0"/>
              <a:t>rom Source</a:t>
            </a:r>
            <a:endParaRPr lang="en-IN" b="1" u="sng"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396" t="59471" r="26760" b="21030"/>
          <a:stretch/>
        </p:blipFill>
        <p:spPr bwMode="auto">
          <a:xfrm>
            <a:off x="900545" y="1620982"/>
            <a:ext cx="7335982" cy="2570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1312717" y="4495800"/>
            <a:ext cx="6670964"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When we checked the price from Source the highest is also from Delhi and least is from </a:t>
            </a:r>
            <a:r>
              <a:rPr lang="en-US" b="1" dirty="0" smtClean="0"/>
              <a:t>Kolkata.</a:t>
            </a:r>
            <a:endParaRPr lang="en-IN" dirty="0"/>
          </a:p>
        </p:txBody>
      </p:sp>
    </p:spTree>
    <p:extLst>
      <p:ext uri="{BB962C8B-B14F-4D97-AF65-F5344CB8AC3E}">
        <p14:creationId xmlns:p14="http://schemas.microsoft.com/office/powerpoint/2010/main" val="1977124415"/>
      </p:ext>
    </p:extLst>
  </p:cSld>
  <p:clrMapOvr>
    <a:masterClrMapping/>
  </p:clrMapOvr>
  <mc:AlternateContent xmlns:mc="http://schemas.openxmlformats.org/markup-compatibility/2006">
    <mc:Choice xmlns:p14="http://schemas.microsoft.com/office/powerpoint/2010/main" Requires="p14">
      <p:transition spd="slow" p14:dur="1500" advClick="0" advTm="20000">
        <p14:window dir="vert"/>
      </p:transition>
    </mc:Choice>
    <mc:Fallback>
      <p:transition spd="slow" advClick="0" advTm="20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467600" cy="655638"/>
          </a:xfrm>
        </p:spPr>
        <p:txBody>
          <a:bodyPr/>
          <a:lstStyle/>
          <a:p>
            <a:pPr algn="ctr"/>
            <a:r>
              <a:rPr lang="en-US" b="1" u="sng" dirty="0" smtClean="0"/>
              <a:t>Effects </a:t>
            </a:r>
            <a:r>
              <a:rPr lang="en-US" b="1" u="sng" dirty="0"/>
              <a:t>O</a:t>
            </a:r>
            <a:r>
              <a:rPr lang="en-US" b="1" u="sng" dirty="0" smtClean="0"/>
              <a:t>f Stoppages </a:t>
            </a:r>
            <a:r>
              <a:rPr lang="en-US" b="1" u="sng" dirty="0"/>
              <a:t>O</a:t>
            </a:r>
            <a:r>
              <a:rPr lang="en-US" b="1" u="sng" dirty="0" smtClean="0"/>
              <a:t>n Price</a:t>
            </a:r>
            <a:endParaRPr lang="en-IN" b="1" u="sng"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957" t="51786" r="25148" b="30114"/>
          <a:stretch/>
        </p:blipFill>
        <p:spPr bwMode="auto">
          <a:xfrm>
            <a:off x="609599" y="1752600"/>
            <a:ext cx="784860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772390" y="4191000"/>
            <a:ext cx="7523018"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Lower number of stoppages have low flight rates, with more stoppages the prices are increasing which also shows </a:t>
            </a:r>
            <a:r>
              <a:rPr lang="en-US" b="1" dirty="0" smtClean="0"/>
              <a:t>positive </a:t>
            </a:r>
            <a:r>
              <a:rPr lang="en-US" b="1" dirty="0"/>
              <a:t>linear relation between price and </a:t>
            </a:r>
            <a:r>
              <a:rPr lang="en-US" b="1" dirty="0" smtClean="0"/>
              <a:t>stoppages.</a:t>
            </a:r>
            <a:endParaRPr lang="en-IN" dirty="0"/>
          </a:p>
        </p:txBody>
      </p:sp>
    </p:spTree>
    <p:extLst>
      <p:ext uri="{BB962C8B-B14F-4D97-AF65-F5344CB8AC3E}">
        <p14:creationId xmlns:p14="http://schemas.microsoft.com/office/powerpoint/2010/main" val="65497474"/>
      </p:ext>
    </p:extLst>
  </p:cSld>
  <p:clrMapOvr>
    <a:masterClrMapping/>
  </p:clrMapOvr>
  <mc:AlternateContent xmlns:mc="http://schemas.openxmlformats.org/markup-compatibility/2006">
    <mc:Choice xmlns:p14="http://schemas.microsoft.com/office/powerpoint/2010/main" Requires="p14">
      <p:transition spd="slow" p14:dur="1500" advClick="0" advTm="20000">
        <p:split orient="vert"/>
      </p:transition>
    </mc:Choice>
    <mc:Fallback>
      <p:transition spd="slow" advClick="0" advTm="20000">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467600" cy="579438"/>
          </a:xfrm>
        </p:spPr>
        <p:txBody>
          <a:bodyPr>
            <a:normAutofit/>
          </a:bodyPr>
          <a:lstStyle/>
          <a:p>
            <a:pPr algn="ctr"/>
            <a:r>
              <a:rPr lang="en-US" sz="2800" b="1" u="sng" dirty="0" smtClean="0"/>
              <a:t>Effect Of Destinations On Prices</a:t>
            </a:r>
            <a:endParaRPr lang="en-IN" sz="2800" b="1" u="sng"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290" t="57937" r="25037" b="10227"/>
          <a:stretch/>
        </p:blipFill>
        <p:spPr bwMode="auto">
          <a:xfrm>
            <a:off x="720436" y="1447800"/>
            <a:ext cx="7772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lowchart: Alternate Process 2"/>
          <p:cNvSpPr/>
          <p:nvPr/>
        </p:nvSpPr>
        <p:spPr>
          <a:xfrm>
            <a:off x="1025236" y="4572000"/>
            <a:ext cx="7162800" cy="1295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The flight fares for Pune destination is least and duration is also least among all destination whereas for Goa the price is highest among all other </a:t>
            </a:r>
            <a:r>
              <a:rPr lang="en-US" b="1" dirty="0" smtClean="0"/>
              <a:t>cities.</a:t>
            </a:r>
            <a:endParaRPr lang="en-IN" dirty="0"/>
          </a:p>
        </p:txBody>
      </p:sp>
    </p:spTree>
    <p:extLst>
      <p:ext uri="{BB962C8B-B14F-4D97-AF65-F5344CB8AC3E}">
        <p14:creationId xmlns:p14="http://schemas.microsoft.com/office/powerpoint/2010/main" val="1110052161"/>
      </p:ext>
    </p:extLst>
  </p:cSld>
  <p:clrMapOvr>
    <a:masterClrMapping/>
  </p:clrMapOvr>
  <mc:AlternateContent xmlns:mc="http://schemas.openxmlformats.org/markup-compatibility/2006">
    <mc:Choice xmlns:p14="http://schemas.microsoft.com/office/powerpoint/2010/main" Requires="p14">
      <p:transition spd="slow" p14:dur="1500" advClick="0" advTm="20000">
        <p14:window dir="vert"/>
      </p:transition>
    </mc:Choice>
    <mc:Fallback>
      <p:transition spd="slow" advClick="0" advTm="20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467600" cy="579438"/>
          </a:xfrm>
        </p:spPr>
        <p:txBody>
          <a:bodyPr>
            <a:normAutofit/>
          </a:bodyPr>
          <a:lstStyle/>
          <a:p>
            <a:pPr algn="ctr"/>
            <a:r>
              <a:rPr lang="en-US" sz="2400" u="sng" dirty="0"/>
              <a:t>Checking Data Distribution of Our </a:t>
            </a:r>
            <a:r>
              <a:rPr lang="en-US" sz="2400" u="sng" dirty="0" smtClean="0"/>
              <a:t>Dataset</a:t>
            </a:r>
            <a:endParaRPr lang="en-IN" sz="2400" u="sng"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219200"/>
            <a:ext cx="8001000" cy="4191000"/>
          </a:xfrm>
          <a:prstGeom prst="rect">
            <a:avLst/>
          </a:prstGeom>
        </p:spPr>
      </p:pic>
      <p:sp>
        <p:nvSpPr>
          <p:cNvPr id="4" name="Rounded Rectangle 3"/>
          <p:cNvSpPr/>
          <p:nvPr/>
        </p:nvSpPr>
        <p:spPr>
          <a:xfrm>
            <a:off x="304800" y="5638800"/>
            <a:ext cx="7696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Above figure is showing some positive linear relation between Duration and Price, Stoppages and </a:t>
            </a:r>
            <a:r>
              <a:rPr lang="en-US" b="1" dirty="0" smtClean="0"/>
              <a:t>Price</a:t>
            </a:r>
            <a:r>
              <a:rPr lang="en-US" b="1" dirty="0"/>
              <a:t>, Departure_Hour and Price, and Negative relation between Month and </a:t>
            </a:r>
            <a:r>
              <a:rPr lang="en-US" b="1" dirty="0" smtClean="0"/>
              <a:t>Price.</a:t>
            </a:r>
            <a:endParaRPr lang="en-IN" dirty="0"/>
          </a:p>
        </p:txBody>
      </p:sp>
    </p:spTree>
    <p:extLst>
      <p:ext uri="{BB962C8B-B14F-4D97-AF65-F5344CB8AC3E}">
        <p14:creationId xmlns:p14="http://schemas.microsoft.com/office/powerpoint/2010/main" val="2683332042"/>
      </p:ext>
    </p:extLst>
  </p:cSld>
  <p:clrMapOvr>
    <a:masterClrMapping/>
  </p:clrMapOvr>
  <mc:AlternateContent xmlns:mc="http://schemas.openxmlformats.org/markup-compatibility/2006">
    <mc:Choice xmlns:p14="http://schemas.microsoft.com/office/powerpoint/2010/main" Requires="p14">
      <p:transition spd="slow" p14:dur="2000" advClick="0" advTm="20000">
        <p14:ferris dir="l"/>
      </p:transition>
    </mc:Choice>
    <mc:Fallback>
      <p:transition spd="slow" advClick="0" advTm="20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1143000"/>
          </a:xfrm>
        </p:spPr>
        <p:txBody>
          <a:bodyPr>
            <a:normAutofit/>
          </a:bodyPr>
          <a:lstStyle/>
          <a:p>
            <a:r>
              <a:rPr lang="en-US" sz="2000" b="1" u="sng" dirty="0" smtClean="0"/>
              <a:t> </a:t>
            </a:r>
            <a:r>
              <a:rPr lang="en-US" sz="2800" b="1" u="sng" dirty="0" smtClean="0"/>
              <a:t>Categorical </a:t>
            </a:r>
            <a:r>
              <a:rPr lang="en-US" sz="2800" b="1" u="sng" dirty="0"/>
              <a:t>Independent Variables</a:t>
            </a:r>
            <a:r>
              <a:rPr lang="en-US" sz="2800" dirty="0">
                <a:latin typeface="Arial Rounded MT Bold" pitchFamily="34" charset="0"/>
              </a:rPr>
              <a:t/>
            </a:r>
            <a:br>
              <a:rPr lang="en-US" sz="2800" dirty="0">
                <a:latin typeface="Arial Rounded MT Bold" pitchFamily="34" charset="0"/>
              </a:rPr>
            </a:b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96290"/>
            <a:ext cx="3352800" cy="4980709"/>
          </a:xfrm>
          <a:prstGeom prst="rect">
            <a:avLst/>
          </a:prstGeom>
        </p:spPr>
      </p:pic>
      <p:sp>
        <p:nvSpPr>
          <p:cNvPr id="4" name="Rounded Rectangle 3"/>
          <p:cNvSpPr/>
          <p:nvPr/>
        </p:nvSpPr>
        <p:spPr>
          <a:xfrm>
            <a:off x="4038600" y="1496290"/>
            <a:ext cx="4495800" cy="4700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In Company feature as we can see above that there are 6 companies which are operating there flights and flights are mostly of Vistara company, second in the list is Indigo, third Air India and the least operational company is </a:t>
            </a:r>
            <a:r>
              <a:rPr lang="en-US" sz="1400" b="1" dirty="0" smtClean="0"/>
              <a:t>Air Asia.</a:t>
            </a:r>
          </a:p>
          <a:p>
            <a:endParaRPr lang="en-US" sz="1400" dirty="0"/>
          </a:p>
          <a:p>
            <a:r>
              <a:rPr lang="en-US" sz="1400" b="1" dirty="0"/>
              <a:t>There are mainly three sources of these flights which are Delhi, Mumbai and Kolkata. The highest number of flights sources is from Delhi and the least is from </a:t>
            </a:r>
            <a:r>
              <a:rPr lang="en-US" sz="1400" b="1" dirty="0" smtClean="0"/>
              <a:t>Kolkata.</a:t>
            </a:r>
          </a:p>
          <a:p>
            <a:endParaRPr lang="en-US" sz="1400" dirty="0"/>
          </a:p>
          <a:p>
            <a:r>
              <a:rPr lang="en-US" sz="1400" b="1" dirty="0"/>
              <a:t>These operating flights majorly have just 1 stop, some are without any stoppages and least with 2 or more than two stoppages</a:t>
            </a:r>
            <a:r>
              <a:rPr lang="en-US" sz="1400" b="1" dirty="0" smtClean="0"/>
              <a:t>.</a:t>
            </a:r>
          </a:p>
          <a:p>
            <a:endParaRPr lang="en-US" sz="1400" dirty="0"/>
          </a:p>
          <a:p>
            <a:r>
              <a:rPr lang="en-US" sz="1400" b="1" dirty="0"/>
              <a:t>Destination of flights are 7 and mostly are of </a:t>
            </a:r>
            <a:r>
              <a:rPr lang="en-US" sz="1400" b="1" dirty="0" smtClean="0"/>
              <a:t>Bangalore, </a:t>
            </a:r>
            <a:r>
              <a:rPr lang="en-US" sz="1400" b="1" dirty="0"/>
              <a:t>then Delhi after which its </a:t>
            </a:r>
            <a:r>
              <a:rPr lang="en-US" sz="1400" b="1" dirty="0" smtClean="0"/>
              <a:t>Mumbai, </a:t>
            </a:r>
            <a:r>
              <a:rPr lang="en-US" sz="1400" b="1" dirty="0"/>
              <a:t>G</a:t>
            </a:r>
            <a:r>
              <a:rPr lang="en-US" sz="1400" b="1" dirty="0" smtClean="0"/>
              <a:t>oa </a:t>
            </a:r>
            <a:r>
              <a:rPr lang="en-US" sz="1400" b="1" dirty="0"/>
              <a:t>and the least is of </a:t>
            </a:r>
            <a:r>
              <a:rPr lang="en-US" sz="1400" b="1" dirty="0" smtClean="0"/>
              <a:t>Pune.</a:t>
            </a:r>
            <a:endParaRPr lang="en-US" sz="1400" dirty="0"/>
          </a:p>
        </p:txBody>
      </p:sp>
    </p:spTree>
    <p:extLst>
      <p:ext uri="{BB962C8B-B14F-4D97-AF65-F5344CB8AC3E}">
        <p14:creationId xmlns:p14="http://schemas.microsoft.com/office/powerpoint/2010/main" val="503719269"/>
      </p:ext>
    </p:extLst>
  </p:cSld>
  <p:clrMapOvr>
    <a:masterClrMapping/>
  </p:clrMapOvr>
  <mc:AlternateContent xmlns:mc="http://schemas.openxmlformats.org/markup-compatibility/2006">
    <mc:Choice xmlns:p14="http://schemas.microsoft.com/office/powerpoint/2010/main" Requires="p14">
      <p:transition spd="slow" p14:dur="2000" advClick="0" advTm="20000">
        <p14:prism isContent="1"/>
      </p:transition>
    </mc:Choice>
    <mc:Fallback>
      <p:transition spd="slow" advClick="0" advTm="20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467600" cy="579438"/>
          </a:xfrm>
        </p:spPr>
        <p:txBody>
          <a:bodyPr/>
          <a:lstStyle/>
          <a:p>
            <a:pPr algn="ctr"/>
            <a:r>
              <a:rPr lang="en-US" b="1" u="sng" dirty="0" smtClean="0"/>
              <a:t>Skewness In the Dataset</a:t>
            </a:r>
            <a:endParaRPr lang="en-IN" b="1" u="sn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726" y="1066800"/>
            <a:ext cx="8298874" cy="4419599"/>
          </a:xfrm>
          <a:prstGeom prst="rect">
            <a:avLst/>
          </a:prstGeom>
        </p:spPr>
      </p:pic>
      <p:sp>
        <p:nvSpPr>
          <p:cNvPr id="5" name="Rounded Rectangle 4"/>
          <p:cNvSpPr/>
          <p:nvPr/>
        </p:nvSpPr>
        <p:spPr>
          <a:xfrm>
            <a:off x="762000" y="5791200"/>
            <a:ext cx="7239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There </a:t>
            </a:r>
            <a:r>
              <a:rPr lang="en-US" sz="2000" dirty="0" smtClean="0"/>
              <a:t>was </a:t>
            </a:r>
            <a:r>
              <a:rPr lang="en-US" sz="2000" dirty="0"/>
              <a:t>a bit </a:t>
            </a:r>
            <a:r>
              <a:rPr lang="en-US" sz="2000" dirty="0"/>
              <a:t>S</a:t>
            </a:r>
            <a:r>
              <a:rPr lang="en-US" sz="2000" dirty="0" smtClean="0"/>
              <a:t>kewness </a:t>
            </a:r>
            <a:r>
              <a:rPr lang="en-US" sz="2000" dirty="0"/>
              <a:t>in the feature Duration, rest of the data is looking </a:t>
            </a:r>
            <a:r>
              <a:rPr lang="en-US" sz="2000" dirty="0" smtClean="0"/>
              <a:t>fine.</a:t>
            </a:r>
            <a:endParaRPr lang="en-IN" sz="2000" dirty="0"/>
          </a:p>
        </p:txBody>
      </p:sp>
    </p:spTree>
    <p:extLst>
      <p:ext uri="{BB962C8B-B14F-4D97-AF65-F5344CB8AC3E}">
        <p14:creationId xmlns:p14="http://schemas.microsoft.com/office/powerpoint/2010/main" val="300920330"/>
      </p:ext>
    </p:extLst>
  </p:cSld>
  <p:clrMapOvr>
    <a:masterClrMapping/>
  </p:clrMapOvr>
  <mc:AlternateContent xmlns:mc="http://schemas.openxmlformats.org/markup-compatibility/2006">
    <mc:Choice xmlns:p14="http://schemas.microsoft.com/office/powerpoint/2010/main" Requires="p14">
      <p:transition spd="slow" p14:dur="1600" advClick="0" advTm="20000">
        <p14:prism isContent="1" isInverted="1"/>
      </p:transition>
    </mc:Choice>
    <mc:Fallback>
      <p:transition spd="slow" advClick="0" advTm="20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731838"/>
          </a:xfrm>
        </p:spPr>
        <p:txBody>
          <a:bodyPr/>
          <a:lstStyle/>
          <a:p>
            <a:pPr algn="ctr"/>
            <a:r>
              <a:rPr lang="en-US" b="1" u="sng" dirty="0" smtClean="0"/>
              <a:t>Outliers In the Dataset</a:t>
            </a:r>
            <a:endParaRPr lang="en-IN" b="1" u="sng"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655" y="1295400"/>
            <a:ext cx="5624946" cy="5257800"/>
          </a:xfrm>
          <a:prstGeom prst="rect">
            <a:avLst/>
          </a:prstGeom>
        </p:spPr>
      </p:pic>
      <p:sp>
        <p:nvSpPr>
          <p:cNvPr id="4" name="Flowchart: Alternate Process 3"/>
          <p:cNvSpPr/>
          <p:nvPr/>
        </p:nvSpPr>
        <p:spPr>
          <a:xfrm>
            <a:off x="6293427" y="2743200"/>
            <a:ext cx="2362200" cy="2667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Only Duration feature </a:t>
            </a:r>
            <a:r>
              <a:rPr lang="en-US" b="1" dirty="0" smtClean="0"/>
              <a:t>had some </a:t>
            </a:r>
            <a:r>
              <a:rPr lang="en-US" b="1" dirty="0"/>
              <a:t>outliers in </a:t>
            </a:r>
            <a:r>
              <a:rPr lang="en-US" b="1" dirty="0" smtClean="0"/>
              <a:t>it.</a:t>
            </a:r>
            <a:endParaRPr lang="en-IN" dirty="0"/>
          </a:p>
        </p:txBody>
      </p:sp>
    </p:spTree>
    <p:extLst>
      <p:ext uri="{BB962C8B-B14F-4D97-AF65-F5344CB8AC3E}">
        <p14:creationId xmlns:p14="http://schemas.microsoft.com/office/powerpoint/2010/main" val="2316410302"/>
      </p:ext>
    </p:extLst>
  </p:cSld>
  <p:clrMapOvr>
    <a:masterClrMapping/>
  </p:clrMapOvr>
  <mc:AlternateContent xmlns:mc="http://schemas.openxmlformats.org/markup-compatibility/2006">
    <mc:Choice xmlns:p14="http://schemas.microsoft.com/office/powerpoint/2010/main" Requires="p14">
      <p:transition spd="slow" p14:dur="800" advClick="0" advTm="20000">
        <p14:flythrough/>
      </p:transition>
    </mc:Choice>
    <mc:Fallback>
      <p:transition spd="slow" advClick="0" advTm="20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81000"/>
            <a:ext cx="7467600" cy="655638"/>
          </a:xfrm>
        </p:spPr>
        <p:txBody>
          <a:bodyPr/>
          <a:lstStyle/>
          <a:p>
            <a:pPr algn="ctr"/>
            <a:r>
              <a:rPr lang="en-US" b="1" u="sng" dirty="0" smtClean="0"/>
              <a:t>Co-linearity Among Features</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43000"/>
            <a:ext cx="7696200" cy="4723818"/>
          </a:xfrm>
          <a:prstGeom prst="rect">
            <a:avLst/>
          </a:prstGeom>
        </p:spPr>
      </p:pic>
      <p:sp>
        <p:nvSpPr>
          <p:cNvPr id="4" name="Rounded Rectangle 3"/>
          <p:cNvSpPr/>
          <p:nvPr/>
        </p:nvSpPr>
        <p:spPr>
          <a:xfrm>
            <a:off x="685800" y="6019800"/>
            <a:ext cx="7162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There is hardly any co-relation amongst the </a:t>
            </a:r>
            <a:r>
              <a:rPr lang="en-US" b="1" dirty="0" smtClean="0"/>
              <a:t>features.</a:t>
            </a:r>
            <a:endParaRPr lang="en-IN" dirty="0"/>
          </a:p>
        </p:txBody>
      </p:sp>
    </p:spTree>
    <p:extLst>
      <p:ext uri="{BB962C8B-B14F-4D97-AF65-F5344CB8AC3E}">
        <p14:creationId xmlns:p14="http://schemas.microsoft.com/office/powerpoint/2010/main" val="2929376456"/>
      </p:ext>
    </p:extLst>
  </p:cSld>
  <p:clrMapOvr>
    <a:masterClrMapping/>
  </p:clrMapOvr>
  <mc:AlternateContent xmlns:mc="http://schemas.openxmlformats.org/markup-compatibility/2006">
    <mc:Choice xmlns:p14="http://schemas.microsoft.com/office/powerpoint/2010/main" Requires="p14">
      <p:transition spd="slow" p14:dur="1200" advClick="0" advTm="20000">
        <p:dissolve/>
      </p:transition>
    </mc:Choice>
    <mc:Fallback>
      <p:transition spd="slow" advClick="0" advTm="20000">
        <p:dissolv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6781800" cy="579438"/>
          </a:xfrm>
        </p:spPr>
        <p:txBody>
          <a:bodyPr/>
          <a:lstStyle/>
          <a:p>
            <a:pPr algn="ctr"/>
            <a:r>
              <a:rPr lang="en-US" b="1" u="sng" dirty="0" smtClean="0"/>
              <a:t>Model Predictions Plot</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1405359"/>
            <a:ext cx="4469841" cy="4638686"/>
          </a:xfrm>
          <a:prstGeom prst="rect">
            <a:avLst/>
          </a:prstGeom>
        </p:spPr>
      </p:pic>
      <p:sp>
        <p:nvSpPr>
          <p:cNvPr id="4" name="Flowchart: Punched Tape 3"/>
          <p:cNvSpPr/>
          <p:nvPr/>
        </p:nvSpPr>
        <p:spPr>
          <a:xfrm>
            <a:off x="5195455" y="1052068"/>
            <a:ext cx="3505200" cy="4991977"/>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This image is showing us the relation between our predicted values and actual values as we can see that there is not much gap between predicted and actual datapoints for Xtreme Gradient Boost Regressor which shows that it is best fit for our dataset. Also we saw the scores for other 4 algorithms </a:t>
            </a:r>
            <a:r>
              <a:rPr lang="en-US" sz="1400" b="1" dirty="0" smtClean="0"/>
              <a:t>however XGB </a:t>
            </a:r>
            <a:r>
              <a:rPr lang="en-US" sz="1400" b="1" dirty="0"/>
              <a:t>Regressor had delivered us the best scores among them</a:t>
            </a:r>
            <a:endParaRPr lang="en-IN" sz="1400" b="1" dirty="0"/>
          </a:p>
        </p:txBody>
      </p:sp>
    </p:spTree>
    <p:extLst>
      <p:ext uri="{BB962C8B-B14F-4D97-AF65-F5344CB8AC3E}">
        <p14:creationId xmlns:p14="http://schemas.microsoft.com/office/powerpoint/2010/main" val="2065254186"/>
      </p:ext>
    </p:extLst>
  </p:cSld>
  <p:clrMapOvr>
    <a:masterClrMapping/>
  </p:clrMapOvr>
  <mc:AlternateContent xmlns:mc="http://schemas.openxmlformats.org/markup-compatibility/2006">
    <mc:Choice xmlns:p14="http://schemas.microsoft.com/office/powerpoint/2010/main" Requires="p14">
      <p:transition spd="slow" p14:dur="1600" advClick="0" advTm="20000">
        <p:blinds dir="vert"/>
      </p:transition>
    </mc:Choice>
    <mc:Fallback>
      <p:transition spd="slow" advClick="0" advTm="20000">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467600" cy="579438"/>
          </a:xfrm>
        </p:spPr>
        <p:txBody>
          <a:bodyPr/>
          <a:lstStyle/>
          <a:p>
            <a:pPr algn="ctr"/>
            <a:r>
              <a:rPr lang="en-US" b="1" u="sng" dirty="0" smtClean="0"/>
              <a:t>Problem Statement</a:t>
            </a:r>
            <a:endParaRPr lang="en-IN" b="1" u="sng" dirty="0"/>
          </a:p>
        </p:txBody>
      </p:sp>
      <p:sp>
        <p:nvSpPr>
          <p:cNvPr id="3" name="Content Placeholder 2"/>
          <p:cNvSpPr>
            <a:spLocks noGrp="1"/>
          </p:cNvSpPr>
          <p:nvPr>
            <p:ph sz="quarter" idx="1"/>
          </p:nvPr>
        </p:nvSpPr>
        <p:spPr>
          <a:xfrm>
            <a:off x="762000" y="1524000"/>
            <a:ext cx="7315200" cy="3505200"/>
          </a:xfrm>
          <a:solidFill>
            <a:schemeClr val="accent6">
              <a:lumMod val="40000"/>
              <a:lumOff val="60000"/>
            </a:schemeClr>
          </a:solidFill>
        </p:spPr>
        <p:txBody>
          <a:bodyPr/>
          <a:lstStyle/>
          <a:p>
            <a:r>
              <a:rPr lang="en-IN" dirty="0"/>
              <a:t>With the </a:t>
            </a:r>
            <a:r>
              <a:rPr lang="en-IN" dirty="0"/>
              <a:t>C</a:t>
            </a:r>
            <a:r>
              <a:rPr lang="en-IN" dirty="0" smtClean="0"/>
              <a:t>ovid </a:t>
            </a:r>
            <a:r>
              <a:rPr lang="en-IN" dirty="0"/>
              <a:t>19 impact in the market, we have seen lot of changes in the travel industry. Flights were non-operational during the pandemic which resulted in huge losses to many Airlines Companies and has impacted a lot in the price. With the change in market due to </a:t>
            </a:r>
            <a:r>
              <a:rPr lang="en-IN" dirty="0"/>
              <a:t>C</a:t>
            </a:r>
            <a:r>
              <a:rPr lang="en-IN" dirty="0" smtClean="0"/>
              <a:t>ovid </a:t>
            </a:r>
            <a:r>
              <a:rPr lang="en-IN" dirty="0"/>
              <a:t>19 impact, We would be making a model which can help us determine the price of flights taking various features into consideration.</a:t>
            </a:r>
          </a:p>
          <a:p>
            <a:pPr marL="0" indent="0">
              <a:buNone/>
            </a:pPr>
            <a:endParaRPr lang="en-IN" dirty="0"/>
          </a:p>
        </p:txBody>
      </p:sp>
    </p:spTree>
    <p:extLst>
      <p:ext uri="{BB962C8B-B14F-4D97-AF65-F5344CB8AC3E}">
        <p14:creationId xmlns:p14="http://schemas.microsoft.com/office/powerpoint/2010/main" val="915089323"/>
      </p:ext>
    </p:extLst>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4800600" cy="731838"/>
          </a:xfrm>
        </p:spPr>
        <p:txBody>
          <a:bodyPr/>
          <a:lstStyle/>
          <a:p>
            <a:pPr algn="ctr"/>
            <a:r>
              <a:rPr lang="en-US" b="1" u="sng" dirty="0" smtClean="0"/>
              <a:t>Conclusion</a:t>
            </a:r>
            <a:endParaRPr lang="en-IN" b="1" u="sng" dirty="0"/>
          </a:p>
        </p:txBody>
      </p:sp>
      <p:sp>
        <p:nvSpPr>
          <p:cNvPr id="3" name="Flowchart: Punched Tape 2"/>
          <p:cNvSpPr/>
          <p:nvPr/>
        </p:nvSpPr>
        <p:spPr>
          <a:xfrm>
            <a:off x="692727" y="1981200"/>
            <a:ext cx="7772400" cy="32766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In this project we found how various factors can hugely impact the  price of Flights. A little bit of change in the Timings of booking, departure hour and destination can drastically bring change to it’s price. How important the features are in determining the price of flights.</a:t>
            </a:r>
          </a:p>
        </p:txBody>
      </p:sp>
    </p:spTree>
    <p:extLst>
      <p:ext uri="{BB962C8B-B14F-4D97-AF65-F5344CB8AC3E}">
        <p14:creationId xmlns:p14="http://schemas.microsoft.com/office/powerpoint/2010/main" val="456734564"/>
      </p:ext>
    </p:extLst>
  </p:cSld>
  <p:clrMapOvr>
    <a:masterClrMapping/>
  </p:clrMapOvr>
  <mc:AlternateContent xmlns:mc="http://schemas.openxmlformats.org/markup-compatibility/2006">
    <mc:Choice xmlns:p14="http://schemas.microsoft.com/office/powerpoint/2010/main" Requires="p14">
      <p:transition spd="slow" advClick="0" advTm="20000">
        <p14:flash/>
      </p:transition>
    </mc:Choice>
    <mc:Fallback>
      <p:transition spd="slow" advClick="0" advTm="20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467600" cy="808038"/>
          </a:xfrm>
        </p:spPr>
        <p:txBody>
          <a:bodyPr/>
          <a:lstStyle/>
          <a:p>
            <a:pPr algn="ctr"/>
            <a:r>
              <a:rPr lang="en-US" b="1" u="sng" dirty="0" smtClean="0"/>
              <a:t>Dataset Statistics</a:t>
            </a:r>
            <a:endParaRPr lang="en-IN" b="1" u="sng"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t="46443" r="13555" b="18774"/>
          <a:stretch/>
        </p:blipFill>
        <p:spPr bwMode="auto">
          <a:xfrm>
            <a:off x="609600" y="1371599"/>
            <a:ext cx="7924800" cy="260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lowchart: Alternate Process 2"/>
          <p:cNvSpPr/>
          <p:nvPr/>
        </p:nvSpPr>
        <p:spPr>
          <a:xfrm>
            <a:off x="609600" y="4191000"/>
            <a:ext cx="7391400" cy="2514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We can see that Minimum </a:t>
            </a:r>
            <a:r>
              <a:rPr lang="en-US" sz="1600" b="1" dirty="0"/>
              <a:t>duration of a flight from its source to destination is of 65minutes and the average is of 717 </a:t>
            </a:r>
            <a:r>
              <a:rPr lang="en-US" sz="1600" b="1" dirty="0" smtClean="0"/>
              <a:t>minutes.</a:t>
            </a:r>
            <a:endParaRPr lang="en-US" sz="1600" dirty="0"/>
          </a:p>
          <a:p>
            <a:endParaRPr lang="en-US" b="1" dirty="0" smtClean="0"/>
          </a:p>
          <a:p>
            <a:r>
              <a:rPr lang="en-US" sz="1600" b="1" dirty="0" smtClean="0"/>
              <a:t>Minimum </a:t>
            </a:r>
            <a:r>
              <a:rPr lang="en-US" sz="1600" b="1" dirty="0"/>
              <a:t>fare is of 4262 rupees and the maximum is of 42810 depending upon the source and destination of the flight and the average price is of 11670 </a:t>
            </a:r>
            <a:r>
              <a:rPr lang="en-US" sz="1600" b="1" dirty="0" smtClean="0"/>
              <a:t>rupees.</a:t>
            </a:r>
          </a:p>
          <a:p>
            <a:endParaRPr lang="en-US" sz="1600" dirty="0"/>
          </a:p>
          <a:p>
            <a:r>
              <a:rPr lang="en-US" sz="1600" b="1" dirty="0"/>
              <a:t>Arrival average is 1430 hours whereas the average departure time is 1325 </a:t>
            </a:r>
            <a:r>
              <a:rPr lang="en-US" sz="1600" b="1" dirty="0" smtClean="0"/>
              <a:t>hours.</a:t>
            </a:r>
            <a:endParaRPr lang="en-US" sz="1600" dirty="0"/>
          </a:p>
          <a:p>
            <a:pPr algn="ctr"/>
            <a:endParaRPr lang="en-IN" dirty="0"/>
          </a:p>
        </p:txBody>
      </p:sp>
    </p:spTree>
    <p:extLst>
      <p:ext uri="{BB962C8B-B14F-4D97-AF65-F5344CB8AC3E}">
        <p14:creationId xmlns:p14="http://schemas.microsoft.com/office/powerpoint/2010/main" val="1415415489"/>
      </p:ext>
    </p:extLst>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467600" cy="655638"/>
          </a:xfrm>
        </p:spPr>
        <p:txBody>
          <a:bodyPr>
            <a:normAutofit/>
          </a:bodyPr>
          <a:lstStyle/>
          <a:p>
            <a:pPr algn="ctr"/>
            <a:r>
              <a:rPr lang="en-US" sz="2800" b="1" u="sng" dirty="0" smtClean="0"/>
              <a:t>Prices of Various Airlines Companies</a:t>
            </a:r>
            <a:endParaRPr lang="en-IN" sz="28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1"/>
            <a:ext cx="3886199" cy="3581400"/>
          </a:xfrm>
          <a:prstGeom prst="rect">
            <a:avLst/>
          </a:prstGeom>
        </p:spPr>
      </p:pic>
      <p:sp>
        <p:nvSpPr>
          <p:cNvPr id="4" name="Rounded Rectangle 3"/>
          <p:cNvSpPr/>
          <p:nvPr/>
        </p:nvSpPr>
        <p:spPr>
          <a:xfrm>
            <a:off x="4648200" y="1524001"/>
            <a:ext cx="3886200" cy="4419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Vistara has the highest number of flights for the month of </a:t>
            </a:r>
            <a:r>
              <a:rPr lang="en-US" sz="1600" b="1" dirty="0" smtClean="0"/>
              <a:t>October </a:t>
            </a:r>
            <a:r>
              <a:rPr lang="en-US" sz="1600" b="1" dirty="0"/>
              <a:t>whereas Indigo has </a:t>
            </a:r>
            <a:r>
              <a:rPr lang="en-US" sz="1600" b="1" dirty="0" smtClean="0"/>
              <a:t>least.</a:t>
            </a:r>
          </a:p>
          <a:p>
            <a:endParaRPr lang="en-US" sz="1600" dirty="0"/>
          </a:p>
          <a:p>
            <a:r>
              <a:rPr lang="en-US" sz="1600" b="1" dirty="0"/>
              <a:t>F</a:t>
            </a:r>
            <a:r>
              <a:rPr lang="en-US" sz="1600" b="1" dirty="0" smtClean="0"/>
              <a:t>or </a:t>
            </a:r>
            <a:r>
              <a:rPr lang="en-US" sz="1600" b="1" dirty="0"/>
              <a:t>the month of November Air India and Vistara have same number of flights while the least is of </a:t>
            </a:r>
            <a:r>
              <a:rPr lang="en-US" sz="1600" b="1" dirty="0" smtClean="0"/>
              <a:t>Indigo.</a:t>
            </a:r>
          </a:p>
          <a:p>
            <a:endParaRPr lang="en-US" sz="1600" dirty="0"/>
          </a:p>
          <a:p>
            <a:r>
              <a:rPr lang="en-US" sz="1600" b="1" dirty="0"/>
              <a:t>Price are decreasing with increase in date of flight which means there is negative linear relation between price and date of flights</a:t>
            </a:r>
            <a:endParaRPr lang="en-US" sz="1600" dirty="0"/>
          </a:p>
          <a:p>
            <a:pPr algn="ctr"/>
            <a:endParaRPr lang="en-IN" dirty="0"/>
          </a:p>
        </p:txBody>
      </p:sp>
    </p:spTree>
    <p:extLst>
      <p:ext uri="{BB962C8B-B14F-4D97-AF65-F5344CB8AC3E}">
        <p14:creationId xmlns:p14="http://schemas.microsoft.com/office/powerpoint/2010/main" val="1548984518"/>
      </p:ext>
    </p:extLst>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467600" cy="579438"/>
          </a:xfrm>
        </p:spPr>
        <p:txBody>
          <a:bodyPr>
            <a:normAutofit/>
          </a:bodyPr>
          <a:lstStyle/>
          <a:p>
            <a:pPr algn="ctr"/>
            <a:r>
              <a:rPr lang="en-US" sz="2400" b="1" u="sng" dirty="0" smtClean="0"/>
              <a:t>Duration between source and destination</a:t>
            </a:r>
            <a:endParaRPr lang="en-IN" sz="24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2" y="1981200"/>
            <a:ext cx="4246418" cy="3657600"/>
          </a:xfrm>
          <a:prstGeom prst="rect">
            <a:avLst/>
          </a:prstGeom>
        </p:spPr>
      </p:pic>
      <p:sp>
        <p:nvSpPr>
          <p:cNvPr id="4" name="Flowchart: Punched Tape 3"/>
          <p:cNvSpPr/>
          <p:nvPr/>
        </p:nvSpPr>
        <p:spPr>
          <a:xfrm>
            <a:off x="4724400" y="1447800"/>
            <a:ext cx="4038600" cy="49530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p>
          <a:p>
            <a:endParaRPr lang="en-US" b="1" dirty="0"/>
          </a:p>
          <a:p>
            <a:r>
              <a:rPr lang="en-US" b="1" dirty="0" smtClean="0"/>
              <a:t>Flight </a:t>
            </a:r>
            <a:r>
              <a:rPr lang="en-US" b="1" dirty="0"/>
              <a:t>Duration between Mumbai to Goa is highest whereas for Delhi to Pune the duration is </a:t>
            </a:r>
            <a:r>
              <a:rPr lang="en-US" b="1" dirty="0" smtClean="0"/>
              <a:t>least.</a:t>
            </a:r>
          </a:p>
          <a:p>
            <a:endParaRPr lang="en-US" dirty="0"/>
          </a:p>
          <a:p>
            <a:r>
              <a:rPr lang="en-US" b="1" dirty="0"/>
              <a:t>Number of flights operating from Delhi is highest whereas from Kolkata the flights are only for one destination which is </a:t>
            </a:r>
            <a:r>
              <a:rPr lang="en-US" b="1" dirty="0" smtClean="0"/>
              <a:t>Delhi.</a:t>
            </a:r>
            <a:endParaRPr lang="en-US" dirty="0"/>
          </a:p>
          <a:p>
            <a:pPr algn="ctr"/>
            <a:endParaRPr lang="en-IN" dirty="0"/>
          </a:p>
        </p:txBody>
      </p:sp>
    </p:spTree>
    <p:extLst>
      <p:ext uri="{BB962C8B-B14F-4D97-AF65-F5344CB8AC3E}">
        <p14:creationId xmlns:p14="http://schemas.microsoft.com/office/powerpoint/2010/main" val="1606246772"/>
      </p:ext>
    </p:extLst>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467600" cy="503238"/>
          </a:xfrm>
        </p:spPr>
        <p:txBody>
          <a:bodyPr>
            <a:normAutofit/>
          </a:bodyPr>
          <a:lstStyle/>
          <a:p>
            <a:pPr algn="ctr"/>
            <a:r>
              <a:rPr lang="en-US" sz="2400" b="1" u="sng" dirty="0" smtClean="0"/>
              <a:t>Stoppages between Source and Destination.</a:t>
            </a:r>
            <a:endParaRPr lang="en-IN" sz="24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47800"/>
            <a:ext cx="3505200" cy="4267200"/>
          </a:xfrm>
          <a:prstGeom prst="rect">
            <a:avLst/>
          </a:prstGeom>
        </p:spPr>
      </p:pic>
      <p:sp>
        <p:nvSpPr>
          <p:cNvPr id="4" name="Rounded Rectangle 3"/>
          <p:cNvSpPr/>
          <p:nvPr/>
        </p:nvSpPr>
        <p:spPr>
          <a:xfrm>
            <a:off x="4114800" y="1219200"/>
            <a:ext cx="4419600" cy="487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Flight route between Mumbai to Goa has highest number of stoppages on an </a:t>
            </a:r>
            <a:r>
              <a:rPr lang="en-US" sz="1400" b="1" dirty="0" smtClean="0"/>
              <a:t>average.</a:t>
            </a:r>
          </a:p>
          <a:p>
            <a:endParaRPr lang="en-US" sz="1400" dirty="0"/>
          </a:p>
          <a:p>
            <a:r>
              <a:rPr lang="en-US" sz="1400" b="1" dirty="0"/>
              <a:t>Least number of stoppages is in the route Mumbai to Delhi on an </a:t>
            </a:r>
            <a:r>
              <a:rPr lang="en-US" sz="1400" b="1" dirty="0" smtClean="0"/>
              <a:t>average.</a:t>
            </a:r>
          </a:p>
          <a:p>
            <a:endParaRPr lang="en-US" sz="1400" dirty="0"/>
          </a:p>
          <a:p>
            <a:r>
              <a:rPr lang="en-US" sz="1400" b="1" dirty="0"/>
              <a:t>Flights from Delhi are mostly for </a:t>
            </a:r>
            <a:r>
              <a:rPr lang="en-US" sz="1400" b="1" dirty="0" smtClean="0"/>
              <a:t>Bangalore </a:t>
            </a:r>
            <a:r>
              <a:rPr lang="en-US" sz="1400" b="1" dirty="0"/>
              <a:t>and have either no stop or 1 stop but not more than that, more than 1 stoppages from </a:t>
            </a:r>
            <a:r>
              <a:rPr lang="en-US" sz="1400" b="1" dirty="0" smtClean="0"/>
              <a:t>Delhi </a:t>
            </a:r>
            <a:r>
              <a:rPr lang="en-US" sz="1400" b="1" dirty="0"/>
              <a:t>for flights are for destination Kolkata and </a:t>
            </a:r>
            <a:r>
              <a:rPr lang="en-US" sz="1400" b="1" dirty="0" smtClean="0"/>
              <a:t>Pune.</a:t>
            </a:r>
          </a:p>
          <a:p>
            <a:endParaRPr lang="en-US" sz="1400" dirty="0"/>
          </a:p>
          <a:p>
            <a:r>
              <a:rPr lang="en-US" sz="1400" b="1" dirty="0"/>
              <a:t>From Mumbai are majorly for three destinations which are Delhi, Bangalore, Goa and have 2 or more than 2 stoppages mostly for Goa and Bangalore but </a:t>
            </a:r>
            <a:r>
              <a:rPr lang="en-US" sz="1400" b="1" dirty="0" smtClean="0"/>
              <a:t>less</a:t>
            </a:r>
          </a:p>
          <a:p>
            <a:endParaRPr lang="en-US" sz="1400" dirty="0"/>
          </a:p>
          <a:p>
            <a:r>
              <a:rPr lang="en-US" sz="1400" b="1" dirty="0"/>
              <a:t>Flights from Kolkata are for Delhi and have all types of stoppage but less for two or more than two stoppages</a:t>
            </a:r>
            <a:endParaRPr lang="en-US" sz="1400" dirty="0"/>
          </a:p>
          <a:p>
            <a:pPr algn="ctr"/>
            <a:endParaRPr lang="en-IN" sz="1400" dirty="0"/>
          </a:p>
        </p:txBody>
      </p:sp>
    </p:spTree>
    <p:extLst>
      <p:ext uri="{BB962C8B-B14F-4D97-AF65-F5344CB8AC3E}">
        <p14:creationId xmlns:p14="http://schemas.microsoft.com/office/powerpoint/2010/main" val="2838269225"/>
      </p:ext>
    </p:extLst>
  </p:cSld>
  <p:clrMapOvr>
    <a:masterClrMapping/>
  </p:clrMapOvr>
  <mc:AlternateContent xmlns:mc="http://schemas.openxmlformats.org/markup-compatibility/2006">
    <mc:Choice xmlns:p14="http://schemas.microsoft.com/office/powerpoint/2010/main" Requires="p14">
      <p:transition spd="slow" p14:dur="1200" advClick="0" advTm="20000">
        <p14:doors dir="vert"/>
      </p:transition>
    </mc:Choice>
    <mc:Fallback>
      <p:transition spd="slow" advClick="0" advTm="20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3" y="381000"/>
            <a:ext cx="7467600" cy="579438"/>
          </a:xfrm>
        </p:spPr>
        <p:txBody>
          <a:bodyPr>
            <a:normAutofit/>
          </a:bodyPr>
          <a:lstStyle/>
          <a:p>
            <a:pPr algn="ctr"/>
            <a:r>
              <a:rPr lang="en-US" sz="2400" b="1" u="sng" dirty="0" smtClean="0"/>
              <a:t>Stoppages by Various Airline Companies</a:t>
            </a:r>
            <a:endParaRPr lang="en-IN" sz="24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600200"/>
            <a:ext cx="3428999" cy="3823855"/>
          </a:xfrm>
          <a:prstGeom prst="rect">
            <a:avLst/>
          </a:prstGeom>
        </p:spPr>
      </p:pic>
      <p:sp>
        <p:nvSpPr>
          <p:cNvPr id="4" name="Flowchart: Punched Tape 3"/>
          <p:cNvSpPr/>
          <p:nvPr/>
        </p:nvSpPr>
        <p:spPr>
          <a:xfrm>
            <a:off x="4516582" y="1600200"/>
            <a:ext cx="4191000" cy="44958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Indigo and </a:t>
            </a:r>
            <a:r>
              <a:rPr lang="en-US" b="1" dirty="0" smtClean="0"/>
              <a:t>Spice Jet </a:t>
            </a:r>
            <a:r>
              <a:rPr lang="en-US" b="1" dirty="0"/>
              <a:t>are the companies which have the least number of stoppages in between source and destination mostly without or just 1 </a:t>
            </a:r>
            <a:r>
              <a:rPr lang="en-US" b="1" dirty="0" smtClean="0"/>
              <a:t>stoppages.</a:t>
            </a:r>
          </a:p>
          <a:p>
            <a:endParaRPr lang="en-US" dirty="0"/>
          </a:p>
          <a:p>
            <a:r>
              <a:rPr lang="en-US" b="1" dirty="0"/>
              <a:t>All other companies have all three types of stoppages between Source and </a:t>
            </a:r>
            <a:r>
              <a:rPr lang="en-US" b="1" dirty="0" smtClean="0"/>
              <a:t>Destination.</a:t>
            </a:r>
            <a:endParaRPr lang="en-US" dirty="0"/>
          </a:p>
          <a:p>
            <a:pPr algn="ctr"/>
            <a:endParaRPr lang="en-IN" dirty="0"/>
          </a:p>
        </p:txBody>
      </p:sp>
    </p:spTree>
    <p:extLst>
      <p:ext uri="{BB962C8B-B14F-4D97-AF65-F5344CB8AC3E}">
        <p14:creationId xmlns:p14="http://schemas.microsoft.com/office/powerpoint/2010/main" val="904770858"/>
      </p:ext>
    </p:extLst>
  </p:cSld>
  <p:clrMapOvr>
    <a:masterClrMapping/>
  </p:clrMapOvr>
  <mc:AlternateContent xmlns:mc="http://schemas.openxmlformats.org/markup-compatibility/2006">
    <mc:Choice xmlns:p14="http://schemas.microsoft.com/office/powerpoint/2010/main" Requires="p14">
      <p:transition spd="slow" p14:dur="1600" advClick="0" advTm="20000">
        <p14:prism isInverted="1"/>
      </p:transition>
    </mc:Choice>
    <mc:Fallback>
      <p:transition spd="slow" advClick="0" advTm="20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467600" cy="579438"/>
          </a:xfrm>
        </p:spPr>
        <p:txBody>
          <a:bodyPr>
            <a:normAutofit/>
          </a:bodyPr>
          <a:lstStyle/>
          <a:p>
            <a:r>
              <a:rPr lang="en-US" sz="2400" b="1" u="sng" dirty="0" smtClean="0"/>
              <a:t>Number of Flights operating by Companies</a:t>
            </a:r>
            <a:endParaRPr lang="en-IN" sz="24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76400"/>
            <a:ext cx="4038600" cy="3733800"/>
          </a:xfrm>
          <a:prstGeom prst="rect">
            <a:avLst/>
          </a:prstGeom>
        </p:spPr>
      </p:pic>
      <p:sp>
        <p:nvSpPr>
          <p:cNvPr id="4" name="Flowchart: Punched Tape 3"/>
          <p:cNvSpPr/>
          <p:nvPr/>
        </p:nvSpPr>
        <p:spPr>
          <a:xfrm>
            <a:off x="5562600" y="1524000"/>
            <a:ext cx="3124200" cy="40386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Pie chart </a:t>
            </a:r>
            <a:r>
              <a:rPr lang="en-US" dirty="0"/>
              <a:t>is clearly indicating that flights operating are most of Vistara company and least of </a:t>
            </a:r>
            <a:r>
              <a:rPr lang="en-US" dirty="0" smtClean="0"/>
              <a:t>Air Asia </a:t>
            </a:r>
            <a:r>
              <a:rPr lang="en-US" dirty="0"/>
              <a:t>and </a:t>
            </a:r>
            <a:r>
              <a:rPr lang="en-US" dirty="0" smtClean="0"/>
              <a:t>Spice Jet.</a:t>
            </a:r>
            <a:endParaRPr lang="en-IN" dirty="0"/>
          </a:p>
        </p:txBody>
      </p:sp>
    </p:spTree>
    <p:extLst>
      <p:ext uri="{BB962C8B-B14F-4D97-AF65-F5344CB8AC3E}">
        <p14:creationId xmlns:p14="http://schemas.microsoft.com/office/powerpoint/2010/main" val="2409516893"/>
      </p:ext>
    </p:extLst>
  </p:cSld>
  <p:clrMapOvr>
    <a:masterClrMapping/>
  </p:clrMapOvr>
  <mc:AlternateContent xmlns:mc="http://schemas.openxmlformats.org/markup-compatibility/2006">
    <mc:Choice xmlns:p14="http://schemas.microsoft.com/office/powerpoint/2010/main" Requires="p14">
      <p:transition spd="slow" p14:dur="900" advClick="0" advTm="20000">
        <p14:warp dir="in"/>
      </p:transition>
    </mc:Choice>
    <mc:Fallback>
      <p:transition spd="slow" advClick="0" advTm="20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4" y="304800"/>
            <a:ext cx="7467600" cy="685800"/>
          </a:xfrm>
        </p:spPr>
        <p:txBody>
          <a:bodyPr>
            <a:normAutofit/>
          </a:bodyPr>
          <a:lstStyle/>
          <a:p>
            <a:pPr algn="ctr"/>
            <a:r>
              <a:rPr lang="en-US" b="1" u="sng" dirty="0" smtClean="0"/>
              <a:t>Effect of date on Prices</a:t>
            </a:r>
            <a:endParaRPr lang="en-IN" b="1" u="sng"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287" t="45833" r="33291" b="38889"/>
          <a:stretch/>
        </p:blipFill>
        <p:spPr bwMode="auto">
          <a:xfrm>
            <a:off x="775854" y="1662545"/>
            <a:ext cx="737754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lowchart: Alternate Process 2"/>
          <p:cNvSpPr/>
          <p:nvPr/>
        </p:nvSpPr>
        <p:spPr>
          <a:xfrm>
            <a:off x="976745" y="4038600"/>
            <a:ext cx="7162799" cy="1676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We can see from the above figures that on an average the flights for the latter date which is day 4 and month 11 are cheaper which tells us that the flight prices are increases as the departure date gets nearer.</a:t>
            </a:r>
            <a:endParaRPr lang="en-IN" dirty="0"/>
          </a:p>
        </p:txBody>
      </p:sp>
    </p:spTree>
    <p:extLst>
      <p:ext uri="{BB962C8B-B14F-4D97-AF65-F5344CB8AC3E}">
        <p14:creationId xmlns:p14="http://schemas.microsoft.com/office/powerpoint/2010/main" val="1721530020"/>
      </p:ext>
    </p:extLst>
  </p:cSld>
  <p:clrMapOvr>
    <a:masterClrMapping/>
  </p:clrMapOvr>
  <mc:AlternateContent xmlns:mc="http://schemas.openxmlformats.org/markup-compatibility/2006">
    <mc:Choice xmlns:p14="http://schemas.microsoft.com/office/powerpoint/2010/main" Requires="p14">
      <p:transition spd="slow" p14:dur="1300" advClick="0" advTm="20000">
        <p14:pan dir="u"/>
      </p:transition>
    </mc:Choice>
    <mc:Fallback>
      <p:transition spd="slow" advClick="0" advTm="200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107</TotalTime>
  <Words>998</Words>
  <Application>Microsoft Office PowerPoint</Application>
  <PresentationFormat>On-screen Show (4:3)</PresentationFormat>
  <Paragraphs>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Flights Price Prediction Model</vt:lpstr>
      <vt:lpstr>Problem Statement</vt:lpstr>
      <vt:lpstr>Dataset Statistics</vt:lpstr>
      <vt:lpstr>Prices of Various Airlines Companies</vt:lpstr>
      <vt:lpstr>Duration between source and destination</vt:lpstr>
      <vt:lpstr>Stoppages between Source and Destination.</vt:lpstr>
      <vt:lpstr>Stoppages by Various Airline Companies</vt:lpstr>
      <vt:lpstr>Number of Flights operating by Companies</vt:lpstr>
      <vt:lpstr>Effect of date on Prices</vt:lpstr>
      <vt:lpstr>Average Price by Companies</vt:lpstr>
      <vt:lpstr>Average Price From Source</vt:lpstr>
      <vt:lpstr>Effects Of Stoppages On Price</vt:lpstr>
      <vt:lpstr>Effect Of Destinations On Prices</vt:lpstr>
      <vt:lpstr>Checking Data Distribution of Our Dataset</vt:lpstr>
      <vt:lpstr> Categorical Independent Variables </vt:lpstr>
      <vt:lpstr>Skewness In the Dataset</vt:lpstr>
      <vt:lpstr>Outliers In the Dataset</vt:lpstr>
      <vt:lpstr>Co-linearity Among Features</vt:lpstr>
      <vt:lpstr>Model Predictions Plot</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Flights Price Prediction Model</dc:title>
  <dc:creator>Sahib Hussain</dc:creator>
  <cp:lastModifiedBy>OWNER</cp:lastModifiedBy>
  <cp:revision>23</cp:revision>
  <dcterms:created xsi:type="dcterms:W3CDTF">2006-08-16T00:00:00Z</dcterms:created>
  <dcterms:modified xsi:type="dcterms:W3CDTF">2021-11-03T07:10:56Z</dcterms:modified>
</cp:coreProperties>
</file>