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8"/>
  </p:notesMasterIdLst>
  <p:sldIdLst>
    <p:sldId id="256" r:id="rId2"/>
    <p:sldId id="257" r:id="rId3"/>
    <p:sldId id="258" r:id="rId4"/>
    <p:sldId id="261" r:id="rId5"/>
    <p:sldId id="262" r:id="rId6"/>
    <p:sldId id="26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947C6B-6D1F-4438-8173-D74249A1007B}" type="datetimeFigureOut">
              <a:rPr lang="en-IN" smtClean="0"/>
              <a:t>03-12-2021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055AA2-F75C-4E3E-99FD-BB8BFCE4CB0F}" type="slidenum">
              <a:rPr lang="en-IN" smtClean="0"/>
              <a:t>‹#›</a:t>
            </a:fld>
            <a:endParaRPr lang="en-IN"/>
          </a:p>
        </p:txBody>
      </p:sp>
    </p:spTree>
    <p:extLst>
      <p:ext uri="{BB962C8B-B14F-4D97-AF65-F5344CB8AC3E}">
        <p14:creationId xmlns:p14="http://schemas.microsoft.com/office/powerpoint/2010/main" val="382898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055AA2-F75C-4E3E-99FD-BB8BFCE4CB0F}" type="slidenum">
              <a:rPr lang="en-IN" smtClean="0"/>
              <a:t>4</a:t>
            </a:fld>
            <a:endParaRPr lang="en-IN"/>
          </a:p>
        </p:txBody>
      </p:sp>
    </p:spTree>
    <p:extLst>
      <p:ext uri="{BB962C8B-B14F-4D97-AF65-F5344CB8AC3E}">
        <p14:creationId xmlns:p14="http://schemas.microsoft.com/office/powerpoint/2010/main" val="3332755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055AA2-F75C-4E3E-99FD-BB8BFCE4CB0F}" type="slidenum">
              <a:rPr lang="en-IN" smtClean="0"/>
              <a:t>5</a:t>
            </a:fld>
            <a:endParaRPr lang="en-IN"/>
          </a:p>
        </p:txBody>
      </p:sp>
    </p:spTree>
    <p:extLst>
      <p:ext uri="{BB962C8B-B14F-4D97-AF65-F5344CB8AC3E}">
        <p14:creationId xmlns:p14="http://schemas.microsoft.com/office/powerpoint/2010/main" val="350835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12/3/2021</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12/3/2021</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nodeType="tmRoot"/>
      </p:par>
    </p:tnLst>
  </p:timing>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010400" cy="1219200"/>
          </a:xfrm>
        </p:spPr>
        <p:txBody>
          <a:bodyPr>
            <a:normAutofit/>
          </a:bodyPr>
          <a:lstStyle/>
          <a:p>
            <a:pPr algn="ctr"/>
            <a:r>
              <a:rPr lang="en-US" sz="3600" b="1" u="sng" dirty="0" smtClean="0"/>
              <a:t>Image Classification</a:t>
            </a:r>
            <a:r>
              <a:rPr lang="en-US" sz="3600" b="1" u="sng" dirty="0" smtClean="0"/>
              <a:t>  </a:t>
            </a:r>
            <a:endParaRPr lang="en-IN" sz="3600" b="1" u="sng" dirty="0"/>
          </a:p>
        </p:txBody>
      </p:sp>
      <p:sp>
        <p:nvSpPr>
          <p:cNvPr id="3" name="Rounded Rectangle 2"/>
          <p:cNvSpPr/>
          <p:nvPr/>
        </p:nvSpPr>
        <p:spPr>
          <a:xfrm>
            <a:off x="4800600" y="4648200"/>
            <a:ext cx="3276600" cy="1447800"/>
          </a:xfrm>
          <a:prstGeom prst="roundRect">
            <a:avLst/>
          </a:prstGeom>
          <a:solidFill>
            <a:schemeClr val="bg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Presented By: Sahib </a:t>
            </a:r>
            <a:r>
              <a:rPr lang="en-US" dirty="0" err="1" smtClean="0">
                <a:solidFill>
                  <a:schemeClr val="tx1"/>
                </a:solidFill>
              </a:rPr>
              <a:t>Hussain</a:t>
            </a:r>
            <a:endParaRPr lang="en-US" dirty="0" smtClean="0">
              <a:solidFill>
                <a:schemeClr val="tx1"/>
              </a:solidFill>
            </a:endParaRPr>
          </a:p>
          <a:p>
            <a:pPr algn="ctr"/>
            <a:r>
              <a:rPr lang="en-US" dirty="0" smtClean="0">
                <a:solidFill>
                  <a:schemeClr val="tx1"/>
                </a:solidFill>
              </a:rPr>
              <a:t>Internship 17</a:t>
            </a:r>
            <a:endParaRPr lang="en-IN" dirty="0">
              <a:solidFill>
                <a:schemeClr val="tx1"/>
              </a:solidFill>
            </a:endParaRPr>
          </a:p>
        </p:txBody>
      </p:sp>
      <p:pic>
        <p:nvPicPr>
          <p:cNvPr id="1027" name="Picture 3" descr="C:\Users\OWNER\AppData\Local\Microsoft\Windows\INetCache\IE\7717WHCU\phylogeny_orig[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3344" y="2320037"/>
            <a:ext cx="1233488" cy="1046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OWNER\AppData\Local\Microsoft\Windows\INetCache\IE\TR5P49LX\unsupervised_classification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939708">
            <a:off x="538643" y="2337036"/>
            <a:ext cx="2158282" cy="1208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C:\Users\OWNER\AppData\Local\Microsoft\Windows\INetCache\IE\TUN22V5Q\maxresdefault[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2505608"/>
            <a:ext cx="2287403" cy="12864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OWNER\AppData\Local\Microsoft\Windows\INetCache\IE\7717WHCU\1200px-Multi-Layer_Neural_Network-Vector-Blank.svg[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807938"/>
            <a:ext cx="2674144" cy="2786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2509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406236" y="401782"/>
            <a:ext cx="6172200" cy="9144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lumMod val="95000"/>
                  </a:schemeClr>
                </a:solidFill>
              </a:rPr>
              <a:t>Problem Statement</a:t>
            </a:r>
            <a:endParaRPr lang="en-IN" sz="4000" b="1" dirty="0">
              <a:solidFill>
                <a:schemeClr val="tx1">
                  <a:lumMod val="95000"/>
                </a:schemeClr>
              </a:solidFill>
            </a:endParaRPr>
          </a:p>
        </p:txBody>
      </p:sp>
      <p:sp>
        <p:nvSpPr>
          <p:cNvPr id="3" name="Rounded Rectangle 2"/>
          <p:cNvSpPr/>
          <p:nvPr/>
        </p:nvSpPr>
        <p:spPr>
          <a:xfrm>
            <a:off x="540327" y="1600200"/>
            <a:ext cx="8153400" cy="4648200"/>
          </a:xfrm>
          <a:prstGeom prst="roundRect">
            <a:avLst/>
          </a:prstGeom>
          <a:solidFill>
            <a:schemeClr val="bg2">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IN" dirty="0">
                <a:solidFill>
                  <a:schemeClr val="tx1">
                    <a:lumMod val="95000"/>
                    <a:lumOff val="5000"/>
                  </a:schemeClr>
                </a:solidFill>
                <a:latin typeface="Calibri"/>
                <a:ea typeface="Calibri"/>
                <a:cs typeface="Times New Roman"/>
              </a:rPr>
              <a:t>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 </a:t>
            </a:r>
            <a:endParaRPr lang="en-IN" sz="1200" dirty="0">
              <a:solidFill>
                <a:schemeClr val="tx1">
                  <a:lumMod val="95000"/>
                  <a:lumOff val="5000"/>
                </a:schemeClr>
              </a:solidFill>
              <a:latin typeface="Calibri"/>
              <a:ea typeface="Calibri"/>
              <a:cs typeface="Times New Roman"/>
            </a:endParaRPr>
          </a:p>
          <a:p>
            <a:pPr>
              <a:lnSpc>
                <a:spcPct val="107000"/>
              </a:lnSpc>
              <a:spcAft>
                <a:spcPts val="800"/>
              </a:spcAft>
            </a:pPr>
            <a:r>
              <a:rPr lang="en-IN" dirty="0">
                <a:solidFill>
                  <a:schemeClr val="tx1">
                    <a:lumMod val="95000"/>
                    <a:lumOff val="5000"/>
                  </a:schemeClr>
                </a:solidFill>
                <a:latin typeface="Calibri"/>
                <a:ea typeface="Calibri"/>
                <a:cs typeface="Times New Roman"/>
              </a:rPr>
              <a:t>The idea behind this project is to build a deep learning-based Image Classification model on images that will be scraped from e-commerce portal. This is done to make the model more and more robust. </a:t>
            </a:r>
            <a:endParaRPr lang="en-IN" sz="1200" dirty="0">
              <a:solidFill>
                <a:schemeClr val="tx1">
                  <a:lumMod val="95000"/>
                  <a:lumOff val="5000"/>
                </a:schemeClr>
              </a:solidFill>
              <a:effectLst/>
              <a:latin typeface="Calibri"/>
              <a:ea typeface="Calibri"/>
              <a:cs typeface="Times New Roman"/>
            </a:endParaRPr>
          </a:p>
        </p:txBody>
      </p:sp>
    </p:spTree>
    <p:extLst>
      <p:ext uri="{BB962C8B-B14F-4D97-AF65-F5344CB8AC3E}">
        <p14:creationId xmlns:p14="http://schemas.microsoft.com/office/powerpoint/2010/main" val="12319046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62000" y="353291"/>
            <a:ext cx="7162800" cy="10668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u="sng" dirty="0" smtClean="0">
                <a:solidFill>
                  <a:schemeClr val="tx1">
                    <a:lumMod val="95000"/>
                  </a:schemeClr>
                </a:solidFill>
              </a:rPr>
              <a:t>About Data</a:t>
            </a:r>
            <a:endParaRPr lang="en-IN" sz="5400" b="1" u="sng" dirty="0">
              <a:solidFill>
                <a:schemeClr val="tx1">
                  <a:lumMod val="95000"/>
                </a:schemeClr>
              </a:solidFill>
            </a:endParaRPr>
          </a:p>
        </p:txBody>
      </p:sp>
      <p:sp>
        <p:nvSpPr>
          <p:cNvPr id="5" name="Rounded Rectangle 4"/>
          <p:cNvSpPr/>
          <p:nvPr/>
        </p:nvSpPr>
        <p:spPr>
          <a:xfrm>
            <a:off x="457200" y="1905000"/>
            <a:ext cx="8305800" cy="45720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The </a:t>
            </a:r>
            <a:r>
              <a:rPr lang="en-IN" dirty="0" err="1"/>
              <a:t>DataSet</a:t>
            </a:r>
            <a:r>
              <a:rPr lang="en-IN" dirty="0"/>
              <a:t> contains 200 images of </a:t>
            </a:r>
            <a:r>
              <a:rPr lang="en-IN" dirty="0" err="1"/>
              <a:t>Sarees</a:t>
            </a:r>
            <a:r>
              <a:rPr lang="en-IN" dirty="0"/>
              <a:t>, Trousers(Men), Jeans(Men ) each. These were then loaded to </a:t>
            </a:r>
            <a:r>
              <a:rPr lang="en-IN" dirty="0" err="1"/>
              <a:t>google</a:t>
            </a:r>
            <a:r>
              <a:rPr lang="en-IN" dirty="0"/>
              <a:t> drive and three separate folders were made each for Training, Validation and Testing purpose</a:t>
            </a:r>
            <a:r>
              <a:rPr lang="en-IN" dirty="0" smtClean="0"/>
              <a:t>.</a:t>
            </a:r>
          </a:p>
          <a:p>
            <a:r>
              <a:rPr lang="en-IN" dirty="0"/>
              <a:t> </a:t>
            </a:r>
          </a:p>
          <a:p>
            <a:r>
              <a:rPr lang="en-IN" dirty="0"/>
              <a:t>The data was collected from Amazon ecommerce website using selenium to build this model.  </a:t>
            </a:r>
            <a:endParaRPr lang="en-IN" dirty="0" smtClean="0"/>
          </a:p>
          <a:p>
            <a:endParaRPr lang="en-IN" dirty="0"/>
          </a:p>
          <a:p>
            <a:r>
              <a:rPr lang="en-IN" dirty="0"/>
              <a:t>We collected 700 images </a:t>
            </a:r>
            <a:r>
              <a:rPr lang="en-IN" dirty="0" err="1"/>
              <a:t>approx</a:t>
            </a:r>
            <a:r>
              <a:rPr lang="en-IN" dirty="0"/>
              <a:t> of </a:t>
            </a:r>
            <a:r>
              <a:rPr lang="en-IN" dirty="0" err="1"/>
              <a:t>Sarees</a:t>
            </a:r>
            <a:r>
              <a:rPr lang="en-IN" dirty="0"/>
              <a:t>, Trousers(Men) and Jeans(Men) each.</a:t>
            </a:r>
          </a:p>
          <a:p>
            <a:r>
              <a:rPr lang="en-IN" dirty="0"/>
              <a:t>It was saved to local system in jpg format which was later loaded to </a:t>
            </a:r>
            <a:r>
              <a:rPr lang="en-IN" dirty="0" err="1"/>
              <a:t>google</a:t>
            </a:r>
            <a:r>
              <a:rPr lang="en-IN" dirty="0"/>
              <a:t> drive for further processing and building the model.</a:t>
            </a:r>
          </a:p>
          <a:p>
            <a:endParaRPr lang="en-IN" dirty="0"/>
          </a:p>
        </p:txBody>
      </p:sp>
    </p:spTree>
    <p:extLst>
      <p:ext uri="{BB962C8B-B14F-4D97-AF65-F5344CB8AC3E}">
        <p14:creationId xmlns:p14="http://schemas.microsoft.com/office/powerpoint/2010/main" val="2859609712"/>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66800" y="381000"/>
            <a:ext cx="7162800" cy="9906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4">
                    <a:lumMod val="50000"/>
                  </a:schemeClr>
                </a:solidFill>
              </a:rPr>
              <a:t>About Convolutional Neural Network</a:t>
            </a:r>
            <a:endParaRPr lang="en-IN" sz="3200" dirty="0"/>
          </a:p>
        </p:txBody>
      </p:sp>
      <p:pic>
        <p:nvPicPr>
          <p:cNvPr id="2050" name="Picture 2" descr="C:\Users\OWNER\AppData\Local\Microsoft\Windows\INetCache\IE\4X1WEFK4\fnins-12-00777-g004[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600200"/>
            <a:ext cx="8001000" cy="3728329"/>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533400" y="5638800"/>
            <a:ext cx="8229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CNN is a specialized deep neural network model for handling image data</a:t>
            </a:r>
            <a:r>
              <a:rPr lang="en-IN" dirty="0" smtClean="0"/>
              <a:t>. </a:t>
            </a:r>
            <a:endParaRPr lang="en-IN" dirty="0"/>
          </a:p>
        </p:txBody>
      </p:sp>
    </p:spTree>
    <p:extLst>
      <p:ext uri="{BB962C8B-B14F-4D97-AF65-F5344CB8AC3E}">
        <p14:creationId xmlns:p14="http://schemas.microsoft.com/office/powerpoint/2010/main" val="2347719094"/>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143000" y="457200"/>
            <a:ext cx="6781800" cy="990600"/>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4">
                    <a:lumMod val="50000"/>
                  </a:schemeClr>
                </a:solidFill>
              </a:rPr>
              <a:t>Model Selection</a:t>
            </a:r>
            <a:endParaRPr lang="en-IN" sz="3200" b="1" dirty="0">
              <a:solidFill>
                <a:schemeClr val="accent4">
                  <a:lumMod val="50000"/>
                </a:schemeClr>
              </a:solidFill>
            </a:endParaRPr>
          </a:p>
        </p:txBody>
      </p:sp>
      <p:pic>
        <p:nvPicPr>
          <p:cNvPr id="5" name="Picture 4"/>
          <p:cNvPicPr/>
          <p:nvPr/>
        </p:nvPicPr>
        <p:blipFill rotWithShape="1">
          <a:blip r:embed="rId3"/>
          <a:srcRect l="6431" t="28813" r="11863" b="24576"/>
          <a:stretch/>
        </p:blipFill>
        <p:spPr bwMode="auto">
          <a:xfrm>
            <a:off x="533400" y="1981200"/>
            <a:ext cx="8001000" cy="2819400"/>
          </a:xfrm>
          <a:prstGeom prst="rect">
            <a:avLst/>
          </a:prstGeom>
          <a:ln>
            <a:noFill/>
          </a:ln>
          <a:extLst>
            <a:ext uri="{53640926-AAD7-44D8-BBD7-CCE9431645EC}">
              <a14:shadowObscured xmlns:a14="http://schemas.microsoft.com/office/drawing/2010/main"/>
            </a:ext>
          </a:extLst>
        </p:spPr>
      </p:pic>
      <p:sp>
        <p:nvSpPr>
          <p:cNvPr id="3" name="Rounded Rectangle 2"/>
          <p:cNvSpPr/>
          <p:nvPr/>
        </p:nvSpPr>
        <p:spPr>
          <a:xfrm>
            <a:off x="457200" y="5105400"/>
            <a:ext cx="8382000" cy="1143000"/>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bg1">
                    <a:lumMod val="95000"/>
                    <a:lumOff val="5000"/>
                  </a:schemeClr>
                </a:solidFill>
              </a:rPr>
              <a:t>After Training Testing the model with 5 epochs we achieved accuracy  score of  72.80%</a:t>
            </a:r>
          </a:p>
        </p:txBody>
      </p:sp>
    </p:spTree>
    <p:extLst>
      <p:ext uri="{BB962C8B-B14F-4D97-AF65-F5344CB8AC3E}">
        <p14:creationId xmlns:p14="http://schemas.microsoft.com/office/powerpoint/2010/main" val="37683974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14400" y="280554"/>
            <a:ext cx="7467600" cy="1143000"/>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accent4">
                    <a:lumMod val="50000"/>
                  </a:schemeClr>
                </a:solidFill>
              </a:rPr>
              <a:t>Conclusion</a:t>
            </a:r>
            <a:endParaRPr lang="en-IN" sz="4800" b="1" dirty="0">
              <a:solidFill>
                <a:schemeClr val="accent4">
                  <a:lumMod val="50000"/>
                </a:schemeClr>
              </a:solidFill>
            </a:endParaRPr>
          </a:p>
        </p:txBody>
      </p:sp>
      <p:sp>
        <p:nvSpPr>
          <p:cNvPr id="3" name="Flowchart: Punched Tape 2"/>
          <p:cNvSpPr/>
          <p:nvPr/>
        </p:nvSpPr>
        <p:spPr>
          <a:xfrm>
            <a:off x="762000" y="1752600"/>
            <a:ext cx="7772400" cy="4267200"/>
          </a:xfrm>
          <a:prstGeom prst="flowChartPunchedTape">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smtClean="0"/>
              <a:t>CNN does </a:t>
            </a:r>
            <a:r>
              <a:rPr lang="en-IN" dirty="0"/>
              <a:t>not need the traditional image processing filters like the edge, histogram, texture, etc., rather on CNN, the filters are learnable. So, these need not be determined through trial and error.</a:t>
            </a:r>
          </a:p>
          <a:p>
            <a:pPr algn="ctr"/>
            <a:r>
              <a:rPr lang="en-IN" dirty="0" smtClean="0"/>
              <a:t>This </a:t>
            </a:r>
            <a:r>
              <a:rPr lang="en-IN" dirty="0"/>
              <a:t>model helped us to know whether a image is of  a </a:t>
            </a:r>
            <a:r>
              <a:rPr lang="en-IN" dirty="0" err="1"/>
              <a:t>Saree</a:t>
            </a:r>
            <a:r>
              <a:rPr lang="en-IN" dirty="0"/>
              <a:t>, Trouser or a Jeans based on what input it is taking. We know these days Image Classification is becoming popular and its application are increasing rapidly in every sector.</a:t>
            </a:r>
          </a:p>
          <a:p>
            <a:pPr algn="ctr"/>
            <a:endParaRPr lang="en-IN" b="1" dirty="0">
              <a:solidFill>
                <a:schemeClr val="tx1">
                  <a:lumMod val="95000"/>
                  <a:lumOff val="5000"/>
                </a:schemeClr>
              </a:solidFill>
            </a:endParaRPr>
          </a:p>
        </p:txBody>
      </p:sp>
    </p:spTree>
    <p:extLst>
      <p:ext uri="{BB962C8B-B14F-4D97-AF65-F5344CB8AC3E}">
        <p14:creationId xmlns:p14="http://schemas.microsoft.com/office/powerpoint/2010/main" val="405455329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atch">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369</TotalTime>
  <Words>267</Words>
  <Application>Microsoft Office PowerPoint</Application>
  <PresentationFormat>On-screen Show (4:3)</PresentationFormat>
  <Paragraphs>22</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Thatch</vt:lpstr>
      <vt:lpstr>Image Classification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dc:title>
  <dc:creator>Sahib Hussain</dc:creator>
  <cp:lastModifiedBy>OWNER</cp:lastModifiedBy>
  <cp:revision>29</cp:revision>
  <dcterms:created xsi:type="dcterms:W3CDTF">2006-08-16T00:00:00Z</dcterms:created>
  <dcterms:modified xsi:type="dcterms:W3CDTF">2021-12-03T14:08:13Z</dcterms:modified>
</cp:coreProperties>
</file>