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1D8BD707-D9CF-40AE-B4C6-C98DA3205C09}" type="datetimeFigureOut">
              <a:rPr lang="en-US" smtClean="0"/>
              <a:pPr/>
              <a:t>10/16/2021</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10/16/2021</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10/16/2021</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1D8BD707-D9CF-40AE-B4C6-C98DA3205C09}" type="datetimeFigureOut">
              <a:rPr lang="en-US" smtClean="0"/>
              <a:pPr/>
              <a:t>10/16/2021</a:t>
            </a:fld>
            <a:endParaRPr lang="en-US"/>
          </a:p>
        </p:txBody>
      </p:sp>
      <p:sp>
        <p:nvSpPr>
          <p:cNvPr id="11" name="Slide Number Placeholder 10"/>
          <p:cNvSpPr>
            <a:spLocks noGrp="1"/>
          </p:cNvSpPr>
          <p:nvPr>
            <p:ph type="sldNum" sz="quarter" idx="11"/>
          </p:nvPr>
        </p:nvSpPr>
        <p:spPr/>
        <p:txBody>
          <a:bodyPr/>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1D8BD707-D9CF-40AE-B4C6-C98DA3205C09}" type="datetimeFigureOut">
              <a:rPr lang="en-US" smtClean="0"/>
              <a:pPr/>
              <a:t>10/16/2021</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1D8BD707-D9CF-40AE-B4C6-C98DA3205C09}" type="datetimeFigureOut">
              <a:rPr lang="en-US" smtClean="0"/>
              <a:pPr/>
              <a:t>10/16/2021</a:t>
            </a:fld>
            <a:endParaRPr lang="en-US"/>
          </a:p>
        </p:txBody>
      </p:sp>
      <p:sp>
        <p:nvSpPr>
          <p:cNvPr id="13" name="Slide Number Placeholder 12"/>
          <p:cNvSpPr>
            <a:spLocks noGrp="1"/>
          </p:cNvSpPr>
          <p:nvPr>
            <p:ph type="sldNum" sz="quarter" idx="11"/>
          </p:nvPr>
        </p:nvSpPr>
        <p:spPr/>
        <p:txBody>
          <a:body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10/16/2021</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1D8BD707-D9CF-40AE-B4C6-C98DA3205C09}" type="datetimeFigureOut">
              <a:rPr lang="en-US" smtClean="0"/>
              <a:pPr/>
              <a:t>10/16/2021</a:t>
            </a:fld>
            <a:endParaRPr lang="en-US"/>
          </a:p>
        </p:txBody>
      </p:sp>
      <p:sp>
        <p:nvSpPr>
          <p:cNvPr id="10" name="Slide Number Placeholder 9"/>
          <p:cNvSpPr>
            <a:spLocks noGrp="1"/>
          </p:cNvSpPr>
          <p:nvPr>
            <p:ph type="sldNum" sz="quarter" idx="11"/>
          </p:nvPr>
        </p:nvSpPr>
        <p:spPr/>
        <p:txBody>
          <a:bodyPr/>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D8BD707-D9CF-40AE-B4C6-C98DA3205C09}" type="datetimeFigureOut">
              <a:rPr lang="en-US" smtClean="0"/>
              <a:pPr/>
              <a:t>10/16/2021</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1D8BD707-D9CF-40AE-B4C6-C98DA3205C09}" type="datetimeFigureOut">
              <a:rPr lang="en-US" smtClean="0"/>
              <a:pPr/>
              <a:t>10/16/2021</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1D8BD707-D9CF-40AE-B4C6-C98DA3205C09}" type="datetimeFigureOut">
              <a:rPr lang="en-US" smtClean="0"/>
              <a:pPr/>
              <a:t>10/16/2021</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B6F15528-21DE-4FAA-801E-634DDDAF4B2B}" type="slidenum">
              <a:rPr lang="en-US" smtClean="0"/>
              <a:pPr/>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1D8BD707-D9CF-40AE-B4C6-C98DA3205C09}" type="datetimeFigureOut">
              <a:rPr lang="en-US" smtClean="0"/>
              <a:pPr/>
              <a:t>10/16/2021</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010400" cy="1219200"/>
          </a:xfrm>
        </p:spPr>
        <p:txBody>
          <a:bodyPr>
            <a:normAutofit/>
          </a:bodyPr>
          <a:lstStyle/>
          <a:p>
            <a:pPr algn="ctr"/>
            <a:r>
              <a:rPr lang="en-US" sz="3600" b="1" u="sng" dirty="0" smtClean="0"/>
              <a:t>Malignant Comment Classifier  </a:t>
            </a:r>
            <a:endParaRPr lang="en-IN" sz="3600" b="1" u="sng" dirty="0"/>
          </a:p>
        </p:txBody>
      </p:sp>
      <p:pic>
        <p:nvPicPr>
          <p:cNvPr id="1027" name="Picture 3" descr="C:\Users\OWNER\AppData\Local\Microsoft\Windows\INetCache\IE\4X1WEFK4\5_Options_for_Using_Comments_on_Your_Blo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22098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OWNER\AppData\Local\Microsoft\Windows\INetCache\IE\7717WHCU\Comments_Encouraged[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286000"/>
            <a:ext cx="3200400"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OWNER\AppData\Local\Microsoft\Windows\INetCache\IE\TUN22V5Q\Getting-More-Comments[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533900"/>
            <a:ext cx="1028700" cy="17430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5334000" y="4953000"/>
            <a:ext cx="3276600" cy="1447800"/>
          </a:xfrm>
          <a:prstGeom prst="roundRect">
            <a:avLst/>
          </a:prstGeom>
          <a:solidFill>
            <a:schemeClr val="bg2"/>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Presented By: Sahib </a:t>
            </a:r>
            <a:r>
              <a:rPr lang="en-US" dirty="0" err="1" smtClean="0">
                <a:solidFill>
                  <a:schemeClr val="tx1"/>
                </a:solidFill>
              </a:rPr>
              <a:t>Hussain</a:t>
            </a:r>
            <a:endParaRPr lang="en-US" dirty="0" smtClean="0">
              <a:solidFill>
                <a:schemeClr val="tx1"/>
              </a:solidFill>
            </a:endParaRPr>
          </a:p>
          <a:p>
            <a:pPr algn="ctr"/>
            <a:r>
              <a:rPr lang="en-US" dirty="0" smtClean="0">
                <a:solidFill>
                  <a:schemeClr val="tx1"/>
                </a:solidFill>
              </a:rPr>
              <a:t>Internship 17</a:t>
            </a:r>
            <a:endParaRPr lang="en-IN" dirty="0">
              <a:solidFill>
                <a:schemeClr val="tx1"/>
              </a:solidFill>
            </a:endParaRPr>
          </a:p>
        </p:txBody>
      </p:sp>
    </p:spTree>
    <p:extLst>
      <p:ext uri="{BB962C8B-B14F-4D97-AF65-F5344CB8AC3E}">
        <p14:creationId xmlns:p14="http://schemas.microsoft.com/office/powerpoint/2010/main" val="1773250967"/>
      </p:ext>
    </p:extLst>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406236" y="401782"/>
            <a:ext cx="6172200" cy="914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accent4">
                    <a:lumMod val="50000"/>
                  </a:schemeClr>
                </a:solidFill>
              </a:rPr>
              <a:t>Problem Statement</a:t>
            </a:r>
            <a:endParaRPr lang="en-IN" sz="4000" b="1" dirty="0">
              <a:solidFill>
                <a:schemeClr val="accent4">
                  <a:lumMod val="50000"/>
                </a:schemeClr>
              </a:solidFill>
            </a:endParaRPr>
          </a:p>
        </p:txBody>
      </p:sp>
      <p:sp>
        <p:nvSpPr>
          <p:cNvPr id="3" name="Rounded Rectangle 2"/>
          <p:cNvSpPr/>
          <p:nvPr/>
        </p:nvSpPr>
        <p:spPr>
          <a:xfrm>
            <a:off x="533400" y="1752600"/>
            <a:ext cx="8153400" cy="464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accent5">
                    <a:lumMod val="50000"/>
                  </a:schemeClr>
                </a:solidFill>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IN" dirty="0">
                <a:solidFill>
                  <a:schemeClr val="accent5">
                    <a:lumMod val="50000"/>
                  </a:schemeClr>
                </a:solidFill>
              </a:rPr>
              <a:t>Online hate, described as abusive language, aggression, </a:t>
            </a:r>
            <a:r>
              <a:rPr lang="en-IN" dirty="0" err="1">
                <a:solidFill>
                  <a:schemeClr val="accent5">
                    <a:lumMod val="50000"/>
                  </a:schemeClr>
                </a:solidFill>
              </a:rPr>
              <a:t>cyberbullying</a:t>
            </a:r>
            <a:r>
              <a:rPr lang="en-IN" dirty="0">
                <a:solidFill>
                  <a:schemeClr val="accent5">
                    <a:lumMod val="50000"/>
                  </a:schemeClr>
                </a:solidFill>
              </a:rPr>
              <a:t>, hatefulness and many others has been identified as a major threat on online social media platforms. Social media platforms are the most prominent grounds for such toxic behaviour.   </a:t>
            </a:r>
            <a:endParaRPr lang="en-IN" dirty="0" smtClean="0">
              <a:solidFill>
                <a:schemeClr val="accent5">
                  <a:lumMod val="50000"/>
                </a:schemeClr>
              </a:solidFill>
            </a:endParaRPr>
          </a:p>
          <a:p>
            <a:r>
              <a:rPr lang="en-IN" dirty="0">
                <a:solidFill>
                  <a:schemeClr val="accent5">
                    <a:lumMod val="50000"/>
                  </a:schemeClr>
                </a:solidFill>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solidFill>
                  <a:schemeClr val="accent5">
                    <a:lumMod val="50000"/>
                  </a:schemeClr>
                </a:solidFill>
              </a:rPr>
              <a:t>unoffensive</a:t>
            </a:r>
            <a:r>
              <a:rPr lang="en-IN" dirty="0">
                <a:solidFill>
                  <a:schemeClr val="accent5">
                    <a:lumMod val="50000"/>
                  </a:schemeClr>
                </a:solidFill>
              </a:rPr>
              <a:t>, but “u are an idiot” is clearly offensive.</a:t>
            </a:r>
          </a:p>
          <a:p>
            <a:endParaRPr lang="en-IN" dirty="0"/>
          </a:p>
        </p:txBody>
      </p:sp>
    </p:spTree>
    <p:extLst>
      <p:ext uri="{BB962C8B-B14F-4D97-AF65-F5344CB8AC3E}">
        <p14:creationId xmlns:p14="http://schemas.microsoft.com/office/powerpoint/2010/main" val="1231904688"/>
      </p:ext>
    </p:extLst>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381000"/>
            <a:ext cx="7162800" cy="10668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accent4">
                    <a:lumMod val="50000"/>
                  </a:schemeClr>
                </a:solidFill>
              </a:rPr>
              <a:t>Statistics of Dataset</a:t>
            </a:r>
            <a:endParaRPr lang="en-IN" sz="3600" b="1" dirty="0">
              <a:solidFill>
                <a:schemeClr val="accent4">
                  <a:lumMod val="50000"/>
                </a:schemeClr>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434" t="34055" r="21096" b="32973"/>
          <a:stretch/>
        </p:blipFill>
        <p:spPr bwMode="auto">
          <a:xfrm>
            <a:off x="595745" y="2133600"/>
            <a:ext cx="610985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lowchart: Punched Tape 3"/>
          <p:cNvSpPr/>
          <p:nvPr/>
        </p:nvSpPr>
        <p:spPr>
          <a:xfrm>
            <a:off x="5410200" y="1676400"/>
            <a:ext cx="3200400" cy="4953000"/>
          </a:xfrm>
          <a:prstGeom prst="flowChartPunchedTape">
            <a:avLst/>
          </a:prstGeom>
          <a:solidFill>
            <a:schemeClr val="tx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This dataset had comments from various users which we had to clean and </a:t>
            </a:r>
            <a:r>
              <a:rPr lang="en-IN" sz="1600" dirty="0" err="1" smtClean="0"/>
              <a:t>preapare</a:t>
            </a:r>
            <a:r>
              <a:rPr lang="en-IN" sz="1600" dirty="0" smtClean="0"/>
              <a:t> for building the model. From the picture we can see all the output variables ‘  </a:t>
            </a:r>
            <a:r>
              <a:rPr lang="en-US" sz="1600" dirty="0" smtClean="0"/>
              <a:t>mean</a:t>
            </a:r>
            <a:r>
              <a:rPr lang="en-US" sz="1600" dirty="0"/>
              <a:t>, Standard Deviation , the Minimum, 25th,50th,75th quartiles and the Maximum</a:t>
            </a:r>
            <a:r>
              <a:rPr lang="en-US" dirty="0"/>
              <a:t>.</a:t>
            </a:r>
            <a:endParaRPr lang="en-IN" dirty="0"/>
          </a:p>
          <a:p>
            <a:pPr algn="ctr"/>
            <a:endParaRPr lang="en-IN" dirty="0"/>
          </a:p>
        </p:txBody>
      </p:sp>
    </p:spTree>
    <p:extLst>
      <p:ext uri="{BB962C8B-B14F-4D97-AF65-F5344CB8AC3E}">
        <p14:creationId xmlns:p14="http://schemas.microsoft.com/office/powerpoint/2010/main" val="2859609712"/>
      </p:ext>
    </p:extLst>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24345" y="381000"/>
            <a:ext cx="7162800" cy="990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Rounded MT Bold" pitchFamily="34" charset="0"/>
            </a:endParaRPr>
          </a:p>
          <a:p>
            <a:pPr algn="ctr"/>
            <a:endParaRPr lang="en-US" sz="2000" b="1" dirty="0" smtClean="0">
              <a:latin typeface="Arial Rounded MT Bold" pitchFamily="34" charset="0"/>
            </a:endParaRPr>
          </a:p>
          <a:p>
            <a:pPr algn="ctr"/>
            <a:r>
              <a:rPr lang="en-US" sz="2000" b="1" dirty="0" smtClean="0">
                <a:solidFill>
                  <a:schemeClr val="accent4">
                    <a:lumMod val="50000"/>
                  </a:schemeClr>
                </a:solidFill>
                <a:latin typeface="Arial Rounded MT Bold" pitchFamily="34" charset="0"/>
              </a:rPr>
              <a:t>Checking </a:t>
            </a:r>
            <a:r>
              <a:rPr lang="en-US" sz="2000" b="1" dirty="0">
                <a:solidFill>
                  <a:schemeClr val="accent4">
                    <a:lumMod val="50000"/>
                  </a:schemeClr>
                </a:solidFill>
                <a:latin typeface="Arial Rounded MT Bold" pitchFamily="34" charset="0"/>
              </a:rPr>
              <a:t>All the Categorical Independent Variables</a:t>
            </a:r>
          </a:p>
          <a:p>
            <a:pPr algn="ctr"/>
            <a:endParaRPr lang="en-IN" sz="3600" b="1" dirty="0">
              <a:solidFill>
                <a:schemeClr val="accent4">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345" y="1821873"/>
            <a:ext cx="7162800" cy="3129033"/>
          </a:xfrm>
          <a:prstGeom prst="rect">
            <a:avLst/>
          </a:prstGeom>
        </p:spPr>
      </p:pic>
      <p:sp>
        <p:nvSpPr>
          <p:cNvPr id="5" name="Flowchart: Punched Tape 4"/>
          <p:cNvSpPr/>
          <p:nvPr/>
        </p:nvSpPr>
        <p:spPr>
          <a:xfrm>
            <a:off x="685800" y="5257800"/>
            <a:ext cx="7772400" cy="1447800"/>
          </a:xfrm>
          <a:prstGeom prst="flowChartPunched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lumMod val="95000"/>
                  <a:lumOff val="5000"/>
                </a:schemeClr>
              </a:solidFill>
            </a:endParaRPr>
          </a:p>
          <a:p>
            <a:pPr algn="ctr"/>
            <a:r>
              <a:rPr lang="en-US" dirty="0" smtClean="0">
                <a:solidFill>
                  <a:schemeClr val="tx1">
                    <a:lumMod val="95000"/>
                    <a:lumOff val="5000"/>
                  </a:schemeClr>
                </a:solidFill>
              </a:rPr>
              <a:t>The above figure shows us the categorical distribution of each of the independent variable and are mostly classified as one for they category type and 0 if it  does not fall under that category</a:t>
            </a:r>
          </a:p>
          <a:p>
            <a:pPr algn="ctr"/>
            <a:endParaRPr lang="en-IN" dirty="0">
              <a:solidFill>
                <a:schemeClr val="tx1">
                  <a:lumMod val="95000"/>
                  <a:lumOff val="5000"/>
                </a:schemeClr>
              </a:solidFill>
            </a:endParaRPr>
          </a:p>
        </p:txBody>
      </p:sp>
    </p:spTree>
    <p:extLst>
      <p:ext uri="{BB962C8B-B14F-4D97-AF65-F5344CB8AC3E}">
        <p14:creationId xmlns:p14="http://schemas.microsoft.com/office/powerpoint/2010/main" val="1806789023"/>
      </p:ext>
    </p:extLst>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24345" y="381000"/>
            <a:ext cx="7162800" cy="990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accent4">
                    <a:lumMod val="50000"/>
                  </a:schemeClr>
                </a:solidFill>
              </a:rPr>
              <a:t>Merging of Dependent Variables</a:t>
            </a:r>
            <a:endParaRPr lang="en-IN" sz="3600" b="1" dirty="0">
              <a:solidFill>
                <a:schemeClr val="accent4">
                  <a:lumMod val="50000"/>
                </a:schemeClr>
              </a:solidFill>
            </a:endParaRPr>
          </a:p>
        </p:txBody>
      </p:sp>
      <p:sp>
        <p:nvSpPr>
          <p:cNvPr id="5" name="Flowchart: Punched Tape 4"/>
          <p:cNvSpPr/>
          <p:nvPr/>
        </p:nvSpPr>
        <p:spPr>
          <a:xfrm>
            <a:off x="685800" y="5257800"/>
            <a:ext cx="7772400" cy="1447800"/>
          </a:xfrm>
          <a:prstGeom prst="flowChartPunched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95000"/>
                    <a:lumOff val="5000"/>
                  </a:schemeClr>
                </a:solidFill>
              </a:rPr>
              <a:t>The figure above we see is the resultant Output Variable which we got after Merging all the types of comment categories into a single one for better model building. As from this figure it is clear that there is too much of imbalance.</a:t>
            </a:r>
            <a:endParaRPr lang="en-IN" sz="1600" dirty="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471706"/>
            <a:ext cx="6324600" cy="3620786"/>
          </a:xfrm>
          <a:prstGeom prst="rect">
            <a:avLst/>
          </a:prstGeom>
        </p:spPr>
      </p:pic>
    </p:spTree>
    <p:extLst>
      <p:ext uri="{BB962C8B-B14F-4D97-AF65-F5344CB8AC3E}">
        <p14:creationId xmlns:p14="http://schemas.microsoft.com/office/powerpoint/2010/main" val="2347719094"/>
      </p:ext>
    </p:extLst>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10490" y="381000"/>
            <a:ext cx="7647710" cy="11430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smtClean="0">
              <a:latin typeface="Arial Rounded MT Bold" pitchFamily="34" charset="0"/>
            </a:endParaRPr>
          </a:p>
          <a:p>
            <a:pPr algn="ctr"/>
            <a:endParaRPr lang="en-US" sz="2000" b="1" dirty="0" smtClean="0">
              <a:latin typeface="Arial Rounded MT Bold" pitchFamily="34" charset="0"/>
            </a:endParaRPr>
          </a:p>
          <a:p>
            <a:pPr algn="ctr"/>
            <a:r>
              <a:rPr lang="en-US" sz="1600" dirty="0">
                <a:solidFill>
                  <a:schemeClr val="accent4">
                    <a:lumMod val="50000"/>
                  </a:schemeClr>
                </a:solidFill>
                <a:latin typeface="Algerian" pitchFamily="82" charset="0"/>
              </a:rPr>
              <a:t>Let’s now see the co-linearity among the </a:t>
            </a:r>
            <a:r>
              <a:rPr lang="en-US" sz="1600" dirty="0" smtClean="0">
                <a:solidFill>
                  <a:schemeClr val="accent4">
                    <a:lumMod val="50000"/>
                  </a:schemeClr>
                </a:solidFill>
                <a:latin typeface="Algerian" pitchFamily="82" charset="0"/>
              </a:rPr>
              <a:t>Dependent Variables</a:t>
            </a:r>
            <a:endParaRPr lang="en-US" sz="1600" dirty="0">
              <a:solidFill>
                <a:schemeClr val="accent4">
                  <a:lumMod val="50000"/>
                </a:schemeClr>
              </a:solidFill>
              <a:latin typeface="Algerian" pitchFamily="82" charset="0"/>
            </a:endParaRPr>
          </a:p>
          <a:p>
            <a:pPr algn="ctr"/>
            <a:endParaRPr lang="en-IN" sz="3600" b="1" dirty="0">
              <a:solidFill>
                <a:schemeClr val="accent4">
                  <a:lumMod val="50000"/>
                </a:schemeClr>
              </a:solidFill>
            </a:endParaRPr>
          </a:p>
        </p:txBody>
      </p:sp>
      <p:sp>
        <p:nvSpPr>
          <p:cNvPr id="5" name="Flowchart: Punched Tape 4"/>
          <p:cNvSpPr/>
          <p:nvPr/>
        </p:nvSpPr>
        <p:spPr>
          <a:xfrm>
            <a:off x="685800" y="5257800"/>
            <a:ext cx="7772400" cy="1447800"/>
          </a:xfrm>
          <a:prstGeom prst="flowChartPunched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lumMod val="95000"/>
                  <a:lumOff val="5000"/>
                </a:schemeClr>
              </a:solidFill>
            </a:endParaRPr>
          </a:p>
          <a:p>
            <a:pPr algn="ctr"/>
            <a:r>
              <a:rPr lang="en-US" dirty="0" smtClean="0">
                <a:solidFill>
                  <a:schemeClr val="tx1">
                    <a:lumMod val="95000"/>
                    <a:lumOff val="5000"/>
                  </a:schemeClr>
                </a:solidFill>
              </a:rPr>
              <a:t>From the above figure we can see the co-linearity among the dependent variables and as we can see there is no such co-relation among any of these features.</a:t>
            </a:r>
            <a:endParaRPr lang="en-IN" dirty="0">
              <a:solidFill>
                <a:schemeClr val="tx1">
                  <a:lumMod val="95000"/>
                  <a:lumOff val="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756528"/>
            <a:ext cx="5867400" cy="3196472"/>
          </a:xfrm>
          <a:prstGeom prst="rect">
            <a:avLst/>
          </a:prstGeom>
        </p:spPr>
      </p:pic>
    </p:spTree>
    <p:extLst>
      <p:ext uri="{BB962C8B-B14F-4D97-AF65-F5344CB8AC3E}">
        <p14:creationId xmlns:p14="http://schemas.microsoft.com/office/powerpoint/2010/main" val="2597701865"/>
      </p:ext>
    </p:extLst>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143000" y="457200"/>
            <a:ext cx="6781800" cy="9906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4">
                    <a:lumMod val="50000"/>
                  </a:schemeClr>
                </a:solidFill>
              </a:rPr>
              <a:t>Model Selection</a:t>
            </a:r>
            <a:endParaRPr lang="en-IN" sz="3200" b="1" dirty="0">
              <a:solidFill>
                <a:schemeClr val="accent4">
                  <a:lumMod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2057400"/>
            <a:ext cx="3962400" cy="3555555"/>
          </a:xfrm>
          <a:prstGeom prst="rect">
            <a:avLst/>
          </a:prstGeom>
        </p:spPr>
      </p:pic>
      <p:sp>
        <p:nvSpPr>
          <p:cNvPr id="4" name="Flowchart: Punched Tape 3"/>
          <p:cNvSpPr/>
          <p:nvPr/>
        </p:nvSpPr>
        <p:spPr>
          <a:xfrm>
            <a:off x="4800600" y="1676400"/>
            <a:ext cx="3505200" cy="4572000"/>
          </a:xfrm>
          <a:prstGeom prst="flowChartPunched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This figure is showing us which of the algorithm performed on this train dataset is covering most of the Area which is Area under the Curve and Logistic Regression as we can see from it was covering the most area for this given trained dataset.</a:t>
            </a:r>
            <a:endParaRPr lang="en-IN" dirty="0">
              <a:solidFill>
                <a:schemeClr val="tx1">
                  <a:lumMod val="95000"/>
                  <a:lumOff val="5000"/>
                </a:schemeClr>
              </a:solidFill>
            </a:endParaRPr>
          </a:p>
        </p:txBody>
      </p:sp>
    </p:spTree>
    <p:extLst>
      <p:ext uri="{BB962C8B-B14F-4D97-AF65-F5344CB8AC3E}">
        <p14:creationId xmlns:p14="http://schemas.microsoft.com/office/powerpoint/2010/main" val="3768397496"/>
      </p:ext>
    </p:extLst>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14400" y="304800"/>
            <a:ext cx="7315200" cy="9906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4">
                    <a:lumMod val="50000"/>
                  </a:schemeClr>
                </a:solidFill>
              </a:rPr>
              <a:t>Passive Aggressive Classifier Results</a:t>
            </a:r>
            <a:endParaRPr lang="en-IN" sz="3200" b="1" dirty="0">
              <a:solidFill>
                <a:schemeClr val="accent4">
                  <a:lumMod val="50000"/>
                </a:schemeClr>
              </a:solidFill>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21" t="33730" r="39204" b="11309"/>
          <a:stretch/>
        </p:blipFill>
        <p:spPr bwMode="auto">
          <a:xfrm>
            <a:off x="800100" y="1600200"/>
            <a:ext cx="7543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ounded Rectangle 2"/>
          <p:cNvSpPr/>
          <p:nvPr/>
        </p:nvSpPr>
        <p:spPr>
          <a:xfrm>
            <a:off x="381000" y="4876800"/>
            <a:ext cx="8382000" cy="1524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After doing the evaluation of all the algorithms with each and every metrics for classification problem, we saw that the Passive Aggressive Classifier Algorithm was giving us the best results. Above are the results of each and every metric and we can see it is giving us the accuracy of 95.76% and also the Type I and Type II is less when compared with other models.</a:t>
            </a:r>
            <a:endParaRPr lang="en-IN" dirty="0">
              <a:solidFill>
                <a:schemeClr val="tx1">
                  <a:lumMod val="95000"/>
                  <a:lumOff val="5000"/>
                </a:schemeClr>
              </a:solidFill>
            </a:endParaRPr>
          </a:p>
        </p:txBody>
      </p:sp>
    </p:spTree>
    <p:extLst>
      <p:ext uri="{BB962C8B-B14F-4D97-AF65-F5344CB8AC3E}">
        <p14:creationId xmlns:p14="http://schemas.microsoft.com/office/powerpoint/2010/main" val="4214032375"/>
      </p:ext>
    </p:extLst>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14400" y="280554"/>
            <a:ext cx="7467600" cy="1143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accent4">
                    <a:lumMod val="50000"/>
                  </a:schemeClr>
                </a:solidFill>
              </a:rPr>
              <a:t>Conclusion</a:t>
            </a:r>
            <a:endParaRPr lang="en-IN" sz="4800" b="1" dirty="0">
              <a:solidFill>
                <a:schemeClr val="accent4">
                  <a:lumMod val="50000"/>
                </a:schemeClr>
              </a:solidFill>
            </a:endParaRPr>
          </a:p>
        </p:txBody>
      </p:sp>
      <p:sp>
        <p:nvSpPr>
          <p:cNvPr id="3" name="Flowchart: Punched Tape 2"/>
          <p:cNvSpPr/>
          <p:nvPr/>
        </p:nvSpPr>
        <p:spPr>
          <a:xfrm>
            <a:off x="762000" y="1752600"/>
            <a:ext cx="7772400" cy="4267200"/>
          </a:xfrm>
          <a:prstGeom prst="flowChartPunchedTap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In this project we found </a:t>
            </a:r>
            <a:r>
              <a:rPr lang="en-US" b="1" dirty="0" smtClean="0">
                <a:solidFill>
                  <a:schemeClr val="tx1">
                    <a:lumMod val="95000"/>
                    <a:lumOff val="5000"/>
                  </a:schemeClr>
                </a:solidFill>
              </a:rPr>
              <a:t>various types of comments which are given by users on social media platform, which category they fall in and how it can be harmful for others if they see such comments, this can also have various impact like political , social and etc. To avoid such things it is important to analyze and prevent such comments before it makes negative impact.</a:t>
            </a:r>
            <a:endParaRPr lang="en-IN" b="1" dirty="0">
              <a:solidFill>
                <a:schemeClr val="tx1">
                  <a:lumMod val="95000"/>
                  <a:lumOff val="5000"/>
                </a:schemeClr>
              </a:solidFill>
            </a:endParaRPr>
          </a:p>
        </p:txBody>
      </p:sp>
    </p:spTree>
    <p:extLst>
      <p:ext uri="{BB962C8B-B14F-4D97-AF65-F5344CB8AC3E}">
        <p14:creationId xmlns:p14="http://schemas.microsoft.com/office/powerpoint/2010/main" val="4054553298"/>
      </p:ext>
    </p:extLst>
  </p:cSld>
  <p:clrMapOvr>
    <a:masterClrMapping/>
  </p:clrMapOvr>
  <mc:AlternateContent xmlns:mc="http://schemas.openxmlformats.org/markup-compatibility/2006">
    <mc:Choice xmlns:p14="http://schemas.microsoft.com/office/powerpoint/2010/main" Requires="p14">
      <p:transition spd="slow" p14:dur="2000" advTm="10000">
        <p:fade/>
      </p:transition>
    </mc:Choice>
    <mc:Fallback>
      <p:transition spd="slow" advTm="10000">
        <p:fade/>
      </p:transition>
    </mc:Fallback>
  </mc:AlternateContent>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49</TotalTime>
  <Words>562</Words>
  <Application>Microsoft Office PowerPoint</Application>
  <PresentationFormat>On-screen Show (4:3)</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Composite</vt:lpstr>
      <vt:lpstr>Malignant Comment Classifier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dc:title>
  <dc:creator>Sahib Hussain</dc:creator>
  <cp:lastModifiedBy>OWNER</cp:lastModifiedBy>
  <cp:revision>10</cp:revision>
  <dcterms:created xsi:type="dcterms:W3CDTF">2006-08-16T00:00:00Z</dcterms:created>
  <dcterms:modified xsi:type="dcterms:W3CDTF">2021-10-16T18:00:36Z</dcterms:modified>
</cp:coreProperties>
</file>