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
  </p:notesMasterIdLst>
  <p:sldIdLst>
    <p:sldId id="256" r:id="rId2"/>
    <p:sldId id="257" r:id="rId3"/>
    <p:sldId id="258" r:id="rId4"/>
    <p:sldId id="261" r:id="rId5"/>
    <p:sldId id="262" r:id="rId6"/>
    <p:sldId id="263"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947C6B-6D1F-4438-8173-D74249A1007B}" type="datetimeFigureOut">
              <a:rPr lang="en-IN" smtClean="0"/>
              <a:t>18-11-2021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055AA2-F75C-4E3E-99FD-BB8BFCE4CB0F}" type="slidenum">
              <a:rPr lang="en-IN" smtClean="0"/>
              <a:t>‹#›</a:t>
            </a:fld>
            <a:endParaRPr lang="en-IN"/>
          </a:p>
        </p:txBody>
      </p:sp>
    </p:spTree>
    <p:extLst>
      <p:ext uri="{BB962C8B-B14F-4D97-AF65-F5344CB8AC3E}">
        <p14:creationId xmlns:p14="http://schemas.microsoft.com/office/powerpoint/2010/main" val="3828987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055AA2-F75C-4E3E-99FD-BB8BFCE4CB0F}" type="slidenum">
              <a:rPr lang="en-IN" smtClean="0"/>
              <a:t>4</a:t>
            </a:fld>
            <a:endParaRPr lang="en-IN"/>
          </a:p>
        </p:txBody>
      </p:sp>
    </p:spTree>
    <p:extLst>
      <p:ext uri="{BB962C8B-B14F-4D97-AF65-F5344CB8AC3E}">
        <p14:creationId xmlns:p14="http://schemas.microsoft.com/office/powerpoint/2010/main" val="3332755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055AA2-F75C-4E3E-99FD-BB8BFCE4CB0F}" type="slidenum">
              <a:rPr lang="en-IN" smtClean="0"/>
              <a:t>5</a:t>
            </a:fld>
            <a:endParaRPr lang="en-IN"/>
          </a:p>
        </p:txBody>
      </p:sp>
    </p:spTree>
    <p:extLst>
      <p:ext uri="{BB962C8B-B14F-4D97-AF65-F5344CB8AC3E}">
        <p14:creationId xmlns:p14="http://schemas.microsoft.com/office/powerpoint/2010/main" val="350835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6055AA2-F75C-4E3E-99FD-BB8BFCE4CB0F}" type="slidenum">
              <a:rPr lang="en-IN" smtClean="0"/>
              <a:t>6</a:t>
            </a:fld>
            <a:endParaRPr lang="en-IN"/>
          </a:p>
        </p:txBody>
      </p:sp>
    </p:spTree>
    <p:extLst>
      <p:ext uri="{BB962C8B-B14F-4D97-AF65-F5344CB8AC3E}">
        <p14:creationId xmlns:p14="http://schemas.microsoft.com/office/powerpoint/2010/main" val="4100758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00" advTm="15000">
        <p:fade/>
      </p:transition>
    </mc:Choice>
    <mc:Fallback>
      <p:transition spd="slow" advTm="1500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advTm="15000">
        <p:fade/>
      </p:transition>
    </mc:Choice>
    <mc:Fallback>
      <p:transition spd="slow" advTm="15000">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advTm="15000">
        <p:fade/>
      </p:transition>
    </mc:Choice>
    <mc:Fallback>
      <p:transition spd="slow" advTm="15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00" advTm="15000">
        <p:fade/>
      </p:transition>
    </mc:Choice>
    <mc:Fallback>
      <p:transition spd="slow" advTm="1500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advTm="15000">
        <p:fade/>
      </p:transition>
    </mc:Choice>
    <mc:Fallback>
      <p:transition spd="slow" advTm="1500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slow" p14:dur="1200" advTm="15000">
        <p:fade/>
      </p:transition>
    </mc:Choice>
    <mc:Fallback>
      <p:transition spd="slow" advTm="15000">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00" advTm="15000">
        <p:fade/>
      </p:transition>
    </mc:Choice>
    <mc:Fallback>
      <p:transition spd="slow" advTm="15000">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advTm="15000">
        <p:fade/>
      </p:transition>
    </mc:Choice>
    <mc:Fallback>
      <p:transition spd="slow" advTm="15000">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advTm="15000">
        <p:fade/>
      </p:transition>
    </mc:Choice>
    <mc:Fallback>
      <p:transition spd="slow" advTm="15000">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200" advTm="15000">
        <p:fade/>
      </p:transition>
    </mc:Choice>
    <mc:Fallback>
      <p:transition spd="slow" advTm="15000">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00" advTm="15000">
        <p:fade/>
      </p:transition>
    </mc:Choice>
    <mc:Fallback>
      <p:transition spd="slow" advTm="1500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D8BD707-D9CF-40AE-B4C6-C98DA3205C09}" type="datetimeFigureOut">
              <a:rPr lang="en-US" smtClean="0"/>
              <a:pPr/>
              <a:t>11/18/2021</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mc:Choice xmlns:p14="http://schemas.microsoft.com/office/powerpoint/2010/main" Requires="p14">
      <p:transition spd="slow" p14:dur="1200" advTm="15000">
        <p:fade/>
      </p:transition>
    </mc:Choice>
    <mc:Fallback>
      <p:transition spd="slow" advTm="15000">
        <p:fade/>
      </p:transition>
    </mc:Fallback>
  </mc:AlternateConten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010400" cy="1219200"/>
          </a:xfrm>
        </p:spPr>
        <p:txBody>
          <a:bodyPr>
            <a:normAutofit/>
          </a:bodyPr>
          <a:lstStyle/>
          <a:p>
            <a:pPr algn="ctr"/>
            <a:r>
              <a:rPr lang="en-US" sz="3600" b="1" u="sng" smtClean="0"/>
              <a:t>Comment Ratings Classifier  </a:t>
            </a:r>
            <a:endParaRPr lang="en-IN" sz="3600" b="1" u="sng" dirty="0"/>
          </a:p>
        </p:txBody>
      </p:sp>
      <p:pic>
        <p:nvPicPr>
          <p:cNvPr id="1029" name="Picture 5" descr="C:\Users\OWNER\AppData\Local\Microsoft\Windows\INetCache\IE\TUN22V5Q\Getting-More-Comment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533900"/>
            <a:ext cx="1028700" cy="1743075"/>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5334000" y="4953000"/>
            <a:ext cx="3276600" cy="1447800"/>
          </a:xfrm>
          <a:prstGeom prst="roundRect">
            <a:avLst/>
          </a:prstGeom>
          <a:solidFill>
            <a:schemeClr val="bg2"/>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Presented By: Sahib </a:t>
            </a:r>
            <a:r>
              <a:rPr lang="en-US" dirty="0" err="1" smtClean="0">
                <a:solidFill>
                  <a:schemeClr val="tx1"/>
                </a:solidFill>
              </a:rPr>
              <a:t>Hussain</a:t>
            </a:r>
            <a:endParaRPr lang="en-US" dirty="0" smtClean="0">
              <a:solidFill>
                <a:schemeClr val="tx1"/>
              </a:solidFill>
            </a:endParaRPr>
          </a:p>
          <a:p>
            <a:pPr algn="ctr"/>
            <a:r>
              <a:rPr lang="en-US" dirty="0" smtClean="0">
                <a:solidFill>
                  <a:schemeClr val="tx1"/>
                </a:solidFill>
              </a:rPr>
              <a:t>Internship 17</a:t>
            </a:r>
            <a:endParaRPr lang="en-IN" dirty="0">
              <a:solidFill>
                <a:schemeClr val="tx1"/>
              </a:solidFill>
            </a:endParaRPr>
          </a:p>
        </p:txBody>
      </p:sp>
      <p:pic>
        <p:nvPicPr>
          <p:cNvPr id="1026" name="Picture 2" descr="C:\Users\OWNER\AppData\Local\Microsoft\Windows\INetCache\IE\7717WHCU\64NR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278367">
            <a:off x="1506592" y="2616036"/>
            <a:ext cx="1184563" cy="1219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OWNER\AppData\Local\Microsoft\Windows\INetCache\IE\TR5P49LX\SQ-Calibration-of-employee-ratings-–-a-rigid-rule[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6200" y="2759218"/>
            <a:ext cx="1295400" cy="7296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OWNER\AppData\Local\Microsoft\Windows\INetCache\IE\TR5P49LX\Comments[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98873" y="4724399"/>
            <a:ext cx="1648691" cy="1648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250967"/>
      </p:ext>
    </p:extLst>
  </p:cSld>
  <p:clrMapOvr>
    <a:masterClrMapping/>
  </p:clrMapOvr>
  <mc:AlternateContent xmlns:mc="http://schemas.openxmlformats.org/markup-compatibility/2006">
    <mc:Choice xmlns:p14="http://schemas.microsoft.com/office/powerpoint/2010/main" Requires="p14">
      <p:transition spd="slow" p14:dur="1200" advTm="15000">
        <p:fade/>
      </p:transition>
    </mc:Choice>
    <mc:Fallback>
      <p:transition spd="slow" advTm="15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406236" y="401782"/>
            <a:ext cx="6172200" cy="9144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accent4">
                    <a:lumMod val="50000"/>
                  </a:schemeClr>
                </a:solidFill>
              </a:rPr>
              <a:t>Problem Statement</a:t>
            </a:r>
            <a:endParaRPr lang="en-IN" sz="4000" b="1" dirty="0">
              <a:solidFill>
                <a:schemeClr val="accent4">
                  <a:lumMod val="50000"/>
                </a:schemeClr>
              </a:solidFill>
            </a:endParaRPr>
          </a:p>
        </p:txBody>
      </p:sp>
      <p:sp>
        <p:nvSpPr>
          <p:cNvPr id="3" name="Rounded Rectangle 2"/>
          <p:cNvSpPr/>
          <p:nvPr/>
        </p:nvSpPr>
        <p:spPr>
          <a:xfrm>
            <a:off x="533400" y="1752600"/>
            <a:ext cx="8153400" cy="4648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85000"/>
                    <a:lumOff val="15000"/>
                  </a:schemeClr>
                </a:solidFill>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dirty="0">
              <a:solidFill>
                <a:schemeClr val="tx1">
                  <a:lumMod val="85000"/>
                  <a:lumOff val="15000"/>
                </a:schemeClr>
              </a:solidFill>
            </a:endParaRPr>
          </a:p>
        </p:txBody>
      </p:sp>
    </p:spTree>
    <p:extLst>
      <p:ext uri="{BB962C8B-B14F-4D97-AF65-F5344CB8AC3E}">
        <p14:creationId xmlns:p14="http://schemas.microsoft.com/office/powerpoint/2010/main" val="1231904688"/>
      </p:ext>
    </p:extLst>
  </p:cSld>
  <p:clrMapOvr>
    <a:masterClrMapping/>
  </p:clrMapOvr>
  <mc:AlternateContent xmlns:mc="http://schemas.openxmlformats.org/markup-compatibility/2006">
    <mc:Choice xmlns:p14="http://schemas.microsoft.com/office/powerpoint/2010/main" Requires="p14">
      <p:transition spd="slow" p14:dur="1200" advTm="15000">
        <p:fade/>
      </p:transition>
    </mc:Choice>
    <mc:Fallback>
      <p:transition spd="slow" advTm="15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38200" y="381000"/>
            <a:ext cx="7162800" cy="10668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accent4">
                    <a:lumMod val="50000"/>
                  </a:schemeClr>
                </a:solidFill>
              </a:rPr>
              <a:t>Statistics of Dataset</a:t>
            </a:r>
            <a:endParaRPr lang="en-IN" sz="3600" b="1" dirty="0">
              <a:solidFill>
                <a:schemeClr val="accent4">
                  <a:lumMod val="50000"/>
                </a:schemeClr>
              </a:solidFill>
            </a:endParaRPr>
          </a:p>
        </p:txBody>
      </p:sp>
      <p:sp>
        <p:nvSpPr>
          <p:cNvPr id="4" name="Flowchart: Punched Tape 3"/>
          <p:cNvSpPr/>
          <p:nvPr/>
        </p:nvSpPr>
        <p:spPr>
          <a:xfrm>
            <a:off x="4876800" y="1600200"/>
            <a:ext cx="3733800" cy="5029200"/>
          </a:xfrm>
          <a:prstGeom prst="flowChartPunchedTape">
            <a:avLst/>
          </a:prstGeom>
          <a:solidFill>
            <a:schemeClr val="tx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This dataset had comments from various users which we had to clean and </a:t>
            </a:r>
            <a:r>
              <a:rPr lang="en-IN" sz="1600" dirty="0" err="1" smtClean="0"/>
              <a:t>preapare</a:t>
            </a:r>
            <a:r>
              <a:rPr lang="en-IN" sz="1600" dirty="0" smtClean="0"/>
              <a:t> for building the model. From the picture we can see all the output variables ‘  </a:t>
            </a:r>
            <a:r>
              <a:rPr lang="en-US" sz="1600" dirty="0" smtClean="0"/>
              <a:t>mean</a:t>
            </a:r>
            <a:r>
              <a:rPr lang="en-US" sz="1600" dirty="0"/>
              <a:t>, Standard Deviation , the Minimum, 25th,50th,75th quartiles and the Maximum</a:t>
            </a:r>
            <a:r>
              <a:rPr lang="en-US" dirty="0"/>
              <a:t>.</a:t>
            </a:r>
            <a:endParaRPr lang="en-IN" dirty="0"/>
          </a:p>
          <a:p>
            <a:pPr algn="ctr"/>
            <a:endParaRPr lang="en-IN" dirty="0"/>
          </a:p>
        </p:txBody>
      </p:sp>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591" t="39773" r="47187" b="31980"/>
          <a:stretch/>
        </p:blipFill>
        <p:spPr bwMode="auto">
          <a:xfrm>
            <a:off x="547255" y="1905000"/>
            <a:ext cx="364374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9609712"/>
      </p:ext>
    </p:extLst>
  </p:cSld>
  <p:clrMapOvr>
    <a:masterClrMapping/>
  </p:clrMapOvr>
  <mc:AlternateContent xmlns:mc="http://schemas.openxmlformats.org/markup-compatibility/2006">
    <mc:Choice xmlns:p14="http://schemas.microsoft.com/office/powerpoint/2010/main" Requires="p14">
      <p:transition spd="slow" p14:dur="1200" advTm="15000">
        <p:fade/>
      </p:transition>
    </mc:Choice>
    <mc:Fallback>
      <p:transition spd="slow" advTm="15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24345" y="381000"/>
            <a:ext cx="7162800" cy="9906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accent4">
                    <a:lumMod val="50000"/>
                  </a:schemeClr>
                </a:solidFill>
              </a:rPr>
              <a:t>Checking</a:t>
            </a:r>
            <a:r>
              <a:rPr lang="en-US" sz="3600" b="1" dirty="0" smtClean="0">
                <a:solidFill>
                  <a:schemeClr val="accent4">
                    <a:lumMod val="50000"/>
                  </a:schemeClr>
                </a:solidFill>
              </a:rPr>
              <a:t> </a:t>
            </a:r>
            <a:r>
              <a:rPr lang="en-US" sz="3600" b="1" dirty="0" smtClean="0">
                <a:solidFill>
                  <a:schemeClr val="accent4">
                    <a:lumMod val="50000"/>
                  </a:schemeClr>
                </a:solidFill>
              </a:rPr>
              <a:t>Dependent </a:t>
            </a:r>
            <a:r>
              <a:rPr lang="en-US" sz="3600" b="1" dirty="0" smtClean="0">
                <a:solidFill>
                  <a:schemeClr val="accent4">
                    <a:lumMod val="50000"/>
                  </a:schemeClr>
                </a:solidFill>
              </a:rPr>
              <a:t>Variable</a:t>
            </a:r>
            <a:endParaRPr lang="en-IN" sz="3600" b="1" dirty="0">
              <a:solidFill>
                <a:schemeClr val="accent4">
                  <a:lumMod val="50000"/>
                </a:schemeClr>
              </a:solidFill>
            </a:endParaRPr>
          </a:p>
        </p:txBody>
      </p:sp>
      <p:sp>
        <p:nvSpPr>
          <p:cNvPr id="5" name="Flowchart: Punched Tape 4"/>
          <p:cNvSpPr/>
          <p:nvPr/>
        </p:nvSpPr>
        <p:spPr>
          <a:xfrm>
            <a:off x="685800" y="5257800"/>
            <a:ext cx="7772400" cy="1447800"/>
          </a:xfrm>
          <a:prstGeom prst="flowChartPunchedTap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lumMod val="95000"/>
                    <a:lumOff val="5000"/>
                  </a:schemeClr>
                </a:solidFill>
              </a:rPr>
              <a:t>The figure above we see </a:t>
            </a:r>
            <a:r>
              <a:rPr lang="en-US" sz="1600" dirty="0" smtClean="0">
                <a:solidFill>
                  <a:schemeClr val="tx1">
                    <a:lumMod val="95000"/>
                    <a:lumOff val="5000"/>
                  </a:schemeClr>
                </a:solidFill>
              </a:rPr>
              <a:t>the value count for each of the comment </a:t>
            </a:r>
            <a:r>
              <a:rPr lang="en-US" sz="1600" dirty="0" smtClean="0">
                <a:solidFill>
                  <a:schemeClr val="tx1">
                    <a:lumMod val="95000"/>
                    <a:lumOff val="5000"/>
                  </a:schemeClr>
                </a:solidFill>
              </a:rPr>
              <a:t> </a:t>
            </a:r>
            <a:r>
              <a:rPr lang="en-US" sz="1600" dirty="0" smtClean="0">
                <a:solidFill>
                  <a:schemeClr val="tx1">
                    <a:lumMod val="95000"/>
                    <a:lumOff val="5000"/>
                  </a:schemeClr>
                </a:solidFill>
              </a:rPr>
              <a:t>which we got </a:t>
            </a:r>
            <a:r>
              <a:rPr lang="en-US" sz="1600" dirty="0" smtClean="0">
                <a:solidFill>
                  <a:schemeClr val="tx1">
                    <a:lumMod val="95000"/>
                    <a:lumOff val="5000"/>
                  </a:schemeClr>
                </a:solidFill>
              </a:rPr>
              <a:t>after scrapping from website. As </a:t>
            </a:r>
            <a:r>
              <a:rPr lang="en-US" sz="1600" dirty="0" smtClean="0">
                <a:solidFill>
                  <a:schemeClr val="tx1">
                    <a:lumMod val="95000"/>
                    <a:lumOff val="5000"/>
                  </a:schemeClr>
                </a:solidFill>
              </a:rPr>
              <a:t>from this figure it is clear that there </a:t>
            </a:r>
            <a:r>
              <a:rPr lang="en-US" sz="1600" dirty="0" smtClean="0">
                <a:solidFill>
                  <a:schemeClr val="tx1">
                    <a:lumMod val="95000"/>
                    <a:lumOff val="5000"/>
                  </a:schemeClr>
                </a:solidFill>
              </a:rPr>
              <a:t>is hardly any imbalance in the dataset which we had scraped.</a:t>
            </a:r>
            <a:endParaRPr lang="en-IN" sz="1600" dirty="0">
              <a:solidFill>
                <a:schemeClr val="tx1">
                  <a:lumMod val="95000"/>
                  <a:lumOff val="5000"/>
                </a:schemeClr>
              </a:solidFill>
            </a:endParaRP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749" t="55754" r="45116" b="12897"/>
          <a:stretch/>
        </p:blipFill>
        <p:spPr bwMode="auto">
          <a:xfrm>
            <a:off x="1219200" y="1752600"/>
            <a:ext cx="6629399" cy="290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7719094"/>
      </p:ext>
    </p:extLst>
  </p:cSld>
  <p:clrMapOvr>
    <a:masterClrMapping/>
  </p:clrMapOvr>
  <mc:AlternateContent xmlns:mc="http://schemas.openxmlformats.org/markup-compatibility/2006">
    <mc:Choice xmlns:p14="http://schemas.microsoft.com/office/powerpoint/2010/main" Requires="p14">
      <p:transition spd="slow" p14:dur="1200" advTm="15000">
        <p:fade/>
      </p:transition>
    </mc:Choice>
    <mc:Fallback>
      <p:transition spd="slow" advTm="15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143000" y="457200"/>
            <a:ext cx="6781800" cy="9906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accent4">
                    <a:lumMod val="50000"/>
                  </a:schemeClr>
                </a:solidFill>
              </a:rPr>
              <a:t>Model Selection</a:t>
            </a:r>
            <a:endParaRPr lang="en-IN" sz="3200" b="1" dirty="0">
              <a:solidFill>
                <a:schemeClr val="accent4">
                  <a:lumMod val="50000"/>
                </a:schemeClr>
              </a:solidFill>
            </a:endParaRPr>
          </a:p>
        </p:txBody>
      </p:sp>
      <p:sp>
        <p:nvSpPr>
          <p:cNvPr id="4" name="Flowchart: Punched Tape 3"/>
          <p:cNvSpPr/>
          <p:nvPr/>
        </p:nvSpPr>
        <p:spPr>
          <a:xfrm>
            <a:off x="4800600" y="1676400"/>
            <a:ext cx="3505200" cy="4572000"/>
          </a:xfrm>
          <a:prstGeom prst="flowChartPunchedTap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This figure is showing us which of the algorithm performed on this train </a:t>
            </a:r>
            <a:r>
              <a:rPr lang="en-US" dirty="0" smtClean="0">
                <a:solidFill>
                  <a:schemeClr val="tx1">
                    <a:lumMod val="95000"/>
                    <a:lumOff val="5000"/>
                  </a:schemeClr>
                </a:solidFill>
              </a:rPr>
              <a:t>dataset is giving us the best accuracy out of all the algorithms that we used on this dataset, Logistic Regression is giving us the best result .</a:t>
            </a:r>
            <a:endParaRPr lang="en-IN" dirty="0">
              <a:solidFill>
                <a:schemeClr val="tx1">
                  <a:lumMod val="95000"/>
                  <a:lumOff val="5000"/>
                </a:schemeClr>
              </a:solidFill>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9266" t="50600" r="50000" b="39234"/>
          <a:stretch/>
        </p:blipFill>
        <p:spPr bwMode="auto">
          <a:xfrm>
            <a:off x="304800" y="2676236"/>
            <a:ext cx="4076700" cy="3165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8397496"/>
      </p:ext>
    </p:extLst>
  </p:cSld>
  <p:clrMapOvr>
    <a:masterClrMapping/>
  </p:clrMapOvr>
  <mc:AlternateContent xmlns:mc="http://schemas.openxmlformats.org/markup-compatibility/2006">
    <mc:Choice xmlns:p14="http://schemas.microsoft.com/office/powerpoint/2010/main" Requires="p14">
      <p:transition spd="slow" p14:dur="1200" advTm="15000">
        <p:fade/>
      </p:transition>
    </mc:Choice>
    <mc:Fallback>
      <p:transition spd="slow" advTm="15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914400" y="304800"/>
            <a:ext cx="7315200" cy="9906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accent4">
                    <a:lumMod val="50000"/>
                  </a:schemeClr>
                </a:solidFill>
              </a:rPr>
              <a:t>Logistic Regression Results</a:t>
            </a:r>
            <a:endParaRPr lang="en-IN" sz="3200" b="1" dirty="0">
              <a:solidFill>
                <a:schemeClr val="accent4">
                  <a:lumMod val="50000"/>
                </a:schemeClr>
              </a:solidFill>
            </a:endParaRPr>
          </a:p>
        </p:txBody>
      </p:sp>
      <p:sp>
        <p:nvSpPr>
          <p:cNvPr id="3" name="Rounded Rectangle 2"/>
          <p:cNvSpPr/>
          <p:nvPr/>
        </p:nvSpPr>
        <p:spPr>
          <a:xfrm>
            <a:off x="381000" y="5334000"/>
            <a:ext cx="8382000" cy="12954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After doing the evaluation of all the algorithms with each and every metrics for classification problem, we saw that the </a:t>
            </a:r>
            <a:r>
              <a:rPr lang="en-US" dirty="0" smtClean="0">
                <a:solidFill>
                  <a:schemeClr val="tx1">
                    <a:lumMod val="95000"/>
                    <a:lumOff val="5000"/>
                  </a:schemeClr>
                </a:solidFill>
              </a:rPr>
              <a:t>Logistic Regression Algorithm </a:t>
            </a:r>
            <a:r>
              <a:rPr lang="en-US" dirty="0" smtClean="0">
                <a:solidFill>
                  <a:schemeClr val="tx1">
                    <a:lumMod val="95000"/>
                    <a:lumOff val="5000"/>
                  </a:schemeClr>
                </a:solidFill>
              </a:rPr>
              <a:t>was giving us the best results. Above are the results of each and every metric and we can see it is giving us the accuracy of </a:t>
            </a:r>
            <a:r>
              <a:rPr lang="en-US" dirty="0" smtClean="0">
                <a:solidFill>
                  <a:schemeClr val="tx1">
                    <a:lumMod val="95000"/>
                    <a:lumOff val="5000"/>
                  </a:schemeClr>
                </a:solidFill>
              </a:rPr>
              <a:t>46.19.</a:t>
            </a:r>
            <a:endParaRPr lang="en-IN" dirty="0">
              <a:solidFill>
                <a:schemeClr val="tx1">
                  <a:lumMod val="95000"/>
                  <a:lumOff val="5000"/>
                </a:schemeClr>
              </a:solidFill>
            </a:endParaRPr>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670" t="31924" r="53064" b="64693"/>
          <a:stretch/>
        </p:blipFill>
        <p:spPr bwMode="auto">
          <a:xfrm>
            <a:off x="533400" y="1653887"/>
            <a:ext cx="3837709" cy="502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4953000" y="1741343"/>
            <a:ext cx="3429000" cy="327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Accuracy Score</a:t>
            </a:r>
            <a:endParaRPr lang="en-IN" dirty="0"/>
          </a:p>
        </p:txBody>
      </p:sp>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8961" t="56498" r="41298" b="26438"/>
          <a:stretch/>
        </p:blipFill>
        <p:spPr bwMode="auto">
          <a:xfrm>
            <a:off x="415636" y="2309586"/>
            <a:ext cx="4680857" cy="1248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5600700" y="2667000"/>
            <a:ext cx="2743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Classification Report</a:t>
            </a:r>
            <a:endParaRPr lang="en-IN" dirty="0"/>
          </a:p>
        </p:txBody>
      </p:sp>
      <p:pic>
        <p:nvPicPr>
          <p:cNvPr id="5124"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8960" t="39236" r="56024" b="46676"/>
          <a:stretch/>
        </p:blipFill>
        <p:spPr bwMode="auto">
          <a:xfrm>
            <a:off x="533400" y="3672114"/>
            <a:ext cx="3254830" cy="1030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5410200" y="3962400"/>
            <a:ext cx="31242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Confusion Matrix</a:t>
            </a:r>
          </a:p>
        </p:txBody>
      </p:sp>
    </p:spTree>
    <p:extLst>
      <p:ext uri="{BB962C8B-B14F-4D97-AF65-F5344CB8AC3E}">
        <p14:creationId xmlns:p14="http://schemas.microsoft.com/office/powerpoint/2010/main" val="4214032375"/>
      </p:ext>
    </p:extLst>
  </p:cSld>
  <p:clrMapOvr>
    <a:masterClrMapping/>
  </p:clrMapOvr>
  <mc:AlternateContent xmlns:mc="http://schemas.openxmlformats.org/markup-compatibility/2006">
    <mc:Choice xmlns:p14="http://schemas.microsoft.com/office/powerpoint/2010/main" Requires="p14">
      <p:transition spd="slow" p14:dur="1200" advTm="15000">
        <p:fade/>
      </p:transition>
    </mc:Choice>
    <mc:Fallback>
      <p:transition spd="slow" advTm="15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914400" y="280554"/>
            <a:ext cx="7467600" cy="11430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accent4">
                    <a:lumMod val="50000"/>
                  </a:schemeClr>
                </a:solidFill>
              </a:rPr>
              <a:t>Conclusion</a:t>
            </a:r>
            <a:endParaRPr lang="en-IN" sz="4800" b="1" dirty="0">
              <a:solidFill>
                <a:schemeClr val="accent4">
                  <a:lumMod val="50000"/>
                </a:schemeClr>
              </a:solidFill>
            </a:endParaRPr>
          </a:p>
        </p:txBody>
      </p:sp>
      <p:sp>
        <p:nvSpPr>
          <p:cNvPr id="3" name="Flowchart: Punched Tape 2"/>
          <p:cNvSpPr/>
          <p:nvPr/>
        </p:nvSpPr>
        <p:spPr>
          <a:xfrm>
            <a:off x="762000" y="1752600"/>
            <a:ext cx="7772400" cy="4267200"/>
          </a:xfrm>
          <a:prstGeom prst="flowChartPunchedTap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In this project we found </a:t>
            </a:r>
            <a:r>
              <a:rPr lang="en-US" b="1" dirty="0" smtClean="0">
                <a:solidFill>
                  <a:schemeClr val="tx1">
                    <a:lumMod val="95000"/>
                    <a:lumOff val="5000"/>
                  </a:schemeClr>
                </a:solidFill>
              </a:rPr>
              <a:t>various </a:t>
            </a:r>
            <a:r>
              <a:rPr lang="en-US" b="1" dirty="0" smtClean="0">
                <a:solidFill>
                  <a:schemeClr val="tx1">
                    <a:lumMod val="95000"/>
                    <a:lumOff val="5000"/>
                  </a:schemeClr>
                </a:solidFill>
              </a:rPr>
              <a:t>ratings of </a:t>
            </a:r>
            <a:r>
              <a:rPr lang="en-US" b="1" dirty="0" smtClean="0">
                <a:solidFill>
                  <a:schemeClr val="tx1">
                    <a:lumMod val="95000"/>
                    <a:lumOff val="5000"/>
                  </a:schemeClr>
                </a:solidFill>
              </a:rPr>
              <a:t>comments which are given by </a:t>
            </a:r>
            <a:r>
              <a:rPr lang="en-US" b="1" dirty="0" smtClean="0">
                <a:solidFill>
                  <a:schemeClr val="tx1">
                    <a:lumMod val="95000"/>
                    <a:lumOff val="5000"/>
                  </a:schemeClr>
                </a:solidFill>
              </a:rPr>
              <a:t>users in the form of review for electronic products . It helps us a lot in understanding how the product has performed and what could be the future of these products  and how these can be modified to improve its performance to boost the sales or predicting its future.</a:t>
            </a:r>
            <a:endParaRPr lang="en-IN" b="1" dirty="0">
              <a:solidFill>
                <a:schemeClr val="tx1">
                  <a:lumMod val="95000"/>
                  <a:lumOff val="5000"/>
                </a:schemeClr>
              </a:solidFill>
            </a:endParaRPr>
          </a:p>
        </p:txBody>
      </p:sp>
    </p:spTree>
    <p:extLst>
      <p:ext uri="{BB962C8B-B14F-4D97-AF65-F5344CB8AC3E}">
        <p14:creationId xmlns:p14="http://schemas.microsoft.com/office/powerpoint/2010/main" val="4054553298"/>
      </p:ext>
    </p:extLst>
  </p:cSld>
  <p:clrMapOvr>
    <a:masterClrMapping/>
  </p:clrMapOvr>
  <mc:AlternateContent xmlns:mc="http://schemas.openxmlformats.org/markup-compatibility/2006">
    <mc:Choice xmlns:p14="http://schemas.microsoft.com/office/powerpoint/2010/main" Requires="p14">
      <p:transition spd="slow" p14:dur="1200" advTm="15000">
        <p:fade/>
      </p:transition>
    </mc:Choice>
    <mc:Fallback>
      <p:transition spd="slow" advTm="15000">
        <p:fade/>
      </p:transition>
    </mc:Fallback>
  </mc:AlternateContent>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299</TotalTime>
  <Words>386</Words>
  <Application>Microsoft Office PowerPoint</Application>
  <PresentationFormat>On-screen Show (4:3)</PresentationFormat>
  <Paragraphs>21</Paragraphs>
  <Slides>7</Slides>
  <Notes>3</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Slipstream</vt:lpstr>
      <vt:lpstr>Comment Ratings Classifier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  </dc:title>
  <dc:creator>Sahib Hussain</dc:creator>
  <cp:lastModifiedBy>OWNER</cp:lastModifiedBy>
  <cp:revision>22</cp:revision>
  <dcterms:created xsi:type="dcterms:W3CDTF">2006-08-16T00:00:00Z</dcterms:created>
  <dcterms:modified xsi:type="dcterms:W3CDTF">2021-11-18T17:10:08Z</dcterms:modified>
</cp:coreProperties>
</file>