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AE27BF-C3FD-4C38-B36E-39A653578339}" type="datetimeFigureOut">
              <a:rPr lang="en-IN" smtClean="0"/>
              <a:t>30-09-2021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9A4A45-E659-4FF3-852B-E983328E7FD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E27BF-C3FD-4C38-B36E-39A653578339}"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E27BF-C3FD-4C38-B36E-39A653578339}"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E27BF-C3FD-4C38-B36E-39A653578339}"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AE27BF-C3FD-4C38-B36E-39A653578339}"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A4A45-E659-4FF3-852B-E983328E7FD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AE27BF-C3FD-4C38-B36E-39A653578339}"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AE27BF-C3FD-4C38-B36E-39A653578339}"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7AE27BF-C3FD-4C38-B36E-39A653578339}" type="datetimeFigureOut">
              <a:rPr lang="en-IN" smtClean="0"/>
              <a:t>30-09-2021</a:t>
            </a:fld>
            <a:endParaRPr lang="en-IN"/>
          </a:p>
        </p:txBody>
      </p:sp>
      <p:sp>
        <p:nvSpPr>
          <p:cNvPr id="8" name="Slide Number Placeholder 7"/>
          <p:cNvSpPr>
            <a:spLocks noGrp="1"/>
          </p:cNvSpPr>
          <p:nvPr>
            <p:ph type="sldNum" sz="quarter" idx="11"/>
          </p:nvPr>
        </p:nvSpPr>
        <p:spPr/>
        <p:txBody>
          <a:bodyPr/>
          <a:lstStyle/>
          <a:p>
            <a:fld id="{B29A4A45-E659-4FF3-852B-E983328E7FD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E27BF-C3FD-4C38-B36E-39A653578339}"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AE27BF-C3FD-4C38-B36E-39A653578339}"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7AE27BF-C3FD-4C38-B36E-39A653578339}"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A4A45-E659-4FF3-852B-E983328E7FDA}"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7AE27BF-C3FD-4C38-B36E-39A653578339}" type="datetimeFigureOut">
              <a:rPr lang="en-IN" smtClean="0"/>
              <a:t>30-09-2021</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29A4A45-E659-4FF3-852B-E983328E7FD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Requires="p14">
      <p:transition spd="slow" p14:dur="1200" advClick="0" advTm="20000"/>
    </mc:Choice>
    <mc:Fallback>
      <p:transition spd="slow" advClick="0" advTm="20000"/>
    </mc:Fallback>
  </mc:AlternateConten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71600" y="764704"/>
            <a:ext cx="7200800" cy="1152128"/>
          </a:xfrm>
          <a:prstGeom prst="roundRect">
            <a:avLst/>
          </a:prstGeom>
          <a:solidFill>
            <a:schemeClr val="tx1">
              <a:lumMod val="6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2060"/>
                </a:solidFill>
                <a:latin typeface="Algerian" pitchFamily="82" charset="0"/>
              </a:rPr>
              <a:t>Used Cars Model</a:t>
            </a:r>
            <a:endParaRPr lang="en-IN" sz="3600" dirty="0">
              <a:solidFill>
                <a:srgbClr val="002060"/>
              </a:solidFill>
              <a:latin typeface="Algerian" pitchFamily="82" charset="0"/>
            </a:endParaRPr>
          </a:p>
        </p:txBody>
      </p:sp>
      <p:pic>
        <p:nvPicPr>
          <p:cNvPr id="1026" name="Picture 2" descr="C:\Program Files (x86)\Microsoft Office\MEDIA\CAGCAT10\j02788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2660" y="2492896"/>
            <a:ext cx="1447052" cy="14455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WNER\AppData\Local\Microsoft\Windows\INetCache\IE\TUN22V5Q\engine_PNG4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3837839"/>
            <a:ext cx="2276872" cy="227687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OWNER\AppData\Local\Microsoft\Windows\INetCache\IE\7717WHCU\Honda_HRH_engine_Honda_Collection_Hall[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7755" y="2593094"/>
            <a:ext cx="1088489" cy="960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OWNER\AppData\Local\Microsoft\Windows\INetCache\IE\TR5P49LX\fuel_PNG2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8156" y="4240202"/>
            <a:ext cx="773209" cy="7647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64088" y="4514610"/>
            <a:ext cx="3312368" cy="646331"/>
          </a:xfrm>
          <a:prstGeom prst="rect">
            <a:avLst/>
          </a:prstGeom>
          <a:noFill/>
        </p:spPr>
        <p:txBody>
          <a:bodyPr wrap="square" rtlCol="0">
            <a:spAutoFit/>
          </a:bodyPr>
          <a:lstStyle/>
          <a:p>
            <a:r>
              <a:rPr lang="en-US" dirty="0" smtClean="0"/>
              <a:t>Presented By: Sahib </a:t>
            </a:r>
            <a:r>
              <a:rPr lang="en-US" dirty="0" err="1" smtClean="0"/>
              <a:t>Hussain</a:t>
            </a:r>
            <a:endParaRPr lang="en-US" dirty="0" smtClean="0"/>
          </a:p>
          <a:p>
            <a:r>
              <a:rPr lang="en-US" dirty="0" smtClean="0"/>
              <a:t>Internship 17</a:t>
            </a:r>
            <a:endParaRPr lang="en-IN" dirty="0"/>
          </a:p>
        </p:txBody>
      </p:sp>
    </p:spTree>
    <p:extLst>
      <p:ext uri="{BB962C8B-B14F-4D97-AF65-F5344CB8AC3E}">
        <p14:creationId xmlns:p14="http://schemas.microsoft.com/office/powerpoint/2010/main" val="1510869367"/>
      </p:ext>
    </p:extLst>
  </p:cSld>
  <p:clrMapOvr>
    <a:masterClrMapping/>
  </p:clrMapOvr>
  <p:transition spd="slow" advClick="0" advTm="20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71600" y="404664"/>
            <a:ext cx="7344816" cy="72008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Algerian" pitchFamily="82" charset="0"/>
              </a:rPr>
              <a:t>Model Prediction Scatter Plot</a:t>
            </a:r>
            <a:endParaRPr lang="en-IN" sz="2400" dirty="0">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4784"/>
            <a:ext cx="4469841" cy="4469841"/>
          </a:xfrm>
          <a:prstGeom prst="rect">
            <a:avLst/>
          </a:prstGeom>
        </p:spPr>
      </p:pic>
      <p:sp>
        <p:nvSpPr>
          <p:cNvPr id="4" name="Flowchart: Punched Tape 3"/>
          <p:cNvSpPr/>
          <p:nvPr/>
        </p:nvSpPr>
        <p:spPr>
          <a:xfrm>
            <a:off x="4911111" y="1379444"/>
            <a:ext cx="3888432" cy="4680520"/>
          </a:xfrm>
          <a:prstGeom prst="flowChartPunchedTap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This image is showing us the relation between our predicted values and actual values as we can see that there is not much gap between predicted and actual </a:t>
            </a:r>
            <a:r>
              <a:rPr lang="en-US" sz="1600" b="1" dirty="0" err="1" smtClean="0"/>
              <a:t>datapoints</a:t>
            </a:r>
            <a:r>
              <a:rPr lang="en-US" sz="1600" b="1" dirty="0" smtClean="0"/>
              <a:t> for </a:t>
            </a:r>
            <a:r>
              <a:rPr lang="en-US" sz="1600" b="1" dirty="0" err="1" smtClean="0"/>
              <a:t>Xtreme</a:t>
            </a:r>
            <a:r>
              <a:rPr lang="en-US" sz="1600" b="1" dirty="0" smtClean="0"/>
              <a:t> Gradient Boost </a:t>
            </a:r>
            <a:r>
              <a:rPr lang="en-US" sz="1600" b="1" dirty="0" err="1" smtClean="0"/>
              <a:t>Regressor</a:t>
            </a:r>
            <a:r>
              <a:rPr lang="en-US" sz="1600" b="1" dirty="0" smtClean="0"/>
              <a:t> which shows that it is best fit for our dataset. Also we saw the scores for other 4 algorithms but XGB </a:t>
            </a:r>
            <a:r>
              <a:rPr lang="en-US" sz="1600" b="1" dirty="0" err="1" smtClean="0"/>
              <a:t>Regressor</a:t>
            </a:r>
            <a:r>
              <a:rPr lang="en-US" sz="1600" b="1" dirty="0" smtClean="0"/>
              <a:t> had delivered us the best scores among them</a:t>
            </a:r>
            <a:endParaRPr lang="en-IN" sz="1600" b="1" dirty="0"/>
          </a:p>
        </p:txBody>
      </p:sp>
    </p:spTree>
    <p:extLst>
      <p:ext uri="{BB962C8B-B14F-4D97-AF65-F5344CB8AC3E}">
        <p14:creationId xmlns:p14="http://schemas.microsoft.com/office/powerpoint/2010/main" val="1614876600"/>
      </p:ext>
    </p:extLst>
  </p:cSld>
  <p:clrMapOvr>
    <a:masterClrMapping/>
  </p:clrMapOvr>
  <mc:AlternateContent xmlns:mc="http://schemas.openxmlformats.org/markup-compatibility/2006">
    <mc:Choice xmlns:p14="http://schemas.microsoft.com/office/powerpoint/2010/main" Requires="p14">
      <p:transition spd="slow" p14:dur="1400" advClick="0" advTm="20000">
        <p14:doors dir="vert"/>
      </p:transition>
    </mc:Choice>
    <mc:Fallback>
      <p:transition spd="slow" advClick="0" advTm="20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47664" y="332656"/>
            <a:ext cx="6048672" cy="86409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lgerian" pitchFamily="82" charset="0"/>
              </a:rPr>
              <a:t>The Conclusion</a:t>
            </a:r>
            <a:endParaRPr lang="en-IN" sz="4000" dirty="0">
              <a:latin typeface="Algerian" pitchFamily="82" charset="0"/>
            </a:endParaRPr>
          </a:p>
        </p:txBody>
      </p:sp>
      <p:sp>
        <p:nvSpPr>
          <p:cNvPr id="3" name="Flowchart: Punched Tape 2"/>
          <p:cNvSpPr/>
          <p:nvPr/>
        </p:nvSpPr>
        <p:spPr>
          <a:xfrm>
            <a:off x="1043608" y="1916832"/>
            <a:ext cx="7344816" cy="4176464"/>
          </a:xfrm>
          <a:prstGeom prst="flowChartPunchedTap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 this project we found how various factors can hugely impact the sales price of a used cars. A little bit of change in the feature of car can drastically bring change to it’s price. How important the features are in determining the price of used cars.</a:t>
            </a:r>
            <a:r>
              <a:rPr lang="en-IN" sz="2000" b="1" dirty="0" smtClean="0"/>
              <a:t> As we saw while doing Exploratory Data Analysis that some more features </a:t>
            </a:r>
            <a:r>
              <a:rPr lang="en-IN" sz="2000" b="1" dirty="0" smtClean="0"/>
              <a:t>if could have been included  it would have </a:t>
            </a:r>
            <a:r>
              <a:rPr lang="en-IN" sz="2000" b="1" dirty="0" smtClean="0"/>
              <a:t>impacted on the model and helped in better prediction. </a:t>
            </a:r>
            <a:endParaRPr lang="en-IN" sz="2000" b="1" dirty="0"/>
          </a:p>
        </p:txBody>
      </p:sp>
    </p:spTree>
    <p:extLst>
      <p:ext uri="{BB962C8B-B14F-4D97-AF65-F5344CB8AC3E}">
        <p14:creationId xmlns:p14="http://schemas.microsoft.com/office/powerpoint/2010/main" val="2542992472"/>
      </p:ext>
    </p:extLst>
  </p:cSld>
  <p:clrMapOvr>
    <a:masterClrMapping/>
  </p:clrMapOvr>
  <mc:AlternateContent xmlns:mc="http://schemas.openxmlformats.org/markup-compatibility/2006">
    <mc:Choice xmlns:p14="http://schemas.microsoft.com/office/powerpoint/2010/main" Requires="p14">
      <p:transition spd="slow" p14:dur="1200" advClick="0" advTm="20000">
        <p14:prism/>
      </p:transition>
    </mc:Choice>
    <mc:Fallback>
      <p:transition spd="slow" advClick="0" advTm="2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71600" y="548680"/>
            <a:ext cx="7128792" cy="864096"/>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latin typeface="Algerian" pitchFamily="82" charset="0"/>
              </a:rPr>
              <a:t>Problem Statement</a:t>
            </a:r>
            <a:endParaRPr lang="en-IN" sz="2800" dirty="0">
              <a:solidFill>
                <a:srgbClr val="002060"/>
              </a:solidFill>
              <a:latin typeface="Algerian" pitchFamily="82" charset="0"/>
            </a:endParaRPr>
          </a:p>
        </p:txBody>
      </p:sp>
      <p:sp>
        <p:nvSpPr>
          <p:cNvPr id="3" name="Rectangle 2"/>
          <p:cNvSpPr/>
          <p:nvPr/>
        </p:nvSpPr>
        <p:spPr>
          <a:xfrm>
            <a:off x="873518" y="1916832"/>
            <a:ext cx="7324956" cy="4392488"/>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With the </a:t>
            </a:r>
            <a:r>
              <a:rPr lang="en-IN" dirty="0" err="1"/>
              <a:t>covid</a:t>
            </a:r>
            <a:r>
              <a:rPr lang="en-IN"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err="1"/>
              <a:t>covid</a:t>
            </a:r>
            <a:r>
              <a:rPr lang="en-IN" dirty="0"/>
              <a:t> 19 impact, our client is facing problems with their previous car price valuation machine learning models</a:t>
            </a:r>
            <a:r>
              <a:rPr lang="en-IN" dirty="0" smtClean="0"/>
              <a:t>.</a:t>
            </a:r>
            <a:r>
              <a:rPr lang="en-IN" dirty="0"/>
              <a:t> This model will be used by the management to understand how exactly various factors affect the price of an used car and how much accurate result they can predict if we give all those factors as input to our model.</a:t>
            </a:r>
          </a:p>
          <a:p>
            <a:endParaRPr lang="en-IN" dirty="0"/>
          </a:p>
        </p:txBody>
      </p:sp>
    </p:spTree>
    <p:extLst>
      <p:ext uri="{BB962C8B-B14F-4D97-AF65-F5344CB8AC3E}">
        <p14:creationId xmlns:p14="http://schemas.microsoft.com/office/powerpoint/2010/main" val="342931003"/>
      </p:ext>
    </p:extLst>
  </p:cSld>
  <p:clrMapOvr>
    <a:masterClrMapping/>
  </p:clrMapOvr>
  <p:transition spd="slow" advClick="0" advTm="200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99592" y="528967"/>
            <a:ext cx="6912768" cy="108012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lgerian" pitchFamily="82" charset="0"/>
              </a:rPr>
              <a:t>Statistics Of the Dataset</a:t>
            </a:r>
            <a:endParaRPr lang="en-IN" sz="2800" dirty="0">
              <a:latin typeface="Algerian" pitchFamily="8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48880"/>
            <a:ext cx="424847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32679" y="2143708"/>
            <a:ext cx="3744416" cy="39387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Originally it had 1 variable as integer </a:t>
            </a:r>
            <a:r>
              <a:rPr lang="en-IN" dirty="0" err="1"/>
              <a:t>datatype</a:t>
            </a:r>
            <a:r>
              <a:rPr lang="en-IN" dirty="0"/>
              <a:t> and rest of the variables were of object </a:t>
            </a:r>
            <a:r>
              <a:rPr lang="en-IN" dirty="0" err="1"/>
              <a:t>datatype</a:t>
            </a:r>
            <a:r>
              <a:rPr lang="en-IN" dirty="0"/>
              <a:t> but we changed it into 1  </a:t>
            </a:r>
            <a:r>
              <a:rPr lang="en-IN" dirty="0" err="1"/>
              <a:t>varaible</a:t>
            </a:r>
            <a:r>
              <a:rPr lang="en-IN" dirty="0"/>
              <a:t> as float, 3 as integers and rest of them as object to create a better model</a:t>
            </a:r>
            <a:r>
              <a:rPr lang="en-IN" dirty="0" smtClean="0"/>
              <a:t>. </a:t>
            </a:r>
            <a:r>
              <a:rPr lang="en-US" dirty="0" smtClean="0"/>
              <a:t>We can see the mean, Standard Deviation , the Minimum, 25th,50th,75th quartiles and the Maximum.</a:t>
            </a:r>
            <a:endParaRPr lang="en-IN" dirty="0" smtClean="0"/>
          </a:p>
          <a:p>
            <a:endParaRPr lang="en-IN" dirty="0"/>
          </a:p>
        </p:txBody>
      </p:sp>
    </p:spTree>
    <p:extLst>
      <p:ext uri="{BB962C8B-B14F-4D97-AF65-F5344CB8AC3E}">
        <p14:creationId xmlns:p14="http://schemas.microsoft.com/office/powerpoint/2010/main" val="1520592416"/>
      </p:ext>
    </p:extLst>
  </p:cSld>
  <p:clrMapOvr>
    <a:masterClrMapping/>
  </p:clrMapOvr>
  <mc:AlternateContent xmlns:mc="http://schemas.openxmlformats.org/markup-compatibility/2006">
    <mc:Choice xmlns:p14="http://schemas.microsoft.com/office/powerpoint/2010/main" Requires="p14">
      <p:transition spd="slow" p14:dur="1500" advClick="0" advTm="20000">
        <p:split orient="vert"/>
      </p:transition>
    </mc:Choice>
    <mc:Fallback>
      <p:transition spd="slow" advClick="0" advTm="20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43608" y="260648"/>
            <a:ext cx="6984776" cy="792088"/>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lgerian" pitchFamily="82" charset="0"/>
              </a:rPr>
              <a:t>Checking Data Distribution of Our Dataset.</a:t>
            </a:r>
            <a:endParaRPr lang="en-IN" sz="2000" dirty="0">
              <a:latin typeface="Algerian" pitchFamily="8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268760"/>
            <a:ext cx="8424936" cy="5112568"/>
          </a:xfrm>
          <a:prstGeom prst="rect">
            <a:avLst/>
          </a:prstGeom>
        </p:spPr>
      </p:pic>
    </p:spTree>
    <p:extLst>
      <p:ext uri="{BB962C8B-B14F-4D97-AF65-F5344CB8AC3E}">
        <p14:creationId xmlns:p14="http://schemas.microsoft.com/office/powerpoint/2010/main" val="2586887308"/>
      </p:ext>
    </p:extLst>
  </p:cSld>
  <p:clrMapOvr>
    <a:masterClrMapping/>
  </p:clrMapOvr>
  <mc:AlternateContent xmlns:mc="http://schemas.openxmlformats.org/markup-compatibility/2006">
    <mc:Choice xmlns:p14="http://schemas.microsoft.com/office/powerpoint/2010/main" Requires="p14">
      <p:transition spd="slow" p14:dur="3400" advClick="0" advTm="20000">
        <p14:reveal/>
      </p:transition>
    </mc:Choice>
    <mc:Fallback>
      <p:transition spd="slow" advClick="0" advTm="2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p:cNvSpPr/>
          <p:nvPr/>
        </p:nvSpPr>
        <p:spPr>
          <a:xfrm>
            <a:off x="1" y="332656"/>
            <a:ext cx="5652119" cy="6163669"/>
          </a:xfrm>
          <a:prstGeom prst="flowChartPunchedTap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 the previous slide we saw data distribution for each independent variable with respect to our dependent variable Price. For example, </a:t>
            </a:r>
            <a:r>
              <a:rPr lang="en-IN" dirty="0" smtClean="0"/>
              <a:t>Let’s </a:t>
            </a:r>
            <a:r>
              <a:rPr lang="en-IN" dirty="0"/>
              <a:t>take variable </a:t>
            </a:r>
            <a:r>
              <a:rPr lang="en-IN" dirty="0" err="1" smtClean="0"/>
              <a:t>Kms_run</a:t>
            </a:r>
            <a:r>
              <a:rPr lang="en-IN" dirty="0" smtClean="0"/>
              <a:t>.</a:t>
            </a:r>
          </a:p>
          <a:p>
            <a:r>
              <a:rPr lang="en-IN" dirty="0" smtClean="0"/>
              <a:t>In </a:t>
            </a:r>
            <a:r>
              <a:rPr lang="en-IN" dirty="0"/>
              <a:t>the figure x axis contains the values of independent variable and y the value of dependent variables which in our case is </a:t>
            </a:r>
            <a:r>
              <a:rPr lang="en-IN" dirty="0" err="1"/>
              <a:t>Kms_run</a:t>
            </a:r>
            <a:r>
              <a:rPr lang="en-IN" dirty="0"/>
              <a:t>, </a:t>
            </a:r>
          </a:p>
          <a:p>
            <a:r>
              <a:rPr lang="en-IN" dirty="0"/>
              <a:t>From the figure we can clearly see that mostly the price was higher only in case when the </a:t>
            </a:r>
            <a:r>
              <a:rPr lang="en-IN" dirty="0" err="1"/>
              <a:t>Kms_run</a:t>
            </a:r>
            <a:r>
              <a:rPr lang="en-IN" dirty="0"/>
              <a:t> by the car is less, it helped us to know how the it affects in determining the price of the car.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196752"/>
            <a:ext cx="3491880" cy="3960440"/>
          </a:xfrm>
          <a:prstGeom prst="rect">
            <a:avLst/>
          </a:prstGeom>
        </p:spPr>
      </p:pic>
    </p:spTree>
    <p:extLst>
      <p:ext uri="{BB962C8B-B14F-4D97-AF65-F5344CB8AC3E}">
        <p14:creationId xmlns:p14="http://schemas.microsoft.com/office/powerpoint/2010/main" val="3455480846"/>
      </p:ext>
    </p:extLst>
  </p:cSld>
  <p:clrMapOvr>
    <a:masterClrMapping/>
  </p:clrMapOvr>
  <p:transition spd="slow" advClick="0" advTm="2000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0661" y="116632"/>
            <a:ext cx="7200800" cy="10081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Rounded MT Bold" pitchFamily="34" charset="0"/>
              </a:rPr>
              <a:t>Checking All the Categorical Independent Variables</a:t>
            </a:r>
            <a:endParaRPr lang="en-US" sz="2000" dirty="0">
              <a:latin typeface="Arial Rounded MT Bold"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060" y="1340768"/>
            <a:ext cx="7556003" cy="3816424"/>
          </a:xfrm>
          <a:prstGeom prst="rect">
            <a:avLst/>
          </a:prstGeom>
        </p:spPr>
      </p:pic>
      <p:sp>
        <p:nvSpPr>
          <p:cNvPr id="4" name="Flowchart: Punched Tape 3"/>
          <p:cNvSpPr/>
          <p:nvPr/>
        </p:nvSpPr>
        <p:spPr>
          <a:xfrm>
            <a:off x="1043608" y="5445224"/>
            <a:ext cx="7245455" cy="1008112"/>
          </a:xfrm>
          <a:prstGeom prst="flowChartPunchedTap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Those in blue bars for each category are higher in numbers when selling a car.</a:t>
            </a:r>
            <a:endParaRPr lang="en-IN" dirty="0"/>
          </a:p>
        </p:txBody>
      </p:sp>
    </p:spTree>
    <p:extLst>
      <p:ext uri="{BB962C8B-B14F-4D97-AF65-F5344CB8AC3E}">
        <p14:creationId xmlns:p14="http://schemas.microsoft.com/office/powerpoint/2010/main" val="3507144627"/>
      </p:ext>
    </p:extLst>
  </p:cSld>
  <p:clrMapOvr>
    <a:masterClrMapping/>
  </p:clrMapOvr>
  <p:transition spd="slow" advClick="0" advTm="2000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19672" y="332656"/>
            <a:ext cx="5544616" cy="792088"/>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Agency FB" pitchFamily="34" charset="0"/>
              </a:rPr>
              <a:t>Checking for </a:t>
            </a:r>
            <a:r>
              <a:rPr lang="en-IN" sz="2800" dirty="0" err="1" smtClean="0">
                <a:latin typeface="Agency FB" pitchFamily="34" charset="0"/>
              </a:rPr>
              <a:t>Skewness</a:t>
            </a:r>
            <a:endParaRPr lang="en-IN" sz="2800" dirty="0">
              <a:latin typeface="Agency FB"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1" y="1700808"/>
            <a:ext cx="5298299" cy="5003513"/>
          </a:xfrm>
          <a:prstGeom prst="rect">
            <a:avLst/>
          </a:prstGeom>
        </p:spPr>
      </p:pic>
      <p:sp>
        <p:nvSpPr>
          <p:cNvPr id="4" name="Rounded Rectangle 3"/>
          <p:cNvSpPr/>
          <p:nvPr/>
        </p:nvSpPr>
        <p:spPr>
          <a:xfrm>
            <a:off x="5652120" y="1988840"/>
            <a:ext cx="3312368" cy="424847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figure shows us the </a:t>
            </a:r>
            <a:r>
              <a:rPr lang="en-US" dirty="0" err="1" smtClean="0"/>
              <a:t>skewness</a:t>
            </a:r>
            <a:r>
              <a:rPr lang="en-US" dirty="0" smtClean="0"/>
              <a:t> for the continuous variables and we can see that </a:t>
            </a:r>
            <a:r>
              <a:rPr lang="en-US" dirty="0" err="1" smtClean="0"/>
              <a:t>Kms_run</a:t>
            </a:r>
            <a:r>
              <a:rPr lang="en-US" dirty="0" smtClean="0"/>
              <a:t> </a:t>
            </a:r>
            <a:r>
              <a:rPr lang="en-US" b="1" dirty="0" smtClean="0"/>
              <a:t>was skewed towards right</a:t>
            </a:r>
            <a:r>
              <a:rPr lang="en-US" dirty="0" smtClean="0"/>
              <a:t>, a perfect curve would be the one which forms bell like curve. This impacts the model and in its’ prediction so we needed to get rid of these with the help of </a:t>
            </a:r>
            <a:r>
              <a:rPr lang="en-US" dirty="0" err="1" smtClean="0"/>
              <a:t>quantile</a:t>
            </a:r>
            <a:r>
              <a:rPr lang="en-US" dirty="0" smtClean="0"/>
              <a:t> method.</a:t>
            </a:r>
            <a:endParaRPr lang="en-US" dirty="0"/>
          </a:p>
        </p:txBody>
      </p:sp>
    </p:spTree>
    <p:extLst>
      <p:ext uri="{BB962C8B-B14F-4D97-AF65-F5344CB8AC3E}">
        <p14:creationId xmlns:p14="http://schemas.microsoft.com/office/powerpoint/2010/main" val="390167039"/>
      </p:ext>
    </p:extLst>
  </p:cSld>
  <p:clrMapOvr>
    <a:masterClrMapping/>
  </p:clrMapOvr>
  <p:transition spd="slow" advClick="0" advTm="20000">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99591" y="260648"/>
            <a:ext cx="7410043" cy="79425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lgerian" pitchFamily="82" charset="0"/>
              </a:rPr>
              <a:t>Checking for Outliers in the Dataset</a:t>
            </a:r>
            <a:endParaRPr lang="en-US" sz="2400" b="1" dirty="0">
              <a:latin typeface="Algerian" pitchFamily="8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196752"/>
            <a:ext cx="5544616" cy="5418810"/>
          </a:xfrm>
          <a:prstGeom prst="rect">
            <a:avLst/>
          </a:prstGeom>
        </p:spPr>
      </p:pic>
      <p:sp>
        <p:nvSpPr>
          <p:cNvPr id="4" name="Rounded Rectangle 3"/>
          <p:cNvSpPr/>
          <p:nvPr/>
        </p:nvSpPr>
        <p:spPr>
          <a:xfrm>
            <a:off x="6084168" y="1340768"/>
            <a:ext cx="2867597" cy="46085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In this figure we can see the outliers in each continuous variable which is not normal or not possible in real life and it occurs mostly because of incorrect entry so these had to be removed for creating a better model.</a:t>
            </a:r>
            <a:endParaRPr lang="en-IN" dirty="0">
              <a:solidFill>
                <a:schemeClr val="bg2"/>
              </a:solidFill>
            </a:endParaRPr>
          </a:p>
        </p:txBody>
      </p:sp>
    </p:spTree>
    <p:extLst>
      <p:ext uri="{BB962C8B-B14F-4D97-AF65-F5344CB8AC3E}">
        <p14:creationId xmlns:p14="http://schemas.microsoft.com/office/powerpoint/2010/main" val="426134361"/>
      </p:ext>
    </p:extLst>
  </p:cSld>
  <p:clrMapOvr>
    <a:masterClrMapping/>
  </p:clrMapOvr>
  <mc:AlternateContent xmlns:mc="http://schemas.openxmlformats.org/markup-compatibility/2006">
    <mc:Choice xmlns:p14="http://schemas.microsoft.com/office/powerpoint/2010/main" Requires="p14">
      <p:transition spd="slow" advClick="0" advTm="20000">
        <p14:flash/>
      </p:transition>
    </mc:Choice>
    <mc:Fallback>
      <p:transition spd="slow" advClick="0" advTm="2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83568" y="260648"/>
            <a:ext cx="7776864" cy="64807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lgerian" pitchFamily="82" charset="0"/>
              </a:rPr>
              <a:t>Let’s now see the co-linearity among the features</a:t>
            </a:r>
            <a:endParaRPr lang="en-US" sz="2000" dirty="0">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2736"/>
            <a:ext cx="8272535" cy="4680519"/>
          </a:xfrm>
          <a:prstGeom prst="rect">
            <a:avLst/>
          </a:prstGeom>
        </p:spPr>
      </p:pic>
      <p:sp>
        <p:nvSpPr>
          <p:cNvPr id="4" name="Flowchart: Punched Tape 3"/>
          <p:cNvSpPr/>
          <p:nvPr/>
        </p:nvSpPr>
        <p:spPr>
          <a:xfrm>
            <a:off x="435731" y="5752610"/>
            <a:ext cx="8272535" cy="988757"/>
          </a:xfrm>
          <a:prstGeom prst="flowChartPunchedTap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It is showing us the co-linearity among features how much they are co-related near to 1 has high co-linearity among them, from the above figure we can clearly see that there is hardly much co-linearity among the features.</a:t>
            </a:r>
            <a:endParaRPr lang="en-US" sz="1400" b="1" dirty="0"/>
          </a:p>
        </p:txBody>
      </p:sp>
    </p:spTree>
    <p:extLst>
      <p:ext uri="{BB962C8B-B14F-4D97-AF65-F5344CB8AC3E}">
        <p14:creationId xmlns:p14="http://schemas.microsoft.com/office/powerpoint/2010/main" val="194936227"/>
      </p:ext>
    </p:extLst>
  </p:cSld>
  <p:clrMapOvr>
    <a:masterClrMapping/>
  </p:clrMapOvr>
  <mc:AlternateContent xmlns:mc="http://schemas.openxmlformats.org/markup-compatibility/2006">
    <mc:Choice xmlns:p14="http://schemas.microsoft.com/office/powerpoint/2010/main" Requires="p14">
      <p:transition spd="slow" p14:dur="3400" advClick="0" advTm="20000">
        <p14:reveal/>
      </p:transition>
    </mc:Choice>
    <mc:Fallback>
      <p:transition spd="slow" advClick="0" advTm="20000">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141</TotalTime>
  <Words>628</Words>
  <Application>Microsoft Office PowerPoint</Application>
  <PresentationFormat>On-screen Show (4:3)</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13</cp:revision>
  <dcterms:created xsi:type="dcterms:W3CDTF">2021-09-30T01:19:12Z</dcterms:created>
  <dcterms:modified xsi:type="dcterms:W3CDTF">2021-09-30T03:40:23Z</dcterms:modified>
</cp:coreProperties>
</file>