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ba Soni" userId="e1b690070d054f3b" providerId="LiveId" clId="{31315A13-E95A-4488-9308-1E62B2296DAB}"/>
    <pc:docChg chg="undo custSel addSld modSld">
      <pc:chgData name="Sahiba Soni" userId="e1b690070d054f3b" providerId="LiveId" clId="{31315A13-E95A-4488-9308-1E62B2296DAB}" dt="2022-11-30T08:12:54.758" v="259" actId="20577"/>
      <pc:docMkLst>
        <pc:docMk/>
      </pc:docMkLst>
      <pc:sldChg chg="modSp mod">
        <pc:chgData name="Sahiba Soni" userId="e1b690070d054f3b" providerId="LiveId" clId="{31315A13-E95A-4488-9308-1E62B2296DAB}" dt="2022-11-30T08:04:41.470" v="59" actId="14100"/>
        <pc:sldMkLst>
          <pc:docMk/>
          <pc:sldMk cId="3743068787" sldId="256"/>
        </pc:sldMkLst>
        <pc:spChg chg="mod">
          <ac:chgData name="Sahiba Soni" userId="e1b690070d054f3b" providerId="LiveId" clId="{31315A13-E95A-4488-9308-1E62B2296DAB}" dt="2022-11-30T08:04:41.470" v="59" actId="14100"/>
          <ac:spMkLst>
            <pc:docMk/>
            <pc:sldMk cId="3743068787" sldId="256"/>
            <ac:spMk id="2" creationId="{9E90C588-A50A-5F47-8684-3216898F3DAB}"/>
          </ac:spMkLst>
        </pc:spChg>
      </pc:sldChg>
      <pc:sldChg chg="modSp mod">
        <pc:chgData name="Sahiba Soni" userId="e1b690070d054f3b" providerId="LiveId" clId="{31315A13-E95A-4488-9308-1E62B2296DAB}" dt="2022-11-30T08:09:07.478" v="221" actId="207"/>
        <pc:sldMkLst>
          <pc:docMk/>
          <pc:sldMk cId="249532210" sldId="257"/>
        </pc:sldMkLst>
        <pc:spChg chg="mod">
          <ac:chgData name="Sahiba Soni" userId="e1b690070d054f3b" providerId="LiveId" clId="{31315A13-E95A-4488-9308-1E62B2296DAB}" dt="2022-11-30T08:08:39.261" v="219" actId="255"/>
          <ac:spMkLst>
            <pc:docMk/>
            <pc:sldMk cId="249532210" sldId="257"/>
            <ac:spMk id="2" creationId="{16ED54B5-5905-B821-F48E-2A67F975D7B8}"/>
          </ac:spMkLst>
        </pc:spChg>
        <pc:spChg chg="mod">
          <ac:chgData name="Sahiba Soni" userId="e1b690070d054f3b" providerId="LiveId" clId="{31315A13-E95A-4488-9308-1E62B2296DAB}" dt="2022-11-30T08:09:07.478" v="221" actId="207"/>
          <ac:spMkLst>
            <pc:docMk/>
            <pc:sldMk cId="249532210" sldId="257"/>
            <ac:spMk id="8" creationId="{CFFA3140-F202-5063-8FDD-6CB1C7C281AA}"/>
          </ac:spMkLst>
        </pc:spChg>
      </pc:sldChg>
      <pc:sldChg chg="modSp mod">
        <pc:chgData name="Sahiba Soni" userId="e1b690070d054f3b" providerId="LiveId" clId="{31315A13-E95A-4488-9308-1E62B2296DAB}" dt="2022-11-30T08:09:31.260" v="223" actId="207"/>
        <pc:sldMkLst>
          <pc:docMk/>
          <pc:sldMk cId="1369133727" sldId="258"/>
        </pc:sldMkLst>
        <pc:spChg chg="mod">
          <ac:chgData name="Sahiba Soni" userId="e1b690070d054f3b" providerId="LiveId" clId="{31315A13-E95A-4488-9308-1E62B2296DAB}" dt="2022-11-30T08:09:31.260" v="223" actId="207"/>
          <ac:spMkLst>
            <pc:docMk/>
            <pc:sldMk cId="1369133727" sldId="258"/>
            <ac:spMk id="8" creationId="{2F4D4C6C-21A0-3069-B4F2-DCBFAD7ED28A}"/>
          </ac:spMkLst>
        </pc:spChg>
      </pc:sldChg>
      <pc:sldChg chg="modSp mod">
        <pc:chgData name="Sahiba Soni" userId="e1b690070d054f3b" providerId="LiveId" clId="{31315A13-E95A-4488-9308-1E62B2296DAB}" dt="2022-11-30T08:08:55.343" v="220" actId="114"/>
        <pc:sldMkLst>
          <pc:docMk/>
          <pc:sldMk cId="3380914113" sldId="259"/>
        </pc:sldMkLst>
        <pc:spChg chg="mod">
          <ac:chgData name="Sahiba Soni" userId="e1b690070d054f3b" providerId="LiveId" clId="{31315A13-E95A-4488-9308-1E62B2296DAB}" dt="2022-11-30T08:08:55.343" v="220" actId="114"/>
          <ac:spMkLst>
            <pc:docMk/>
            <pc:sldMk cId="3380914113" sldId="259"/>
            <ac:spMk id="4" creationId="{FACFFDB2-E898-63D7-1686-89E4C7183D49}"/>
          </ac:spMkLst>
        </pc:spChg>
      </pc:sldChg>
      <pc:sldChg chg="modSp mod">
        <pc:chgData name="Sahiba Soni" userId="e1b690070d054f3b" providerId="LiveId" clId="{31315A13-E95A-4488-9308-1E62B2296DAB}" dt="2022-11-30T08:04:10.957" v="55" actId="1076"/>
        <pc:sldMkLst>
          <pc:docMk/>
          <pc:sldMk cId="2593112556" sldId="263"/>
        </pc:sldMkLst>
        <pc:spChg chg="mod">
          <ac:chgData name="Sahiba Soni" userId="e1b690070d054f3b" providerId="LiveId" clId="{31315A13-E95A-4488-9308-1E62B2296DAB}" dt="2022-11-30T08:03:48.344" v="52" actId="1076"/>
          <ac:spMkLst>
            <pc:docMk/>
            <pc:sldMk cId="2593112556" sldId="263"/>
            <ac:spMk id="3" creationId="{CDE4F11E-EA04-33E4-83B5-BE3CEAE18203}"/>
          </ac:spMkLst>
        </pc:spChg>
        <pc:spChg chg="mod">
          <ac:chgData name="Sahiba Soni" userId="e1b690070d054f3b" providerId="LiveId" clId="{31315A13-E95A-4488-9308-1E62B2296DAB}" dt="2022-11-30T08:04:10.957" v="55" actId="1076"/>
          <ac:spMkLst>
            <pc:docMk/>
            <pc:sldMk cId="2593112556" sldId="263"/>
            <ac:spMk id="4" creationId="{FACFFDB2-E898-63D7-1686-89E4C7183D49}"/>
          </ac:spMkLst>
        </pc:spChg>
      </pc:sldChg>
      <pc:sldChg chg="modSp mod">
        <pc:chgData name="Sahiba Soni" userId="e1b690070d054f3b" providerId="LiveId" clId="{31315A13-E95A-4488-9308-1E62B2296DAB}" dt="2022-11-30T08:01:02.393" v="37" actId="255"/>
        <pc:sldMkLst>
          <pc:docMk/>
          <pc:sldMk cId="2485986553" sldId="264"/>
        </pc:sldMkLst>
        <pc:spChg chg="mod">
          <ac:chgData name="Sahiba Soni" userId="e1b690070d054f3b" providerId="LiveId" clId="{31315A13-E95A-4488-9308-1E62B2296DAB}" dt="2022-11-30T08:01:02.393" v="37" actId="255"/>
          <ac:spMkLst>
            <pc:docMk/>
            <pc:sldMk cId="2485986553" sldId="264"/>
            <ac:spMk id="3" creationId="{CDE4F11E-EA04-33E4-83B5-BE3CEAE18203}"/>
          </ac:spMkLst>
        </pc:spChg>
        <pc:spChg chg="mod">
          <ac:chgData name="Sahiba Soni" userId="e1b690070d054f3b" providerId="LiveId" clId="{31315A13-E95A-4488-9308-1E62B2296DAB}" dt="2022-11-30T07:57:08.762" v="19" actId="114"/>
          <ac:spMkLst>
            <pc:docMk/>
            <pc:sldMk cId="2485986553" sldId="264"/>
            <ac:spMk id="4" creationId="{FACFFDB2-E898-63D7-1686-89E4C7183D49}"/>
          </ac:spMkLst>
        </pc:spChg>
      </pc:sldChg>
      <pc:sldChg chg="delSp modSp add mod">
        <pc:chgData name="Sahiba Soni" userId="e1b690070d054f3b" providerId="LiveId" clId="{31315A13-E95A-4488-9308-1E62B2296DAB}" dt="2022-11-30T08:10:53.353" v="233" actId="1076"/>
        <pc:sldMkLst>
          <pc:docMk/>
          <pc:sldMk cId="211900850" sldId="266"/>
        </pc:sldMkLst>
        <pc:spChg chg="del mod">
          <ac:chgData name="Sahiba Soni" userId="e1b690070d054f3b" providerId="LiveId" clId="{31315A13-E95A-4488-9308-1E62B2296DAB}" dt="2022-11-30T08:10:22.458" v="226" actId="478"/>
          <ac:spMkLst>
            <pc:docMk/>
            <pc:sldMk cId="211900850" sldId="266"/>
            <ac:spMk id="3" creationId="{CDE4F11E-EA04-33E4-83B5-BE3CEAE18203}"/>
          </ac:spMkLst>
        </pc:spChg>
        <pc:spChg chg="mod">
          <ac:chgData name="Sahiba Soni" userId="e1b690070d054f3b" providerId="LiveId" clId="{31315A13-E95A-4488-9308-1E62B2296DAB}" dt="2022-11-30T08:10:53.353" v="233" actId="1076"/>
          <ac:spMkLst>
            <pc:docMk/>
            <pc:sldMk cId="211900850" sldId="266"/>
            <ac:spMk id="4" creationId="{FACFFDB2-E898-63D7-1686-89E4C7183D49}"/>
          </ac:spMkLst>
        </pc:spChg>
      </pc:sldChg>
      <pc:sldChg chg="addSp delSp modSp add mod">
        <pc:chgData name="Sahiba Soni" userId="e1b690070d054f3b" providerId="LiveId" clId="{31315A13-E95A-4488-9308-1E62B2296DAB}" dt="2022-11-30T08:12:54.758" v="259" actId="20577"/>
        <pc:sldMkLst>
          <pc:docMk/>
          <pc:sldMk cId="1820807570" sldId="267"/>
        </pc:sldMkLst>
        <pc:spChg chg="add del mod">
          <ac:chgData name="Sahiba Soni" userId="e1b690070d054f3b" providerId="LiveId" clId="{31315A13-E95A-4488-9308-1E62B2296DAB}" dt="2022-11-30T08:12:54.758" v="259" actId="20577"/>
          <ac:spMkLst>
            <pc:docMk/>
            <pc:sldMk cId="1820807570" sldId="267"/>
            <ac:spMk id="4" creationId="{FACFFDB2-E898-63D7-1686-89E4C7183D4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9D7D826-DA70-43A5-987F-8EE714C7468B}" type="datetimeFigureOut">
              <a:rPr lang="en-IN" smtClean="0"/>
              <a:t>30-11-2022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338073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7D826-DA70-43A5-987F-8EE714C7468B}"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162485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7D826-DA70-43A5-987F-8EE714C7468B}"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3549367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7D826-DA70-43A5-987F-8EE714C7468B}"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43FCD-844C-4CD1-B0D2-3CB9C81C20B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478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7D826-DA70-43A5-987F-8EE714C7468B}"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285455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D7D826-DA70-43A5-987F-8EE714C7468B}"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1041844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D7D826-DA70-43A5-987F-8EE714C7468B}"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634846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7D826-DA70-43A5-987F-8EE714C7468B}"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2434578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7D826-DA70-43A5-987F-8EE714C7468B}"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3968105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7D826-DA70-43A5-987F-8EE714C7468B}"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327603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7D826-DA70-43A5-987F-8EE714C7468B}"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256900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D7D826-DA70-43A5-987F-8EE714C7468B}"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360617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D7D826-DA70-43A5-987F-8EE714C7468B}"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76555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D7D826-DA70-43A5-987F-8EE714C7468B}"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274658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7D826-DA70-43A5-987F-8EE714C7468B}"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134560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7D826-DA70-43A5-987F-8EE714C7468B}"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2570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7D826-DA70-43A5-987F-8EE714C7468B}"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43FCD-844C-4CD1-B0D2-3CB9C81C20BD}" type="slidenum">
              <a:rPr lang="en-IN" smtClean="0"/>
              <a:t>‹#›</a:t>
            </a:fld>
            <a:endParaRPr lang="en-IN"/>
          </a:p>
        </p:txBody>
      </p:sp>
    </p:spTree>
    <p:extLst>
      <p:ext uri="{BB962C8B-B14F-4D97-AF65-F5344CB8AC3E}">
        <p14:creationId xmlns:p14="http://schemas.microsoft.com/office/powerpoint/2010/main" val="64200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D7D826-DA70-43A5-987F-8EE714C7468B}" type="datetimeFigureOut">
              <a:rPr lang="en-IN" smtClean="0"/>
              <a:t>30-11-2022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E43FCD-844C-4CD1-B0D2-3CB9C81C20BD}" type="slidenum">
              <a:rPr lang="en-IN" smtClean="0"/>
              <a:t>‹#›</a:t>
            </a:fld>
            <a:endParaRPr lang="en-IN"/>
          </a:p>
        </p:txBody>
      </p:sp>
    </p:spTree>
    <p:extLst>
      <p:ext uri="{BB962C8B-B14F-4D97-AF65-F5344CB8AC3E}">
        <p14:creationId xmlns:p14="http://schemas.microsoft.com/office/powerpoint/2010/main" val="217884780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C588-A50A-5F47-8684-3216898F3DAB}"/>
              </a:ext>
            </a:extLst>
          </p:cNvPr>
          <p:cNvSpPr>
            <a:spLocks noGrp="1"/>
          </p:cNvSpPr>
          <p:nvPr>
            <p:ph type="ctrTitle"/>
          </p:nvPr>
        </p:nvSpPr>
        <p:spPr>
          <a:xfrm>
            <a:off x="1673352" y="1122363"/>
            <a:ext cx="9756648" cy="2387600"/>
          </a:xfrm>
        </p:spPr>
        <p:txBody>
          <a:bodyPr>
            <a:normAutofit/>
          </a:bodyPr>
          <a:lstStyle/>
          <a:p>
            <a:r>
              <a:rPr lang="en-US" sz="6600" i="1" cap="none"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Automation with Python</a:t>
            </a:r>
            <a:endParaRPr lang="en-IN" sz="6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06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CFFDB2-E898-63D7-1686-89E4C7183D49}"/>
              </a:ext>
            </a:extLst>
          </p:cNvPr>
          <p:cNvSpPr/>
          <p:nvPr/>
        </p:nvSpPr>
        <p:spPr>
          <a:xfrm>
            <a:off x="2068628" y="704917"/>
            <a:ext cx="9783599" cy="830997"/>
          </a:xfrm>
          <a:prstGeom prst="rect">
            <a:avLst/>
          </a:prstGeom>
          <a:noFill/>
        </p:spPr>
        <p:txBody>
          <a:bodyPr wrap="square" lIns="91440" tIns="45720" rIns="91440" bIns="45720">
            <a:spAutoFit/>
          </a:bodyPr>
          <a:lstStyle/>
          <a:p>
            <a:pPr algn="ctr"/>
            <a:r>
              <a:rPr lang="en-US" sz="4800" i="1" dirty="0">
                <a:effectLst/>
                <a:latin typeface="Times New Roman" panose="02020603050405020304" pitchFamily="18" charset="0"/>
                <a:ea typeface="Calibri" panose="020F0502020204030204" pitchFamily="34" charset="0"/>
                <a:cs typeface="Times New Roman" panose="02020603050405020304" pitchFamily="18" charset="0"/>
              </a:rPr>
              <a:t>Does IT automation save money?</a:t>
            </a:r>
            <a:endParaRPr lang="en-IN" sz="48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E4F11E-EA04-33E4-83B5-BE3CEAE18203}"/>
              </a:ext>
            </a:extLst>
          </p:cNvPr>
          <p:cNvSpPr txBox="1"/>
          <p:nvPr/>
        </p:nvSpPr>
        <p:spPr>
          <a:xfrm>
            <a:off x="2068628" y="1973268"/>
            <a:ext cx="9928300" cy="4457952"/>
          </a:xfrm>
          <a:prstGeom prst="rect">
            <a:avLst/>
          </a:prstGeom>
          <a:noFill/>
        </p:spPr>
        <p:txBody>
          <a:bodyPr wrap="square">
            <a:spAutoFit/>
          </a:bodyPr>
          <a:lstStyle/>
          <a:p>
            <a:pPr algn="just">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automation can result in significant cost savings—in both straightforward and less obvious ways. Enterprise IT automation reduces the number of labor hours required to complete tasks, and it can increase IT staff productivity, which is what most people are thinking of when they talk about automation cost savings. But beyond that, it also ensures consistency, reduces errors (saving additional IT staff time that would normally be spent on damage control), improves resource utilization (helping to save on infrastructure costs), and even helps save on security costs by preventing costly data breaches.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09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CFFDB2-E898-63D7-1686-89E4C7183D49}"/>
              </a:ext>
            </a:extLst>
          </p:cNvPr>
          <p:cNvSpPr/>
          <p:nvPr/>
        </p:nvSpPr>
        <p:spPr>
          <a:xfrm>
            <a:off x="1922324" y="2552005"/>
            <a:ext cx="9783599" cy="1569660"/>
          </a:xfrm>
          <a:prstGeom prst="rect">
            <a:avLst/>
          </a:prstGeom>
          <a:noFill/>
        </p:spPr>
        <p:txBody>
          <a:bodyPr wrap="square" lIns="91440" tIns="45720" rIns="91440" bIns="45720">
            <a:spAutoFit/>
          </a:bodyPr>
          <a:lstStyle/>
          <a:p>
            <a:pPr algn="ctr"/>
            <a:r>
              <a:rPr lang="en-US" sz="9600" i="1" dirty="0">
                <a:effectLst/>
                <a:latin typeface="Times New Roman" panose="02020603050405020304" pitchFamily="18" charset="0"/>
                <a:ea typeface="Calibri" panose="020F0502020204030204" pitchFamily="34" charset="0"/>
                <a:cs typeface="Times New Roman" panose="02020603050405020304" pitchFamily="18" charset="0"/>
              </a:rPr>
              <a:t>Q &amp; A</a:t>
            </a:r>
            <a:endParaRPr lang="en-IN" sz="9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0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CFFDB2-E898-63D7-1686-89E4C7183D49}"/>
              </a:ext>
            </a:extLst>
          </p:cNvPr>
          <p:cNvSpPr/>
          <p:nvPr/>
        </p:nvSpPr>
        <p:spPr>
          <a:xfrm>
            <a:off x="1922324" y="2552005"/>
            <a:ext cx="9783599" cy="1569660"/>
          </a:xfrm>
          <a:prstGeom prst="rect">
            <a:avLst/>
          </a:prstGeom>
          <a:noFill/>
        </p:spPr>
        <p:txBody>
          <a:bodyPr wrap="square" lIns="91440" tIns="45720" rIns="91440" bIns="45720">
            <a:spAutoFit/>
          </a:bodyPr>
          <a:lstStyle/>
          <a:p>
            <a:pPr algn="ctr"/>
            <a:r>
              <a:rPr lang="en-US" sz="9600" i="1" dirty="0">
                <a:ln w="0"/>
                <a:latin typeface="Times New Roman" panose="02020603050405020304" pitchFamily="18" charset="0"/>
                <a:cs typeface="Times New Roman" panose="02020603050405020304" pitchFamily="18" charset="0"/>
              </a:rPr>
              <a:t>THANK YOU !</a:t>
            </a:r>
            <a:endParaRPr lang="en-IN" sz="9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80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54B5-5905-B821-F48E-2A67F975D7B8}"/>
              </a:ext>
            </a:extLst>
          </p:cNvPr>
          <p:cNvSpPr>
            <a:spLocks noGrp="1"/>
          </p:cNvSpPr>
          <p:nvPr>
            <p:ph type="ctrTitle"/>
          </p:nvPr>
        </p:nvSpPr>
        <p:spPr>
          <a:xfrm>
            <a:off x="3090672" y="164775"/>
            <a:ext cx="8092440" cy="1197863"/>
          </a:xfrm>
        </p:spPr>
        <p:txBody>
          <a:bodyPr>
            <a:normAutofit/>
          </a:bodyPr>
          <a:lstStyle/>
          <a:p>
            <a:r>
              <a:rPr lang="en-IN" sz="6000" i="1" cap="none" dirty="0">
                <a:latin typeface="Times New Roman" panose="02020603050405020304" pitchFamily="18" charset="0"/>
                <a:cs typeface="Times New Roman" panose="02020603050405020304" pitchFamily="18" charset="0"/>
              </a:rPr>
              <a:t>What is IT Automation?</a:t>
            </a:r>
            <a:r>
              <a:rPr lang="en-IN" i="1" cap="none" dirty="0">
                <a:latin typeface="Times New Roman" panose="02020603050405020304" pitchFamily="18" charset="0"/>
                <a:cs typeface="Times New Roman" panose="02020603050405020304" pitchFamily="18" charset="0"/>
              </a:rPr>
              <a:t> </a:t>
            </a:r>
            <a:endParaRPr lang="en-IN" i="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5A20EB-177F-4DB5-3519-844EE9C9E119}"/>
              </a:ext>
            </a:extLst>
          </p:cNvPr>
          <p:cNvSpPr txBox="1"/>
          <p:nvPr/>
        </p:nvSpPr>
        <p:spPr>
          <a:xfrm>
            <a:off x="1289785" y="1137966"/>
            <a:ext cx="11367436" cy="369332"/>
          </a:xfrm>
          <a:prstGeom prst="rect">
            <a:avLst/>
          </a:prstGeom>
          <a:noFill/>
        </p:spPr>
        <p:txBody>
          <a:bodyPr wrap="square">
            <a:spAutoFit/>
          </a:bodyPr>
          <a:lstStyle/>
          <a:p>
            <a:pPr algn="just"/>
            <a:endParaRPr lang="en-IN" dirty="0"/>
          </a:p>
        </p:txBody>
      </p:sp>
      <p:sp>
        <p:nvSpPr>
          <p:cNvPr id="8" name="TextBox 7">
            <a:extLst>
              <a:ext uri="{FF2B5EF4-FFF2-40B4-BE49-F238E27FC236}">
                <a16:creationId xmlns:a16="http://schemas.microsoft.com/office/drawing/2014/main" id="{CFFA3140-F202-5063-8FDD-6CB1C7C281AA}"/>
              </a:ext>
            </a:extLst>
          </p:cNvPr>
          <p:cNvSpPr txBox="1"/>
          <p:nvPr/>
        </p:nvSpPr>
        <p:spPr>
          <a:xfrm>
            <a:off x="2040556" y="1881557"/>
            <a:ext cx="9577137" cy="3788025"/>
          </a:xfrm>
          <a:prstGeom prst="rect">
            <a:avLst/>
          </a:prstGeom>
          <a:noFill/>
        </p:spPr>
        <p:txBody>
          <a:bodyPr wrap="square">
            <a:spAutoFit/>
          </a:bodyPr>
          <a:lstStyle/>
          <a:p>
            <a:pPr algn="just">
              <a:lnSpc>
                <a:spcPts val="1800"/>
              </a:lnSpc>
            </a:pPr>
            <a:r>
              <a:rPr lang="en-US" sz="24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 automation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the process of creating software and systems to replace repeatable processes and reduce manual intervention. It accelerates the delivery of IT infrastructure and applications by automating manual processes that previously required a human touch. With IT automation, software is used to set up and repeat instructions, processes, or policies that save time and free up IT staff for more strategic work. With the rise of virtualized networks and cloud services that require rapid, complex provisioning, automation is an indispensable strategy for helping IT teams deliver services with improved speed, consistency, and security.</a:t>
            </a:r>
          </a:p>
          <a:p>
            <a:pPr algn="just">
              <a:lnSpc>
                <a:spcPts val="1800"/>
              </a:lnSpc>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800"/>
              </a:lnSpc>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8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automation is a powerful tool that can scale a business, provide significant cost savings, and allow IT staff to focus on strategic rather than administrative work. A wide range of data center and cloud operations can be automated, resulting in faster operations. Thanks to automation, IT environments can scale more quickly with fewer errors and are more responsive to business needs. A fully automated environment can reduce the time to delivery for production-ready resources from weeks to less than a day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3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CFFDB2-E898-63D7-1686-89E4C7183D49}"/>
              </a:ext>
            </a:extLst>
          </p:cNvPr>
          <p:cNvSpPr/>
          <p:nvPr/>
        </p:nvSpPr>
        <p:spPr>
          <a:xfrm>
            <a:off x="2383868" y="618771"/>
            <a:ext cx="8463792" cy="923330"/>
          </a:xfrm>
          <a:prstGeom prst="rect">
            <a:avLst/>
          </a:prstGeom>
          <a:noFill/>
        </p:spPr>
        <p:txBody>
          <a:bodyPr wrap="none" lIns="91440" tIns="45720" rIns="91440" bIns="45720">
            <a:spAutoFit/>
          </a:bodyPr>
          <a:lstStyle/>
          <a:p>
            <a:pPr algn="ctr"/>
            <a:r>
              <a:rPr lang="en-US" sz="5400" kern="1400" dirty="0">
                <a:ln w="0"/>
                <a:effectLst>
                  <a:outerShdw blurRad="38100" dist="19050" dir="2700000" algn="tl" rotWithShape="0">
                    <a:schemeClr val="dk1">
                      <a:alpha val="40000"/>
                    </a:schemeClr>
                  </a:outerShdw>
                </a:effectLst>
                <a:latin typeface="Cambria" panose="02040503050406030204" pitchFamily="18" charset="0"/>
                <a:ea typeface="Times New Roman" panose="02020603050405020304" pitchFamily="18" charset="0"/>
                <a:cs typeface="Times New Roman" panose="02020603050405020304" pitchFamily="18" charset="0"/>
              </a:rPr>
              <a:t>Why is IT automation used?</a:t>
            </a:r>
            <a:endParaRPr lang="en-IN" sz="5400" dirty="0">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2F4D4C6C-21A0-3069-B4F2-DCBFAD7ED28A}"/>
              </a:ext>
            </a:extLst>
          </p:cNvPr>
          <p:cNvSpPr txBox="1"/>
          <p:nvPr/>
        </p:nvSpPr>
        <p:spPr>
          <a:xfrm>
            <a:off x="2306865" y="2135996"/>
            <a:ext cx="9349328" cy="4249690"/>
          </a:xfrm>
          <a:prstGeom prst="rect">
            <a:avLst/>
          </a:prstGeom>
          <a:noFill/>
        </p:spPr>
        <p:txBody>
          <a:bodyPr wrap="square">
            <a:spAutoFit/>
          </a:bodyPr>
          <a:lstStyle/>
          <a:p>
            <a:pPr algn="just">
              <a:lnSpc>
                <a:spcPts val="18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automation is useful to replace time-consuming tasks and allow IT staff to keep up with the increasing scale and complexity of IT operations and cloud infrastructure. In a modern IT environment, the speed and scale of services are too much for even a large and dedicated team to manage. IT automation allows teams to operate in a setting where it’s not uncommon to need to (for example) set up and configure thousands of servers.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800"/>
              </a:lnSpc>
            </a:pP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potential applications of automation are nearly infinite, but some of the most common ones include:</a:t>
            </a:r>
          </a:p>
          <a:p>
            <a:pPr marL="342900" indent="-342900" algn="just">
              <a:lnSpc>
                <a:spcPts val="1800"/>
              </a:lnSpc>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ts val="18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Resource provisioning</a:t>
            </a:r>
          </a:p>
          <a:p>
            <a:pPr algn="just">
              <a:lnSpc>
                <a:spcPts val="1800"/>
              </a:lnSpc>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ts val="18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Configuration</a:t>
            </a:r>
          </a:p>
          <a:p>
            <a:pPr algn="just">
              <a:lnSpc>
                <a:spcPts val="1800"/>
              </a:lnSpc>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ts val="18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Network management</a:t>
            </a:r>
          </a:p>
          <a:p>
            <a:pPr algn="just">
              <a:lnSpc>
                <a:spcPts val="1800"/>
              </a:lnSpc>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ts val="18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Security automation (such as monitoring and response)</a:t>
            </a:r>
          </a:p>
          <a:p>
            <a:pPr algn="just">
              <a:lnSpc>
                <a:spcPts val="1800"/>
              </a:lnSpc>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ts val="1800"/>
              </a:lnSpc>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Cloud Automation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913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CFFDB2-E898-63D7-1686-89E4C7183D49}"/>
              </a:ext>
            </a:extLst>
          </p:cNvPr>
          <p:cNvSpPr/>
          <p:nvPr/>
        </p:nvSpPr>
        <p:spPr>
          <a:xfrm>
            <a:off x="2671425" y="185634"/>
            <a:ext cx="8726620" cy="923330"/>
          </a:xfrm>
          <a:prstGeom prst="rect">
            <a:avLst/>
          </a:prstGeom>
          <a:noFill/>
        </p:spPr>
        <p:txBody>
          <a:bodyPr wrap="none" lIns="91440" tIns="45720" rIns="91440" bIns="45720">
            <a:spAutoFit/>
          </a:bodyPr>
          <a:lstStyle/>
          <a:p>
            <a:pPr algn="ctr"/>
            <a:r>
              <a:rPr lang="en-US" sz="5400" i="1" kern="1400" dirty="0">
                <a:ln w="0"/>
                <a:effectLst>
                  <a:outerShdw blurRad="38100" dist="19050" dir="2700000" algn="tl" rotWithShape="0">
                    <a:schemeClr val="dk1">
                      <a:alpha val="40000"/>
                    </a:schemeClr>
                  </a:outerShdw>
                </a:effectLst>
                <a:latin typeface="Cambria" panose="02040503050406030204" pitchFamily="18" charset="0"/>
                <a:ea typeface="Times New Roman" panose="02020603050405020304" pitchFamily="18" charset="0"/>
                <a:cs typeface="Times New Roman" panose="02020603050405020304" pitchFamily="18" charset="0"/>
              </a:rPr>
              <a:t>Advantages of IT Automation</a:t>
            </a:r>
            <a:r>
              <a:rPr lang="en-US" sz="5400" kern="1400" dirty="0">
                <a:ln w="0"/>
                <a:effectLst>
                  <a:outerShdw blurRad="38100" dist="19050" dir="2700000" algn="tl" rotWithShape="0">
                    <a:schemeClr val="dk1">
                      <a:alpha val="40000"/>
                    </a:schemeClr>
                  </a:outerShdw>
                </a:effectLst>
                <a:latin typeface="Cambria" panose="02040503050406030204" pitchFamily="18" charset="0"/>
                <a:ea typeface="Times New Roman" panose="02020603050405020304" pitchFamily="18" charset="0"/>
                <a:cs typeface="Times New Roman" panose="02020603050405020304" pitchFamily="18" charset="0"/>
              </a:rPr>
              <a:t> </a:t>
            </a:r>
            <a:endParaRPr lang="en-IN" sz="5400" dirty="0">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2F4D4C6C-21A0-3069-B4F2-DCBFAD7ED28A}"/>
              </a:ext>
            </a:extLst>
          </p:cNvPr>
          <p:cNvSpPr txBox="1"/>
          <p:nvPr/>
        </p:nvSpPr>
        <p:spPr>
          <a:xfrm>
            <a:off x="2413278" y="1482291"/>
            <a:ext cx="9368044" cy="4830168"/>
          </a:xfrm>
          <a:prstGeom prst="rect">
            <a:avLst/>
          </a:prstGeom>
          <a:noFill/>
        </p:spPr>
        <p:txBody>
          <a:bodyPr wrap="square">
            <a:spAutoFit/>
          </a:bodyPr>
          <a:lstStyle/>
          <a:p>
            <a:pPr marL="342900" lvl="0" indent="-342900" algn="just">
              <a:lnSpc>
                <a:spcPct val="115000"/>
              </a:lnSpc>
              <a:spcAft>
                <a:spcPts val="1000"/>
              </a:spcAft>
              <a:buSzPts val="1000"/>
              <a:buFont typeface="Wingdings" panose="05000000000000000000" pitchFamily="2" charset="2"/>
              <a:buChar char="Ø"/>
              <a:tabLst>
                <a:tab pos="457200" algn="l"/>
              </a:tabLst>
            </a:pPr>
            <a:r>
              <a:rPr lang="en-US" sz="20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Cost savings</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With IT automation, fewer labor hours are required to complete routine tasks. Automation can also increase productivity, reduce infrastructure costs by optimizing resource utilization, and decrease costs associated with human error.</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SzPts val="1000"/>
              <a:buFont typeface="Wingdings" panose="05000000000000000000" pitchFamily="2" charset="2"/>
              <a:buChar char="Ø"/>
              <a:tabLst>
                <a:tab pos="457200" algn="l"/>
              </a:tabLst>
            </a:pPr>
            <a:r>
              <a:rPr lang="en-US" sz="20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Time savings</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By automating the most repetitive and time-consuming tasks, IT staff free up their time to spend on higher-level tasks.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SzPts val="1000"/>
              <a:buFont typeface="Wingdings" panose="05000000000000000000" pitchFamily="2" charset="2"/>
              <a:buChar char="Ø"/>
              <a:tabLst>
                <a:tab pos="457200" algn="l"/>
              </a:tabLst>
            </a:pPr>
            <a:r>
              <a:rPr lang="en-US" sz="20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Faster operations</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IT automation can speed up data center and cloud operations considerably, reducing service and resource delivery times from weeks to hours.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SzPts val="1000"/>
              <a:buFont typeface="Wingdings" panose="05000000000000000000" pitchFamily="2" charset="2"/>
              <a:buChar char="Ø"/>
              <a:tabLst>
                <a:tab pos="457200" algn="l"/>
              </a:tabLst>
            </a:pPr>
            <a:r>
              <a:rPr lang="en-US" sz="20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Reduced errors</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Automation ensures consistency on a large scale, something that’s impossible to do with individuals completing tasks manually.</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SzPts val="1000"/>
              <a:buFont typeface="Wingdings" panose="05000000000000000000" pitchFamily="2" charset="2"/>
              <a:buChar char="Ø"/>
              <a:tabLst>
                <a:tab pos="457200" algn="l"/>
              </a:tabLst>
            </a:pPr>
            <a:r>
              <a:rPr lang="en-US" sz="20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Better security</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Automated processes require fewer humans to view and safeguard sensitive information, which reduces the possibility of breaches. Additionally, IT automation can be used to help IT teams keep up with an incident response</a:t>
            </a:r>
            <a:r>
              <a:rPr lang="en-US" sz="2000" dirty="0">
                <a:effectLst/>
                <a:latin typeface="metropolislight"/>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091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CFFDB2-E898-63D7-1686-89E4C7183D49}"/>
              </a:ext>
            </a:extLst>
          </p:cNvPr>
          <p:cNvSpPr/>
          <p:nvPr/>
        </p:nvSpPr>
        <p:spPr>
          <a:xfrm>
            <a:off x="1674795" y="2158813"/>
            <a:ext cx="10202780" cy="2123658"/>
          </a:xfrm>
          <a:prstGeom prst="rect">
            <a:avLst/>
          </a:prstGeom>
          <a:noFill/>
        </p:spPr>
        <p:txBody>
          <a:bodyPr wrap="square" lIns="91440" tIns="45720" rIns="91440" bIns="45720">
            <a:spAutoFit/>
          </a:bodyPr>
          <a:lstStyle/>
          <a:p>
            <a:pPr algn="ctr"/>
            <a:r>
              <a:rPr lang="en-US" sz="6600" i="1" kern="14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Why to choose Python for Automation?</a:t>
            </a:r>
            <a:endParaRPr lang="en-IN" sz="6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78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CFFDB2-E898-63D7-1686-89E4C7183D49}"/>
              </a:ext>
            </a:extLst>
          </p:cNvPr>
          <p:cNvSpPr/>
          <p:nvPr/>
        </p:nvSpPr>
        <p:spPr>
          <a:xfrm>
            <a:off x="2011199" y="1052389"/>
            <a:ext cx="9783599" cy="830997"/>
          </a:xfrm>
          <a:prstGeom prst="rect">
            <a:avLst/>
          </a:prstGeom>
          <a:noFill/>
        </p:spPr>
        <p:txBody>
          <a:bodyPr wrap="square" lIns="91440" tIns="45720" rIns="91440" bIns="45720">
            <a:spAutoFit/>
          </a:bodyPr>
          <a:lstStyle/>
          <a:p>
            <a:pPr algn="ctr"/>
            <a:r>
              <a:rPr lang="en-US" sz="4800" i="1" kern="1400" spc="25" dirty="0">
                <a:effectLst/>
                <a:latin typeface="Times New Roman" panose="02020603050405020304" pitchFamily="18" charset="0"/>
                <a:ea typeface="Times New Roman" panose="02020603050405020304" pitchFamily="18" charset="0"/>
                <a:cs typeface="Times New Roman" panose="02020603050405020304" pitchFamily="18" charset="0"/>
              </a:rPr>
              <a:t>What is Python &amp; Why Is It Popular?</a:t>
            </a:r>
            <a:endParaRPr lang="en-IN" sz="6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E4F11E-EA04-33E4-83B5-BE3CEAE18203}"/>
              </a:ext>
            </a:extLst>
          </p:cNvPr>
          <p:cNvSpPr txBox="1"/>
          <p:nvPr/>
        </p:nvSpPr>
        <p:spPr>
          <a:xfrm>
            <a:off x="2239799" y="2736610"/>
            <a:ext cx="9518904" cy="2308324"/>
          </a:xfrm>
          <a:prstGeom prst="rect">
            <a:avLst/>
          </a:prstGeom>
          <a:noFill/>
        </p:spPr>
        <p:txBody>
          <a:bodyPr wrap="square">
            <a:spAutoFit/>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Python is an open-source programming language. Over 70% of developers consider it the most popular and in-demand language. There are many libraries in open access, so there are fewer lines of original code to write on your own. Python syntax is simple, making the language easy to learn. Moreover, there is a strong community built around Python, and you can reach out for help online anytime.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59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CFFDB2-E898-63D7-1686-89E4C7183D49}"/>
              </a:ext>
            </a:extLst>
          </p:cNvPr>
          <p:cNvSpPr/>
          <p:nvPr/>
        </p:nvSpPr>
        <p:spPr>
          <a:xfrm>
            <a:off x="2408401" y="458029"/>
            <a:ext cx="9783599" cy="769441"/>
          </a:xfrm>
          <a:prstGeom prst="rect">
            <a:avLst/>
          </a:prstGeom>
          <a:noFill/>
        </p:spPr>
        <p:txBody>
          <a:bodyPr wrap="square" lIns="91440" tIns="45720" rIns="91440" bIns="45720">
            <a:spAutoFit/>
          </a:bodyPr>
          <a:lstStyle/>
          <a:p>
            <a:pPr algn="ctr"/>
            <a:r>
              <a:rPr lang="en-US" sz="4400" i="1" dirty="0">
                <a:effectLst/>
                <a:latin typeface="Times New Roman" panose="02020603050405020304" pitchFamily="18" charset="0"/>
                <a:ea typeface="Calibri" panose="020F0502020204030204" pitchFamily="34" charset="0"/>
                <a:cs typeface="Times New Roman" panose="02020603050405020304" pitchFamily="18" charset="0"/>
              </a:rPr>
              <a:t>The Pros of Automation Using Python</a:t>
            </a:r>
            <a:endParaRPr lang="en-IN" sz="44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E4F11E-EA04-33E4-83B5-BE3CEAE18203}"/>
              </a:ext>
            </a:extLst>
          </p:cNvPr>
          <p:cNvSpPr txBox="1"/>
          <p:nvPr/>
        </p:nvSpPr>
        <p:spPr>
          <a:xfrm>
            <a:off x="2068628" y="1415484"/>
            <a:ext cx="9834293" cy="5442516"/>
          </a:xfrm>
          <a:prstGeom prst="rect">
            <a:avLst/>
          </a:prstGeom>
          <a:noFill/>
        </p:spPr>
        <p:txBody>
          <a:bodyPr wrap="square">
            <a:spAutoFit/>
          </a:bodyPr>
          <a:lstStyle/>
          <a:p>
            <a:pPr marL="285750" indent="-285750" algn="just">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Zen of Python, a collection of guiding principles for writing on Python, is an ideal manual for test automation. It reminds you about the basic rules that make automated test scripts efficient. Tests should be simple and readable, obvious and relevant, complex but not complicated.</a:t>
            </a:r>
          </a:p>
          <a:p>
            <a:pPr marL="285750" indent="-285750" algn="just">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Pytest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one of the best available frameworks for automation available. It can handle any functional test, whether we’re talking about unit, integration, or end-to-end testing. Plugins extend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pytest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capabilities and allow you to cover code, run several tests simultaneously, and integrate with other frameworks, like Django and Flask.</a:t>
            </a:r>
          </a:p>
          <a:p>
            <a:pPr marL="285750" indent="-285750" algn="just">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A rich library of useful packages and ready-to-use ingredients for automation greatly facilitates testing in Python.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Python is object-oriented and functional. It allows choosing what suits your tasks better – functions or classes. Distributed functions don’t have side effects, and simple syntax makes them readable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Command Line can drive the entire test automation workflow. Every test framework can launch a console for searching and running tests. Rich command line support greatly simplifies test management. Moreover, automation with Python supports exploratory testing.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Scalability makes Python equally great for beginners and experienced users. Scalability is achievable through syntax, superb structure, modularity, and a vast ecosystem of tools. It is also possible to integrate numerous side tools and processes.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98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CFFDB2-E898-63D7-1686-89E4C7183D49}"/>
              </a:ext>
            </a:extLst>
          </p:cNvPr>
          <p:cNvSpPr/>
          <p:nvPr/>
        </p:nvSpPr>
        <p:spPr>
          <a:xfrm>
            <a:off x="2341826" y="786385"/>
            <a:ext cx="9551951" cy="769441"/>
          </a:xfrm>
          <a:prstGeom prst="rect">
            <a:avLst/>
          </a:prstGeom>
          <a:noFill/>
        </p:spPr>
        <p:txBody>
          <a:bodyPr wrap="square" lIns="91440" tIns="45720" rIns="91440" bIns="45720">
            <a:spAutoFit/>
          </a:bodyPr>
          <a:lstStyle/>
          <a:p>
            <a:pPr algn="ctr"/>
            <a:r>
              <a:rPr lang="en-US" sz="4400" i="1" dirty="0">
                <a:effectLst/>
                <a:latin typeface="Times New Roman" panose="02020603050405020304" pitchFamily="18" charset="0"/>
                <a:ea typeface="Calibri" panose="020F0502020204030204" pitchFamily="34" charset="0"/>
                <a:cs typeface="Times New Roman" panose="02020603050405020304" pitchFamily="18" charset="0"/>
              </a:rPr>
              <a:t>How does IT automation work?</a:t>
            </a:r>
            <a:endParaRPr lang="en-IN" sz="44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E4F11E-EA04-33E4-83B5-BE3CEAE18203}"/>
              </a:ext>
            </a:extLst>
          </p:cNvPr>
          <p:cNvSpPr txBox="1"/>
          <p:nvPr/>
        </p:nvSpPr>
        <p:spPr>
          <a:xfrm>
            <a:off x="2059484" y="2244987"/>
            <a:ext cx="9834293" cy="4154984"/>
          </a:xfrm>
          <a:prstGeom prst="rect">
            <a:avLst/>
          </a:prstGeom>
          <a:noFill/>
        </p:spPr>
        <p:txBody>
          <a:bodyPr wrap="square">
            <a:spAutoFit/>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IT automation software can perform a range of IT tasks and processes, from simple to complex. For example, automation can be used to create networking or security templates and blueprints and to configure applications and provision production-ready infrastructure.</a:t>
            </a:r>
          </a:p>
          <a:p>
            <a:pPr algn="just"/>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Recent IT automation trends include the use of artificial intelligence and machine learning (two different but related technologies) to create smarter processes that deal with more unpredictable situations. These technologies are still in their early stages, but they could allow automated processes to learn and improve as they go. Automation tools themselves are also becoming more powerful, allowing IT staff to build workflows more quickly.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11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CFFDB2-E898-63D7-1686-89E4C7183D49}"/>
              </a:ext>
            </a:extLst>
          </p:cNvPr>
          <p:cNvSpPr/>
          <p:nvPr/>
        </p:nvSpPr>
        <p:spPr>
          <a:xfrm>
            <a:off x="2408401" y="458029"/>
            <a:ext cx="9783599" cy="707886"/>
          </a:xfrm>
          <a:prstGeom prst="rect">
            <a:avLst/>
          </a:prstGeom>
          <a:noFill/>
        </p:spPr>
        <p:txBody>
          <a:bodyPr wrap="square" lIns="91440" tIns="45720" rIns="91440" bIns="45720">
            <a:spAutoFit/>
          </a:bodyPr>
          <a:lstStyle/>
          <a:p>
            <a:pPr algn="ct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What are the cons of IT automation?</a:t>
            </a:r>
            <a:endParaRPr lang="en-IN" sz="40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E4F11E-EA04-33E4-83B5-BE3CEAE18203}"/>
              </a:ext>
            </a:extLst>
          </p:cNvPr>
          <p:cNvSpPr txBox="1"/>
          <p:nvPr/>
        </p:nvSpPr>
        <p:spPr>
          <a:xfrm>
            <a:off x="2068628" y="1415484"/>
            <a:ext cx="9834293" cy="5227585"/>
          </a:xfrm>
          <a:prstGeom prst="rect">
            <a:avLst/>
          </a:prstGeom>
          <a:noFill/>
        </p:spPr>
        <p:txBody>
          <a:bodyPr wrap="square">
            <a:spAutoFit/>
          </a:bodyPr>
          <a:lstStyle/>
          <a:p>
            <a:pPr>
              <a:lnSpc>
                <a:spcPts val="18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Although automation has many advantages, there are a few important things to watch out for:</a:t>
            </a:r>
          </a:p>
          <a:p>
            <a:pPr>
              <a:lnSpc>
                <a:spcPts val="1800"/>
              </a:lnSpc>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nSpc>
                <a:spcPct val="115000"/>
              </a:lnSpc>
              <a:spcAft>
                <a:spcPts val="1000"/>
              </a:spcAft>
              <a:buSzPts val="1000"/>
              <a:buFont typeface="Wingdings" panose="05000000000000000000" pitchFamily="2" charset="2"/>
              <a:buChar char="Ø"/>
              <a:tabLst>
                <a:tab pos="457200" algn="l"/>
              </a:tabLs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Inflexibility</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 automated process by itself doesn’t handle change well. And many automation tools are built for a specific, narrow purpose, limiting them to that function.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15000"/>
              </a:lnSpc>
              <a:spcAft>
                <a:spcPts val="1000"/>
              </a:spcAft>
              <a:buSzPts val="1000"/>
              <a:buFont typeface="Wingdings" panose="05000000000000000000" pitchFamily="2" charset="2"/>
              <a:buChar char="Ø"/>
              <a:tabLst>
                <a:tab pos="457200" algn="l"/>
              </a:tabLs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Investment cost</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Although IT automation can save money, it can also involve a substantial upfront investment to purchase software and set up the automation. A business must carefully consider its IT automation strategy to make sure that the processes it wants to automate will provide a significant ROI. Routine tasks that eat up a significant amount of IT staff’s time are worth automating. Processes that run once a month are probably not.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15000"/>
              </a:lnSpc>
              <a:spcAft>
                <a:spcPts val="1000"/>
              </a:spcAft>
              <a:buSzPts val="1000"/>
              <a:buFont typeface="Wingdings" panose="05000000000000000000" pitchFamily="2" charset="2"/>
              <a:buChar char="Ø"/>
              <a:tabLst>
                <a:tab pos="457200" algn="l"/>
              </a:tabLs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Increased consequences for errors</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Automation does greatly reduce the chance of human error. But because automation is so fast and powerful, any automated errors that do occur can cause much more damage than manual ones. This means that it is important to set up automation tools correctly and test them before deployment.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all these cases, the key to avoiding problems is to be thoughtful about your IT automation strategy and deployment. Automation is a powerful tool, but it is only as good as the team that implements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986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97</TotalTime>
  <Words>1290</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Cambria</vt:lpstr>
      <vt:lpstr>metropolislight</vt:lpstr>
      <vt:lpstr>Times New Roman</vt:lpstr>
      <vt:lpstr>Tw Cen MT</vt:lpstr>
      <vt:lpstr>Wingdings</vt:lpstr>
      <vt:lpstr>Circuit</vt:lpstr>
      <vt:lpstr>IT Automation with Python</vt:lpstr>
      <vt:lpstr>What is IT Automation?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Automation with Python</dc:title>
  <dc:creator>Sahiba Soni</dc:creator>
  <cp:lastModifiedBy>Sahiba Soni</cp:lastModifiedBy>
  <cp:revision>1</cp:revision>
  <dcterms:created xsi:type="dcterms:W3CDTF">2022-11-30T06:35:58Z</dcterms:created>
  <dcterms:modified xsi:type="dcterms:W3CDTF">2022-11-30T08:13:03Z</dcterms:modified>
</cp:coreProperties>
</file>