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8" r:id="rId10"/>
    <p:sldId id="269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8D1500-27BC-41A5-95DD-F539A98562C1}" v="704" dt="2021-10-22T14:44:56.869"/>
    <p1510:client id="{F3F30026-79E2-4F2D-835E-E6DCE01291F9}" v="61" dt="2021-10-23T08:43:42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10/24/2021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49010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5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7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3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0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516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1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7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5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4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19" r:id="rId4"/>
    <p:sldLayoutId id="2147483820" r:id="rId5"/>
    <p:sldLayoutId id="2147483825" r:id="rId6"/>
    <p:sldLayoutId id="2147483821" r:id="rId7"/>
    <p:sldLayoutId id="2147483822" r:id="rId8"/>
    <p:sldLayoutId id="2147483823" r:id="rId9"/>
    <p:sldLayoutId id="2147483824" r:id="rId10"/>
    <p:sldLayoutId id="2147483826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llarsandsense.sg/5-insurance-sales-tactics-that-singaporeans-keep-falling-for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lain_text" TargetMode="External"/><Relationship Id="rId13" Type="http://schemas.openxmlformats.org/officeDocument/2006/relationships/hyperlink" Target="https://en.wikipedia.org/wiki/Web_design" TargetMode="External"/><Relationship Id="rId18" Type="http://schemas.openxmlformats.org/officeDocument/2006/relationships/hyperlink" Target="https://en.wikipedia.org/wiki/Network_security" TargetMode="External"/><Relationship Id="rId3" Type="http://schemas.openxmlformats.org/officeDocument/2006/relationships/hyperlink" Target="https://en.wikipedia.org/wiki/Internet" TargetMode="External"/><Relationship Id="rId7" Type="http://schemas.openxmlformats.org/officeDocument/2006/relationships/hyperlink" Target="https://en.wikipedia.org/wiki/Static_Web_page" TargetMode="External"/><Relationship Id="rId12" Type="http://schemas.openxmlformats.org/officeDocument/2006/relationships/hyperlink" Target="https://en.wikipedia.org/wiki/Web_engineering" TargetMode="External"/><Relationship Id="rId17" Type="http://schemas.openxmlformats.org/officeDocument/2006/relationships/hyperlink" Target="https://en.wikipedia.org/wiki/Web_server" TargetMode="External"/><Relationship Id="rId2" Type="http://schemas.openxmlformats.org/officeDocument/2006/relationships/hyperlink" Target="https://en.wikipedia.org/wiki/Web_site" TargetMode="External"/><Relationship Id="rId16" Type="http://schemas.openxmlformats.org/officeDocument/2006/relationships/hyperlink" Target="https://en.wikipedia.org/wiki/Server-side_script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Web_development#cite_note-1" TargetMode="External"/><Relationship Id="rId11" Type="http://schemas.openxmlformats.org/officeDocument/2006/relationships/hyperlink" Target="https://en.wikipedia.org/wiki/Social_network_service" TargetMode="External"/><Relationship Id="rId5" Type="http://schemas.openxmlformats.org/officeDocument/2006/relationships/hyperlink" Target="https://en.wikipedia.org/wiki/Intranet" TargetMode="External"/><Relationship Id="rId15" Type="http://schemas.openxmlformats.org/officeDocument/2006/relationships/hyperlink" Target="https://en.wikipedia.org/wiki/Client-side_scripting" TargetMode="External"/><Relationship Id="rId10" Type="http://schemas.openxmlformats.org/officeDocument/2006/relationships/hyperlink" Target="https://en.wikipedia.org/wiki/Electronic_business" TargetMode="External"/><Relationship Id="rId19" Type="http://schemas.openxmlformats.org/officeDocument/2006/relationships/hyperlink" Target="https://en.wikipedia.org/wiki/E-commerce" TargetMode="External"/><Relationship Id="rId4" Type="http://schemas.openxmlformats.org/officeDocument/2006/relationships/hyperlink" Target="https://en.wikipedia.org/wiki/World_Wide_Web" TargetMode="External"/><Relationship Id="rId9" Type="http://schemas.openxmlformats.org/officeDocument/2006/relationships/hyperlink" Target="https://en.wikipedia.org/wiki/Web_application" TargetMode="External"/><Relationship Id="rId14" Type="http://schemas.openxmlformats.org/officeDocument/2006/relationships/hyperlink" Target="https://en.wikipedia.org/wiki/Web_content_developmen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JavaScript" TargetMode="External"/><Relationship Id="rId3" Type="http://schemas.openxmlformats.org/officeDocument/2006/relationships/hyperlink" Target="http://www.flickr.com/photos/davidchief/6441607321/" TargetMode="External"/><Relationship Id="rId7" Type="http://schemas.openxmlformats.org/officeDocument/2006/relationships/hyperlink" Target="https://en.wikipedia.org/wiki/Scripting_language" TargetMode="External"/><Relationship Id="rId12" Type="http://schemas.openxmlformats.org/officeDocument/2006/relationships/hyperlink" Target="https://en.wikipedia.org/wiki/Hyperlink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ascading_Style_Sheets" TargetMode="External"/><Relationship Id="rId11" Type="http://schemas.openxmlformats.org/officeDocument/2006/relationships/hyperlink" Target="https://en.wikipedia.org/wiki/Semantics" TargetMode="External"/><Relationship Id="rId5" Type="http://schemas.openxmlformats.org/officeDocument/2006/relationships/hyperlink" Target="https://en.wikipedia.org/wiki/Web_browser" TargetMode="External"/><Relationship Id="rId10" Type="http://schemas.openxmlformats.org/officeDocument/2006/relationships/hyperlink" Target="https://en.wikipedia.org/wiki/Structured_document" TargetMode="External"/><Relationship Id="rId4" Type="http://schemas.openxmlformats.org/officeDocument/2006/relationships/hyperlink" Target="https://en.wikipedia.org/wiki/Markup_language" TargetMode="External"/><Relationship Id="rId9" Type="http://schemas.openxmlformats.org/officeDocument/2006/relationships/hyperlink" Target="https://en.wikipedia.org/wiki/HTML_element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World_Wide_Web" TargetMode="External"/><Relationship Id="rId3" Type="http://schemas.openxmlformats.org/officeDocument/2006/relationships/hyperlink" Target="https://www.huolg.net/frontend/271" TargetMode="External"/><Relationship Id="rId7" Type="http://schemas.openxmlformats.org/officeDocument/2006/relationships/hyperlink" Target="https://en.wikipedia.org/wiki/HTML" TargetMode="External"/><Relationship Id="rId12" Type="http://schemas.openxmlformats.org/officeDocument/2006/relationships/hyperlink" Target="https://en.wikipedia.org/wiki/Typefac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arkup_language" TargetMode="External"/><Relationship Id="rId11" Type="http://schemas.openxmlformats.org/officeDocument/2006/relationships/hyperlink" Target="https://en.wikipedia.org/wiki/Color" TargetMode="External"/><Relationship Id="rId5" Type="http://schemas.openxmlformats.org/officeDocument/2006/relationships/hyperlink" Target="https://en.wikipedia.org/wiki/Presentation_semantics" TargetMode="External"/><Relationship Id="rId10" Type="http://schemas.openxmlformats.org/officeDocument/2006/relationships/hyperlink" Target="https://en.wikipedia.org/wiki/Page_layout" TargetMode="External"/><Relationship Id="rId4" Type="http://schemas.openxmlformats.org/officeDocument/2006/relationships/hyperlink" Target="https://en.wikipedia.org/wiki/Style_sheet_language" TargetMode="External"/><Relationship Id="rId9" Type="http://schemas.openxmlformats.org/officeDocument/2006/relationships/hyperlink" Target="https://en.wikipedia.org/wiki/JavaScript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lient-side" TargetMode="External"/><Relationship Id="rId13" Type="http://schemas.openxmlformats.org/officeDocument/2006/relationships/hyperlink" Target="https://en.wikipedia.org/wiki/Standard_library" TargetMode="External"/><Relationship Id="rId3" Type="http://schemas.openxmlformats.org/officeDocument/2006/relationships/hyperlink" Target="https://www.flickr.com/photos/appleboy/19224697601" TargetMode="External"/><Relationship Id="rId7" Type="http://schemas.openxmlformats.org/officeDocument/2006/relationships/hyperlink" Target="https://en.wikipedia.org/wiki/Website" TargetMode="External"/><Relationship Id="rId12" Type="http://schemas.openxmlformats.org/officeDocument/2006/relationships/hyperlink" Target="https://en.wikipedia.org/wiki/Syntax_(programming_languages)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World_Wide_Web" TargetMode="External"/><Relationship Id="rId11" Type="http://schemas.openxmlformats.org/officeDocument/2006/relationships/hyperlink" Target="https://en.wikipedia.org/wiki/Java_(programming_language)" TargetMode="External"/><Relationship Id="rId5" Type="http://schemas.openxmlformats.org/officeDocument/2006/relationships/hyperlink" Target="https://en.wikipedia.org/wiki/CSS" TargetMode="External"/><Relationship Id="rId10" Type="http://schemas.openxmlformats.org/officeDocument/2006/relationships/hyperlink" Target="https://en.wikipedia.org/wiki/Library_(computing)" TargetMode="External"/><Relationship Id="rId4" Type="http://schemas.openxmlformats.org/officeDocument/2006/relationships/hyperlink" Target="https://en.wikipedia.org/wiki/HTML" TargetMode="External"/><Relationship Id="rId9" Type="http://schemas.openxmlformats.org/officeDocument/2006/relationships/hyperlink" Target="https://en.wikipedia.org/wiki/Web_pag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477" y="1810177"/>
            <a:ext cx="5771947" cy="295262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6300" kern="1200" spc="-50" baseline="0">
                <a:latin typeface="+mj-lt"/>
                <a:ea typeface="+mj-ea"/>
                <a:cs typeface="+mj-cs"/>
              </a:rPr>
              <a:t>WEB </a:t>
            </a:r>
            <a:br>
              <a:rPr lang="en-US" sz="6300" kern="1200" spc="-50" baseline="0"/>
            </a:br>
            <a:r>
              <a:rPr lang="en-US" sz="6300" kern="1200" spc="-50" baseline="0">
                <a:latin typeface="+mj-lt"/>
                <a:ea typeface="+mj-ea"/>
                <a:cs typeface="+mj-cs"/>
              </a:rPr>
              <a:t>DEVELOPMENT</a:t>
            </a:r>
            <a:endParaRPr lang="en-US" sz="6300" kern="1200" spc="-50" baseline="0">
              <a:latin typeface="+mj-lt"/>
              <a:cs typeface="Aharoni"/>
            </a:endParaRPr>
          </a:p>
        </p:txBody>
      </p:sp>
      <p:pic>
        <p:nvPicPr>
          <p:cNvPr id="50" name="Picture 2" descr="Geometric yellow and violet gradient">
            <a:extLst>
              <a:ext uri="{FF2B5EF4-FFF2-40B4-BE49-F238E27FC236}">
                <a16:creationId xmlns:a16="http://schemas.microsoft.com/office/drawing/2014/main" id="{4ED38AA5-CA37-4F5C-9E4F-F3E7041D71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20" b="-2"/>
          <a:stretch/>
        </p:blipFill>
        <p:spPr>
          <a:xfrm>
            <a:off x="762000" y="758952"/>
            <a:ext cx="3890922" cy="2670048"/>
          </a:xfrm>
          <a:prstGeom prst="rect">
            <a:avLst/>
          </a:prstGeom>
        </p:spPr>
      </p:pic>
      <p:pic>
        <p:nvPicPr>
          <p:cNvPr id="89" name="Picture 89" descr="Website Development Free Stock Photo - Public Domain Pictures">
            <a:extLst>
              <a:ext uri="{FF2B5EF4-FFF2-40B4-BE49-F238E27FC236}">
                <a16:creationId xmlns:a16="http://schemas.microsoft.com/office/drawing/2014/main" id="{FA5B87FD-EF07-4486-8ADE-AF3A91E56D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83" r="1" b="1"/>
          <a:stretch/>
        </p:blipFill>
        <p:spPr>
          <a:xfrm>
            <a:off x="762000" y="3429000"/>
            <a:ext cx="3895344" cy="267004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9589314-26E9-4CB4-85BC-347CD6561822}"/>
              </a:ext>
            </a:extLst>
          </p:cNvPr>
          <p:cNvSpPr txBox="1"/>
          <p:nvPr/>
        </p:nvSpPr>
        <p:spPr>
          <a:xfrm>
            <a:off x="8292861" y="4702989"/>
            <a:ext cx="2619565" cy="106589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2400"/>
              <a:t>-PRESENTED BY</a:t>
            </a: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2400"/>
              <a:t>  SAHIL KUMAR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ACEDC033-8DAA-4024-87F5-57430053A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D584A691-C497-4066-927B-46560195E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D3AEB7CE-C469-433E-B987-2472323E8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27" y="770285"/>
            <a:ext cx="6527224" cy="3114348"/>
          </a:xfrm>
          <a:prstGeom prst="rect">
            <a:avLst/>
          </a:prstGeom>
        </p:spPr>
      </p:pic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F81D4B1-D787-4313-9E42-C7ACDF6D2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950" y="3914151"/>
            <a:ext cx="6888549" cy="288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54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F16C-F1FD-4100-8592-224B079B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haroni"/>
              </a:rPr>
              <a:t>Conclusion: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F189A-39C3-4C9C-B918-8A6E33580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ea typeface="+mn-lt"/>
                <a:cs typeface="+mn-lt"/>
              </a:rPr>
              <a:t>The main aim of this project was to design a multi-page responsive webpage which can be used in all the devices of different screen ratios.</a:t>
            </a:r>
          </a:p>
          <a:p>
            <a:r>
              <a:rPr lang="en-US"/>
              <a:t>The approach used is as follows:</a:t>
            </a:r>
          </a:p>
          <a:p>
            <a:pPr marL="0" indent="0">
              <a:buNone/>
            </a:pPr>
            <a:r>
              <a:rPr lang="en-US"/>
              <a:t>Used HTML to build the structure of the webpage, then </a:t>
            </a:r>
            <a:r>
              <a:rPr lang="en-US" dirty="0"/>
              <a:t>usedBootstrap (CSS framework) for various components and some CSS wherever required, at the end used the &lt;scripts&gt; to include javascript.</a:t>
            </a:r>
          </a:p>
        </p:txBody>
      </p:sp>
    </p:spTree>
    <p:extLst>
      <p:ext uri="{BB962C8B-B14F-4D97-AF65-F5344CB8AC3E}">
        <p14:creationId xmlns:p14="http://schemas.microsoft.com/office/powerpoint/2010/main" val="2475886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AF5A1-4884-4FBA-B1BB-80A2939E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A8C16DA-E452-4500-B803-5D451BB09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57238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5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6ED02592-ECF3-4ED5-8EF3-7720778B65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0795" b="29079"/>
          <a:stretch/>
        </p:blipFill>
        <p:spPr>
          <a:xfrm>
            <a:off x="761999" y="743803"/>
            <a:ext cx="10668000" cy="534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0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B5583F-9936-4BDA-ACE1-E24A66B94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5AF5A1-4884-4FBA-B1BB-80A2939E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8C16DA-E452-4500-B803-5D451BB09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57238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HD wallpaper: Java logo, web development, text, illuminated ...">
            <a:extLst>
              <a:ext uri="{FF2B5EF4-FFF2-40B4-BE49-F238E27FC236}">
                <a16:creationId xmlns:a16="http://schemas.microsoft.com/office/drawing/2014/main" id="{5614AC05-A668-4523-9A57-9C5F31C47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919" y="1150482"/>
            <a:ext cx="8101860" cy="455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0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5CDAFE1-059B-49EF-8E73-47DED29BD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0" cy="6105523"/>
          </a:xfrm>
          <a:custGeom>
            <a:avLst/>
            <a:gdLst>
              <a:gd name="connsiteX0" fmla="*/ 0 w 11430000"/>
              <a:gd name="connsiteY0" fmla="*/ 0 h 6105523"/>
              <a:gd name="connsiteX1" fmla="*/ 7267575 w 11430000"/>
              <a:gd name="connsiteY1" fmla="*/ 0 h 6105523"/>
              <a:gd name="connsiteX2" fmla="*/ 7267575 w 11430000"/>
              <a:gd name="connsiteY2" fmla="*/ 762000 h 6105523"/>
              <a:gd name="connsiteX3" fmla="*/ 11430000 w 11430000"/>
              <a:gd name="connsiteY3" fmla="*/ 762000 h 6105523"/>
              <a:gd name="connsiteX4" fmla="*/ 11430000 w 11430000"/>
              <a:gd name="connsiteY4" fmla="*/ 6105523 h 6105523"/>
              <a:gd name="connsiteX5" fmla="*/ 7267575 w 11430000"/>
              <a:gd name="connsiteY5" fmla="*/ 6105523 h 6105523"/>
              <a:gd name="connsiteX6" fmla="*/ 5334000 w 11430000"/>
              <a:gd name="connsiteY6" fmla="*/ 6105523 h 6105523"/>
              <a:gd name="connsiteX7" fmla="*/ 0 w 11430000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6105523">
                <a:moveTo>
                  <a:pt x="0" y="0"/>
                </a:moveTo>
                <a:lnTo>
                  <a:pt x="7267575" y="0"/>
                </a:lnTo>
                <a:lnTo>
                  <a:pt x="7267575" y="762000"/>
                </a:lnTo>
                <a:lnTo>
                  <a:pt x="11430000" y="762000"/>
                </a:lnTo>
                <a:lnTo>
                  <a:pt x="11430000" y="6105523"/>
                </a:lnTo>
                <a:lnTo>
                  <a:pt x="7267575" y="6105523"/>
                </a:lnTo>
                <a:lnTo>
                  <a:pt x="5334000" y="6105523"/>
                </a:lnTo>
                <a:lnTo>
                  <a:pt x="0" y="6105523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CFA0A-4CCE-485B-BC10-C65258BB8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9899904" cy="1345115"/>
          </a:xfrm>
        </p:spPr>
        <p:txBody>
          <a:bodyPr>
            <a:normAutofit/>
          </a:bodyPr>
          <a:lstStyle/>
          <a:p>
            <a:r>
              <a:rPr lang="en-US">
                <a:cs typeface="Aharoni"/>
              </a:rPr>
              <a:t>What is Web Development?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24162-3D1C-45EF-85BD-9B27AA598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973" y="2646633"/>
            <a:ext cx="9899904" cy="3125777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b="1">
                <a:ea typeface="+mn-lt"/>
                <a:cs typeface="+mn-lt"/>
              </a:rPr>
              <a:t>Web development</a:t>
            </a:r>
            <a:r>
              <a:rPr lang="en-US">
                <a:ea typeface="+mn-lt"/>
                <a:cs typeface="+mn-lt"/>
              </a:rPr>
              <a:t> is the work involved in developing a </a:t>
            </a:r>
            <a:r>
              <a:rPr lang="en-US">
                <a:ea typeface="+mn-lt"/>
                <a:cs typeface="+mn-lt"/>
                <a:hlinkClick r:id="rId2"/>
              </a:rPr>
              <a:t>Web site</a:t>
            </a:r>
            <a:r>
              <a:rPr lang="en-US">
                <a:ea typeface="+mn-lt"/>
                <a:cs typeface="+mn-lt"/>
              </a:rPr>
              <a:t> for the </a:t>
            </a:r>
            <a:r>
              <a:rPr lang="en-US">
                <a:ea typeface="+mn-lt"/>
                <a:cs typeface="+mn-lt"/>
                <a:hlinkClick r:id="rId3"/>
              </a:rPr>
              <a:t>Internet</a:t>
            </a:r>
            <a:r>
              <a:rPr lang="en-US">
                <a:ea typeface="+mn-lt"/>
                <a:cs typeface="+mn-lt"/>
              </a:rPr>
              <a:t> (</a:t>
            </a:r>
            <a:r>
              <a:rPr lang="en-US">
                <a:ea typeface="+mn-lt"/>
                <a:cs typeface="+mn-lt"/>
                <a:hlinkClick r:id="rId4"/>
              </a:rPr>
              <a:t>World Wide Web</a:t>
            </a:r>
            <a:r>
              <a:rPr lang="en-US">
                <a:ea typeface="+mn-lt"/>
                <a:cs typeface="+mn-lt"/>
              </a:rPr>
              <a:t>) or an </a:t>
            </a:r>
            <a:r>
              <a:rPr lang="en-US">
                <a:ea typeface="+mn-lt"/>
                <a:cs typeface="+mn-lt"/>
                <a:hlinkClick r:id="rId5"/>
              </a:rPr>
              <a:t>intranet</a:t>
            </a:r>
            <a:r>
              <a:rPr lang="en-US">
                <a:ea typeface="+mn-lt"/>
                <a:cs typeface="+mn-lt"/>
              </a:rPr>
              <a:t> (a private network).</a:t>
            </a:r>
            <a:r>
              <a:rPr lang="en-US" baseline="30000">
                <a:ea typeface="+mn-lt"/>
                <a:cs typeface="+mn-lt"/>
                <a:hlinkClick r:id="rId6"/>
              </a:rPr>
              <a:t>[1]</a:t>
            </a:r>
            <a:r>
              <a:rPr lang="en-US">
                <a:ea typeface="+mn-lt"/>
                <a:cs typeface="+mn-lt"/>
              </a:rPr>
              <a:t> Web development can range from developing a simple single </a:t>
            </a:r>
            <a:r>
              <a:rPr lang="en-US">
                <a:ea typeface="+mn-lt"/>
                <a:cs typeface="+mn-lt"/>
                <a:hlinkClick r:id="rId7"/>
              </a:rPr>
              <a:t>static page</a:t>
            </a:r>
            <a:r>
              <a:rPr lang="en-US">
                <a:ea typeface="+mn-lt"/>
                <a:cs typeface="+mn-lt"/>
              </a:rPr>
              <a:t> of </a:t>
            </a:r>
            <a:r>
              <a:rPr lang="en-US">
                <a:ea typeface="+mn-lt"/>
                <a:cs typeface="+mn-lt"/>
                <a:hlinkClick r:id="rId8"/>
              </a:rPr>
              <a:t>plain text</a:t>
            </a:r>
            <a:r>
              <a:rPr lang="en-US">
                <a:ea typeface="+mn-lt"/>
                <a:cs typeface="+mn-lt"/>
              </a:rPr>
              <a:t> to complex </a:t>
            </a:r>
            <a:r>
              <a:rPr lang="en-US">
                <a:ea typeface="+mn-lt"/>
                <a:cs typeface="+mn-lt"/>
                <a:hlinkClick r:id="rId9"/>
              </a:rPr>
              <a:t>web applications</a:t>
            </a:r>
            <a:r>
              <a:rPr lang="en-US">
                <a:ea typeface="+mn-lt"/>
                <a:cs typeface="+mn-lt"/>
              </a:rPr>
              <a:t>, </a:t>
            </a:r>
            <a:r>
              <a:rPr lang="en-US">
                <a:ea typeface="+mn-lt"/>
                <a:cs typeface="+mn-lt"/>
                <a:hlinkClick r:id="rId10"/>
              </a:rPr>
              <a:t>electronic businesses</a:t>
            </a:r>
            <a:r>
              <a:rPr lang="en-US">
                <a:ea typeface="+mn-lt"/>
                <a:cs typeface="+mn-lt"/>
              </a:rPr>
              <a:t>, and </a:t>
            </a:r>
            <a:r>
              <a:rPr lang="en-US">
                <a:ea typeface="+mn-lt"/>
                <a:cs typeface="+mn-lt"/>
                <a:hlinkClick r:id="rId11"/>
              </a:rPr>
              <a:t>social network services</a:t>
            </a:r>
            <a:r>
              <a:rPr lang="en-US">
                <a:ea typeface="+mn-lt"/>
                <a:cs typeface="+mn-lt"/>
              </a:rPr>
              <a:t>. A more comprehensive list of tasks to which Web development commonly refers, may include </a:t>
            </a:r>
            <a:r>
              <a:rPr lang="en-US">
                <a:ea typeface="+mn-lt"/>
                <a:cs typeface="+mn-lt"/>
                <a:hlinkClick r:id="rId12"/>
              </a:rPr>
              <a:t>Web engineering</a:t>
            </a:r>
            <a:r>
              <a:rPr lang="en-US">
                <a:ea typeface="+mn-lt"/>
                <a:cs typeface="+mn-lt"/>
              </a:rPr>
              <a:t>, </a:t>
            </a:r>
            <a:r>
              <a:rPr lang="en-US">
                <a:ea typeface="+mn-lt"/>
                <a:cs typeface="+mn-lt"/>
                <a:hlinkClick r:id="rId13"/>
              </a:rPr>
              <a:t>Web design</a:t>
            </a:r>
            <a:r>
              <a:rPr lang="en-US">
                <a:ea typeface="+mn-lt"/>
                <a:cs typeface="+mn-lt"/>
              </a:rPr>
              <a:t>, </a:t>
            </a:r>
            <a:r>
              <a:rPr lang="en-US">
                <a:ea typeface="+mn-lt"/>
                <a:cs typeface="+mn-lt"/>
                <a:hlinkClick r:id="rId14"/>
              </a:rPr>
              <a:t>Web content development</a:t>
            </a:r>
            <a:r>
              <a:rPr lang="en-US">
                <a:ea typeface="+mn-lt"/>
                <a:cs typeface="+mn-lt"/>
              </a:rPr>
              <a:t>, client liaison, </a:t>
            </a:r>
            <a:r>
              <a:rPr lang="en-US">
                <a:ea typeface="+mn-lt"/>
                <a:cs typeface="+mn-lt"/>
                <a:hlinkClick r:id="rId15"/>
              </a:rPr>
              <a:t>client-side</a:t>
            </a:r>
            <a:r>
              <a:rPr lang="en-US">
                <a:ea typeface="+mn-lt"/>
                <a:cs typeface="+mn-lt"/>
              </a:rPr>
              <a:t>/</a:t>
            </a:r>
            <a:r>
              <a:rPr lang="en-US">
                <a:ea typeface="+mn-lt"/>
                <a:cs typeface="+mn-lt"/>
                <a:hlinkClick r:id="rId16"/>
              </a:rPr>
              <a:t>server-side scripting</a:t>
            </a:r>
            <a:r>
              <a:rPr lang="en-US">
                <a:ea typeface="+mn-lt"/>
                <a:cs typeface="+mn-lt"/>
              </a:rPr>
              <a:t>, </a:t>
            </a:r>
            <a:r>
              <a:rPr lang="en-US">
                <a:ea typeface="+mn-lt"/>
                <a:cs typeface="+mn-lt"/>
                <a:hlinkClick r:id="rId17"/>
              </a:rPr>
              <a:t>Web server</a:t>
            </a:r>
            <a:r>
              <a:rPr lang="en-US">
                <a:ea typeface="+mn-lt"/>
                <a:cs typeface="+mn-lt"/>
              </a:rPr>
              <a:t> and </a:t>
            </a:r>
            <a:r>
              <a:rPr lang="en-US">
                <a:ea typeface="+mn-lt"/>
                <a:cs typeface="+mn-lt"/>
                <a:hlinkClick r:id="rId18"/>
              </a:rPr>
              <a:t>network security</a:t>
            </a:r>
            <a:r>
              <a:rPr lang="en-US">
                <a:ea typeface="+mn-lt"/>
                <a:cs typeface="+mn-lt"/>
              </a:rPr>
              <a:t> configuration, and </a:t>
            </a:r>
            <a:r>
              <a:rPr lang="en-US">
                <a:ea typeface="+mn-lt"/>
                <a:cs typeface="+mn-lt"/>
                <a:hlinkClick r:id="rId19"/>
              </a:rPr>
              <a:t>e-commerce</a:t>
            </a:r>
            <a:r>
              <a:rPr lang="en-US">
                <a:ea typeface="+mn-lt"/>
                <a:cs typeface="+mn-lt"/>
              </a:rPr>
              <a:t> development.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2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5CDAFE1-059B-49EF-8E73-47DED29BD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0" cy="6105523"/>
          </a:xfrm>
          <a:custGeom>
            <a:avLst/>
            <a:gdLst>
              <a:gd name="connsiteX0" fmla="*/ 0 w 11430000"/>
              <a:gd name="connsiteY0" fmla="*/ 0 h 6105523"/>
              <a:gd name="connsiteX1" fmla="*/ 7267575 w 11430000"/>
              <a:gd name="connsiteY1" fmla="*/ 0 h 6105523"/>
              <a:gd name="connsiteX2" fmla="*/ 7267575 w 11430000"/>
              <a:gd name="connsiteY2" fmla="*/ 762000 h 6105523"/>
              <a:gd name="connsiteX3" fmla="*/ 11430000 w 11430000"/>
              <a:gd name="connsiteY3" fmla="*/ 762000 h 6105523"/>
              <a:gd name="connsiteX4" fmla="*/ 11430000 w 11430000"/>
              <a:gd name="connsiteY4" fmla="*/ 6105523 h 6105523"/>
              <a:gd name="connsiteX5" fmla="*/ 7267575 w 11430000"/>
              <a:gd name="connsiteY5" fmla="*/ 6105523 h 6105523"/>
              <a:gd name="connsiteX6" fmla="*/ 5334000 w 11430000"/>
              <a:gd name="connsiteY6" fmla="*/ 6105523 h 6105523"/>
              <a:gd name="connsiteX7" fmla="*/ 0 w 11430000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6105523">
                <a:moveTo>
                  <a:pt x="0" y="0"/>
                </a:moveTo>
                <a:lnTo>
                  <a:pt x="7267575" y="0"/>
                </a:lnTo>
                <a:lnTo>
                  <a:pt x="7267575" y="762000"/>
                </a:lnTo>
                <a:lnTo>
                  <a:pt x="11430000" y="762000"/>
                </a:lnTo>
                <a:lnTo>
                  <a:pt x="11430000" y="6105523"/>
                </a:lnTo>
                <a:lnTo>
                  <a:pt x="7267575" y="6105523"/>
                </a:lnTo>
                <a:lnTo>
                  <a:pt x="5334000" y="6105523"/>
                </a:lnTo>
                <a:lnTo>
                  <a:pt x="0" y="6105523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0EC10-22EA-43F7-A9CE-95DC5EDD7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9899904" cy="1345115"/>
          </a:xfrm>
        </p:spPr>
        <p:txBody>
          <a:bodyPr>
            <a:normAutofit/>
          </a:bodyPr>
          <a:lstStyle/>
          <a:p>
            <a:r>
              <a:rPr lang="en-US">
                <a:cs typeface="Aharoni"/>
              </a:rPr>
              <a:t>Main components of a webpage 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2AAF-DFA3-4557-B5C3-061F27EF0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70222"/>
            <a:ext cx="9899904" cy="312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HTML</a:t>
            </a:r>
          </a:p>
          <a:p>
            <a:r>
              <a:rPr lang="en-US"/>
              <a:t>CSS</a:t>
            </a:r>
          </a:p>
          <a:p>
            <a:r>
              <a:rPr lang="en-US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2179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26A70F00-F11C-4EEF-9002-CAA67EF3F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0" cy="6858000"/>
          </a:xfrm>
          <a:custGeom>
            <a:avLst/>
            <a:gdLst>
              <a:gd name="connsiteX0" fmla="*/ 0 w 11430000"/>
              <a:gd name="connsiteY0" fmla="*/ 0 h 6858000"/>
              <a:gd name="connsiteX1" fmla="*/ 5330523 w 11430000"/>
              <a:gd name="connsiteY1" fmla="*/ 0 h 6858000"/>
              <a:gd name="connsiteX2" fmla="*/ 5330523 w 11430000"/>
              <a:gd name="connsiteY2" fmla="*/ 758952 h 6858000"/>
              <a:gd name="connsiteX3" fmla="*/ 11430000 w 11430000"/>
              <a:gd name="connsiteY3" fmla="*/ 758952 h 6858000"/>
              <a:gd name="connsiteX4" fmla="*/ 11430000 w 11430000"/>
              <a:gd name="connsiteY4" fmla="*/ 6099048 h 6858000"/>
              <a:gd name="connsiteX5" fmla="*/ 5330523 w 11430000"/>
              <a:gd name="connsiteY5" fmla="*/ 6099048 h 6858000"/>
              <a:gd name="connsiteX6" fmla="*/ 5330523 w 11430000"/>
              <a:gd name="connsiteY6" fmla="*/ 6858000 h 6858000"/>
              <a:gd name="connsiteX7" fmla="*/ 0 w 11430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6858000">
                <a:moveTo>
                  <a:pt x="0" y="0"/>
                </a:moveTo>
                <a:lnTo>
                  <a:pt x="5330523" y="0"/>
                </a:lnTo>
                <a:lnTo>
                  <a:pt x="5330523" y="758952"/>
                </a:lnTo>
                <a:lnTo>
                  <a:pt x="11430000" y="758952"/>
                </a:lnTo>
                <a:lnTo>
                  <a:pt x="11430000" y="6099048"/>
                </a:lnTo>
                <a:lnTo>
                  <a:pt x="5330523" y="6099048"/>
                </a:lnTo>
                <a:lnTo>
                  <a:pt x="5330523" y="6858000"/>
                </a:lnTo>
                <a:lnTo>
                  <a:pt x="0" y="6858000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67386-BD39-481F-AB5E-81AE8E8DD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319575"/>
            <a:ext cx="4572001" cy="1345115"/>
          </a:xfrm>
        </p:spPr>
        <p:txBody>
          <a:bodyPr>
            <a:normAutofit/>
          </a:bodyPr>
          <a:lstStyle/>
          <a:p>
            <a:r>
              <a:rPr lang="en-US" dirty="0">
                <a:cs typeface="Aharoni"/>
              </a:rPr>
              <a:t>HTML </a:t>
            </a:r>
            <a:r>
              <a:rPr lang="en-US" sz="6000" dirty="0">
                <a:cs typeface="Aharoni"/>
              </a:rPr>
              <a:t>5</a:t>
            </a:r>
            <a:endParaRPr lang="en-US" dirty="0"/>
          </a:p>
        </p:txBody>
      </p:sp>
      <p:pic>
        <p:nvPicPr>
          <p:cNvPr id="4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6E33743E-7473-49AF-9C91-FC7F3E05F8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5629" r="10085" b="-1"/>
          <a:stretch/>
        </p:blipFill>
        <p:spPr>
          <a:xfrm>
            <a:off x="755905" y="762001"/>
            <a:ext cx="4574617" cy="53370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AB661-6A5E-4E4F-9894-B8993C42A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6356" y="2667510"/>
            <a:ext cx="4801644" cy="324604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1400">
                <a:ea typeface="+mn-lt"/>
                <a:cs typeface="+mn-lt"/>
              </a:rPr>
              <a:t>The </a:t>
            </a:r>
            <a:r>
              <a:rPr lang="en-US" sz="1400" b="1">
                <a:ea typeface="+mn-lt"/>
                <a:cs typeface="+mn-lt"/>
              </a:rPr>
              <a:t>HyperText Markup Language</a:t>
            </a:r>
            <a:r>
              <a:rPr lang="en-US" sz="1400">
                <a:ea typeface="+mn-lt"/>
                <a:cs typeface="+mn-lt"/>
              </a:rPr>
              <a:t>, or </a:t>
            </a:r>
            <a:r>
              <a:rPr lang="en-US" sz="1400" b="1">
                <a:ea typeface="+mn-lt"/>
                <a:cs typeface="+mn-lt"/>
              </a:rPr>
              <a:t>HTML</a:t>
            </a:r>
            <a:r>
              <a:rPr lang="en-US" sz="1400">
                <a:ea typeface="+mn-lt"/>
                <a:cs typeface="+mn-lt"/>
              </a:rPr>
              <a:t> is the standard </a:t>
            </a:r>
            <a:r>
              <a:rPr lang="en-US" sz="1400">
                <a:ea typeface="+mn-lt"/>
                <a:cs typeface="+mn-lt"/>
                <a:hlinkClick r:id="rId4"/>
              </a:rPr>
              <a:t>markup language</a:t>
            </a:r>
            <a:r>
              <a:rPr lang="en-US" sz="1400">
                <a:ea typeface="+mn-lt"/>
                <a:cs typeface="+mn-lt"/>
              </a:rPr>
              <a:t> for documents designed to be displayed in a </a:t>
            </a:r>
            <a:r>
              <a:rPr lang="en-US" sz="1400">
                <a:ea typeface="+mn-lt"/>
                <a:cs typeface="+mn-lt"/>
                <a:hlinkClick r:id="rId5"/>
              </a:rPr>
              <a:t>web browser</a:t>
            </a:r>
            <a:r>
              <a:rPr lang="en-US" sz="1400">
                <a:ea typeface="+mn-lt"/>
                <a:cs typeface="+mn-lt"/>
              </a:rPr>
              <a:t>. It can be assisted by technologies such as </a:t>
            </a:r>
            <a:r>
              <a:rPr lang="en-US" sz="1400">
                <a:ea typeface="+mn-lt"/>
                <a:cs typeface="+mn-lt"/>
                <a:hlinkClick r:id="rId6"/>
              </a:rPr>
              <a:t>Cascading Style Sheets</a:t>
            </a:r>
            <a:r>
              <a:rPr lang="en-US" sz="1400">
                <a:ea typeface="+mn-lt"/>
                <a:cs typeface="+mn-lt"/>
              </a:rPr>
              <a:t> (CSS) and </a:t>
            </a:r>
            <a:r>
              <a:rPr lang="en-US" sz="1400">
                <a:ea typeface="+mn-lt"/>
                <a:cs typeface="+mn-lt"/>
                <a:hlinkClick r:id="rId7"/>
              </a:rPr>
              <a:t>scripting languages</a:t>
            </a:r>
            <a:r>
              <a:rPr lang="en-US" sz="1400">
                <a:ea typeface="+mn-lt"/>
                <a:cs typeface="+mn-lt"/>
              </a:rPr>
              <a:t> such as </a:t>
            </a:r>
            <a:r>
              <a:rPr lang="en-US" sz="1400">
                <a:ea typeface="+mn-lt"/>
                <a:cs typeface="+mn-lt"/>
                <a:hlinkClick r:id="rId8"/>
              </a:rPr>
              <a:t>JavaScript</a:t>
            </a:r>
            <a:r>
              <a:rPr lang="en-US" sz="1400">
                <a:ea typeface="+mn-lt"/>
                <a:cs typeface="+mn-lt"/>
              </a:rPr>
              <a:t>.</a:t>
            </a:r>
          </a:p>
          <a:p>
            <a:pPr>
              <a:lnSpc>
                <a:spcPct val="95000"/>
              </a:lnSpc>
            </a:pPr>
            <a:r>
              <a:rPr lang="en-US" sz="1400">
                <a:ea typeface="+mn-lt"/>
                <a:cs typeface="+mn-lt"/>
                <a:hlinkClick r:id="rId9"/>
              </a:rPr>
              <a:t>HTML elements</a:t>
            </a:r>
            <a:r>
              <a:rPr lang="en-US" sz="1400">
                <a:ea typeface="+mn-lt"/>
                <a:cs typeface="+mn-lt"/>
              </a:rPr>
              <a:t> are the building blocks of HTML pages.</a:t>
            </a:r>
          </a:p>
          <a:p>
            <a:pPr>
              <a:lnSpc>
                <a:spcPct val="95000"/>
              </a:lnSpc>
            </a:pPr>
            <a:r>
              <a:rPr lang="en-US" sz="1400">
                <a:ea typeface="+mn-lt"/>
                <a:cs typeface="+mn-lt"/>
              </a:rPr>
              <a:t>HTML provides a means to create </a:t>
            </a:r>
            <a:r>
              <a:rPr lang="en-US" sz="1400">
                <a:ea typeface="+mn-lt"/>
                <a:cs typeface="+mn-lt"/>
                <a:hlinkClick r:id="rId10"/>
              </a:rPr>
              <a:t>structured documents</a:t>
            </a:r>
            <a:r>
              <a:rPr lang="en-US" sz="1400">
                <a:ea typeface="+mn-lt"/>
                <a:cs typeface="+mn-lt"/>
              </a:rPr>
              <a:t> by denoting structural </a:t>
            </a:r>
            <a:r>
              <a:rPr lang="en-US" sz="1400">
                <a:ea typeface="+mn-lt"/>
                <a:cs typeface="+mn-lt"/>
                <a:hlinkClick r:id="rId11"/>
              </a:rPr>
              <a:t>semantics</a:t>
            </a:r>
            <a:r>
              <a:rPr lang="en-US" sz="1400">
                <a:ea typeface="+mn-lt"/>
                <a:cs typeface="+mn-lt"/>
              </a:rPr>
              <a:t> for text such as headings, paragraphs, lists, </a:t>
            </a:r>
            <a:r>
              <a:rPr lang="en-US" sz="1400">
                <a:ea typeface="+mn-lt"/>
                <a:cs typeface="+mn-lt"/>
                <a:hlinkClick r:id="rId12"/>
              </a:rPr>
              <a:t>links</a:t>
            </a:r>
            <a:r>
              <a:rPr lang="en-US" sz="1400">
                <a:ea typeface="+mn-lt"/>
                <a:cs typeface="+mn-lt"/>
              </a:rPr>
              <a:t>, quotes and other items.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30128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26A70F00-F11C-4EEF-9002-CAA67EF3F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0" cy="6858000"/>
          </a:xfrm>
          <a:custGeom>
            <a:avLst/>
            <a:gdLst>
              <a:gd name="connsiteX0" fmla="*/ 0 w 11430000"/>
              <a:gd name="connsiteY0" fmla="*/ 0 h 6858000"/>
              <a:gd name="connsiteX1" fmla="*/ 5330523 w 11430000"/>
              <a:gd name="connsiteY1" fmla="*/ 0 h 6858000"/>
              <a:gd name="connsiteX2" fmla="*/ 5330523 w 11430000"/>
              <a:gd name="connsiteY2" fmla="*/ 758952 h 6858000"/>
              <a:gd name="connsiteX3" fmla="*/ 11430000 w 11430000"/>
              <a:gd name="connsiteY3" fmla="*/ 758952 h 6858000"/>
              <a:gd name="connsiteX4" fmla="*/ 11430000 w 11430000"/>
              <a:gd name="connsiteY4" fmla="*/ 6099048 h 6858000"/>
              <a:gd name="connsiteX5" fmla="*/ 5330523 w 11430000"/>
              <a:gd name="connsiteY5" fmla="*/ 6099048 h 6858000"/>
              <a:gd name="connsiteX6" fmla="*/ 5330523 w 11430000"/>
              <a:gd name="connsiteY6" fmla="*/ 6858000 h 6858000"/>
              <a:gd name="connsiteX7" fmla="*/ 0 w 11430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6858000">
                <a:moveTo>
                  <a:pt x="0" y="0"/>
                </a:moveTo>
                <a:lnTo>
                  <a:pt x="5330523" y="0"/>
                </a:lnTo>
                <a:lnTo>
                  <a:pt x="5330523" y="758952"/>
                </a:lnTo>
                <a:lnTo>
                  <a:pt x="11430000" y="758952"/>
                </a:lnTo>
                <a:lnTo>
                  <a:pt x="11430000" y="6099048"/>
                </a:lnTo>
                <a:lnTo>
                  <a:pt x="5330523" y="6099048"/>
                </a:lnTo>
                <a:lnTo>
                  <a:pt x="5330523" y="6858000"/>
                </a:lnTo>
                <a:lnTo>
                  <a:pt x="0" y="6858000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67386-BD39-481F-AB5E-81AE8E8DD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517903"/>
            <a:ext cx="4572001" cy="1345115"/>
          </a:xfrm>
        </p:spPr>
        <p:txBody>
          <a:bodyPr>
            <a:normAutofit/>
          </a:bodyPr>
          <a:lstStyle/>
          <a:p>
            <a:r>
              <a:rPr lang="en-US" dirty="0">
                <a:cs typeface="Aharoni"/>
              </a:rPr>
              <a:t>CSS </a:t>
            </a:r>
            <a:r>
              <a:rPr lang="en-US" sz="6000" dirty="0">
                <a:cs typeface="Aharoni"/>
              </a:rPr>
              <a:t>3</a:t>
            </a:r>
            <a:endParaRPr lang="en-US" dirty="0">
              <a:cs typeface="Aharon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4051255-355B-4235-947B-476601AD9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667"/>
          <a:stretch/>
        </p:blipFill>
        <p:spPr>
          <a:xfrm>
            <a:off x="755905" y="762001"/>
            <a:ext cx="4574617" cy="53370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AB661-6A5E-4E4F-9894-B8993C42A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970222"/>
            <a:ext cx="4572001" cy="24631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1200" b="1">
                <a:ea typeface="+mn-lt"/>
                <a:cs typeface="+mn-lt"/>
              </a:rPr>
              <a:t>Cascading Style Sheets</a:t>
            </a:r>
            <a:r>
              <a:rPr lang="en-US" sz="1200">
                <a:ea typeface="+mn-lt"/>
                <a:cs typeface="+mn-lt"/>
              </a:rPr>
              <a:t> (</a:t>
            </a:r>
            <a:r>
              <a:rPr lang="en-US" sz="1200" b="1">
                <a:ea typeface="+mn-lt"/>
                <a:cs typeface="+mn-lt"/>
              </a:rPr>
              <a:t>CSS</a:t>
            </a:r>
            <a:r>
              <a:rPr lang="en-US" sz="1200">
                <a:ea typeface="+mn-lt"/>
                <a:cs typeface="+mn-lt"/>
              </a:rPr>
              <a:t>) is a </a:t>
            </a:r>
            <a:r>
              <a:rPr lang="en-US" sz="1200">
                <a:ea typeface="+mn-lt"/>
                <a:cs typeface="+mn-lt"/>
                <a:hlinkClick r:id="rId4"/>
              </a:rPr>
              <a:t>style sheet language</a:t>
            </a:r>
            <a:r>
              <a:rPr lang="en-US" sz="1200">
                <a:ea typeface="+mn-lt"/>
                <a:cs typeface="+mn-lt"/>
              </a:rPr>
              <a:t> used for describing the </a:t>
            </a:r>
            <a:r>
              <a:rPr lang="en-US" sz="1200">
                <a:ea typeface="+mn-lt"/>
                <a:cs typeface="+mn-lt"/>
                <a:hlinkClick r:id="rId5"/>
              </a:rPr>
              <a:t>presentation</a:t>
            </a:r>
            <a:r>
              <a:rPr lang="en-US" sz="1200">
                <a:ea typeface="+mn-lt"/>
                <a:cs typeface="+mn-lt"/>
              </a:rPr>
              <a:t> of a document written in a </a:t>
            </a:r>
            <a:r>
              <a:rPr lang="en-US" sz="1200">
                <a:ea typeface="+mn-lt"/>
                <a:cs typeface="+mn-lt"/>
                <a:hlinkClick r:id="rId6"/>
              </a:rPr>
              <a:t>markup language</a:t>
            </a:r>
            <a:r>
              <a:rPr lang="en-US" sz="1200">
                <a:ea typeface="+mn-lt"/>
                <a:cs typeface="+mn-lt"/>
              </a:rPr>
              <a:t> such as </a:t>
            </a:r>
            <a:r>
              <a:rPr lang="en-US" sz="1200">
                <a:ea typeface="+mn-lt"/>
                <a:cs typeface="+mn-lt"/>
                <a:hlinkClick r:id="rId7"/>
              </a:rPr>
              <a:t>HTML</a:t>
            </a:r>
            <a:r>
              <a:rPr lang="en-US" sz="1200">
                <a:ea typeface="+mn-lt"/>
                <a:cs typeface="+mn-lt"/>
              </a:rPr>
              <a:t>.CSS is a cornerstone technology of the </a:t>
            </a:r>
            <a:r>
              <a:rPr lang="en-US" sz="1200">
                <a:ea typeface="+mn-lt"/>
                <a:cs typeface="+mn-lt"/>
                <a:hlinkClick r:id="rId8"/>
              </a:rPr>
              <a:t>World Wide Web</a:t>
            </a:r>
            <a:r>
              <a:rPr lang="en-US" sz="1200">
                <a:ea typeface="+mn-lt"/>
                <a:cs typeface="+mn-lt"/>
              </a:rPr>
              <a:t>, alongside HTML and </a:t>
            </a:r>
            <a:r>
              <a:rPr lang="en-US" sz="1200">
                <a:ea typeface="+mn-lt"/>
                <a:cs typeface="+mn-lt"/>
                <a:hlinkClick r:id="rId9"/>
              </a:rPr>
              <a:t>JavaScript</a:t>
            </a:r>
            <a:r>
              <a:rPr lang="en-US" sz="1200">
                <a:ea typeface="+mn-lt"/>
                <a:cs typeface="+mn-lt"/>
              </a:rPr>
              <a:t>.</a:t>
            </a:r>
            <a:endParaRPr lang="en-US" sz="1200" baseline="30000">
              <a:ea typeface="+mn-lt"/>
              <a:cs typeface="+mn-lt"/>
            </a:endParaRPr>
          </a:p>
          <a:p>
            <a:pPr>
              <a:lnSpc>
                <a:spcPct val="95000"/>
              </a:lnSpc>
            </a:pPr>
            <a:r>
              <a:rPr lang="en-US" sz="1200">
                <a:ea typeface="+mn-lt"/>
                <a:cs typeface="+mn-lt"/>
              </a:rPr>
              <a:t>CSS is designed to enable the separation of presentation and content, including </a:t>
            </a:r>
            <a:r>
              <a:rPr lang="en-US" sz="1200">
                <a:ea typeface="+mn-lt"/>
                <a:cs typeface="+mn-lt"/>
                <a:hlinkClick r:id="rId10"/>
              </a:rPr>
              <a:t>layout</a:t>
            </a:r>
            <a:r>
              <a:rPr lang="en-US" sz="1200">
                <a:ea typeface="+mn-lt"/>
                <a:cs typeface="+mn-lt"/>
              </a:rPr>
              <a:t>, </a:t>
            </a:r>
            <a:r>
              <a:rPr lang="en-US" sz="1200">
                <a:ea typeface="+mn-lt"/>
                <a:cs typeface="+mn-lt"/>
                <a:hlinkClick r:id="rId11"/>
              </a:rPr>
              <a:t>colors</a:t>
            </a:r>
            <a:r>
              <a:rPr lang="en-US" sz="1200">
                <a:ea typeface="+mn-lt"/>
                <a:cs typeface="+mn-lt"/>
              </a:rPr>
              <a:t>, and </a:t>
            </a:r>
            <a:r>
              <a:rPr lang="en-US" sz="1200">
                <a:ea typeface="+mn-lt"/>
                <a:cs typeface="+mn-lt"/>
                <a:hlinkClick r:id="rId12"/>
              </a:rPr>
              <a:t>fonts</a:t>
            </a:r>
            <a:r>
              <a:rPr lang="en-US" sz="1200">
                <a:ea typeface="+mn-lt"/>
                <a:cs typeface="+mn-lt"/>
              </a:rPr>
              <a:t>.</a:t>
            </a:r>
          </a:p>
          <a:p>
            <a:pPr>
              <a:lnSpc>
                <a:spcPct val="95000"/>
              </a:lnSpc>
            </a:pPr>
            <a:r>
              <a:rPr lang="en-US" sz="1200">
                <a:ea typeface="+mn-lt"/>
                <a:cs typeface="+mn-lt"/>
              </a:rPr>
              <a:t>The name </a:t>
            </a:r>
            <a:r>
              <a:rPr lang="en-US" sz="1200" i="1">
                <a:ea typeface="+mn-lt"/>
                <a:cs typeface="+mn-lt"/>
              </a:rPr>
              <a:t>cascading</a:t>
            </a:r>
            <a:r>
              <a:rPr lang="en-US" sz="1200">
                <a:ea typeface="+mn-lt"/>
                <a:cs typeface="+mn-lt"/>
              </a:rPr>
              <a:t> comes from the specified priority scheme to determine which style rule applies if more than one rule matches a particular element.</a:t>
            </a:r>
          </a:p>
        </p:txBody>
      </p:sp>
    </p:spTree>
    <p:extLst>
      <p:ext uri="{BB962C8B-B14F-4D97-AF65-F5344CB8AC3E}">
        <p14:creationId xmlns:p14="http://schemas.microsoft.com/office/powerpoint/2010/main" val="418152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26A70F00-F11C-4EEF-9002-CAA67EF3F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0" cy="6858000"/>
          </a:xfrm>
          <a:custGeom>
            <a:avLst/>
            <a:gdLst>
              <a:gd name="connsiteX0" fmla="*/ 0 w 11430000"/>
              <a:gd name="connsiteY0" fmla="*/ 0 h 6858000"/>
              <a:gd name="connsiteX1" fmla="*/ 5330523 w 11430000"/>
              <a:gd name="connsiteY1" fmla="*/ 0 h 6858000"/>
              <a:gd name="connsiteX2" fmla="*/ 5330523 w 11430000"/>
              <a:gd name="connsiteY2" fmla="*/ 758952 h 6858000"/>
              <a:gd name="connsiteX3" fmla="*/ 11430000 w 11430000"/>
              <a:gd name="connsiteY3" fmla="*/ 758952 h 6858000"/>
              <a:gd name="connsiteX4" fmla="*/ 11430000 w 11430000"/>
              <a:gd name="connsiteY4" fmla="*/ 6099048 h 6858000"/>
              <a:gd name="connsiteX5" fmla="*/ 5330523 w 11430000"/>
              <a:gd name="connsiteY5" fmla="*/ 6099048 h 6858000"/>
              <a:gd name="connsiteX6" fmla="*/ 5330523 w 11430000"/>
              <a:gd name="connsiteY6" fmla="*/ 6858000 h 6858000"/>
              <a:gd name="connsiteX7" fmla="*/ 0 w 11430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6858000">
                <a:moveTo>
                  <a:pt x="0" y="0"/>
                </a:moveTo>
                <a:lnTo>
                  <a:pt x="5330523" y="0"/>
                </a:lnTo>
                <a:lnTo>
                  <a:pt x="5330523" y="758952"/>
                </a:lnTo>
                <a:lnTo>
                  <a:pt x="11430000" y="758952"/>
                </a:lnTo>
                <a:lnTo>
                  <a:pt x="11430000" y="6099048"/>
                </a:lnTo>
                <a:lnTo>
                  <a:pt x="5330523" y="6099048"/>
                </a:lnTo>
                <a:lnTo>
                  <a:pt x="5330523" y="6858000"/>
                </a:lnTo>
                <a:lnTo>
                  <a:pt x="0" y="6858000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67386-BD39-481F-AB5E-81AE8E8DD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517903"/>
            <a:ext cx="4572001" cy="1345115"/>
          </a:xfrm>
        </p:spPr>
        <p:txBody>
          <a:bodyPr>
            <a:normAutofit/>
          </a:bodyPr>
          <a:lstStyle/>
          <a:p>
            <a:r>
              <a:rPr lang="en-US" dirty="0">
                <a:cs typeface="Aharoni"/>
              </a:rPr>
              <a:t>JavaScript </a:t>
            </a:r>
            <a:r>
              <a:rPr lang="en-US" sz="6000" dirty="0">
                <a:cs typeface="Aharoni"/>
              </a:rPr>
              <a:t>5</a:t>
            </a:r>
            <a:endParaRPr lang="en-US" dirty="0">
              <a:cs typeface="Aharoni"/>
            </a:endParaRPr>
          </a:p>
        </p:txBody>
      </p:sp>
      <p:pic>
        <p:nvPicPr>
          <p:cNvPr id="4" name="Picture 5" descr="Logo, icon&#10;&#10;Description automatically generated">
            <a:extLst>
              <a:ext uri="{FF2B5EF4-FFF2-40B4-BE49-F238E27FC236}">
                <a16:creationId xmlns:a16="http://schemas.microsoft.com/office/drawing/2014/main" id="{05746967-DDC4-4A24-84F6-EAFD1350D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634" r="6654" b="3"/>
          <a:stretch/>
        </p:blipFill>
        <p:spPr>
          <a:xfrm>
            <a:off x="755905" y="762001"/>
            <a:ext cx="4574617" cy="53370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AB661-6A5E-4E4F-9894-B8993C42A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970222"/>
            <a:ext cx="4572001" cy="24631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1200" b="1">
                <a:ea typeface="+mn-lt"/>
                <a:cs typeface="+mn-lt"/>
              </a:rPr>
              <a:t>JavaScript</a:t>
            </a:r>
            <a:r>
              <a:rPr lang="en-US" sz="1200">
                <a:ea typeface="+mn-lt"/>
                <a:cs typeface="+mn-lt"/>
              </a:rPr>
              <a:t> is the world's most popular programming language. </a:t>
            </a:r>
            <a:r>
              <a:rPr lang="en-US" sz="1200" b="1">
                <a:ea typeface="+mn-lt"/>
                <a:cs typeface="+mn-lt"/>
              </a:rPr>
              <a:t>JavaScript</a:t>
            </a:r>
            <a:r>
              <a:rPr lang="en-US" sz="1200">
                <a:ea typeface="+mn-lt"/>
                <a:cs typeface="+mn-lt"/>
              </a:rPr>
              <a:t> is the programming language of the Web. </a:t>
            </a:r>
            <a:endParaRPr lang="en-US" sz="1200" baseline="30000">
              <a:ea typeface="+mn-lt"/>
              <a:cs typeface="+mn-lt"/>
            </a:endParaRPr>
          </a:p>
          <a:p>
            <a:pPr>
              <a:lnSpc>
                <a:spcPct val="95000"/>
              </a:lnSpc>
            </a:pPr>
            <a:r>
              <a:rPr lang="en-US" sz="1200">
                <a:ea typeface="+mn-lt"/>
                <a:cs typeface="+mn-lt"/>
              </a:rPr>
              <a:t>Alongside </a:t>
            </a:r>
            <a:r>
              <a:rPr lang="en-US" sz="1200">
                <a:ea typeface="+mn-lt"/>
                <a:cs typeface="+mn-lt"/>
                <a:hlinkClick r:id="rId4"/>
              </a:rPr>
              <a:t>HTML</a:t>
            </a:r>
            <a:r>
              <a:rPr lang="en-US" sz="1200">
                <a:ea typeface="+mn-lt"/>
                <a:cs typeface="+mn-lt"/>
              </a:rPr>
              <a:t> and </a:t>
            </a:r>
            <a:r>
              <a:rPr lang="en-US" sz="1200">
                <a:ea typeface="+mn-lt"/>
                <a:cs typeface="+mn-lt"/>
                <a:hlinkClick r:id="rId5"/>
              </a:rPr>
              <a:t>CSS</a:t>
            </a:r>
            <a:r>
              <a:rPr lang="en-US" sz="1200">
                <a:ea typeface="+mn-lt"/>
                <a:cs typeface="+mn-lt"/>
              </a:rPr>
              <a:t>, JavaScript is one of the core technologies of the </a:t>
            </a:r>
            <a:r>
              <a:rPr lang="en-US" sz="1200">
                <a:ea typeface="+mn-lt"/>
                <a:cs typeface="+mn-lt"/>
                <a:hlinkClick r:id="rId6"/>
              </a:rPr>
              <a:t>World Wide Web</a:t>
            </a:r>
            <a:r>
              <a:rPr lang="en-US" sz="1200">
                <a:ea typeface="+mn-lt"/>
                <a:cs typeface="+mn-lt"/>
              </a:rPr>
              <a:t>. Over 97% of </a:t>
            </a:r>
            <a:r>
              <a:rPr lang="en-US" sz="1200">
                <a:ea typeface="+mn-lt"/>
                <a:cs typeface="+mn-lt"/>
                <a:hlinkClick r:id="rId7"/>
              </a:rPr>
              <a:t>websites</a:t>
            </a:r>
            <a:r>
              <a:rPr lang="en-US" sz="1200">
                <a:ea typeface="+mn-lt"/>
                <a:cs typeface="+mn-lt"/>
              </a:rPr>
              <a:t> use it </a:t>
            </a:r>
            <a:r>
              <a:rPr lang="en-US" sz="1200">
                <a:ea typeface="+mn-lt"/>
                <a:cs typeface="+mn-lt"/>
                <a:hlinkClick r:id="rId8"/>
              </a:rPr>
              <a:t>client-side</a:t>
            </a:r>
            <a:r>
              <a:rPr lang="en-US" sz="1200">
                <a:ea typeface="+mn-lt"/>
                <a:cs typeface="+mn-lt"/>
              </a:rPr>
              <a:t> for </a:t>
            </a:r>
            <a:r>
              <a:rPr lang="en-US" sz="1200">
                <a:ea typeface="+mn-lt"/>
                <a:cs typeface="+mn-lt"/>
                <a:hlinkClick r:id="rId9"/>
              </a:rPr>
              <a:t>web page</a:t>
            </a:r>
            <a:r>
              <a:rPr lang="en-US" sz="1200">
                <a:ea typeface="+mn-lt"/>
                <a:cs typeface="+mn-lt"/>
              </a:rPr>
              <a:t> behavior,often incorporating third-party </a:t>
            </a:r>
            <a:r>
              <a:rPr lang="en-US" sz="1200">
                <a:ea typeface="+mn-lt"/>
                <a:cs typeface="+mn-lt"/>
                <a:hlinkClick r:id="rId10"/>
              </a:rPr>
              <a:t>libraries</a:t>
            </a:r>
            <a:r>
              <a:rPr lang="en-US" sz="1200">
                <a:ea typeface="+mn-lt"/>
                <a:cs typeface="+mn-lt"/>
              </a:rPr>
              <a:t>.</a:t>
            </a:r>
          </a:p>
          <a:p>
            <a:pPr>
              <a:lnSpc>
                <a:spcPct val="95000"/>
              </a:lnSpc>
            </a:pPr>
            <a:r>
              <a:rPr lang="en-US" sz="1200">
                <a:ea typeface="+mn-lt"/>
                <a:cs typeface="+mn-lt"/>
              </a:rPr>
              <a:t>Although there are similarities between JavaScript and </a:t>
            </a:r>
            <a:r>
              <a:rPr lang="en-US" sz="1200">
                <a:ea typeface="+mn-lt"/>
                <a:cs typeface="+mn-lt"/>
                <a:hlinkClick r:id="rId11"/>
              </a:rPr>
              <a:t>Java</a:t>
            </a:r>
            <a:r>
              <a:rPr lang="en-US" sz="1200">
                <a:ea typeface="+mn-lt"/>
                <a:cs typeface="+mn-lt"/>
              </a:rPr>
              <a:t>, including language name, </a:t>
            </a:r>
            <a:r>
              <a:rPr lang="en-US" sz="1200">
                <a:ea typeface="+mn-lt"/>
                <a:cs typeface="+mn-lt"/>
                <a:hlinkClick r:id="rId12"/>
              </a:rPr>
              <a:t>syntax</a:t>
            </a:r>
            <a:r>
              <a:rPr lang="en-US" sz="1200">
                <a:ea typeface="+mn-lt"/>
                <a:cs typeface="+mn-lt"/>
              </a:rPr>
              <a:t>, and respective </a:t>
            </a:r>
            <a:r>
              <a:rPr lang="en-US" sz="1200">
                <a:ea typeface="+mn-lt"/>
                <a:cs typeface="+mn-lt"/>
                <a:hlinkClick r:id="rId13"/>
              </a:rPr>
              <a:t>standard libraries</a:t>
            </a:r>
            <a:r>
              <a:rPr lang="en-US" sz="1200">
                <a:ea typeface="+mn-lt"/>
                <a:cs typeface="+mn-lt"/>
              </a:rPr>
              <a:t>, the two languages are distinct and differ greatly in design.</a:t>
            </a:r>
          </a:p>
        </p:txBody>
      </p:sp>
    </p:spTree>
    <p:extLst>
      <p:ext uri="{BB962C8B-B14F-4D97-AF65-F5344CB8AC3E}">
        <p14:creationId xmlns:p14="http://schemas.microsoft.com/office/powerpoint/2010/main" val="173226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DB7B1-E50E-4DC7-A44A-B68916F46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dirty="0">
                <a:cs typeface="Aharoni"/>
              </a:rPr>
              <a:t>Bootstrap </a:t>
            </a:r>
            <a:r>
              <a:rPr lang="en-US" sz="6000" dirty="0">
                <a:cs typeface="Aharoni"/>
              </a:rPr>
              <a:t>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4698-7A21-41ED-A67A-96FA3AE6F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en-US" sz="2000">
                <a:ea typeface="+mn-lt"/>
                <a:cs typeface="+mn-lt"/>
              </a:rPr>
              <a:t>Bootstrap is a free and open-source CSS framework directed at responsive, mobile-first front-end web development. It contains CSS- and JavaScript-based design templates for typography, forms, buttons, navigation, and other interface components.</a:t>
            </a:r>
            <a:endParaRPr lang="en-US" sz="2000"/>
          </a:p>
        </p:txBody>
      </p:sp>
      <p:pic>
        <p:nvPicPr>
          <p:cNvPr id="4" name="Picture 17" descr="Icon&#10;&#10;Description automatically generated">
            <a:extLst>
              <a:ext uri="{FF2B5EF4-FFF2-40B4-BE49-F238E27FC236}">
                <a16:creationId xmlns:a16="http://schemas.microsoft.com/office/drawing/2014/main" id="{7E4A5A68-34C1-4E55-B1DE-BEE4BCCCD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41077" y="1697560"/>
            <a:ext cx="5026924" cy="422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10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CE00-CED1-49B0-80DE-D73904E3E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205" y="860288"/>
            <a:ext cx="9144000" cy="1344168"/>
          </a:xfrm>
        </p:spPr>
        <p:txBody>
          <a:bodyPr/>
          <a:lstStyle/>
          <a:p>
            <a:r>
              <a:rPr lang="en-US" dirty="0">
                <a:cs typeface="Aharoni"/>
              </a:rPr>
              <a:t>Final Project Glimpse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0FC1B3D-0E03-4858-9803-9F3F763C1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98" y="1575269"/>
            <a:ext cx="10008294" cy="454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58915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501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Aharoni</vt:lpstr>
      <vt:lpstr>Arial</vt:lpstr>
      <vt:lpstr>Avenir Next LT Pro</vt:lpstr>
      <vt:lpstr>PrismaticVTI</vt:lpstr>
      <vt:lpstr>WEB  DEVELOPMENT</vt:lpstr>
      <vt:lpstr>PowerPoint Presentation</vt:lpstr>
      <vt:lpstr>What is Web Development?</vt:lpstr>
      <vt:lpstr>Main components of a webpage :</vt:lpstr>
      <vt:lpstr>HTML 5</vt:lpstr>
      <vt:lpstr>CSS 3</vt:lpstr>
      <vt:lpstr>JavaScript 5</vt:lpstr>
      <vt:lpstr>Bootstrap 5</vt:lpstr>
      <vt:lpstr>Final Project Glimpse</vt:lpstr>
      <vt:lpstr>PowerPoint Presentation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  DEVELOPMENT</dc:title>
  <dc:creator/>
  <cp:lastModifiedBy>Sahil Yadav</cp:lastModifiedBy>
  <cp:revision>26</cp:revision>
  <dcterms:created xsi:type="dcterms:W3CDTF">2021-10-22T10:49:55Z</dcterms:created>
  <dcterms:modified xsi:type="dcterms:W3CDTF">2021-10-24T10:07:19Z</dcterms:modified>
</cp:coreProperties>
</file>