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4/14/2022</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4/14/2022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4/14/2022</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4/14/2022</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E51D-B2E4-46CC-8257-A71260272125}"/>
              </a:ext>
            </a:extLst>
          </p:cNvPr>
          <p:cNvSpPr>
            <a:spLocks noGrp="1"/>
          </p:cNvSpPr>
          <p:nvPr>
            <p:ph type="ctrTitle"/>
          </p:nvPr>
        </p:nvSpPr>
        <p:spPr>
          <a:xfrm>
            <a:off x="805848" y="2119723"/>
            <a:ext cx="5290152" cy="2618554"/>
          </a:xfrm>
        </p:spPr>
        <p:txBody>
          <a:bodyPr>
            <a:normAutofit fontScale="90000"/>
          </a:bodyPr>
          <a:lstStyle/>
          <a:p>
            <a:r>
              <a:rPr lang="en-IN" dirty="0">
                <a:latin typeface="Algerian" panose="04020705040A02060702" pitchFamily="82" charset="0"/>
              </a:rPr>
              <a:t>Placement Management System</a:t>
            </a:r>
          </a:p>
        </p:txBody>
      </p:sp>
      <p:pic>
        <p:nvPicPr>
          <p:cNvPr id="7" name="Picture 6">
            <a:extLst>
              <a:ext uri="{FF2B5EF4-FFF2-40B4-BE49-F238E27FC236}">
                <a16:creationId xmlns:a16="http://schemas.microsoft.com/office/drawing/2014/main" id="{D09BD8AC-DE6C-418D-96D2-C39121B5116B}"/>
              </a:ext>
            </a:extLst>
          </p:cNvPr>
          <p:cNvPicPr>
            <a:picLocks noChangeAspect="1"/>
          </p:cNvPicPr>
          <p:nvPr/>
        </p:nvPicPr>
        <p:blipFill>
          <a:blip r:embed="rId2"/>
          <a:stretch>
            <a:fillRect/>
          </a:stretch>
        </p:blipFill>
        <p:spPr>
          <a:xfrm>
            <a:off x="6418555" y="816746"/>
            <a:ext cx="5486400" cy="5308846"/>
          </a:xfrm>
          <a:prstGeom prst="rect">
            <a:avLst/>
          </a:prstGeom>
        </p:spPr>
      </p:pic>
    </p:spTree>
    <p:extLst>
      <p:ext uri="{BB962C8B-B14F-4D97-AF65-F5344CB8AC3E}">
        <p14:creationId xmlns:p14="http://schemas.microsoft.com/office/powerpoint/2010/main" val="16466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91770" y="6114013"/>
            <a:ext cx="5410039"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Home Page</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32628" y="6114013"/>
            <a:ext cx="6167602"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View Profile</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B6A738FA-2A04-46CD-80CC-529EB1E3670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1768" y="1195387"/>
            <a:ext cx="5410041" cy="4467225"/>
          </a:xfrm>
          <a:prstGeom prst="rect">
            <a:avLst/>
          </a:prstGeom>
        </p:spPr>
      </p:pic>
      <p:pic>
        <p:nvPicPr>
          <p:cNvPr id="8" name="Picture 7">
            <a:extLst>
              <a:ext uri="{FF2B5EF4-FFF2-40B4-BE49-F238E27FC236}">
                <a16:creationId xmlns:a16="http://schemas.microsoft.com/office/drawing/2014/main" id="{74CC5D94-70D7-4CF7-BD3A-5FBF30B5EB1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32629" y="1195386"/>
            <a:ext cx="6167602" cy="4467224"/>
          </a:xfrm>
          <a:prstGeom prst="rect">
            <a:avLst/>
          </a:prstGeom>
        </p:spPr>
      </p:pic>
    </p:spTree>
    <p:extLst>
      <p:ext uri="{BB962C8B-B14F-4D97-AF65-F5344CB8AC3E}">
        <p14:creationId xmlns:p14="http://schemas.microsoft.com/office/powerpoint/2010/main" val="31230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91770" y="6114013"/>
            <a:ext cx="5188097"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Edit Profile</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6096000" y="6114013"/>
            <a:ext cx="5904230"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Change Password</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6D0FB199-6B95-4103-9535-E82123E7AA9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1769" y="1195385"/>
            <a:ext cx="5809536" cy="4530711"/>
          </a:xfrm>
          <a:prstGeom prst="rect">
            <a:avLst/>
          </a:prstGeom>
        </p:spPr>
      </p:pic>
      <p:pic>
        <p:nvPicPr>
          <p:cNvPr id="12" name="Picture 11">
            <a:extLst>
              <a:ext uri="{FF2B5EF4-FFF2-40B4-BE49-F238E27FC236}">
                <a16:creationId xmlns:a16="http://schemas.microsoft.com/office/drawing/2014/main" id="{9F4E2DBE-AA6A-42D2-96A2-E78C124531B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190695" y="1597982"/>
            <a:ext cx="5809536" cy="3453412"/>
          </a:xfrm>
          <a:prstGeom prst="rect">
            <a:avLst/>
          </a:prstGeom>
        </p:spPr>
      </p:pic>
    </p:spTree>
    <p:extLst>
      <p:ext uri="{BB962C8B-B14F-4D97-AF65-F5344CB8AC3E}">
        <p14:creationId xmlns:p14="http://schemas.microsoft.com/office/powerpoint/2010/main" val="426001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0" y="6114013"/>
            <a:ext cx="5291091"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Add Students</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379867" y="6114013"/>
            <a:ext cx="6620363"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View Students List</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71FB550-4A70-43E5-8FFC-BEE2FC02876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293920"/>
            <a:ext cx="5291091" cy="3349101"/>
          </a:xfrm>
          <a:prstGeom prst="rect">
            <a:avLst/>
          </a:prstGeom>
        </p:spPr>
      </p:pic>
      <p:pic>
        <p:nvPicPr>
          <p:cNvPr id="4" name="Picture 3">
            <a:extLst>
              <a:ext uri="{FF2B5EF4-FFF2-40B4-BE49-F238E27FC236}">
                <a16:creationId xmlns:a16="http://schemas.microsoft.com/office/drawing/2014/main" id="{C50BD089-7F7B-483A-947C-DBC2D9A5D3E6}"/>
              </a:ext>
            </a:extLst>
          </p:cNvPr>
          <p:cNvPicPr>
            <a:picLocks noChangeAspect="1"/>
          </p:cNvPicPr>
          <p:nvPr/>
        </p:nvPicPr>
        <p:blipFill>
          <a:blip r:embed="rId3"/>
          <a:stretch>
            <a:fillRect/>
          </a:stretch>
        </p:blipFill>
        <p:spPr>
          <a:xfrm>
            <a:off x="5379867" y="760317"/>
            <a:ext cx="6812133" cy="4708328"/>
          </a:xfrm>
          <a:prstGeom prst="rect">
            <a:avLst/>
          </a:prstGeom>
        </p:spPr>
      </p:pic>
    </p:spTree>
    <p:extLst>
      <p:ext uri="{BB962C8B-B14F-4D97-AF65-F5344CB8AC3E}">
        <p14:creationId xmlns:p14="http://schemas.microsoft.com/office/powerpoint/2010/main" val="213987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0" y="6114013"/>
            <a:ext cx="5752730"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View Job Request</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62222" y="6114013"/>
            <a:ext cx="6329777"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Announce  </a:t>
            </a:r>
            <a:r>
              <a:rPr lang="en-US"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Oncampus</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job</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FC6E132A-9D38-49D5-84D7-7A871E2E5EF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976544"/>
            <a:ext cx="5752730" cy="4243525"/>
          </a:xfrm>
          <a:prstGeom prst="rect">
            <a:avLst/>
          </a:prstGeom>
        </p:spPr>
      </p:pic>
      <p:pic>
        <p:nvPicPr>
          <p:cNvPr id="11" name="Picture 10">
            <a:extLst>
              <a:ext uri="{FF2B5EF4-FFF2-40B4-BE49-F238E27FC236}">
                <a16:creationId xmlns:a16="http://schemas.microsoft.com/office/drawing/2014/main" id="{E89AE3D0-DFCB-4706-B44C-FD4D0442D22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62223" y="656949"/>
            <a:ext cx="6329777" cy="5457064"/>
          </a:xfrm>
          <a:prstGeom prst="rect">
            <a:avLst/>
          </a:prstGeom>
        </p:spPr>
      </p:pic>
    </p:spTree>
    <p:extLst>
      <p:ext uri="{BB962C8B-B14F-4D97-AF65-F5344CB8AC3E}">
        <p14:creationId xmlns:p14="http://schemas.microsoft.com/office/powerpoint/2010/main" val="254737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0" y="6114013"/>
            <a:ext cx="5752730"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View announced Job</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62222" y="6114013"/>
            <a:ext cx="6329777"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TPO See Applied Students List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3FE80E5-9156-4359-BFD3-049573D8183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109710"/>
            <a:ext cx="5862222" cy="4429956"/>
          </a:xfrm>
          <a:prstGeom prst="rect">
            <a:avLst/>
          </a:prstGeom>
        </p:spPr>
      </p:pic>
      <p:pic>
        <p:nvPicPr>
          <p:cNvPr id="12" name="Picture 11">
            <a:extLst>
              <a:ext uri="{FF2B5EF4-FFF2-40B4-BE49-F238E27FC236}">
                <a16:creationId xmlns:a16="http://schemas.microsoft.com/office/drawing/2014/main" id="{D1061502-CED0-426D-B7D6-75BE885C97A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01305" y="720232"/>
            <a:ext cx="6190694" cy="5254440"/>
          </a:xfrm>
          <a:prstGeom prst="rect">
            <a:avLst/>
          </a:prstGeom>
        </p:spPr>
      </p:pic>
    </p:spTree>
    <p:extLst>
      <p:ext uri="{BB962C8B-B14F-4D97-AF65-F5344CB8AC3E}">
        <p14:creationId xmlns:p14="http://schemas.microsoft.com/office/powerpoint/2010/main" val="246205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 y="6114013"/>
            <a:ext cx="5862221"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Company (HR)</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OffcampusJob</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announce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62222" y="6114013"/>
            <a:ext cx="6329777"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Company(HR) </a:t>
            </a:r>
            <a:r>
              <a:rPr lang="en-US"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Annouced</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Job List</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EC8A3A12-C039-4F40-86F5-439E72097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9898" y="720232"/>
            <a:ext cx="5782323" cy="5254440"/>
          </a:xfrm>
          <a:prstGeom prst="rect">
            <a:avLst/>
          </a:prstGeom>
        </p:spPr>
      </p:pic>
      <p:pic>
        <p:nvPicPr>
          <p:cNvPr id="11" name="Picture 10">
            <a:extLst>
              <a:ext uri="{FF2B5EF4-FFF2-40B4-BE49-F238E27FC236}">
                <a16:creationId xmlns:a16="http://schemas.microsoft.com/office/drawing/2014/main" id="{30191844-BAB3-4771-B86C-F339DDFD050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10183" y="949912"/>
            <a:ext cx="6181815" cy="4438834"/>
          </a:xfrm>
          <a:prstGeom prst="rect">
            <a:avLst/>
          </a:prstGeom>
        </p:spPr>
      </p:pic>
    </p:spTree>
    <p:extLst>
      <p:ext uri="{BB962C8B-B14F-4D97-AF65-F5344CB8AC3E}">
        <p14:creationId xmlns:p14="http://schemas.microsoft.com/office/powerpoint/2010/main" val="332609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 y="6114013"/>
            <a:ext cx="5862221"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Company (HR)</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Request TPO for </a:t>
            </a:r>
            <a:r>
              <a:rPr lang="en-US"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OncampusJob</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983550" y="6114013"/>
            <a:ext cx="6208449"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Company(HR) Accepted  req &amp; announced Job List</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B08B3C1-F0C4-4B79-BC17-61875061F65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143" y="745279"/>
            <a:ext cx="5862221" cy="5264903"/>
          </a:xfrm>
          <a:prstGeom prst="rect">
            <a:avLst/>
          </a:prstGeom>
        </p:spPr>
      </p:pic>
      <p:pic>
        <p:nvPicPr>
          <p:cNvPr id="12" name="Picture 11">
            <a:extLst>
              <a:ext uri="{FF2B5EF4-FFF2-40B4-BE49-F238E27FC236}">
                <a16:creationId xmlns:a16="http://schemas.microsoft.com/office/drawing/2014/main" id="{DF874598-606C-4588-940C-E1A08395048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983550" y="1251750"/>
            <a:ext cx="6146306" cy="3808521"/>
          </a:xfrm>
          <a:prstGeom prst="rect">
            <a:avLst/>
          </a:prstGeom>
        </p:spPr>
      </p:pic>
    </p:spTree>
    <p:extLst>
      <p:ext uri="{BB962C8B-B14F-4D97-AF65-F5344CB8AC3E}">
        <p14:creationId xmlns:p14="http://schemas.microsoft.com/office/powerpoint/2010/main" val="1609292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9" name="TextBox 8">
            <a:extLst>
              <a:ext uri="{FF2B5EF4-FFF2-40B4-BE49-F238E27FC236}">
                <a16:creationId xmlns:a16="http://schemas.microsoft.com/office/drawing/2014/main" id="{A8079EA0-D045-410D-8D4E-4A2F34674F1F}"/>
              </a:ext>
            </a:extLst>
          </p:cNvPr>
          <p:cNvSpPr txBox="1"/>
          <p:nvPr/>
        </p:nvSpPr>
        <p:spPr>
          <a:xfrm>
            <a:off x="-1" y="6114013"/>
            <a:ext cx="5862221"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Student </a:t>
            </a:r>
            <a:r>
              <a:rPr lang="en-US" sz="1800"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Offcampus</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Job </a:t>
            </a: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List </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983550" y="6114013"/>
            <a:ext cx="6208449"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Student </a:t>
            </a:r>
            <a:r>
              <a:rPr lang="en-US" sz="1800"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offcampus</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apply for Job</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621BA70D-F123-4AD4-BEC4-C5139E599E0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144" y="887767"/>
            <a:ext cx="5862220" cy="4438835"/>
          </a:xfrm>
          <a:prstGeom prst="rect">
            <a:avLst/>
          </a:prstGeom>
        </p:spPr>
      </p:pic>
      <p:pic>
        <p:nvPicPr>
          <p:cNvPr id="11" name="Picture 10">
            <a:extLst>
              <a:ext uri="{FF2B5EF4-FFF2-40B4-BE49-F238E27FC236}">
                <a16:creationId xmlns:a16="http://schemas.microsoft.com/office/drawing/2014/main" id="{CE01035A-7CA3-4980-9A09-496714CF633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983550" y="847854"/>
            <a:ext cx="6208449" cy="5091307"/>
          </a:xfrm>
          <a:prstGeom prst="rect">
            <a:avLst/>
          </a:prstGeom>
        </p:spPr>
      </p:pic>
    </p:spTree>
    <p:extLst>
      <p:ext uri="{BB962C8B-B14F-4D97-AF65-F5344CB8AC3E}">
        <p14:creationId xmlns:p14="http://schemas.microsoft.com/office/powerpoint/2010/main" val="413515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sp>
        <p:nvSpPr>
          <p:cNvPr id="10" name="TextBox 9">
            <a:extLst>
              <a:ext uri="{FF2B5EF4-FFF2-40B4-BE49-F238E27FC236}">
                <a16:creationId xmlns:a16="http://schemas.microsoft.com/office/drawing/2014/main" id="{45FA112B-819D-424C-8EC0-E2FB9DB305DF}"/>
              </a:ext>
            </a:extLst>
          </p:cNvPr>
          <p:cNvSpPr txBox="1"/>
          <p:nvPr/>
        </p:nvSpPr>
        <p:spPr>
          <a:xfrm>
            <a:off x="879566" y="6114013"/>
            <a:ext cx="10432867" cy="369332"/>
          </a:xfrm>
          <a:prstGeom prst="rect">
            <a:avLst/>
          </a:prstGeom>
          <a:noFill/>
        </p:spPr>
        <p:txBody>
          <a:bodyPr wrap="square">
            <a:spAutoFit/>
          </a:bodyPr>
          <a:lstStyle/>
          <a:p>
            <a:pPr marL="457200" algn="ct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Student </a:t>
            </a:r>
            <a:r>
              <a:rPr lang="en-US" sz="1800" i="1" dirty="0" err="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offcampus</a:t>
            </a:r>
            <a:r>
              <a:rPr lang="en-US" sz="1800"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applied Job Details</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6604734F-C814-447D-8CD1-1430D34AA06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79565" y="1109322"/>
            <a:ext cx="10432868" cy="4639355"/>
          </a:xfrm>
          <a:prstGeom prst="rect">
            <a:avLst/>
          </a:prstGeom>
        </p:spPr>
      </p:pic>
    </p:spTree>
    <p:extLst>
      <p:ext uri="{BB962C8B-B14F-4D97-AF65-F5344CB8AC3E}">
        <p14:creationId xmlns:p14="http://schemas.microsoft.com/office/powerpoint/2010/main" val="3807786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Future Enhancement</a:t>
            </a:r>
          </a:p>
        </p:txBody>
      </p:sp>
      <p:sp>
        <p:nvSpPr>
          <p:cNvPr id="3" name="TextBox 2">
            <a:extLst>
              <a:ext uri="{FF2B5EF4-FFF2-40B4-BE49-F238E27FC236}">
                <a16:creationId xmlns:a16="http://schemas.microsoft.com/office/drawing/2014/main" id="{C118C2C0-3719-4CB1-8F3F-6E03B8C4D71F}"/>
              </a:ext>
            </a:extLst>
          </p:cNvPr>
          <p:cNvSpPr txBox="1"/>
          <p:nvPr/>
        </p:nvSpPr>
        <p:spPr>
          <a:xfrm>
            <a:off x="1045029" y="1602377"/>
            <a:ext cx="10014857" cy="3816429"/>
          </a:xfrm>
          <a:prstGeom prst="rect">
            <a:avLst/>
          </a:prstGeom>
          <a:noFill/>
        </p:spPr>
        <p:txBody>
          <a:bodyPr wrap="square" rtlCol="0">
            <a:spAutoFit/>
          </a:bodyPr>
          <a:lstStyle/>
          <a:p>
            <a:pPr marL="342900" marR="435610" lvl="0" indent="-342900" algn="just">
              <a:spcBef>
                <a:spcPts val="0"/>
              </a:spcBef>
              <a:spcAft>
                <a:spcPts val="0"/>
              </a:spcAft>
              <a:buFont typeface="Wingdings" panose="05000000000000000000" pitchFamily="2" charset="2"/>
              <a:buChar char=""/>
            </a:pP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Better</a:t>
            </a:r>
            <a:r>
              <a:rPr lang="en-US" sz="2800" spc="-1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UI will</a:t>
            </a:r>
            <a:r>
              <a:rPr lang="en-US" sz="2800" spc="-1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be</a:t>
            </a:r>
            <a:r>
              <a:rPr lang="en-US" sz="2800" spc="-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prepared.</a:t>
            </a:r>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435610" lvl="0" indent="-342900" algn="just">
              <a:spcBef>
                <a:spcPts val="0"/>
              </a:spcBef>
              <a:spcAft>
                <a:spcPts val="0"/>
              </a:spcAft>
              <a:buFont typeface="Wingdings" panose="05000000000000000000" pitchFamily="2" charset="2"/>
              <a:buChar char=""/>
            </a:pP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Some of the current new flaws if found we would</a:t>
            </a:r>
            <a:r>
              <a:rPr lang="en-US" sz="2800" spc="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be</a:t>
            </a:r>
            <a:r>
              <a:rPr lang="en-US" sz="2800" spc="-1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resolving them</a:t>
            </a:r>
            <a:r>
              <a:rPr lang="en-US" sz="2800" spc="-1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as</a:t>
            </a:r>
            <a:r>
              <a:rPr lang="en-US" sz="2800" spc="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soon as possible.</a:t>
            </a:r>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a:spcBef>
                <a:spcPts val="0"/>
              </a:spcBef>
              <a:spcAft>
                <a:spcPts val="0"/>
              </a:spcAft>
              <a:buFont typeface="Wingdings" panose="05000000000000000000" pitchFamily="2" charset="2"/>
              <a:buChar char=""/>
            </a:pP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We will try to implement more functionality for TPO, Company (HR) as well as Students. Ex. In Company (HR) will update selected students List on our system, TPO and Student will see that details.</a:t>
            </a:r>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a:spcBef>
                <a:spcPts val="0"/>
              </a:spcBef>
              <a:spcAft>
                <a:spcPts val="0"/>
              </a:spcAft>
              <a:buFont typeface="Wingdings" panose="05000000000000000000" pitchFamily="2" charset="2"/>
              <a:buChar char=""/>
            </a:pPr>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We will try some of our system function to more advance.</a:t>
            </a:r>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endParaRPr lang="en-IN" dirty="0"/>
          </a:p>
        </p:txBody>
      </p:sp>
    </p:spTree>
    <p:extLst>
      <p:ext uri="{BB962C8B-B14F-4D97-AF65-F5344CB8AC3E}">
        <p14:creationId xmlns:p14="http://schemas.microsoft.com/office/powerpoint/2010/main" val="101215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120032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Overview </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Definition</a:t>
            </a:r>
          </a:p>
        </p:txBody>
      </p:sp>
      <p:sp>
        <p:nvSpPr>
          <p:cNvPr id="4" name="TextBox 3">
            <a:extLst>
              <a:ext uri="{FF2B5EF4-FFF2-40B4-BE49-F238E27FC236}">
                <a16:creationId xmlns:a16="http://schemas.microsoft.com/office/drawing/2014/main" id="{86E2D48B-352B-4644-91A9-149DA1EB82B1}"/>
              </a:ext>
            </a:extLst>
          </p:cNvPr>
          <p:cNvSpPr txBox="1"/>
          <p:nvPr/>
        </p:nvSpPr>
        <p:spPr>
          <a:xfrm>
            <a:off x="285564" y="1628418"/>
            <a:ext cx="11620870" cy="4708981"/>
          </a:xfrm>
          <a:prstGeom prst="rect">
            <a:avLst/>
          </a:prstGeom>
          <a:noFill/>
        </p:spPr>
        <p:txBody>
          <a:bodyPr wrap="square" rtlCol="0">
            <a:spAutoFit/>
          </a:bodyPr>
          <a:lstStyle/>
          <a:p>
            <a:pPr>
              <a:spcBef>
                <a:spcPts val="1200"/>
              </a:spcBef>
              <a:spcAft>
                <a:spcPts val="1200"/>
              </a:spcAft>
            </a:pPr>
            <a:r>
              <a:rPr lang="en-IN" sz="24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Our system aims at providing the compatibility to simplify the process of placement for </a:t>
            </a:r>
            <a:r>
              <a:rPr lang="en-IN" sz="2400" u="sng" dirty="0">
                <a:solidFill>
                  <a:srgbClr val="000000"/>
                </a:solidFill>
                <a:latin typeface="Segoe UI Semibold" panose="020B0702040204020203" pitchFamily="34" charset="0"/>
                <a:ea typeface="Times New Roman" panose="02020603050405020304" pitchFamily="18" charset="0"/>
                <a:cs typeface="Segoe UI Semibold" panose="020B0702040204020203" pitchFamily="34" charset="0"/>
              </a:rPr>
              <a:t>C</a:t>
            </a:r>
            <a:r>
              <a:rPr lang="en-IN" sz="2400" u="sng"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ollege </a:t>
            </a:r>
            <a:r>
              <a:rPr lang="en-IN" sz="2400" u="sng" dirty="0">
                <a:solidFill>
                  <a:srgbClr val="000000"/>
                </a:solidFill>
                <a:latin typeface="Segoe UI Semibold" panose="020B0702040204020203" pitchFamily="34" charset="0"/>
                <a:ea typeface="Times New Roman" panose="02020603050405020304" pitchFamily="18" charset="0"/>
                <a:cs typeface="Segoe UI Semibold" panose="020B0702040204020203" pitchFamily="34" charset="0"/>
              </a:rPr>
              <a:t>S</a:t>
            </a:r>
            <a:r>
              <a:rPr lang="en-IN" sz="2400" u="sng"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tudents</a:t>
            </a:r>
            <a:r>
              <a:rPr lang="en-IN" sz="24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 various </a:t>
            </a:r>
            <a:r>
              <a:rPr lang="en-IN" sz="2400" u="sng" dirty="0">
                <a:solidFill>
                  <a:srgbClr val="000000"/>
                </a:solidFill>
                <a:latin typeface="Segoe UI Semibold" panose="020B0702040204020203" pitchFamily="34" charset="0"/>
                <a:ea typeface="Times New Roman" panose="02020603050405020304" pitchFamily="18" charset="0"/>
                <a:cs typeface="Segoe UI Semibold" panose="020B0702040204020203" pitchFamily="34" charset="0"/>
              </a:rPr>
              <a:t>C</a:t>
            </a:r>
            <a:r>
              <a:rPr lang="en-IN" sz="2400" u="sng"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ompanies</a:t>
            </a:r>
            <a:r>
              <a:rPr lang="en-IN" sz="24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 visiting the campus for recruitment and even the </a:t>
            </a:r>
            <a:r>
              <a:rPr lang="en-IN" sz="2400" u="sng" dirty="0">
                <a:solidFill>
                  <a:srgbClr val="000000"/>
                </a:solidFill>
                <a:latin typeface="Segoe UI Semibold" panose="020B0702040204020203" pitchFamily="34" charset="0"/>
                <a:ea typeface="Times New Roman" panose="02020603050405020304" pitchFamily="18" charset="0"/>
                <a:cs typeface="Segoe UI Semibold" panose="020B0702040204020203" pitchFamily="34" charset="0"/>
              </a:rPr>
              <a:t>C</a:t>
            </a:r>
            <a:r>
              <a:rPr lang="en-IN" sz="2400" u="sng"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ollege TPO</a:t>
            </a:r>
            <a:r>
              <a:rPr lang="en-IN" sz="24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a:t>
            </a:r>
          </a:p>
          <a:p>
            <a:pPr marL="342900" marR="0" lvl="0" indent="-342900">
              <a:spcBef>
                <a:spcPts val="1200"/>
              </a:spcBef>
              <a:spcAft>
                <a:spcPts val="1200"/>
              </a:spcAft>
              <a:buFont typeface="Symbol" panose="05050102010706020507" pitchFamily="18" charset="2"/>
              <a:buChar char=""/>
            </a:pPr>
            <a:r>
              <a:rPr lang="en-IN" sz="2000" dirty="0">
                <a:solidFill>
                  <a:srgbClr val="000000"/>
                </a:solidFill>
                <a:effectLst/>
                <a:latin typeface="Segoe UI Emoji" panose="020B0502040204020203" pitchFamily="34" charset="0"/>
                <a:ea typeface="Segoe UI Emoji" panose="020B0502040204020203" pitchFamily="34" charset="0"/>
              </a:rPr>
              <a:t>The system consists of a company login where various companies can view a list of students in that college and also their respective Academic details and assign </a:t>
            </a:r>
            <a:r>
              <a:rPr lang="en-IN" sz="2000" dirty="0" err="1">
                <a:solidFill>
                  <a:srgbClr val="000000"/>
                </a:solidFill>
                <a:effectLst/>
                <a:latin typeface="Segoe UI Emoji" panose="020B0502040204020203" pitchFamily="34" charset="0"/>
                <a:ea typeface="Segoe UI Emoji" panose="020B0502040204020203" pitchFamily="34" charset="0"/>
              </a:rPr>
              <a:t>offcampus</a:t>
            </a:r>
            <a:r>
              <a:rPr lang="en-IN" sz="2000" dirty="0">
                <a:solidFill>
                  <a:srgbClr val="000000"/>
                </a:solidFill>
                <a:effectLst/>
                <a:latin typeface="Segoe UI Emoji" panose="020B0502040204020203" pitchFamily="34" charset="0"/>
                <a:ea typeface="Segoe UI Emoji" panose="020B0502040204020203" pitchFamily="34" charset="0"/>
              </a:rPr>
              <a:t> Job announcement and also request TPO for job announcement. Also see the applied student list.</a:t>
            </a:r>
            <a:endParaRPr lang="en-IN" sz="2000" dirty="0">
              <a:effectLst/>
              <a:latin typeface="Segoe UI Emoji" panose="020B0502040204020203" pitchFamily="34" charset="0"/>
              <a:ea typeface="Segoe UI Emoji" panose="020B0502040204020203" pitchFamily="34" charset="0"/>
            </a:endParaRPr>
          </a:p>
          <a:p>
            <a:pPr marL="342900" marR="0" lvl="0" indent="-342900">
              <a:spcBef>
                <a:spcPts val="1200"/>
              </a:spcBef>
              <a:spcAft>
                <a:spcPts val="1200"/>
              </a:spcAft>
              <a:buFont typeface="Symbol" panose="05050102010706020507" pitchFamily="18" charset="2"/>
              <a:buChar char=""/>
            </a:pPr>
            <a:r>
              <a:rPr lang="en-IN" sz="2000" dirty="0">
                <a:solidFill>
                  <a:srgbClr val="000000"/>
                </a:solidFill>
                <a:effectLst/>
                <a:latin typeface="Segoe UI Emoji" panose="020B0502040204020203" pitchFamily="34" charset="0"/>
                <a:ea typeface="Segoe UI Emoji" panose="020B0502040204020203" pitchFamily="34" charset="0"/>
              </a:rPr>
              <a:t>TPO can add student details, view student details and announce </a:t>
            </a:r>
            <a:r>
              <a:rPr lang="en-IN" sz="2000" dirty="0" err="1">
                <a:solidFill>
                  <a:srgbClr val="000000"/>
                </a:solidFill>
                <a:latin typeface="Segoe UI Emoji" panose="020B0502040204020203" pitchFamily="34" charset="0"/>
                <a:ea typeface="Segoe UI Emoji" panose="020B0502040204020203" pitchFamily="34" charset="0"/>
              </a:rPr>
              <a:t>o</a:t>
            </a:r>
            <a:r>
              <a:rPr lang="en-IN" sz="2000" dirty="0" err="1">
                <a:solidFill>
                  <a:srgbClr val="000000"/>
                </a:solidFill>
                <a:effectLst/>
                <a:latin typeface="Segoe UI Emoji" panose="020B0502040204020203" pitchFamily="34" charset="0"/>
                <a:ea typeface="Segoe UI Emoji" panose="020B0502040204020203" pitchFamily="34" charset="0"/>
              </a:rPr>
              <a:t>ncampus</a:t>
            </a:r>
            <a:r>
              <a:rPr lang="en-IN" sz="2000" dirty="0">
                <a:solidFill>
                  <a:srgbClr val="000000"/>
                </a:solidFill>
                <a:effectLst/>
                <a:latin typeface="Segoe UI Emoji" panose="020B0502040204020203" pitchFamily="34" charset="0"/>
                <a:ea typeface="Segoe UI Emoji" panose="020B0502040204020203" pitchFamily="34" charset="0"/>
              </a:rPr>
              <a:t> job to student. TPO can also see the company details and requested company’s job request.</a:t>
            </a:r>
            <a:endParaRPr lang="en-IN" sz="2000" dirty="0">
              <a:effectLst/>
              <a:latin typeface="Segoe UI Emoji" panose="020B0502040204020203" pitchFamily="34" charset="0"/>
              <a:ea typeface="Segoe UI Emoji" panose="020B0502040204020203" pitchFamily="34" charset="0"/>
            </a:endParaRPr>
          </a:p>
          <a:p>
            <a:pPr marL="342900" marR="0" lvl="0" indent="-342900">
              <a:spcBef>
                <a:spcPts val="1200"/>
              </a:spcBef>
              <a:spcAft>
                <a:spcPts val="1200"/>
              </a:spcAft>
              <a:buFont typeface="Symbol" panose="05050102010706020507" pitchFamily="18" charset="2"/>
              <a:buChar char=""/>
            </a:pPr>
            <a:r>
              <a:rPr lang="en-IN" sz="2000" dirty="0">
                <a:solidFill>
                  <a:srgbClr val="000000"/>
                </a:solidFill>
                <a:effectLst/>
                <a:latin typeface="Segoe UI Emoji" panose="020B0502040204020203" pitchFamily="34" charset="0"/>
                <a:ea typeface="Segoe UI Emoji" panose="020B0502040204020203" pitchFamily="34" charset="0"/>
              </a:rPr>
              <a:t>The software system allows the students to create their profiles or TPO added students login. Students can view a list of companies. See </a:t>
            </a:r>
            <a:r>
              <a:rPr lang="en-IN" sz="2000" dirty="0" err="1">
                <a:solidFill>
                  <a:srgbClr val="000000"/>
                </a:solidFill>
                <a:effectLst/>
                <a:latin typeface="Segoe UI Emoji" panose="020B0502040204020203" pitchFamily="34" charset="0"/>
                <a:ea typeface="Segoe UI Emoji" panose="020B0502040204020203" pitchFamily="34" charset="0"/>
              </a:rPr>
              <a:t>oncampus</a:t>
            </a:r>
            <a:r>
              <a:rPr lang="en-IN" sz="2000" dirty="0">
                <a:solidFill>
                  <a:srgbClr val="000000"/>
                </a:solidFill>
                <a:effectLst/>
                <a:latin typeface="Segoe UI Emoji" panose="020B0502040204020203" pitchFamily="34" charset="0"/>
                <a:ea typeface="Segoe UI Emoji" panose="020B0502040204020203" pitchFamily="34" charset="0"/>
              </a:rPr>
              <a:t>/</a:t>
            </a:r>
            <a:r>
              <a:rPr lang="en-IN" sz="2000" dirty="0" err="1">
                <a:solidFill>
                  <a:srgbClr val="000000"/>
                </a:solidFill>
                <a:effectLst/>
                <a:latin typeface="Segoe UI Emoji" panose="020B0502040204020203" pitchFamily="34" charset="0"/>
                <a:ea typeface="Segoe UI Emoji" panose="020B0502040204020203" pitchFamily="34" charset="0"/>
              </a:rPr>
              <a:t>offcampus</a:t>
            </a:r>
            <a:r>
              <a:rPr lang="en-IN" sz="2000" dirty="0">
                <a:solidFill>
                  <a:srgbClr val="000000"/>
                </a:solidFill>
                <a:effectLst/>
                <a:latin typeface="Segoe UI Emoji" panose="020B0502040204020203" pitchFamily="34" charset="0"/>
                <a:ea typeface="Segoe UI Emoji" panose="020B0502040204020203" pitchFamily="34" charset="0"/>
              </a:rPr>
              <a:t> job details and applied on it.</a:t>
            </a:r>
            <a:endParaRPr lang="en-IN" sz="2000" dirty="0">
              <a:effectLst/>
              <a:latin typeface="Segoe UI Emoji" panose="020B0502040204020203" pitchFamily="34" charset="0"/>
              <a:ea typeface="Segoe UI Emoji" panose="020B0502040204020203" pitchFamily="34" charset="0"/>
            </a:endParaRPr>
          </a:p>
          <a:p>
            <a:endParaRPr lang="en-IN" dirty="0">
              <a:latin typeface="Segoe UI Semibold" panose="020B0702040204020203" pitchFamily="34" charset="0"/>
              <a:ea typeface="Microsoft YaHei UI" panose="020B0503020204020204" pitchFamily="34" charset="-122"/>
              <a:cs typeface="Segoe UI Semibold" panose="020B0702040204020203" pitchFamily="34" charset="0"/>
            </a:endParaRPr>
          </a:p>
        </p:txBody>
      </p:sp>
    </p:spTree>
    <p:extLst>
      <p:ext uri="{BB962C8B-B14F-4D97-AF65-F5344CB8AC3E}">
        <p14:creationId xmlns:p14="http://schemas.microsoft.com/office/powerpoint/2010/main" val="532849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p>
        </p:txBody>
      </p:sp>
      <p:sp>
        <p:nvSpPr>
          <p:cNvPr id="3" name="TextBox 2">
            <a:extLst>
              <a:ext uri="{FF2B5EF4-FFF2-40B4-BE49-F238E27FC236}">
                <a16:creationId xmlns:a16="http://schemas.microsoft.com/office/drawing/2014/main" id="{C118C2C0-3719-4CB1-8F3F-6E03B8C4D71F}"/>
              </a:ext>
            </a:extLst>
          </p:cNvPr>
          <p:cNvSpPr txBox="1"/>
          <p:nvPr/>
        </p:nvSpPr>
        <p:spPr>
          <a:xfrm>
            <a:off x="1428207" y="1602377"/>
            <a:ext cx="9152708" cy="4185761"/>
          </a:xfrm>
          <a:prstGeom prst="rect">
            <a:avLst/>
          </a:prstGeom>
          <a:noFill/>
        </p:spPr>
        <p:txBody>
          <a:bodyPr wrap="square" rtlCol="0">
            <a:spAutoFit/>
          </a:bodyPr>
          <a:lstStyle/>
          <a:p>
            <a:r>
              <a:rPr lang="en-US" sz="2800"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According to us, this project gave all of us the confidence to believe in ourselves and a</a:t>
            </a:r>
            <a:r>
              <a:rPr lang="en-US" sz="2400" spc="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great experience of how to work as a team. It also boosted our technical coding as well as</a:t>
            </a:r>
            <a:r>
              <a:rPr lang="en-US" sz="2400" spc="-28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time</a:t>
            </a:r>
            <a:r>
              <a:rPr lang="en-US" sz="2400" spc="-25" dirty="0">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management skills.</a:t>
            </a:r>
          </a:p>
          <a:p>
            <a:endParaRPr lang="en-US" sz="2400" dirty="0">
              <a:latin typeface="Segoe UI Semibold" panose="020B0702040204020203" pitchFamily="34" charset="0"/>
              <a:ea typeface="Times New Roman" panose="02020603050405020304" pitchFamily="18" charset="0"/>
              <a:cs typeface="Segoe UI Semibold" panose="020B0702040204020203" pitchFamily="34" charset="0"/>
            </a:endParaRPr>
          </a:p>
          <a:p>
            <a:r>
              <a:rPr lang="en-US" sz="2400" dirty="0">
                <a:effectLst/>
                <a:latin typeface="Segoe UI Semibold" panose="020B0702040204020203" pitchFamily="34" charset="0"/>
                <a:ea typeface="Times New Roman" panose="02020603050405020304" pitchFamily="18" charset="0"/>
                <a:cs typeface="Segoe UI Semibold" panose="020B0702040204020203" pitchFamily="34" charset="0"/>
              </a:rPr>
              <a:t>		To complete this project, first We understood the need of such system then We gathered relevant data and Started work on it. After that We started designing and coding phase for actual implantation of the system.</a:t>
            </a:r>
            <a:endParaRPr lang="en-IN" sz="24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endParaRPr lang="en-IN" sz="28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endParaRPr lang="en-IN" dirty="0"/>
          </a:p>
        </p:txBody>
      </p:sp>
    </p:spTree>
    <p:extLst>
      <p:ext uri="{BB962C8B-B14F-4D97-AF65-F5344CB8AC3E}">
        <p14:creationId xmlns:p14="http://schemas.microsoft.com/office/powerpoint/2010/main" val="161229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D74149-DCFD-4C75-8076-599B33A995C3}"/>
              </a:ext>
            </a:extLst>
          </p:cNvPr>
          <p:cNvSpPr/>
          <p:nvPr/>
        </p:nvSpPr>
        <p:spPr>
          <a:xfrm>
            <a:off x="1994263" y="1060158"/>
            <a:ext cx="8203474" cy="923330"/>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3" name="TextBox 2">
            <a:extLst>
              <a:ext uri="{FF2B5EF4-FFF2-40B4-BE49-F238E27FC236}">
                <a16:creationId xmlns:a16="http://schemas.microsoft.com/office/drawing/2014/main" id="{425E9A50-FBE9-4B00-ABD7-39CE4C0DC94C}"/>
              </a:ext>
            </a:extLst>
          </p:cNvPr>
          <p:cNvSpPr txBox="1"/>
          <p:nvPr/>
        </p:nvSpPr>
        <p:spPr>
          <a:xfrm>
            <a:off x="1994263" y="2569029"/>
            <a:ext cx="8203474" cy="830997"/>
          </a:xfrm>
          <a:prstGeom prst="rect">
            <a:avLst/>
          </a:prstGeom>
          <a:noFill/>
        </p:spPr>
        <p:txBody>
          <a:bodyPr wrap="square" rtlCol="0">
            <a:spAutoFit/>
          </a:bodyPr>
          <a:lstStyle/>
          <a:p>
            <a:pPr algn="ctr"/>
            <a:r>
              <a:rPr lang="en-IN" sz="2400" dirty="0">
                <a:solidFill>
                  <a:schemeClr val="accent5">
                    <a:lumMod val="50000"/>
                  </a:schemeClr>
                </a:solidFill>
                <a:latin typeface="Castellar" panose="020A0402060406010301" pitchFamily="18" charset="0"/>
              </a:rPr>
              <a:t>NAME: SAHIL SOJITRA</a:t>
            </a:r>
          </a:p>
          <a:p>
            <a:pPr algn="ctr"/>
            <a:r>
              <a:rPr lang="en-IN" sz="2400" dirty="0">
                <a:solidFill>
                  <a:schemeClr val="accent5">
                    <a:lumMod val="50000"/>
                  </a:schemeClr>
                </a:solidFill>
                <a:latin typeface="Castellar" panose="020A0402060406010301" pitchFamily="18" charset="0"/>
              </a:rPr>
              <a:t>ID: 20IT146</a:t>
            </a:r>
          </a:p>
        </p:txBody>
      </p:sp>
    </p:spTree>
    <p:extLst>
      <p:ext uri="{BB962C8B-B14F-4D97-AF65-F5344CB8AC3E}">
        <p14:creationId xmlns:p14="http://schemas.microsoft.com/office/powerpoint/2010/main" val="345506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120032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Overview </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Scope</a:t>
            </a:r>
          </a:p>
        </p:txBody>
      </p:sp>
      <p:sp>
        <p:nvSpPr>
          <p:cNvPr id="4" name="TextBox 3">
            <a:extLst>
              <a:ext uri="{FF2B5EF4-FFF2-40B4-BE49-F238E27FC236}">
                <a16:creationId xmlns:a16="http://schemas.microsoft.com/office/drawing/2014/main" id="{86E2D48B-352B-4644-91A9-149DA1EB82B1}"/>
              </a:ext>
            </a:extLst>
          </p:cNvPr>
          <p:cNvSpPr txBox="1"/>
          <p:nvPr/>
        </p:nvSpPr>
        <p:spPr>
          <a:xfrm>
            <a:off x="285564" y="2181904"/>
            <a:ext cx="11620870" cy="2831544"/>
          </a:xfrm>
          <a:prstGeom prst="rect">
            <a:avLst/>
          </a:prstGeom>
          <a:noFill/>
        </p:spPr>
        <p:txBody>
          <a:bodyPr wrap="square" rtlCol="0">
            <a:spAutoFit/>
          </a:bodyPr>
          <a:lstStyle/>
          <a:p>
            <a:pPr marL="723900" marR="0" indent="457200">
              <a:spcBef>
                <a:spcPts val="1200"/>
              </a:spcBef>
              <a:spcAft>
                <a:spcPts val="1200"/>
              </a:spcAft>
            </a:pPr>
            <a:r>
              <a:rPr lang="en-IN" sz="2400" dirty="0">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Our project has a big scope to do. We can store information of all the students, Companies, TPO. Various companies can access the information. Company announced jobs. Students can maintain their information and can update it. Student can view and apply the </a:t>
            </a:r>
            <a:r>
              <a:rPr lang="en-IN" sz="2400" dirty="0" err="1">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Oncampus</a:t>
            </a:r>
            <a:r>
              <a:rPr lang="en-IN" sz="2400" dirty="0">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a:t>
            </a:r>
            <a:r>
              <a:rPr lang="en-IN" sz="2400" dirty="0" err="1">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Offcampus</a:t>
            </a:r>
            <a:r>
              <a:rPr lang="en-IN" sz="2400" dirty="0">
                <a:solidFill>
                  <a:srgbClr val="000000"/>
                </a:solidFill>
                <a:effectLst/>
                <a:latin typeface="Segoe UI Semibold" panose="020B0702040204020203" pitchFamily="34" charset="0"/>
                <a:ea typeface="Segoe UI Historic" panose="020B0502040204020203" pitchFamily="34" charset="0"/>
                <a:cs typeface="Segoe UI Semibold" panose="020B0702040204020203" pitchFamily="34" charset="0"/>
              </a:rPr>
              <a:t> job. All Information about placement can manage by collage respective officers(TPO). And there are many more scope…</a:t>
            </a:r>
            <a:endParaRPr lang="en-IN" sz="2400" dirty="0">
              <a:effectLst/>
              <a:latin typeface="Segoe UI Semibold" panose="020B0702040204020203" pitchFamily="34" charset="0"/>
              <a:ea typeface="Segoe UI Historic" panose="020B0502040204020203" pitchFamily="34" charset="0"/>
              <a:cs typeface="Segoe UI Semibold" panose="020B0702040204020203" pitchFamily="34" charset="0"/>
            </a:endParaRPr>
          </a:p>
          <a:p>
            <a:endParaRPr lang="en-IN" sz="2400" dirty="0">
              <a:latin typeface="Segoe UI Semibold" panose="020B0702040204020203" pitchFamily="34" charset="0"/>
              <a:ea typeface="Microsoft YaHei UI" panose="020B0503020204020204" pitchFamily="34" charset="-122"/>
              <a:cs typeface="Segoe UI Semibold" panose="020B0702040204020203" pitchFamily="34" charset="0"/>
            </a:endParaRPr>
          </a:p>
        </p:txBody>
      </p:sp>
    </p:spTree>
    <p:extLst>
      <p:ext uri="{BB962C8B-B14F-4D97-AF65-F5344CB8AC3E}">
        <p14:creationId xmlns:p14="http://schemas.microsoft.com/office/powerpoint/2010/main" val="181240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120032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Overview </a:t>
            </a:r>
          </a:p>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a:t>
            </a:r>
          </a:p>
        </p:txBody>
      </p:sp>
      <p:sp>
        <p:nvSpPr>
          <p:cNvPr id="4" name="TextBox 3">
            <a:extLst>
              <a:ext uri="{FF2B5EF4-FFF2-40B4-BE49-F238E27FC236}">
                <a16:creationId xmlns:a16="http://schemas.microsoft.com/office/drawing/2014/main" id="{86E2D48B-352B-4644-91A9-149DA1EB82B1}"/>
              </a:ext>
            </a:extLst>
          </p:cNvPr>
          <p:cNvSpPr txBox="1"/>
          <p:nvPr/>
        </p:nvSpPr>
        <p:spPr>
          <a:xfrm>
            <a:off x="285564" y="1690062"/>
            <a:ext cx="11620870" cy="3477875"/>
          </a:xfrm>
          <a:prstGeom prst="rect">
            <a:avLst/>
          </a:prstGeom>
          <a:noFill/>
        </p:spPr>
        <p:txBody>
          <a:bodyPr wrap="square" rtlCol="0">
            <a:spAutoFit/>
          </a:bodyPr>
          <a:lstStyle/>
          <a:p>
            <a:pPr marR="0" lvl="0" fontAlgn="base">
              <a:spcBef>
                <a:spcPts val="1200"/>
              </a:spcBef>
              <a:spcAft>
                <a:spcPts val="0"/>
              </a:spcAft>
              <a:buSzPts val="1000"/>
              <a:tabLst>
                <a:tab pos="457200" algn="l"/>
              </a:tabLst>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The main objective of the project on “Placement Management System” is to manage the details of students, company, Training and placement officer.</a:t>
            </a:r>
            <a:endParaRPr lang="en-IN" sz="2000" dirty="0">
              <a:latin typeface="Segoe UI Semibold" panose="020B0702040204020203" pitchFamily="34" charset="0"/>
              <a:ea typeface="Times New Roman" panose="02020603050405020304" pitchFamily="18" charset="0"/>
              <a:cs typeface="Segoe UI Semibold" panose="020B0702040204020203" pitchFamily="34" charset="0"/>
            </a:endParaRPr>
          </a:p>
          <a:p>
            <a:pPr marR="0" lvl="0" fontAlgn="base">
              <a:spcBef>
                <a:spcPts val="1200"/>
              </a:spcBef>
              <a:spcAft>
                <a:spcPts val="0"/>
              </a:spcAft>
              <a:buSzPts val="1000"/>
              <a:tabLst>
                <a:tab pos="457200" algn="l"/>
              </a:tabLst>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Placement activities becomes more interactive, automated and effective.</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User friendly interface.</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Save time &amp; work load for placement cell.</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To increase the accuracy and efficiency of placement procedure.</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Management of Student Data as well Company Data.</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342900" marR="0" lvl="0" indent="-342900" fontAlgn="base">
              <a:spcBef>
                <a:spcPts val="1200"/>
              </a:spcBef>
              <a:spcAft>
                <a:spcPts val="0"/>
              </a:spcAft>
              <a:buFont typeface="Symbol" panose="05050102010706020507" pitchFamily="18" charset="2"/>
              <a:buChar char=""/>
            </a:pPr>
            <a:r>
              <a:rPr lang="en-IN" sz="20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Analysis of overall Placement.</a:t>
            </a:r>
            <a:endParaRPr lang="en-IN" sz="2000" dirty="0">
              <a:effectLst/>
              <a:latin typeface="Segoe UI Semibold" panose="020B0702040204020203" pitchFamily="34" charset="0"/>
              <a:ea typeface="Times New Roman" panose="02020603050405020304" pitchFamily="18" charset="0"/>
              <a:cs typeface="Segoe UI Semibold" panose="020B0702040204020203" pitchFamily="34" charset="0"/>
            </a:endParaRPr>
          </a:p>
        </p:txBody>
      </p:sp>
    </p:spTree>
    <p:extLst>
      <p:ext uri="{BB962C8B-B14F-4D97-AF65-F5344CB8AC3E}">
        <p14:creationId xmlns:p14="http://schemas.microsoft.com/office/powerpoint/2010/main" val="260780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Project Overview </a:t>
            </a:r>
          </a:p>
        </p:txBody>
      </p:sp>
      <p:sp>
        <p:nvSpPr>
          <p:cNvPr id="4" name="TextBox 3">
            <a:extLst>
              <a:ext uri="{FF2B5EF4-FFF2-40B4-BE49-F238E27FC236}">
                <a16:creationId xmlns:a16="http://schemas.microsoft.com/office/drawing/2014/main" id="{86E2D48B-352B-4644-91A9-149DA1EB82B1}"/>
              </a:ext>
            </a:extLst>
          </p:cNvPr>
          <p:cNvSpPr txBox="1"/>
          <p:nvPr/>
        </p:nvSpPr>
        <p:spPr>
          <a:xfrm>
            <a:off x="281951" y="1402081"/>
            <a:ext cx="11628098" cy="3434922"/>
          </a:xfrm>
          <a:prstGeom prst="rect">
            <a:avLst/>
          </a:prstGeom>
          <a:noFill/>
        </p:spPr>
        <p:txBody>
          <a:bodyPr wrap="square" rtlCol="0">
            <a:spAutoFit/>
          </a:bodyPr>
          <a:lstStyle/>
          <a:p>
            <a:pPr marR="0" lvl="1">
              <a:spcBef>
                <a:spcPts val="0"/>
              </a:spcBef>
              <a:spcAft>
                <a:spcPts val="0"/>
              </a:spcAft>
              <a:buSzPts val="1400"/>
              <a:tabLst>
                <a:tab pos="723900" algn="l"/>
              </a:tabLst>
            </a:pPr>
            <a:r>
              <a:rPr lang="en-US" sz="2000" b="1" i="1" dirty="0">
                <a:effectLst>
                  <a:outerShdw blurRad="38100" dist="38100" dir="2700000" algn="tl">
                    <a:srgbClr val="000000">
                      <a:alpha val="43137"/>
                    </a:srgbClr>
                  </a:outerShdw>
                </a:effectLst>
                <a:latin typeface="Segoe UI Semibold" panose="020B0702040204020203" pitchFamily="34" charset="0"/>
                <a:ea typeface="Times New Roman" panose="02020603050405020304" pitchFamily="18" charset="0"/>
                <a:cs typeface="Segoe UI Semibold" panose="020B0702040204020203" pitchFamily="34" charset="0"/>
              </a:rPr>
              <a:t>Hardware and Software Requirements (minimum requirements to run your system)</a:t>
            </a:r>
            <a:endParaRPr lang="en-IN" i="1" dirty="0">
              <a:effectLst>
                <a:outerShdw blurRad="38100" dist="38100" dir="2700000" algn="tl">
                  <a:srgbClr val="000000">
                    <a:alpha val="43137"/>
                  </a:srgbClr>
                </a:outerShdw>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723900" marR="0">
              <a:spcBef>
                <a:spcPts val="0"/>
              </a:spcBef>
              <a:spcAft>
                <a:spcPts val="0"/>
              </a:spcAft>
            </a:pPr>
            <a:r>
              <a:rPr lang="en-US" sz="1600" b="1" dirty="0">
                <a:effectLst/>
                <a:latin typeface="Segoe UI Semibold" panose="020B0702040204020203" pitchFamily="34" charset="0"/>
                <a:ea typeface="Times New Roman" panose="02020603050405020304" pitchFamily="18" charset="0"/>
                <a:cs typeface="Segoe UI Semibold" panose="020B0702040204020203" pitchFamily="34" charset="0"/>
              </a:rPr>
              <a:t> </a:t>
            </a:r>
            <a:endParaRPr lang="en-IN" sz="1600"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723900" marR="0" indent="457200">
              <a:spcBef>
                <a:spcPts val="0"/>
              </a:spcBef>
              <a:spcAft>
                <a:spcPts val="0"/>
              </a:spcAft>
            </a:pPr>
            <a:r>
              <a:rPr lang="en-IN" sz="1600" dirty="0">
                <a:solidFill>
                  <a:srgbClr val="000000"/>
                </a:solidFill>
                <a:effectLst/>
                <a:latin typeface="Segoe UI Historic" panose="020B0502040204020203" pitchFamily="34" charset="0"/>
                <a:ea typeface="Segoe UI Historic" panose="020B0502040204020203" pitchFamily="34" charset="0"/>
                <a:cs typeface="Segoe UI Historic" panose="020B0502040204020203" pitchFamily="34" charset="0"/>
              </a:rPr>
              <a:t>There are no such specific hardware requirements other than basic requirements such as a computer with good internet connectivity and a decent browser.</a:t>
            </a:r>
            <a:r>
              <a:rPr lang="en-IN" sz="1100" dirty="0">
                <a:solidFill>
                  <a:srgbClr val="202124"/>
                </a:solidFill>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n-IN" sz="1100" dirty="0">
                <a:solidFill>
                  <a:srgbClr val="202124"/>
                </a:solidFill>
                <a:effectLst/>
                <a:latin typeface="Segoe UI Semibold" panose="020B0702040204020203" pitchFamily="34" charset="0"/>
                <a:ea typeface="Times New Roman" panose="02020603050405020304" pitchFamily="18" charset="0"/>
                <a:cs typeface="Segoe UI Semibold" panose="020B0702040204020203" pitchFamily="34" charset="0"/>
              </a:rPr>
              <a:t>	</a:t>
            </a:r>
            <a:endParaRPr lang="en-IN" sz="1600" dirty="0">
              <a:latin typeface="Segoe UI Semibold" panose="020B0702040204020203" pitchFamily="34" charset="0"/>
              <a:ea typeface="Times New Roman" panose="02020603050405020304" pitchFamily="18" charset="0"/>
              <a:cs typeface="Segoe UI Semibold" panose="020B0702040204020203" pitchFamily="34" charset="0"/>
            </a:endParaRPr>
          </a:p>
          <a:p>
            <a:pPr marL="723900" marR="0" indent="457200">
              <a:spcBef>
                <a:spcPts val="0"/>
              </a:spcBef>
              <a:spcAft>
                <a:spcPts val="0"/>
              </a:spcAft>
            </a:pPr>
            <a:endParaRPr lang="en-IN" sz="1600"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266700" marR="0" indent="457200">
              <a:spcBef>
                <a:spcPts val="1200"/>
              </a:spcBef>
              <a:spcAft>
                <a:spcPts val="1200"/>
              </a:spcAft>
            </a:pPr>
            <a:r>
              <a:rPr lang="en-IN" sz="1600" b="1" i="1" dirty="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Software requirements: </a:t>
            </a:r>
            <a:endParaRPr lang="en-IN" sz="1600" b="1" i="1" dirty="0">
              <a:effectLst/>
              <a:latin typeface="Segoe UI Semibold" panose="020B0702040204020203" pitchFamily="34" charset="0"/>
              <a:ea typeface="Times New Roman" panose="02020603050405020304" pitchFamily="18" charset="0"/>
              <a:cs typeface="Segoe UI Semibold" panose="020B0702040204020203" pitchFamily="34" charset="0"/>
            </a:endParaRPr>
          </a:p>
          <a:p>
            <a:pPr marL="1257300" lvl="2" indent="-342900">
              <a:spcBef>
                <a:spcPts val="1200"/>
              </a:spcBef>
              <a:spcAft>
                <a:spcPts val="1200"/>
              </a:spcAft>
              <a:buFont typeface="Symbol" panose="05050102010706020507" pitchFamily="18" charset="2"/>
              <a:buChar char=""/>
            </a:pPr>
            <a:r>
              <a:rPr lang="en-IN" sz="1600" dirty="0">
                <a:effectLst/>
                <a:latin typeface="Segoe UI Historic" panose="020B0502040204020203" pitchFamily="34" charset="0"/>
                <a:ea typeface="Segoe UI Historic" panose="020B0502040204020203" pitchFamily="34" charset="0"/>
                <a:cs typeface="Segoe UI Historic" panose="020B0502040204020203" pitchFamily="34" charset="0"/>
              </a:rPr>
              <a:t>Web Browser: Mozilla </a:t>
            </a:r>
            <a:r>
              <a:rPr lang="en-IN" sz="1600" dirty="0" err="1">
                <a:effectLst/>
                <a:latin typeface="Segoe UI Historic" panose="020B0502040204020203" pitchFamily="34" charset="0"/>
                <a:ea typeface="Segoe UI Historic" panose="020B0502040204020203" pitchFamily="34" charset="0"/>
                <a:cs typeface="Segoe UI Historic" panose="020B0502040204020203" pitchFamily="34" charset="0"/>
              </a:rPr>
              <a:t>firefox</a:t>
            </a:r>
            <a:r>
              <a:rPr lang="en-IN" sz="1600" dirty="0">
                <a:effectLst/>
                <a:latin typeface="Segoe UI Historic" panose="020B0502040204020203" pitchFamily="34" charset="0"/>
                <a:ea typeface="Segoe UI Historic" panose="020B0502040204020203" pitchFamily="34" charset="0"/>
                <a:cs typeface="Segoe UI Historic" panose="020B0502040204020203" pitchFamily="34" charset="0"/>
              </a:rPr>
              <a:t>, Edge, Chrome, Safari</a:t>
            </a:r>
          </a:p>
          <a:p>
            <a:pPr marL="1257300" lvl="2" indent="-342900">
              <a:spcBef>
                <a:spcPts val="1200"/>
              </a:spcBef>
              <a:spcAft>
                <a:spcPts val="1200"/>
              </a:spcAft>
              <a:buFont typeface="Symbol" panose="05050102010706020507" pitchFamily="18" charset="2"/>
              <a:buChar char=""/>
            </a:pPr>
            <a:r>
              <a:rPr lang="en-IN" sz="1600" dirty="0">
                <a:solidFill>
                  <a:srgbClr val="000000"/>
                </a:solidFill>
                <a:effectLst/>
                <a:latin typeface="Segoe UI Historic" panose="020B0502040204020203" pitchFamily="34" charset="0"/>
                <a:ea typeface="Segoe UI Historic" panose="020B0502040204020203" pitchFamily="34" charset="0"/>
                <a:cs typeface="Segoe UI Historic" panose="020B0502040204020203" pitchFamily="34" charset="0"/>
              </a:rPr>
              <a:t>Language Nodejs, JavaScript (Bootstrap 4, jQuery)</a:t>
            </a:r>
            <a:endParaRPr lang="en-IN" sz="160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pPr marL="1257300" lvl="2" indent="-342900">
              <a:spcBef>
                <a:spcPts val="1200"/>
              </a:spcBef>
              <a:spcAft>
                <a:spcPts val="1200"/>
              </a:spcAft>
              <a:buFont typeface="Symbol" panose="05050102010706020507" pitchFamily="18" charset="2"/>
              <a:buChar char=""/>
            </a:pPr>
            <a:r>
              <a:rPr lang="en-IN" sz="1600" dirty="0" err="1">
                <a:solidFill>
                  <a:srgbClr val="000000"/>
                </a:solidFill>
                <a:effectLst/>
                <a:latin typeface="Segoe UI Historic" panose="020B0502040204020203" pitchFamily="34" charset="0"/>
                <a:ea typeface="Segoe UI Historic" panose="020B0502040204020203" pitchFamily="34" charset="0"/>
                <a:cs typeface="Segoe UI Historic" panose="020B0502040204020203" pitchFamily="34" charset="0"/>
              </a:rPr>
              <a:t>Mysql</a:t>
            </a:r>
            <a:r>
              <a:rPr lang="en-IN" sz="1600" dirty="0">
                <a:solidFill>
                  <a:srgbClr val="000000"/>
                </a:solidFill>
                <a:effectLst/>
                <a:latin typeface="Segoe UI Historic" panose="020B0502040204020203" pitchFamily="34" charset="0"/>
                <a:ea typeface="Segoe UI Historic" panose="020B0502040204020203" pitchFamily="34" charset="0"/>
                <a:cs typeface="Segoe UI Historic" panose="020B0502040204020203" pitchFamily="34" charset="0"/>
              </a:rPr>
              <a:t> database </a:t>
            </a:r>
            <a:endParaRPr lang="en-IN" sz="1600" dirty="0">
              <a:effectLst/>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40248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Use Case Diagram</a:t>
            </a:r>
          </a:p>
        </p:txBody>
      </p:sp>
      <p:pic>
        <p:nvPicPr>
          <p:cNvPr id="5" name="Picture 4">
            <a:extLst>
              <a:ext uri="{FF2B5EF4-FFF2-40B4-BE49-F238E27FC236}">
                <a16:creationId xmlns:a16="http://schemas.microsoft.com/office/drawing/2014/main" id="{3CDCF175-03BB-4734-B1FC-7A6B41B32049}"/>
              </a:ext>
            </a:extLst>
          </p:cNvPr>
          <p:cNvPicPr/>
          <p:nvPr/>
        </p:nvPicPr>
        <p:blipFill>
          <a:blip r:embed="rId2">
            <a:extLst>
              <a:ext uri="{28A0092B-C50C-407E-A947-70E740481C1C}">
                <a14:useLocalDpi xmlns:a14="http://schemas.microsoft.com/office/drawing/2010/main" val="0"/>
              </a:ext>
            </a:extLst>
          </a:blip>
          <a:stretch>
            <a:fillRect/>
          </a:stretch>
        </p:blipFill>
        <p:spPr>
          <a:xfrm>
            <a:off x="428128" y="896644"/>
            <a:ext cx="5192395" cy="4900474"/>
          </a:xfrm>
          <a:prstGeom prst="rect">
            <a:avLst/>
          </a:prstGeom>
        </p:spPr>
      </p:pic>
      <p:pic>
        <p:nvPicPr>
          <p:cNvPr id="6" name="Picture 5">
            <a:extLst>
              <a:ext uri="{FF2B5EF4-FFF2-40B4-BE49-F238E27FC236}">
                <a16:creationId xmlns:a16="http://schemas.microsoft.com/office/drawing/2014/main" id="{7284EB35-7E9E-4356-A89F-E8FDB2C21E44}"/>
              </a:ext>
            </a:extLst>
          </p:cNvPr>
          <p:cNvPicPr/>
          <p:nvPr/>
        </p:nvPicPr>
        <p:blipFill>
          <a:blip r:embed="rId3">
            <a:extLst>
              <a:ext uri="{28A0092B-C50C-407E-A947-70E740481C1C}">
                <a14:useLocalDpi xmlns:a14="http://schemas.microsoft.com/office/drawing/2010/main" val="0"/>
              </a:ext>
            </a:extLst>
          </a:blip>
          <a:stretch>
            <a:fillRect/>
          </a:stretch>
        </p:blipFill>
        <p:spPr>
          <a:xfrm>
            <a:off x="6571479" y="896643"/>
            <a:ext cx="5192393" cy="4900475"/>
          </a:xfrm>
          <a:prstGeom prst="rect">
            <a:avLst/>
          </a:prstGeom>
        </p:spPr>
      </p:pic>
      <p:sp>
        <p:nvSpPr>
          <p:cNvPr id="7" name="TextBox 6">
            <a:extLst>
              <a:ext uri="{FF2B5EF4-FFF2-40B4-BE49-F238E27FC236}">
                <a16:creationId xmlns:a16="http://schemas.microsoft.com/office/drawing/2014/main" id="{87B5A402-2E6A-463D-AAD1-94B1E14B6C39}"/>
              </a:ext>
            </a:extLst>
          </p:cNvPr>
          <p:cNvSpPr txBox="1"/>
          <p:nvPr/>
        </p:nvSpPr>
        <p:spPr>
          <a:xfrm>
            <a:off x="428127" y="6093597"/>
            <a:ext cx="5192395" cy="369332"/>
          </a:xfrm>
          <a:prstGeom prst="rect">
            <a:avLst/>
          </a:prstGeom>
          <a:noFill/>
        </p:spPr>
        <p:txBody>
          <a:bodyPr wrap="square">
            <a:spAutoFit/>
          </a:bodyPr>
          <a:lstStyle/>
          <a:p>
            <a:pPr marL="457200" marR="0" algn="ctr">
              <a:spcBef>
                <a:spcPts val="0"/>
              </a:spcBef>
              <a:spcAft>
                <a:spcPts val="0"/>
              </a:spcAft>
            </a:pPr>
            <a:r>
              <a:rPr lang="en-US" sz="1800" i="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 TPO Use Case Diagram</a:t>
            </a:r>
            <a:endParaRPr lang="en-IN" sz="18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623E9404-7982-4917-9EE8-39B39D2BE3BB}"/>
              </a:ext>
            </a:extLst>
          </p:cNvPr>
          <p:cNvSpPr txBox="1"/>
          <p:nvPr/>
        </p:nvSpPr>
        <p:spPr>
          <a:xfrm>
            <a:off x="6571479" y="6093597"/>
            <a:ext cx="5519907" cy="369332"/>
          </a:xfrm>
          <a:prstGeom prst="rect">
            <a:avLst/>
          </a:prstGeom>
          <a:noFill/>
        </p:spPr>
        <p:txBody>
          <a:bodyPr wrap="square">
            <a:spAutoFit/>
          </a:bodyPr>
          <a:lstStyle/>
          <a:p>
            <a:pPr marL="457200" marR="0" algn="ctr">
              <a:spcBef>
                <a:spcPts val="0"/>
              </a:spcBef>
              <a:spcAft>
                <a:spcPts val="0"/>
              </a:spcAft>
            </a:pPr>
            <a:r>
              <a:rPr lang="en-US" sz="1800" i="1" dirty="0">
                <a:solidFill>
                  <a:schemeClr val="bg1"/>
                </a:solidFill>
                <a:effectLst/>
                <a:latin typeface="Times New Roman" panose="02020603050405020304" pitchFamily="18" charset="0"/>
                <a:ea typeface="Times New Roman" panose="02020603050405020304" pitchFamily="18" charset="0"/>
              </a:rPr>
              <a:t>(b) Student and Company Use Case Diagram</a:t>
            </a:r>
            <a:endParaRPr lang="en-IN" sz="18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042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E-R Diagram</a:t>
            </a:r>
          </a:p>
        </p:txBody>
      </p:sp>
      <p:pic>
        <p:nvPicPr>
          <p:cNvPr id="5" name="Picture 4">
            <a:extLst>
              <a:ext uri="{FF2B5EF4-FFF2-40B4-BE49-F238E27FC236}">
                <a16:creationId xmlns:a16="http://schemas.microsoft.com/office/drawing/2014/main" id="{727F088F-26D3-4959-AEBB-2C6F94B5D8E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97618" y="753084"/>
            <a:ext cx="9596761" cy="5809641"/>
          </a:xfrm>
          <a:prstGeom prst="rect">
            <a:avLst/>
          </a:prstGeom>
        </p:spPr>
      </p:pic>
    </p:spTree>
    <p:extLst>
      <p:ext uri="{BB962C8B-B14F-4D97-AF65-F5344CB8AC3E}">
        <p14:creationId xmlns:p14="http://schemas.microsoft.com/office/powerpoint/2010/main" val="325475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646331"/>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pic>
        <p:nvPicPr>
          <p:cNvPr id="4" name="Picture 3">
            <a:extLst>
              <a:ext uri="{FF2B5EF4-FFF2-40B4-BE49-F238E27FC236}">
                <a16:creationId xmlns:a16="http://schemas.microsoft.com/office/drawing/2014/main" id="{214E3A61-BC65-43F3-A27C-B3CC91EAF4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81350" y="798619"/>
            <a:ext cx="5705475" cy="5497406"/>
          </a:xfrm>
          <a:prstGeom prst="rect">
            <a:avLst/>
          </a:prstGeom>
        </p:spPr>
      </p:pic>
      <p:sp>
        <p:nvSpPr>
          <p:cNvPr id="8" name="TextBox 7">
            <a:extLst>
              <a:ext uri="{FF2B5EF4-FFF2-40B4-BE49-F238E27FC236}">
                <a16:creationId xmlns:a16="http://schemas.microsoft.com/office/drawing/2014/main" id="{2B922203-17F5-45C4-BE15-00C9F6C4122D}"/>
              </a:ext>
            </a:extLst>
          </p:cNvPr>
          <p:cNvSpPr txBox="1"/>
          <p:nvPr/>
        </p:nvSpPr>
        <p:spPr>
          <a:xfrm>
            <a:off x="3181351" y="6368727"/>
            <a:ext cx="5705474"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Home Page </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834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8125F-A423-4A21-A022-BD805CFF289F}"/>
              </a:ext>
            </a:extLst>
          </p:cNvPr>
          <p:cNvSpPr/>
          <p:nvPr/>
        </p:nvSpPr>
        <p:spPr>
          <a:xfrm>
            <a:off x="2268166" y="0"/>
            <a:ext cx="7655667" cy="46166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Screenshots</a:t>
            </a:r>
          </a:p>
        </p:txBody>
      </p:sp>
      <p:pic>
        <p:nvPicPr>
          <p:cNvPr id="5" name="Picture 4">
            <a:extLst>
              <a:ext uri="{FF2B5EF4-FFF2-40B4-BE49-F238E27FC236}">
                <a16:creationId xmlns:a16="http://schemas.microsoft.com/office/drawing/2014/main" id="{0737D580-BEDC-4B06-A74E-771E2003CD6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1770" y="1652587"/>
            <a:ext cx="5436673" cy="3552825"/>
          </a:xfrm>
          <a:prstGeom prst="rect">
            <a:avLst/>
          </a:prstGeom>
        </p:spPr>
      </p:pic>
      <p:pic>
        <p:nvPicPr>
          <p:cNvPr id="6" name="Picture 5">
            <a:extLst>
              <a:ext uri="{FF2B5EF4-FFF2-40B4-BE49-F238E27FC236}">
                <a16:creationId xmlns:a16="http://schemas.microsoft.com/office/drawing/2014/main" id="{35BA46E1-73BA-4159-AEFA-F94ACFE7682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94772" y="1195387"/>
            <a:ext cx="6105458" cy="4467225"/>
          </a:xfrm>
          <a:prstGeom prst="rect">
            <a:avLst/>
          </a:prstGeom>
        </p:spPr>
      </p:pic>
      <p:sp>
        <p:nvSpPr>
          <p:cNvPr id="9" name="TextBox 8">
            <a:extLst>
              <a:ext uri="{FF2B5EF4-FFF2-40B4-BE49-F238E27FC236}">
                <a16:creationId xmlns:a16="http://schemas.microsoft.com/office/drawing/2014/main" id="{A8079EA0-D045-410D-8D4E-4A2F34674F1F}"/>
              </a:ext>
            </a:extLst>
          </p:cNvPr>
          <p:cNvSpPr txBox="1"/>
          <p:nvPr/>
        </p:nvSpPr>
        <p:spPr>
          <a:xfrm>
            <a:off x="191770" y="6114013"/>
            <a:ext cx="5436673"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Login Page of TPO</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5FA112B-819D-424C-8EC0-E2FB9DB305DF}"/>
              </a:ext>
            </a:extLst>
          </p:cNvPr>
          <p:cNvSpPr txBox="1"/>
          <p:nvPr/>
        </p:nvSpPr>
        <p:spPr>
          <a:xfrm>
            <a:off x="5896832" y="6114013"/>
            <a:ext cx="6103398" cy="369332"/>
          </a:xfrm>
          <a:prstGeom prst="rect">
            <a:avLst/>
          </a:prstGeom>
          <a:noFill/>
        </p:spPr>
        <p:txBody>
          <a:bodyPr wrap="square">
            <a:spAutoFit/>
          </a:bodyPr>
          <a:lstStyle/>
          <a:p>
            <a:pPr marL="457200" algn="ctr"/>
            <a:r>
              <a:rPr lang="en-US"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Registration Page of TPO</a:t>
            </a:r>
            <a:endParaRPr lang="en-IN" sz="1800" dirty="0">
              <a:solidFill>
                <a:schemeClr val="accent6">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69362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357</TotalTime>
  <Words>663</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Algerian</vt:lpstr>
      <vt:lpstr>Arial</vt:lpstr>
      <vt:lpstr>Castellar</vt:lpstr>
      <vt:lpstr>Century Gothic</vt:lpstr>
      <vt:lpstr>Segoe UI Emoji</vt:lpstr>
      <vt:lpstr>Segoe UI Historic</vt:lpstr>
      <vt:lpstr>Segoe UI Semibold</vt:lpstr>
      <vt:lpstr>Symbol</vt:lpstr>
      <vt:lpstr>Times New Roman</vt:lpstr>
      <vt:lpstr>Wingdings</vt:lpstr>
      <vt:lpstr>Gallery</vt:lpstr>
      <vt:lpstr>Placement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Management System</dc:title>
  <dc:creator>Sahil Patel</dc:creator>
  <cp:lastModifiedBy>Sahil Patel</cp:lastModifiedBy>
  <cp:revision>30</cp:revision>
  <dcterms:created xsi:type="dcterms:W3CDTF">2021-04-09T05:49:57Z</dcterms:created>
  <dcterms:modified xsi:type="dcterms:W3CDTF">2022-04-14T05:21:53Z</dcterms:modified>
</cp:coreProperties>
</file>