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43891200" cy="329184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000000"/>
          </p15:clr>
        </p15:guide>
        <p15:guide id="2" pos="1382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4" d="100"/>
          <a:sy n="24" d="100"/>
        </p:scale>
        <p:origin x="1482" y="72"/>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01188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7401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5634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625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FB4AB-9BC1-CE45-86A6-BBCC9E970F2D}"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481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3263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04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5820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9050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184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t>4/6/2023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t>‹#›</a:t>
            </a:fld>
            <a:endParaRPr lang="en-US"/>
          </a:p>
        </p:txBody>
      </p:sp>
    </p:spTree>
    <p:extLst>
      <p:ext uri="{BB962C8B-B14F-4D97-AF65-F5344CB8AC3E}">
        <p14:creationId xmlns:p14="http://schemas.microsoft.com/office/powerpoint/2010/main" val="195814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9324603" y="4652293"/>
            <a:ext cx="14101483" cy="26602154"/>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Results and discussion</a:t>
            </a:r>
            <a:endParaRPr lang="en-US" sz="4000" b="1" cap="all"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Conclusion</a:t>
            </a:r>
          </a:p>
          <a:p>
            <a:endParaRPr lang="en-US" sz="3600" b="1" cap="all" spc="25" dirty="0">
              <a:solidFill>
                <a:srgbClr val="0070C0"/>
              </a:solidFill>
              <a:latin typeface="Arial"/>
              <a:cs typeface="Arial"/>
            </a:endParaRPr>
          </a:p>
          <a:p>
            <a:r>
              <a:rPr lang="en-US" sz="3600" spc="8" dirty="0">
                <a:solidFill>
                  <a:srgbClr val="231F20"/>
                </a:solidFill>
                <a:latin typeface="Arial" panose="020B0604020202020204" pitchFamily="34" charset="0"/>
                <a:cs typeface="Arial" panose="020B0604020202020204" pitchFamily="34" charset="0"/>
              </a:rPr>
              <a:t>We have solved the problem of having to stop for paying toll or parking. We have created a system that does not require users to violate their privacy by having a Government mandated GPS on their vehicle. The solution is beneficial to both property owners and users. Even thought the overall toll collection percentage might drop, the overall toll collected will be higher as there will be more traffic flow.</a:t>
            </a: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References </a:t>
            </a:r>
          </a:p>
          <a:p>
            <a:pPr marL="742950" indent="-742950">
              <a:buFont typeface="Wingdings" panose="05000000000000000000" pitchFamily="2" charset="2"/>
              <a:buChar char="q"/>
            </a:pPr>
            <a:r>
              <a:rPr lang="en-IN" sz="3600" dirty="0" err="1"/>
              <a:t>Badr</a:t>
            </a:r>
            <a:r>
              <a:rPr lang="en-IN" sz="3600" dirty="0"/>
              <a:t> A, </a:t>
            </a:r>
            <a:r>
              <a:rPr lang="en-IN" sz="3600" dirty="0" err="1"/>
              <a:t>Abdelwahab</a:t>
            </a:r>
            <a:r>
              <a:rPr lang="en-IN" sz="3600" dirty="0"/>
              <a:t> MM, </a:t>
            </a:r>
            <a:r>
              <a:rPr lang="en-IN" sz="3600" dirty="0" err="1"/>
              <a:t>Thabet</a:t>
            </a:r>
            <a:r>
              <a:rPr lang="en-IN" sz="3600" dirty="0"/>
              <a:t> AM, </a:t>
            </a:r>
            <a:r>
              <a:rPr lang="en-IN" sz="3600" dirty="0" err="1"/>
              <a:t>Abdelsadek</a:t>
            </a:r>
            <a:r>
              <a:rPr lang="en-IN" sz="3600" dirty="0"/>
              <a:t> AM. Automatic number plate recognition system. Annals of the University of Craiova-Mathematics and Computer Science Series. 2011 Mar 15;38(1):62-71</a:t>
            </a:r>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6" name="object 3">
            <a:extLst>
              <a:ext uri="{FF2B5EF4-FFF2-40B4-BE49-F238E27FC236}">
                <a16:creationId xmlns:a16="http://schemas.microsoft.com/office/drawing/2014/main" xmlns="" id="{E3E3A997-AC34-4F4F-AB70-E535DDD5B7DE}"/>
              </a:ext>
            </a:extLst>
          </p:cNvPr>
          <p:cNvSpPr/>
          <p:nvPr/>
        </p:nvSpPr>
        <p:spPr>
          <a:xfrm>
            <a:off x="0" y="-349622"/>
            <a:ext cx="43891200" cy="3657253"/>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chemeClr val="accent1"/>
          </a:solidFill>
        </p:spPr>
        <p:txBody>
          <a:bodyPr wrap="square" lIns="0" tIns="0" rIns="0" bIns="0" rtlCol="0"/>
          <a:lstStyle/>
          <a:p>
            <a:endParaRPr sz="4825"/>
          </a:p>
        </p:txBody>
      </p:sp>
      <p:sp>
        <p:nvSpPr>
          <p:cNvPr id="7" name="object 4">
            <a:extLst>
              <a:ext uri="{FF2B5EF4-FFF2-40B4-BE49-F238E27FC236}">
                <a16:creationId xmlns:a16="http://schemas.microsoft.com/office/drawing/2014/main" xmlns="" id="{1E7FBB64-4D0D-0A4B-90FA-4E80427AEDDE}"/>
              </a:ext>
            </a:extLst>
          </p:cNvPr>
          <p:cNvSpPr txBox="1">
            <a:spLocks/>
          </p:cNvSpPr>
          <p:nvPr/>
        </p:nvSpPr>
        <p:spPr>
          <a:xfrm>
            <a:off x="13340216" y="24805"/>
            <a:ext cx="22413150"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err="1">
                <a:solidFill>
                  <a:schemeClr val="bg1"/>
                </a:solidFill>
                <a:latin typeface="Arial" panose="020B0604020202020204" pitchFamily="34" charset="0"/>
              </a:rPr>
              <a:t>Fastertag</a:t>
            </a:r>
            <a:r>
              <a:rPr lang="en-US" sz="7200" b="1" cap="all" spc="-8" dirty="0">
                <a:solidFill>
                  <a:schemeClr val="bg1"/>
                </a:solidFill>
                <a:latin typeface="Arial" panose="020B0604020202020204" pitchFamily="34" charset="0"/>
              </a:rPr>
              <a:t> </a:t>
            </a:r>
            <a:endParaRPr lang="en-US" sz="7200" b="1" cap="all" spc="-16" dirty="0">
              <a:solidFill>
                <a:schemeClr val="bg1"/>
              </a:solidFill>
              <a:latin typeface="Arial" panose="020B0604020202020204" pitchFamily="34" charset="0"/>
            </a:endParaRPr>
          </a:p>
        </p:txBody>
      </p:sp>
      <p:sp>
        <p:nvSpPr>
          <p:cNvPr id="9" name="object 6">
            <a:extLst>
              <a:ext uri="{FF2B5EF4-FFF2-40B4-BE49-F238E27FC236}">
                <a16:creationId xmlns:a16="http://schemas.microsoft.com/office/drawing/2014/main" xmlns="" id="{0E51A11A-3A38-D04C-9B83-12833A3C48F8}"/>
              </a:ext>
            </a:extLst>
          </p:cNvPr>
          <p:cNvSpPr txBox="1"/>
          <p:nvPr/>
        </p:nvSpPr>
        <p:spPr>
          <a:xfrm>
            <a:off x="10744200" y="1239476"/>
            <a:ext cx="27605182" cy="642846"/>
          </a:xfrm>
          <a:prstGeom prst="rect">
            <a:avLst/>
          </a:prstGeom>
        </p:spPr>
        <p:txBody>
          <a:bodyPr vert="horz" wrap="square" lIns="0" tIns="27029" rIns="0" bIns="0" rtlCol="0">
            <a:spAutoFit/>
          </a:bodyPr>
          <a:lstStyle/>
          <a:p>
            <a:pPr marL="20791" algn="ctr">
              <a:spcBef>
                <a:spcPts val="213"/>
              </a:spcBef>
            </a:pPr>
            <a:r>
              <a:rPr lang="en-IN" sz="4000" spc="16" dirty="0">
                <a:solidFill>
                  <a:srgbClr val="FFFFFF"/>
                </a:solidFill>
                <a:latin typeface="Arial"/>
                <a:cs typeface="Arial"/>
              </a:rPr>
              <a:t>Sahil Amritkar (20BRS1180), Yukta Bhatti (20BRS1090), </a:t>
            </a:r>
            <a:r>
              <a:rPr lang="en-IN" sz="4000" spc="16" dirty="0" err="1">
                <a:solidFill>
                  <a:srgbClr val="FFFFFF"/>
                </a:solidFill>
                <a:latin typeface="Arial"/>
                <a:cs typeface="Arial"/>
              </a:rPr>
              <a:t>Hritik</a:t>
            </a:r>
            <a:r>
              <a:rPr lang="en-IN" sz="4000" spc="16" dirty="0">
                <a:solidFill>
                  <a:srgbClr val="FFFFFF"/>
                </a:solidFill>
                <a:latin typeface="Arial"/>
                <a:cs typeface="Arial"/>
              </a:rPr>
              <a:t> Goel (20BRS1035), </a:t>
            </a:r>
            <a:r>
              <a:rPr lang="en-IN" sz="4000" spc="16" dirty="0" err="1">
                <a:solidFill>
                  <a:srgbClr val="FFFFFF"/>
                </a:solidFill>
                <a:latin typeface="Arial"/>
                <a:cs typeface="Arial"/>
              </a:rPr>
              <a:t>Kritish</a:t>
            </a:r>
            <a:r>
              <a:rPr lang="en-IN" sz="4000" spc="16" dirty="0">
                <a:solidFill>
                  <a:srgbClr val="FFFFFF"/>
                </a:solidFill>
                <a:latin typeface="Arial"/>
                <a:cs typeface="Arial"/>
              </a:rPr>
              <a:t> </a:t>
            </a:r>
            <a:r>
              <a:rPr lang="en-IN" sz="4000" spc="16" dirty="0" err="1">
                <a:solidFill>
                  <a:srgbClr val="FFFFFF"/>
                </a:solidFill>
                <a:latin typeface="Arial"/>
                <a:cs typeface="Arial"/>
              </a:rPr>
              <a:t>Palrecha</a:t>
            </a:r>
            <a:r>
              <a:rPr lang="en-IN" sz="4000" spc="16" dirty="0">
                <a:solidFill>
                  <a:srgbClr val="FFFFFF"/>
                </a:solidFill>
                <a:latin typeface="Arial"/>
                <a:cs typeface="Arial"/>
              </a:rPr>
              <a:t> (20BRS1074)</a:t>
            </a:r>
            <a:endParaRPr sz="4000" dirty="0">
              <a:latin typeface="Arial"/>
              <a:cs typeface="Arial"/>
            </a:endParaRPr>
          </a:p>
        </p:txBody>
      </p:sp>
      <p:pic>
        <p:nvPicPr>
          <p:cNvPr id="29" name="Picture 28" descr="See the source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202"/>
            <a:ext cx="8767482" cy="2963662"/>
          </a:xfrm>
          <a:prstGeom prst="rect">
            <a:avLst/>
          </a:prstGeom>
          <a:noFill/>
          <a:ln>
            <a:noFill/>
          </a:ln>
        </p:spPr>
      </p:pic>
      <p:sp>
        <p:nvSpPr>
          <p:cNvPr id="32" name="object 6">
            <a:extLst>
              <a:ext uri="{FF2B5EF4-FFF2-40B4-BE49-F238E27FC236}">
                <a16:creationId xmlns:a16="http://schemas.microsoft.com/office/drawing/2014/main" xmlns="" id="{0E51A11A-3A38-D04C-9B83-12833A3C48F8}"/>
              </a:ext>
            </a:extLst>
          </p:cNvPr>
          <p:cNvSpPr txBox="1"/>
          <p:nvPr/>
        </p:nvSpPr>
        <p:spPr>
          <a:xfrm>
            <a:off x="15932523" y="1851133"/>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Dr. Harini S</a:t>
            </a:r>
            <a:endParaRPr sz="4000" dirty="0">
              <a:latin typeface="Arial"/>
              <a:cs typeface="Arial"/>
            </a:endParaRPr>
          </a:p>
        </p:txBody>
      </p:sp>
      <p:sp>
        <p:nvSpPr>
          <p:cNvPr id="33" name="object 6">
            <a:extLst>
              <a:ext uri="{FF2B5EF4-FFF2-40B4-BE49-F238E27FC236}">
                <a16:creationId xmlns:a16="http://schemas.microsoft.com/office/drawing/2014/main" xmlns="" id="{0E51A11A-3A38-D04C-9B83-12833A3C48F8}"/>
              </a:ext>
            </a:extLst>
          </p:cNvPr>
          <p:cNvSpPr txBox="1"/>
          <p:nvPr/>
        </p:nvSpPr>
        <p:spPr>
          <a:xfrm>
            <a:off x="15932524" y="2498560"/>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SCOPE</a:t>
            </a:r>
            <a:endParaRPr sz="4000" dirty="0">
              <a:latin typeface="Arial"/>
              <a:cs typeface="Arial"/>
            </a:endParaRPr>
          </a:p>
        </p:txBody>
      </p:sp>
      <p:sp>
        <p:nvSpPr>
          <p:cNvPr id="31" name="TextBox 30"/>
          <p:cNvSpPr txBox="1"/>
          <p:nvPr/>
        </p:nvSpPr>
        <p:spPr>
          <a:xfrm>
            <a:off x="528916" y="4590627"/>
            <a:ext cx="14101483" cy="31700986"/>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INTRODUCTION</a:t>
            </a:r>
          </a:p>
          <a:p>
            <a:pPr marR="120589">
              <a:lnSpc>
                <a:spcPts val="4000"/>
              </a:lnSpc>
            </a:pPr>
            <a:endParaRPr lang="en-US" sz="4000" b="1" cap="all" dirty="0">
              <a:solidFill>
                <a:srgbClr val="0070C0"/>
              </a:solidFill>
              <a:latin typeface="Arial"/>
              <a:cs typeface="Arial"/>
            </a:endParaRP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A stop-less ANPR Vehicle Management System.</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The following are the problems with the current system, which motivated us to work on this project.</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 </a:t>
            </a:r>
            <a:r>
              <a:rPr lang="en-US" sz="3600" spc="8" dirty="0" err="1">
                <a:solidFill>
                  <a:srgbClr val="231F20"/>
                </a:solidFill>
                <a:latin typeface="Arial" panose="020B0604020202020204" pitchFamily="34" charset="0"/>
                <a:cs typeface="Arial" panose="020B0604020202020204" pitchFamily="34" charset="0"/>
              </a:rPr>
              <a:t>FastTag</a:t>
            </a:r>
            <a:r>
              <a:rPr lang="en-US" sz="3600" spc="8" dirty="0">
                <a:solidFill>
                  <a:srgbClr val="231F20"/>
                </a:solidFill>
                <a:latin typeface="Arial" panose="020B0604020202020204" pitchFamily="34" charset="0"/>
                <a:cs typeface="Arial" panose="020B0604020202020204" pitchFamily="34" charset="0"/>
              </a:rPr>
              <a:t>:</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           Still need to stop the car </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           congestion</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  GPS based system </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           Expensive to install on all Cars</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           Privacy Issues</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Indian Number Plates:</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           Too many styles </a:t>
            </a: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           ANPR is Hard</a:t>
            </a:r>
          </a:p>
          <a:p>
            <a:pPr marR="493790">
              <a:lnSpc>
                <a:spcPts val="4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Objectives</a:t>
            </a:r>
          </a:p>
          <a:p>
            <a:endParaRPr lang="en-US" sz="3600" b="1" cap="all" spc="25" dirty="0">
              <a:solidFill>
                <a:srgbClr val="0070C0"/>
              </a:solidFill>
              <a:latin typeface="Arial"/>
              <a:cs typeface="Arial"/>
            </a:endParaRPr>
          </a:p>
          <a:p>
            <a:pPr>
              <a:lnSpc>
                <a:spcPct val="150000"/>
              </a:lnSpc>
            </a:pPr>
            <a:r>
              <a:rPr lang="en-US" sz="3600" spc="8" dirty="0">
                <a:solidFill>
                  <a:srgbClr val="231F20"/>
                </a:solidFill>
                <a:latin typeface="Arial" panose="020B0604020202020204" pitchFamily="34" charset="0"/>
                <a:cs typeface="Arial" panose="020B0604020202020204" pitchFamily="34" charset="0"/>
              </a:rPr>
              <a:t>Our objective is to create a system that: </a:t>
            </a:r>
          </a:p>
          <a:p>
            <a:pPr marL="571500" indent="-571500">
              <a:lnSpc>
                <a:spcPct val="150000"/>
              </a:lnSpc>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 Has no stop entry, exits and toll collection</a:t>
            </a:r>
          </a:p>
          <a:p>
            <a:pPr marL="571500" indent="-571500">
              <a:lnSpc>
                <a:spcPct val="150000"/>
              </a:lnSpc>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 Has no chance of traffic congestion and increased efficiency</a:t>
            </a:r>
          </a:p>
          <a:p>
            <a:pPr marL="571500" indent="-571500">
              <a:lnSpc>
                <a:spcPct val="150000"/>
              </a:lnSpc>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 Has privacy protection</a:t>
            </a:r>
          </a:p>
          <a:p>
            <a:pPr marL="571500" indent="-571500">
              <a:lnSpc>
                <a:spcPct val="150000"/>
              </a:lnSpc>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 Is easily deployable and scalable</a:t>
            </a:r>
          </a:p>
          <a:p>
            <a:pPr marL="571500" indent="-571500">
              <a:lnSpc>
                <a:spcPct val="150000"/>
              </a:lnSpc>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 Has enhanced security</a:t>
            </a:r>
          </a:p>
          <a:p>
            <a:pPr marL="571500" indent="-571500">
              <a:lnSpc>
                <a:spcPct val="150000"/>
              </a:lnSpc>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 Can be integrated with smart cities</a:t>
            </a:r>
          </a:p>
          <a:p>
            <a:pPr marL="571500" indent="-571500">
              <a:lnSpc>
                <a:spcPct val="150000"/>
              </a:lnSpc>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 Has key analytics for property owner</a:t>
            </a:r>
          </a:p>
          <a:p>
            <a:pPr marL="571500" indent="-571500">
              <a:lnSpc>
                <a:spcPct val="150000"/>
              </a:lnSpc>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 Is convenient for the User</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b="1" cap="all" spc="25" dirty="0">
                <a:solidFill>
                  <a:srgbClr val="0070C0"/>
                </a:solidFill>
                <a:latin typeface="Arial"/>
                <a:cs typeface="Arial"/>
              </a:rPr>
              <a:t>SCOPE of the project</a:t>
            </a:r>
          </a:p>
          <a:p>
            <a:endParaRPr lang="en-US" sz="3600" b="1" cap="all" spc="25" dirty="0">
              <a:solidFill>
                <a:srgbClr val="0070C0"/>
              </a:solidFill>
              <a:latin typeface="Arial"/>
              <a:cs typeface="Arial"/>
            </a:endParaRPr>
          </a:p>
          <a:p>
            <a:pPr marR="493790">
              <a:lnSpc>
                <a:spcPct val="150000"/>
              </a:lnSpc>
              <a:spcBef>
                <a:spcPts val="1800"/>
              </a:spcBef>
            </a:pPr>
            <a:r>
              <a:rPr lang="en-US" sz="3600" spc="8" dirty="0">
                <a:solidFill>
                  <a:srgbClr val="231F20"/>
                </a:solidFill>
                <a:latin typeface="Arial" panose="020B0604020202020204" pitchFamily="34" charset="0"/>
                <a:cs typeface="Arial" panose="020B0604020202020204" pitchFamily="34" charset="0"/>
              </a:rPr>
              <a:t>This has use cases in </a:t>
            </a:r>
          </a:p>
          <a:p>
            <a:pPr marL="571500" marR="493790" indent="-571500">
              <a:spcBef>
                <a:spcPts val="1800"/>
              </a:spcBef>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toll collection</a:t>
            </a:r>
          </a:p>
          <a:p>
            <a:pPr marL="571500" marR="493790" indent="-571500">
              <a:spcBef>
                <a:spcPts val="1800"/>
              </a:spcBef>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parking management</a:t>
            </a:r>
          </a:p>
          <a:p>
            <a:pPr marL="571500" marR="493790" indent="-571500">
              <a:spcBef>
                <a:spcPts val="1800"/>
              </a:spcBef>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campus authorization.</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39" name="TextBox 38"/>
          <p:cNvSpPr txBox="1"/>
          <p:nvPr/>
        </p:nvSpPr>
        <p:spPr>
          <a:xfrm>
            <a:off x="14894858" y="4662345"/>
            <a:ext cx="14101483" cy="34388901"/>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methodology</a:t>
            </a:r>
            <a:endParaRPr lang="en-US" sz="4000" b="1" cap="all" dirty="0">
              <a:solidFill>
                <a:srgbClr val="0070C0"/>
              </a:solidFill>
              <a:latin typeface="Arial"/>
              <a:cs typeface="Arial"/>
            </a:endParaRPr>
          </a:p>
          <a:p>
            <a:pPr marR="493790">
              <a:lnSpc>
                <a:spcPts val="4000"/>
              </a:lnSpc>
              <a:spcBef>
                <a:spcPts val="1800"/>
              </a:spcBef>
            </a:pPr>
            <a:r>
              <a:rPr lang="en-US" sz="3600" spc="8" dirty="0">
                <a:solidFill>
                  <a:srgbClr val="231F20"/>
                </a:solidFill>
                <a:latin typeface="Arial" panose="020B0604020202020204" pitchFamily="34" charset="0"/>
                <a:cs typeface="Arial" panose="020B0604020202020204" pitchFamily="34" charset="0"/>
              </a:rPr>
              <a:t>We are using the following technology.</a:t>
            </a:r>
          </a:p>
          <a:p>
            <a:pPr marL="571500" marR="493790" indent="-571500">
              <a:lnSpc>
                <a:spcPts val="4000"/>
              </a:lnSpc>
              <a:spcBef>
                <a:spcPts val="1800"/>
              </a:spcBef>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YOLO v8</a:t>
            </a:r>
          </a:p>
          <a:p>
            <a:pPr marL="571500" marR="493790" indent="-571500">
              <a:lnSpc>
                <a:spcPts val="4000"/>
              </a:lnSpc>
              <a:spcBef>
                <a:spcPts val="1800"/>
              </a:spcBef>
              <a:buFont typeface="Wingdings" panose="05000000000000000000" pitchFamily="2" charset="2"/>
              <a:buChar char="q"/>
            </a:pPr>
            <a:r>
              <a:rPr lang="en-US" sz="3600" spc="8" dirty="0" err="1">
                <a:solidFill>
                  <a:srgbClr val="231F20"/>
                </a:solidFill>
                <a:latin typeface="Arial" panose="020B0604020202020204" pitchFamily="34" charset="0"/>
                <a:cs typeface="Arial" panose="020B0604020202020204" pitchFamily="34" charset="0"/>
              </a:rPr>
              <a:t>EasyOCR</a:t>
            </a:r>
            <a:endParaRPr lang="en-US" sz="3600" spc="8" dirty="0">
              <a:solidFill>
                <a:srgbClr val="231F20"/>
              </a:solidFill>
              <a:latin typeface="Arial" panose="020B0604020202020204" pitchFamily="34" charset="0"/>
              <a:cs typeface="Arial" panose="020B0604020202020204" pitchFamily="34" charset="0"/>
            </a:endParaRPr>
          </a:p>
          <a:p>
            <a:pPr marL="571500" marR="493790" indent="-571500">
              <a:lnSpc>
                <a:spcPts val="4000"/>
              </a:lnSpc>
              <a:spcBef>
                <a:spcPts val="1800"/>
              </a:spcBef>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OpenCV</a:t>
            </a:r>
          </a:p>
          <a:p>
            <a:pPr marL="571500" marR="493790" indent="-571500">
              <a:lnSpc>
                <a:spcPts val="4000"/>
              </a:lnSpc>
              <a:spcBef>
                <a:spcPts val="1800"/>
              </a:spcBef>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Firebase</a:t>
            </a:r>
          </a:p>
          <a:p>
            <a:pPr marL="571500" marR="493790" indent="-571500">
              <a:lnSpc>
                <a:spcPts val="4000"/>
              </a:lnSpc>
              <a:spcBef>
                <a:spcPts val="1800"/>
              </a:spcBef>
              <a:buFont typeface="Wingdings" panose="05000000000000000000" pitchFamily="2" charset="2"/>
              <a:buChar char="q"/>
            </a:pPr>
            <a:r>
              <a:rPr lang="en-US" sz="3600" spc="8" dirty="0">
                <a:solidFill>
                  <a:srgbClr val="231F20"/>
                </a:solidFill>
                <a:latin typeface="Arial" panose="020B0604020202020204" pitchFamily="34" charset="0"/>
                <a:cs typeface="Arial" panose="020B0604020202020204" pitchFamily="34" charset="0"/>
              </a:rPr>
              <a:t>Flask</a:t>
            </a:r>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Architecture </a:t>
            </a:r>
          </a:p>
          <a:p>
            <a:endParaRPr lang="en-US" sz="3600" b="1" cap="all" spc="25" dirty="0">
              <a:solidFill>
                <a:srgbClr val="0070C0"/>
              </a:solidFill>
              <a:latin typeface="Arial"/>
              <a:cs typeface="Arial"/>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spc="8" dirty="0">
                <a:solidFill>
                  <a:srgbClr val="231F20"/>
                </a:solidFill>
                <a:latin typeface="Arial" panose="020B0604020202020204" pitchFamily="34" charset="0"/>
                <a:cs typeface="Arial" panose="020B0604020202020204" pitchFamily="34" charset="0"/>
              </a:rPr>
              <a:t>The cameras send their video feed to a server. The video feed is analyzed, a number plate is detected using YOLO (trained on number plates), then using an OCR (</a:t>
            </a:r>
            <a:r>
              <a:rPr lang="en-US" sz="3600" spc="8" dirty="0" err="1">
                <a:solidFill>
                  <a:srgbClr val="231F20"/>
                </a:solidFill>
                <a:latin typeface="Arial" panose="020B0604020202020204" pitchFamily="34" charset="0"/>
                <a:cs typeface="Arial" panose="020B0604020202020204" pitchFamily="34" charset="0"/>
              </a:rPr>
              <a:t>EasyOCR</a:t>
            </a:r>
            <a:r>
              <a:rPr lang="en-US" sz="3600" spc="8" dirty="0">
                <a:solidFill>
                  <a:srgbClr val="231F20"/>
                </a:solidFill>
                <a:latin typeface="Arial" panose="020B0604020202020204" pitchFamily="34" charset="0"/>
                <a:cs typeface="Arial" panose="020B0604020202020204" pitchFamily="34" charset="0"/>
              </a:rPr>
              <a:t>) we read the text. We then pass the detected texts into our Indian number plates extraction algorithm. This post processing algorithm uses a series of probabilistic and pattern matching techniques to find the most likely number plate in the frame.</a:t>
            </a:r>
          </a:p>
          <a:p>
            <a:endParaRPr lang="en-US" sz="3600" spc="8" dirty="0">
              <a:solidFill>
                <a:srgbClr val="231F20"/>
              </a:solidFill>
              <a:latin typeface="Arial" panose="020B0604020202020204" pitchFamily="34" charset="0"/>
              <a:cs typeface="Arial" panose="020B0604020202020204" pitchFamily="34" charset="0"/>
            </a:endParaRPr>
          </a:p>
          <a:p>
            <a:r>
              <a:rPr lang="en-US" sz="3600" spc="8" dirty="0">
                <a:solidFill>
                  <a:srgbClr val="231F20"/>
                </a:solidFill>
                <a:latin typeface="Arial" panose="020B0604020202020204" pitchFamily="34" charset="0"/>
                <a:cs typeface="Arial" panose="020B0604020202020204" pitchFamily="34" charset="0"/>
              </a:rPr>
              <a:t>We use the detected number plate to add it to the database, and perform the necessary operations based on the type of property, like highway, parking or campus. The User front-end allows the user to see their account details, their past property visits, expenditure and allows them to add money to their account. A user can also subscribe to places they visit often to save on toll/parking fees.</a:t>
            </a:r>
          </a:p>
          <a:p>
            <a:endParaRPr lang="en-US" sz="3600" spc="8" dirty="0">
              <a:solidFill>
                <a:srgbClr val="231F20"/>
              </a:solidFill>
              <a:latin typeface="Arial" panose="020B0604020202020204" pitchFamily="34" charset="0"/>
              <a:cs typeface="Arial" panose="020B0604020202020204" pitchFamily="34" charset="0"/>
            </a:endParaRPr>
          </a:p>
          <a:p>
            <a:r>
              <a:rPr lang="en-US" sz="3600" spc="8" dirty="0">
                <a:solidFill>
                  <a:srgbClr val="231F20"/>
                </a:solidFill>
                <a:latin typeface="Arial" panose="020B0604020202020204" pitchFamily="34" charset="0"/>
                <a:cs typeface="Arial" panose="020B0604020202020204" pitchFamily="34" charset="0"/>
              </a:rPr>
              <a:t>The property owner front-end shows the owner his property details and a list of vehicles on the property and the exited vehicles as well. This improves security. The owner can also see key analytics regarding activity on their property, be it a highway or a campus. This allows the owner to take important business decisions with all the information they need.</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16" name="object 4">
            <a:extLst>
              <a:ext uri="{FF2B5EF4-FFF2-40B4-BE49-F238E27FC236}">
                <a16:creationId xmlns:a16="http://schemas.microsoft.com/office/drawing/2014/main" xmlns="" id="{1E7FBB64-4D0D-0A4B-90FA-4E80427AEDDE}"/>
              </a:ext>
            </a:extLst>
          </p:cNvPr>
          <p:cNvSpPr txBox="1">
            <a:spLocks/>
          </p:cNvSpPr>
          <p:nvPr/>
        </p:nvSpPr>
        <p:spPr>
          <a:xfrm>
            <a:off x="28544675" y="3573486"/>
            <a:ext cx="14668077"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a:latin typeface="Arial" panose="020B0604020202020204" pitchFamily="34" charset="0"/>
              </a:rPr>
              <a:t>INDUSTRY CONCLAVE 2023</a:t>
            </a:r>
            <a:endParaRPr lang="en-US" sz="7200" b="1" cap="all" spc="-16" dirty="0">
              <a:latin typeface="Arial" panose="020B0604020202020204" pitchFamily="34" charset="0"/>
            </a:endParaRPr>
          </a:p>
        </p:txBody>
      </p:sp>
      <p:pic>
        <p:nvPicPr>
          <p:cNvPr id="18" name="Picture 17">
            <a:extLst>
              <a:ext uri="{FF2B5EF4-FFF2-40B4-BE49-F238E27FC236}">
                <a16:creationId xmlns:a16="http://schemas.microsoft.com/office/drawing/2014/main" xmlns="" id="{ECB27389-D0F5-4166-9146-D2F7D42D6C9A}"/>
              </a:ext>
            </a:extLst>
          </p:cNvPr>
          <p:cNvPicPr>
            <a:picLocks noChangeAspect="1"/>
          </p:cNvPicPr>
          <p:nvPr/>
        </p:nvPicPr>
        <p:blipFill>
          <a:blip r:embed="rId3"/>
          <a:stretch>
            <a:fillRect/>
          </a:stretch>
        </p:blipFill>
        <p:spPr>
          <a:xfrm>
            <a:off x="15349722" y="13094429"/>
            <a:ext cx="13487365" cy="6313716"/>
          </a:xfrm>
          <a:prstGeom prst="rect">
            <a:avLst/>
          </a:prstGeom>
        </p:spPr>
      </p:pic>
      <p:pic>
        <p:nvPicPr>
          <p:cNvPr id="3" name="Picture 2">
            <a:extLst>
              <a:ext uri="{FF2B5EF4-FFF2-40B4-BE49-F238E27FC236}">
                <a16:creationId xmlns:a16="http://schemas.microsoft.com/office/drawing/2014/main" xmlns="" id="{3FEDCCF0-C953-4F25-BFB1-3CDBF194A66F}"/>
              </a:ext>
            </a:extLst>
          </p:cNvPr>
          <p:cNvPicPr>
            <a:picLocks noChangeAspect="1"/>
          </p:cNvPicPr>
          <p:nvPr/>
        </p:nvPicPr>
        <p:blipFill>
          <a:blip r:embed="rId4"/>
          <a:stretch>
            <a:fillRect/>
          </a:stretch>
        </p:blipFill>
        <p:spPr>
          <a:xfrm>
            <a:off x="23165128" y="5742030"/>
            <a:ext cx="5162596" cy="4439172"/>
          </a:xfrm>
          <a:prstGeom prst="rect">
            <a:avLst/>
          </a:prstGeom>
        </p:spPr>
      </p:pic>
      <p:pic>
        <p:nvPicPr>
          <p:cNvPr id="5" name="Picture 4">
            <a:extLst>
              <a:ext uri="{FF2B5EF4-FFF2-40B4-BE49-F238E27FC236}">
                <a16:creationId xmlns:a16="http://schemas.microsoft.com/office/drawing/2014/main" xmlns="" id="{7D03A3ED-A921-4C0B-8320-4FB598366F8A}"/>
              </a:ext>
            </a:extLst>
          </p:cNvPr>
          <p:cNvPicPr>
            <a:picLocks noChangeAspect="1"/>
          </p:cNvPicPr>
          <p:nvPr/>
        </p:nvPicPr>
        <p:blipFill>
          <a:blip r:embed="rId5"/>
          <a:stretch>
            <a:fillRect/>
          </a:stretch>
        </p:blipFill>
        <p:spPr>
          <a:xfrm>
            <a:off x="30279345" y="5985817"/>
            <a:ext cx="12192000" cy="4657725"/>
          </a:xfrm>
          <a:prstGeom prst="rect">
            <a:avLst/>
          </a:prstGeom>
        </p:spPr>
      </p:pic>
      <p:pic>
        <p:nvPicPr>
          <p:cNvPr id="10" name="Picture 9">
            <a:extLst>
              <a:ext uri="{FF2B5EF4-FFF2-40B4-BE49-F238E27FC236}">
                <a16:creationId xmlns:a16="http://schemas.microsoft.com/office/drawing/2014/main" xmlns="" id="{03B55171-ADD5-4F13-B6E7-1687344EECF8}"/>
              </a:ext>
            </a:extLst>
          </p:cNvPr>
          <p:cNvPicPr>
            <a:picLocks noChangeAspect="1"/>
          </p:cNvPicPr>
          <p:nvPr/>
        </p:nvPicPr>
        <p:blipFill>
          <a:blip r:embed="rId6"/>
          <a:stretch>
            <a:fillRect/>
          </a:stretch>
        </p:blipFill>
        <p:spPr>
          <a:xfrm>
            <a:off x="30279345" y="10181202"/>
            <a:ext cx="12192000" cy="3333750"/>
          </a:xfrm>
          <a:prstGeom prst="rect">
            <a:avLst/>
          </a:prstGeom>
        </p:spPr>
      </p:pic>
      <p:pic>
        <p:nvPicPr>
          <p:cNvPr id="12" name="Picture 11">
            <a:extLst>
              <a:ext uri="{FF2B5EF4-FFF2-40B4-BE49-F238E27FC236}">
                <a16:creationId xmlns:a16="http://schemas.microsoft.com/office/drawing/2014/main" xmlns="" id="{D973377F-761C-4E3F-B4C1-34EF48C81ED2}"/>
              </a:ext>
            </a:extLst>
          </p:cNvPr>
          <p:cNvPicPr>
            <a:picLocks noChangeAspect="1"/>
          </p:cNvPicPr>
          <p:nvPr/>
        </p:nvPicPr>
        <p:blipFill>
          <a:blip r:embed="rId7"/>
          <a:stretch>
            <a:fillRect/>
          </a:stretch>
        </p:blipFill>
        <p:spPr>
          <a:xfrm>
            <a:off x="30279345" y="13514952"/>
            <a:ext cx="12192000" cy="6858000"/>
          </a:xfrm>
          <a:prstGeom prst="rect">
            <a:avLst/>
          </a:prstGeom>
        </p:spPr>
      </p:pic>
    </p:spTree>
    <p:extLst>
      <p:ext uri="{BB962C8B-B14F-4D97-AF65-F5344CB8AC3E}">
        <p14:creationId xmlns:p14="http://schemas.microsoft.com/office/powerpoint/2010/main" val="3342621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Words>
  <Application>Microsoft Office PowerPoint</Application>
  <PresentationFormat>Custom</PresentationFormat>
  <Paragraphs>129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3</cp:revision>
  <dcterms:modified xsi:type="dcterms:W3CDTF">2023-04-06T08:49:37Z</dcterms:modified>
</cp:coreProperties>
</file>