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7" r:id="rId3"/>
    <p:sldId id="262" r:id="rId4"/>
    <p:sldId id="274" r:id="rId5"/>
    <p:sldId id="264" r:id="rId6"/>
    <p:sldId id="265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FF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77" d="100"/>
          <a:sy n="77" d="100"/>
        </p:scale>
        <p:origin x="9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Reddy M" userId="93eeca54-1b27-489e-bb35-88368ab8b0a2" providerId="ADAL" clId="{704F1A82-5AB4-F64D-BFA4-C093DBEB28F8}"/>
    <pc:docChg chg="custSel modSld">
      <pc:chgData name="Raghunath Reddy M" userId="93eeca54-1b27-489e-bb35-88368ab8b0a2" providerId="ADAL" clId="{704F1A82-5AB4-F64D-BFA4-C093DBEB28F8}" dt="2022-02-19T07:50:47.206" v="6" actId="478"/>
      <pc:docMkLst>
        <pc:docMk/>
      </pc:docMkLst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2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2"/>
            <ac:inkMk id="4" creationId="{6B4E90A0-0F05-9643-BAC0-57B87DA6519C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3"/>
            <ac:inkMk id="2" creationId="{E7225288-0360-A940-9C86-090C832D0562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6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64"/>
            <ac:inkMk id="2" creationId="{4AF7F836-B424-BB4D-ADD0-E8CF62A60E33}"/>
          </ac:inkMkLst>
        </pc:inkChg>
      </pc:sldChg>
      <pc:sldChg chg="addSp delSp modSp">
        <pc:chgData name="Raghunath Reddy M" userId="93eeca54-1b27-489e-bb35-88368ab8b0a2" providerId="ADAL" clId="{704F1A82-5AB4-F64D-BFA4-C093DBEB28F8}" dt="2022-02-19T07:50:47.206" v="6" actId="478"/>
        <pc:sldMkLst>
          <pc:docMk/>
          <pc:sldMk cId="0" sldId="265"/>
        </pc:sldMkLst>
        <pc:picChg chg="add del mod">
          <ac:chgData name="Raghunath Reddy M" userId="93eeca54-1b27-489e-bb35-88368ab8b0a2" providerId="ADAL" clId="{704F1A82-5AB4-F64D-BFA4-C093DBEB28F8}" dt="2022-02-19T07:50:47.206" v="6" actId="478"/>
          <ac:picMkLst>
            <pc:docMk/>
            <pc:sldMk cId="0" sldId="265"/>
            <ac:picMk id="3" creationId="{A2B6FE63-E955-054C-9739-24FCBE32180F}"/>
          </ac:picMkLst>
        </pc:pic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3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3"/>
            <ac:inkMk id="2" creationId="{4F7C4851-A39B-0D4B-B4A4-71227A45866A}"/>
          </ac:inkMkLst>
        </pc:inkChg>
      </pc:sldChg>
      <pc:sldChg chg="addSp">
        <pc:chgData name="Raghunath Reddy M" userId="93eeca54-1b27-489e-bb35-88368ab8b0a2" providerId="ADAL" clId="{704F1A82-5AB4-F64D-BFA4-C093DBEB28F8}" dt="2022-02-19T07:49:40.974" v="0" actId="7634"/>
        <pc:sldMkLst>
          <pc:docMk/>
          <pc:sldMk cId="0" sldId="274"/>
        </pc:sldMkLst>
        <pc:inkChg chg="add">
          <ac:chgData name="Raghunath Reddy M" userId="93eeca54-1b27-489e-bb35-88368ab8b0a2" providerId="ADAL" clId="{704F1A82-5AB4-F64D-BFA4-C093DBEB28F8}" dt="2022-02-19T07:49:40.974" v="0" actId="7634"/>
          <ac:inkMkLst>
            <pc:docMk/>
            <pc:sldMk cId="0" sldId="274"/>
            <ac:inkMk id="2" creationId="{427148C1-2863-404C-B936-0E8EFA270877}"/>
          </ac:inkMkLst>
        </pc:inkChg>
      </pc:sldChg>
    </pc:docChg>
  </pc:docChgLst>
  <pc:docChgLst>
    <pc:chgData name="Raghunath Reddy M" userId="93eeca54-1b27-489e-bb35-88368ab8b0a2" providerId="ADAL" clId="{3F071D80-EA7D-4840-8AF5-574C58F0F9B0}"/>
    <pc:docChg chg="custSel modSld">
      <pc:chgData name="Raghunath Reddy M" userId="93eeca54-1b27-489e-bb35-88368ab8b0a2" providerId="ADAL" clId="{3F071D80-EA7D-4840-8AF5-574C58F0F9B0}" dt="2022-02-23T02:31:27.820" v="4" actId="478"/>
      <pc:docMkLst>
        <pc:docMk/>
      </pc:docMkLst>
      <pc:sldChg chg="delSp">
        <pc:chgData name="Raghunath Reddy M" userId="93eeca54-1b27-489e-bb35-88368ab8b0a2" providerId="ADAL" clId="{3F071D80-EA7D-4840-8AF5-574C58F0F9B0}" dt="2022-02-23T02:30:54.449" v="0" actId="478"/>
        <pc:sldMkLst>
          <pc:docMk/>
          <pc:sldMk cId="0" sldId="262"/>
        </pc:sldMkLst>
        <pc:inkChg chg="del">
          <ac:chgData name="Raghunath Reddy M" userId="93eeca54-1b27-489e-bb35-88368ab8b0a2" providerId="ADAL" clId="{3F071D80-EA7D-4840-8AF5-574C58F0F9B0}" dt="2022-02-23T02:30:54.449" v="0" actId="478"/>
          <ac:inkMkLst>
            <pc:docMk/>
            <pc:sldMk cId="0" sldId="262"/>
            <ac:inkMk id="4" creationId="{6B4E90A0-0F05-9643-BAC0-57B87DA6519C}"/>
          </ac:inkMkLst>
        </pc:inkChg>
      </pc:sldChg>
      <pc:sldChg chg="delSp">
        <pc:chgData name="Raghunath Reddy M" userId="93eeca54-1b27-489e-bb35-88368ab8b0a2" providerId="ADAL" clId="{3F071D80-EA7D-4840-8AF5-574C58F0F9B0}" dt="2022-02-23T02:31:27.820" v="4" actId="478"/>
        <pc:sldMkLst>
          <pc:docMk/>
          <pc:sldMk cId="0" sldId="263"/>
        </pc:sldMkLst>
        <pc:inkChg chg="del">
          <ac:chgData name="Raghunath Reddy M" userId="93eeca54-1b27-489e-bb35-88368ab8b0a2" providerId="ADAL" clId="{3F071D80-EA7D-4840-8AF5-574C58F0F9B0}" dt="2022-02-23T02:31:27.820" v="4" actId="478"/>
          <ac:inkMkLst>
            <pc:docMk/>
            <pc:sldMk cId="0" sldId="263"/>
            <ac:inkMk id="2" creationId="{E7225288-0360-A940-9C86-090C832D0562}"/>
          </ac:inkMkLst>
        </pc:inkChg>
      </pc:sldChg>
      <pc:sldChg chg="delSp">
        <pc:chgData name="Raghunath Reddy M" userId="93eeca54-1b27-489e-bb35-88368ab8b0a2" providerId="ADAL" clId="{3F071D80-EA7D-4840-8AF5-574C58F0F9B0}" dt="2022-02-23T02:31:21.314" v="3" actId="478"/>
        <pc:sldMkLst>
          <pc:docMk/>
          <pc:sldMk cId="0" sldId="264"/>
        </pc:sldMkLst>
        <pc:inkChg chg="del">
          <ac:chgData name="Raghunath Reddy M" userId="93eeca54-1b27-489e-bb35-88368ab8b0a2" providerId="ADAL" clId="{3F071D80-EA7D-4840-8AF5-574C58F0F9B0}" dt="2022-02-23T02:31:21.314" v="3" actId="478"/>
          <ac:inkMkLst>
            <pc:docMk/>
            <pc:sldMk cId="0" sldId="264"/>
            <ac:inkMk id="2" creationId="{4AF7F836-B424-BB4D-ADD0-E8CF62A60E33}"/>
          </ac:inkMkLst>
        </pc:inkChg>
      </pc:sldChg>
      <pc:sldChg chg="delSp">
        <pc:chgData name="Raghunath Reddy M" userId="93eeca54-1b27-489e-bb35-88368ab8b0a2" providerId="ADAL" clId="{3F071D80-EA7D-4840-8AF5-574C58F0F9B0}" dt="2022-02-23T02:31:08.005" v="1" actId="478"/>
        <pc:sldMkLst>
          <pc:docMk/>
          <pc:sldMk cId="0" sldId="273"/>
        </pc:sldMkLst>
        <pc:inkChg chg="del">
          <ac:chgData name="Raghunath Reddy M" userId="93eeca54-1b27-489e-bb35-88368ab8b0a2" providerId="ADAL" clId="{3F071D80-EA7D-4840-8AF5-574C58F0F9B0}" dt="2022-02-23T02:31:08.005" v="1" actId="478"/>
          <ac:inkMkLst>
            <pc:docMk/>
            <pc:sldMk cId="0" sldId="273"/>
            <ac:inkMk id="2" creationId="{4F7C4851-A39B-0D4B-B4A4-71227A45866A}"/>
          </ac:inkMkLst>
        </pc:inkChg>
      </pc:sldChg>
      <pc:sldChg chg="delSp">
        <pc:chgData name="Raghunath Reddy M" userId="93eeca54-1b27-489e-bb35-88368ab8b0a2" providerId="ADAL" clId="{3F071D80-EA7D-4840-8AF5-574C58F0F9B0}" dt="2022-02-23T02:31:14.692" v="2" actId="478"/>
        <pc:sldMkLst>
          <pc:docMk/>
          <pc:sldMk cId="0" sldId="274"/>
        </pc:sldMkLst>
        <pc:inkChg chg="del">
          <ac:chgData name="Raghunath Reddy M" userId="93eeca54-1b27-489e-bb35-88368ab8b0a2" providerId="ADAL" clId="{3F071D80-EA7D-4840-8AF5-574C58F0F9B0}" dt="2022-02-23T02:31:14.692" v="2" actId="478"/>
          <ac:inkMkLst>
            <pc:docMk/>
            <pc:sldMk cId="0" sldId="274"/>
            <ac:inkMk id="2" creationId="{427148C1-2863-404C-B936-0E8EFA27087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9B6FDB-5B85-4BEA-BFD8-8598B00EEF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DDCAE-2448-47FA-80EE-DF92A8ED07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795A8F-E5FF-49AB-8DCD-15409DECC53D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94B94A-CBBE-44F4-842D-80106CE6AE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5DD30C8-C1D2-4724-BA98-6134C5AEB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535D-B08F-47D2-B96A-56594346A2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B9463-17E1-4708-8A7D-E055BF5F3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6C6D3B-2655-4307-A229-27C385892A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104B947-5079-4101-9BD9-E8E8FB14E2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9A3CD43-EEE1-4F7D-9ACE-6F4370D49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7FB9AA8-5E52-4973-8F2E-D28181520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7066" indent="-291179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4717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30604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6491" indent="-23294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62377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8264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4151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60038" indent="-23294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9F081-4935-4875-A872-944D41C646D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B74F6A-24FE-4104-893F-79138B031D2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CE460-6FB4-4867-81F1-10BDD9490105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79CE37-CD2A-4146-B599-D0A9AB7A5380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C123F0-F666-444B-8DEF-B20B30AC8550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35410A20-A637-4972-A737-B85844EBA7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3858C-ED8D-4275-A018-5C0578FDF6DA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3BCD1-3A70-417F-9849-F02F7D6117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CC07FD1D-EC0B-4173-8B10-C24042D35F6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8FD82F-D445-43AF-AA56-8D9709E33BA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C1EBFE-E61F-4DD2-93A6-74180BD4CAF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4D7258-7DB0-408C-A557-A69D30F0D46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C3D8CF39-4E19-4E3B-8BE4-6FEF4BDCAB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832D5-C9C9-48D7-8E9F-E52FD5AF1BD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53371C-8DA2-4C33-B896-58E1B3278F1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968737-53E6-4D63-B1BB-CC78F966D7B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495C3779-A146-4835-88DF-8BF7DF89A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46D0D8-81BE-4D81-AF3D-42C59FCCC7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2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7DAF1F7E-AF2D-4C7D-98E7-868F02CD80B5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6AC3B4-B406-4DB0-BBA6-6C591DAD656D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C66E60-81A9-4252-B8B5-6465BC971C4E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9B9461-1CB9-4FE5-A7F6-E41A57011A23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EA9E501C-853A-40F2-9AF2-BFF01019F1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63A9D2-6039-4B2A-BB01-25A238406E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900" b="1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 charset="0"/>
                <a:cs typeface="Arial" charset="0"/>
              </a:rPr>
              <a:t>Pilani, Hyderabad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62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CAB0E-75FA-494C-B600-AC41DB5B0639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63DE6-2693-4E6D-9C03-8F979807556C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5303FD-AF54-46DA-9CE9-28AB6A59ACAB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869F05-8397-4253-B77D-D9382EAB0F5F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A2B80AF9-8018-44DD-9A19-7E8C3F63D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FC185-46EB-4D6E-91BE-7EEE5C7FC4D1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FC7CE-1076-4691-BF77-8F4077C30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7628F1DB-1686-4FDB-BEDD-7973449402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FD6153-B0BB-44B3-BFF9-F62FF2748364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E0E3A52C-81B6-423B-8C6E-E44851F4C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73B4E3-6C52-48B2-A4D8-57E3C0049C5B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977E0-5F8E-4BCD-B532-D2D7FDBF3EC0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D7FA3-0635-4FD6-9B5F-9B53B6EDEA3F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D0A18-5CC6-4B15-838A-42D53125CAA0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AFF2C-5964-4FD5-93C2-F80439F6504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latin typeface="Arial" charset="0"/>
                <a:cs typeface="Arial" charset="0"/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rgbClr val="0000FF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525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1E6DED-2BB8-40DC-A164-86725F769E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821F501B-1DC2-4E33-9432-71953E1C7D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280BE3-D334-4976-B9B2-D0409EA7214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5C76DC-E015-4223-8B0E-BF9BAA22482D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7A3EAB-8A12-47AE-A3B7-4DB510B50F9B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>
            <a:extLst>
              <a:ext uri="{FF2B5EF4-FFF2-40B4-BE49-F238E27FC236}">
                <a16:creationId xmlns:a16="http://schemas.microsoft.com/office/drawing/2014/main" id="{C4A2B0BA-FDD8-472C-AB36-5489877F8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2">
            <a:extLst>
              <a:ext uri="{FF2B5EF4-FFF2-40B4-BE49-F238E27FC236}">
                <a16:creationId xmlns:a16="http://schemas.microsoft.com/office/drawing/2014/main" id="{1FA63AD2-45DB-4B77-9788-0434F61A94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179AC2-4AB8-45EE-9833-6633B2E8390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907615-8B4F-4F2A-84D8-8AF3A4C9027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64019F-CD39-43A2-ADEC-8FEFDFA61C2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A30142E8-3D42-4571-8389-C5AF504988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779A26-95F6-4DB2-9EC9-DE4E8691E4D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07CC7-F448-4476-8DC4-6B24E571AF3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37D1A3-1771-4F6B-8D50-2A4B9EBD4D0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19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2CCFB655-7D3B-49A4-9E8B-E3589F4E33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7">
            <a:extLst>
              <a:ext uri="{FF2B5EF4-FFF2-40B4-BE49-F238E27FC236}">
                <a16:creationId xmlns:a16="http://schemas.microsoft.com/office/drawing/2014/main" id="{7170899A-BECA-4B61-9C2B-030BC32DBF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758F67-3ADB-4BE1-BF1A-A591C07C20E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B2CBD1-4974-4516-9A79-7B5539B5B02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E41BE-B763-45B4-9A92-2F46B87A040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1">
            <a:extLst>
              <a:ext uri="{FF2B5EF4-FFF2-40B4-BE49-F238E27FC236}">
                <a16:creationId xmlns:a16="http://schemas.microsoft.com/office/drawing/2014/main" id="{B6A42BFA-7241-4084-8A80-E6CC5C3DF21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3247EF-2AB2-4B71-8364-463668F0636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BED8BA-83A6-421F-B1A7-2DB611D7165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A78EE4-F37F-4BD7-8A03-4EDF03BB3AC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CB06A7-893F-4A57-8BF7-B1CC43DD6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510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D3A559-2F0A-4BD2-A7F4-9C0FD7CD5A4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8F132-C2BF-497E-9F26-6A75152ABF4D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674AC-DE49-4DEE-AA15-19F76FC2A9A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6D536C-B3C7-47EF-96CE-C6992449C82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48E66ECD-8A78-4A53-8B00-8923DC52371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12B22E-7144-4DB1-BB5A-EB439E36873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75D641-EDD2-4ED9-81E4-9E032B142AEE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6393C0D-F53D-4691-A3C4-CE5A26DE2C1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2B07BEA7-1532-4347-9DA5-2E205707B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97C627-22C1-40D4-B759-9DA1AAEE91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1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>
            <a:extLst>
              <a:ext uri="{FF2B5EF4-FFF2-40B4-BE49-F238E27FC236}">
                <a16:creationId xmlns:a16="http://schemas.microsoft.com/office/drawing/2014/main" id="{459BB930-9952-44FD-8479-3587B92B1EB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96D487-CDD0-46BF-8113-E410A9585B6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3C96B5-F649-47AC-A956-EFFE9A86038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487A6C-210F-497E-9A47-8B792B27800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16599E64-8B2D-4772-B4AC-8E5E31DB9C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A6458F-4512-429D-8594-ADF74EC261C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AECA00-EEA5-4B5D-835E-6EFC8B125C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78E2C3-009A-4139-8A4C-D87BEF7F7D2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E2702FB9-A32C-4CCE-BF77-54DB1D2A1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4700ED-C8E8-4F5F-AEBB-33531E7175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9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>
            <a:extLst>
              <a:ext uri="{FF2B5EF4-FFF2-40B4-BE49-F238E27FC236}">
                <a16:creationId xmlns:a16="http://schemas.microsoft.com/office/drawing/2014/main" id="{8F5994B7-BE9B-4ECD-91DA-D8D0BFF464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54CED1-54D7-4541-B720-87FB6799209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9A22CB-06A6-4B34-8A39-1F3CE04A6186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DDCF29C-A137-4B78-86FF-C504B60053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43025DD-F66D-4467-A3B8-982CF3031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6E3831-8A0A-4DA6-A500-27B67A18B42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3C5492-2F5F-40D9-A912-765A4C4A8F7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E439F9-8642-411E-BBE9-B1AD625523B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F543A36C-05B1-4FD2-81B3-927555566C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D055E6-8B9D-45CE-AD6B-B820248FD1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3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ED5288A9-7C1D-4AE0-AD74-BC190DB4C74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354A08-67AD-431C-AD1E-7238D97116B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05807-F695-444A-A5EE-28A26E0E63C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2BD3D3-86A3-4A67-B155-0EE1969EE00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48448FD-D8BB-4413-B94D-35C5DCDDCC9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6167CC-B25E-49F9-9F90-D2D99BF6732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37F3133-8782-407F-99D2-02638DFFB6C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553B15-21C7-4B99-93C8-812D0FD657DF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06F034D5-5A2E-428D-A7A1-6098AF46C6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3F708E-5904-4DB8-9DBC-74CF1C4BD7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39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E62C9-5922-47D2-85BC-F39700BB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344C70B-BA30-4030-9AF9-734DB0E3B1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2DE9-F9FA-4930-8EE3-01B1082B6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72C2-E57B-4E07-869F-E0D134257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CS F111 Second Semester 2011-12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311DD-F608-4533-93BD-63A14E69B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73EABD-5F15-4B52-95E5-56F1DE7FE4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066789-0C48-48BA-A041-DA46B946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BITS Pilani</a:t>
            </a:r>
          </a:p>
        </p:txBody>
      </p:sp>
      <p:sp>
        <p:nvSpPr>
          <p:cNvPr id="14339" name="Content Placeholder 1">
            <a:extLst>
              <a:ext uri="{FF2B5EF4-FFF2-40B4-BE49-F238E27FC236}">
                <a16:creationId xmlns:a16="http://schemas.microsoft.com/office/drawing/2014/main" id="{019823FD-2341-42EC-84F0-D98F3997F0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CS F363 Compiler Construction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Tutorial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344AC-52C8-6B44-DD09-3F5ACC47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9C3C3B-4A6A-F35A-4D46-2DA37275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49" y="12954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grammar over the </a:t>
            </a:r>
            <a:r>
              <a:rPr lang="en-US"/>
              <a:t>alphabet </a:t>
            </a:r>
            <a:r>
              <a:rPr lang="en-US" smtClean="0"/>
              <a:t>{a, b, c, d}: </a:t>
            </a:r>
            <a:endParaRPr lang="en-US" dirty="0"/>
          </a:p>
          <a:p>
            <a:pPr>
              <a:defRPr/>
            </a:pPr>
            <a:r>
              <a:rPr lang="en-US" b="1" dirty="0"/>
              <a:t>	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457200" indent="-457200">
              <a:buAutoNum type="arabicPeriod"/>
              <a:defRPr/>
            </a:pPr>
            <a:r>
              <a:rPr lang="en-US" dirty="0"/>
              <a:t>Find FIRST and FOLLOW sets for grammar symbols. </a:t>
            </a:r>
          </a:p>
          <a:p>
            <a:pPr>
              <a:defRPr/>
            </a:pPr>
            <a:r>
              <a:rPr lang="en-US" dirty="0"/>
              <a:t>2. Construct the predictive parse table for the above grammar. </a:t>
            </a:r>
          </a:p>
          <a:p>
            <a:pPr>
              <a:defRPr/>
            </a:pPr>
            <a:r>
              <a:rPr lang="en-US" dirty="0"/>
              <a:t>3. Is this grammar LL (1)? Explain briefly why or why not.</a:t>
            </a:r>
          </a:p>
          <a:p>
            <a:pPr marL="0" indent="0" algn="just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E650-DA90-B96E-EE52-F3F103E749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4 (Home work)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C539A-F55C-1111-8B41-5CB74C1F15C0}"/>
              </a:ext>
            </a:extLst>
          </p:cNvPr>
          <p:cNvSpPr txBox="1"/>
          <p:nvPr/>
        </p:nvSpPr>
        <p:spPr>
          <a:xfrm>
            <a:off x="609600" y="2144943"/>
            <a:ext cx="4572000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 -&gt; Aa |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bAc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|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Bc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|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bBa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 -&gt; d </a:t>
            </a: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 -&gt; d </a:t>
            </a:r>
          </a:p>
        </p:txBody>
      </p:sp>
    </p:spTree>
    <p:extLst>
      <p:ext uri="{BB962C8B-B14F-4D97-AF65-F5344CB8AC3E}">
        <p14:creationId xmlns:p14="http://schemas.microsoft.com/office/powerpoint/2010/main" val="99810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C45E-D957-0768-BE5A-52DCD729D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BFDD2-F528-FE9B-2262-496BFC91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49" y="12954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grammar over the alphabet {c, d, e}: </a:t>
            </a:r>
          </a:p>
          <a:p>
            <a:pPr>
              <a:defRPr/>
            </a:pPr>
            <a:r>
              <a:rPr lang="en-US" b="1" dirty="0"/>
              <a:t>	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0" indent="0" algn="just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8F05-2BE7-80FD-BF88-1C31E6BD23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4 (cont..)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484BA-A5AC-773F-019D-2144EEE2E5A0}"/>
              </a:ext>
            </a:extLst>
          </p:cNvPr>
          <p:cNvSpPr txBox="1"/>
          <p:nvPr/>
        </p:nvSpPr>
        <p:spPr>
          <a:xfrm>
            <a:off x="609600" y="2144943"/>
            <a:ext cx="4572000" cy="1051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 -&gt; Aa |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bAc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|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Bc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|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bBa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A -&gt; d </a:t>
            </a: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B -&gt; 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82792-5C82-472E-B40D-732A23222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61488"/>
            <a:ext cx="6324600" cy="182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A4E82-967D-4A50-8D5B-30FBEC3C31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LL(1) Parser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6EF20E-4316-4C7C-BEBF-BF9E7814A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49" y="1295400"/>
            <a:ext cx="85344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grammar over the alphabet {c, d, e}: </a:t>
            </a:r>
          </a:p>
          <a:p>
            <a:pPr>
              <a:defRPr/>
            </a:pPr>
            <a:r>
              <a:rPr lang="en-US" b="1" dirty="0"/>
              <a:t>	S → ABA</a:t>
            </a:r>
            <a:endParaRPr lang="en-US" dirty="0"/>
          </a:p>
          <a:p>
            <a:pPr>
              <a:defRPr/>
            </a:pPr>
            <a:r>
              <a:rPr lang="en-US" b="1" dirty="0"/>
              <a:t>     A → </a:t>
            </a:r>
            <a:r>
              <a:rPr lang="en-US" b="1" dirty="0" err="1"/>
              <a:t>Bc</a:t>
            </a:r>
            <a:r>
              <a:rPr lang="en-US" b="1" dirty="0"/>
              <a:t> | </a:t>
            </a:r>
            <a:r>
              <a:rPr lang="en-US" b="1" dirty="0" err="1"/>
              <a:t>dA</a:t>
            </a:r>
            <a:r>
              <a:rPr lang="en-US" b="1" dirty="0"/>
              <a:t>|ϵ</a:t>
            </a:r>
            <a:endParaRPr lang="en-US" dirty="0"/>
          </a:p>
          <a:p>
            <a:pPr>
              <a:defRPr/>
            </a:pPr>
            <a:r>
              <a:rPr lang="en-US" b="1" dirty="0"/>
              <a:t>     B → </a:t>
            </a:r>
            <a:r>
              <a:rPr lang="en-US" b="1" dirty="0" err="1"/>
              <a:t>eA</a:t>
            </a:r>
            <a:endParaRPr lang="en-US" b="1" dirty="0"/>
          </a:p>
          <a:p>
            <a:pPr marL="457200" indent="-457200" algn="just">
              <a:buFont typeface="+mj-lt"/>
              <a:buAutoNum type="arabicParenR"/>
              <a:defRPr/>
            </a:pPr>
            <a:r>
              <a:rPr lang="en-US" dirty="0"/>
              <a:t>Construct the predictive parse table for the above grammar. Use the FIRST and FOLLOW sets given in the table below:</a:t>
            </a:r>
          </a:p>
          <a:p>
            <a:pPr marL="457200" indent="-457200" algn="just">
              <a:buFont typeface="+mj-lt"/>
              <a:buAutoNum type="arabicParenR"/>
              <a:defRPr/>
            </a:pPr>
            <a:r>
              <a:rPr lang="en-US" dirty="0"/>
              <a:t>Is this grammar LL (1)? Explain briefly why or why not.</a:t>
            </a:r>
          </a:p>
          <a:p>
            <a:pPr marL="0" indent="0" algn="just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D940-E6F8-4C95-A70B-3A8FCC4391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3850CE-F676-FBA7-E0AD-00C961332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32284"/>
              </p:ext>
            </p:extLst>
          </p:nvPr>
        </p:nvGraphicFramePr>
        <p:xfrm>
          <a:off x="5791200" y="4721224"/>
          <a:ext cx="2819400" cy="168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First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Follow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d, 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ϵ, d, 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e, $, c, d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c, d, e, $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7">
            <a:extLst>
              <a:ext uri="{FF2B5EF4-FFF2-40B4-BE49-F238E27FC236}">
                <a16:creationId xmlns:a16="http://schemas.microsoft.com/office/drawing/2014/main" id="{C2FEE110-E4AE-4049-905E-F692B04C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60425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D5CA4F5-C77E-4300-9DD6-0F353AFDB041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3505200" y="152400"/>
          <a:ext cx="2819400" cy="1682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9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First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Follow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d, 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$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ϵ, d, 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e, $, c, 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c, d, e, $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75170BCA-63E5-9C8B-4468-AE597CD28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" t="11315" r="2699" b="7652"/>
          <a:stretch/>
        </p:blipFill>
        <p:spPr>
          <a:xfrm>
            <a:off x="2209800" y="3810000"/>
            <a:ext cx="6858000" cy="1752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3F1E8C-13BB-1E1A-0AFF-88498E446DDB}"/>
              </a:ext>
            </a:extLst>
          </p:cNvPr>
          <p:cNvSpPr txBox="1"/>
          <p:nvPr/>
        </p:nvSpPr>
        <p:spPr>
          <a:xfrm>
            <a:off x="152400" y="5715000"/>
            <a:ext cx="7052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>
                <a:solidFill>
                  <a:srgbClr val="FF0000"/>
                </a:solidFill>
              </a:rPr>
              <a:t>Is this grammar LL (1)? Explain briefly why or why not.</a:t>
            </a:r>
          </a:p>
          <a:p>
            <a:pPr algn="just">
              <a:defRPr/>
            </a:pPr>
            <a:endParaRPr lang="en-US" dirty="0"/>
          </a:p>
          <a:p>
            <a:pPr algn="just">
              <a:defRPr/>
            </a:pPr>
            <a:r>
              <a:rPr lang="en-US" dirty="0"/>
              <a:t>Ans: No, row A contains multiple entries in a cell.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C07F9-996A-352E-83F2-5F6358A7F55F}"/>
              </a:ext>
            </a:extLst>
          </p:cNvPr>
          <p:cNvSpPr/>
          <p:nvPr/>
        </p:nvSpPr>
        <p:spPr>
          <a:xfrm>
            <a:off x="7620000" y="4281488"/>
            <a:ext cx="1295400" cy="214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>
            <a:extLst>
              <a:ext uri="{FF2B5EF4-FFF2-40B4-BE49-F238E27FC236}">
                <a16:creationId xmlns:a16="http://schemas.microsoft.com/office/drawing/2014/main" id="{FCE9C902-0802-4A86-B6AB-7FE7BFBC60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r="54082"/>
          <a:stretch/>
        </p:blipFill>
        <p:spPr bwMode="auto">
          <a:xfrm>
            <a:off x="4971001" y="1600200"/>
            <a:ext cx="41528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4">
            <a:extLst>
              <a:ext uri="{FF2B5EF4-FFF2-40B4-BE49-F238E27FC236}">
                <a16:creationId xmlns:a16="http://schemas.microsoft.com/office/drawing/2014/main" id="{24B08C66-0554-4DE7-8910-234911E7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3962400"/>
            <a:ext cx="9043987" cy="256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381D150-3481-D93D-17A3-3C781D037945}"/>
              </a:ext>
            </a:extLst>
          </p:cNvPr>
          <p:cNvSpPr txBox="1">
            <a:spLocks/>
          </p:cNvSpPr>
          <p:nvPr/>
        </p:nvSpPr>
        <p:spPr bwMode="auto">
          <a:xfrm>
            <a:off x="100013" y="179388"/>
            <a:ext cx="6324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Exercise 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A79B5-235D-B3AA-0879-1113F8B266DF}"/>
              </a:ext>
            </a:extLst>
          </p:cNvPr>
          <p:cNvSpPr txBox="1"/>
          <p:nvPr/>
        </p:nvSpPr>
        <p:spPr>
          <a:xfrm>
            <a:off x="20128" y="1719064"/>
            <a:ext cx="46625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>
                <a:solidFill>
                  <a:srgbClr val="FF0000"/>
                </a:solidFill>
              </a:rPr>
              <a:t>Construct the predictive parse table for the grammar on the right. Use the FIRST and FOLLOW sets given in the table below: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F412DF7F-37DC-45BA-88BC-F459DA35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-7938"/>
            <a:ext cx="8931276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30480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Using the LL(1) parse table,  parse the input string </a:t>
            </a:r>
          </a:p>
          <a:p>
            <a:r>
              <a:rPr lang="en-US" altLang="en-US" b="1" i="1" dirty="0">
                <a:solidFill>
                  <a:srgbClr val="FF0000"/>
                </a:solidFill>
              </a:rPr>
              <a:t>while </a:t>
            </a:r>
            <a:r>
              <a:rPr lang="en-US" altLang="en-US" b="1" i="1" dirty="0" err="1">
                <a:solidFill>
                  <a:srgbClr val="FF0000"/>
                </a:solidFill>
              </a:rPr>
              <a:t>id+id</a:t>
            </a:r>
            <a:r>
              <a:rPr lang="en-US" altLang="en-US" b="1" i="1" dirty="0">
                <a:solidFill>
                  <a:srgbClr val="FF0000"/>
                </a:solidFill>
              </a:rPr>
              <a:t>                                                                          </a:t>
            </a:r>
          </a:p>
          <a:p>
            <a:r>
              <a:rPr lang="en-US" altLang="en-US" b="1" i="1" dirty="0">
                <a:solidFill>
                  <a:srgbClr val="FF0000"/>
                </a:solidFill>
              </a:rPr>
              <a:t>	id=id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9C902-0802-4A86-B6AB-7FE7BFBC60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r="54082"/>
          <a:stretch/>
        </p:blipFill>
        <p:spPr bwMode="auto">
          <a:xfrm>
            <a:off x="4746171" y="3733800"/>
            <a:ext cx="4152811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56B76-4588-2B50-D667-4B4F6713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35BC3D-0A55-4078-975B-EFECA00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49" y="12954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grammar over the alphabet </a:t>
            </a:r>
            <a:r>
              <a:rPr lang="en-US" dirty="0" smtClean="0"/>
              <a:t>{*, </a:t>
            </a:r>
            <a:r>
              <a:rPr lang="en-US" dirty="0"/>
              <a:t>=</a:t>
            </a:r>
            <a:r>
              <a:rPr lang="en-US" dirty="0" smtClean="0"/>
              <a:t>, </a:t>
            </a:r>
            <a:r>
              <a:rPr lang="en-US" dirty="0" smtClean="0"/>
              <a:t>id</a:t>
            </a:r>
            <a:r>
              <a:rPr lang="en-US" dirty="0" smtClean="0"/>
              <a:t>}: </a:t>
            </a:r>
            <a:endParaRPr lang="en-US" dirty="0"/>
          </a:p>
          <a:p>
            <a:pPr>
              <a:defRPr/>
            </a:pPr>
            <a:r>
              <a:rPr lang="en-US" b="1" dirty="0"/>
              <a:t>	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457200" indent="-457200">
              <a:buAutoNum type="arabicPeriod"/>
              <a:defRPr/>
            </a:pPr>
            <a:r>
              <a:rPr lang="en-US" dirty="0"/>
              <a:t>Find FIRST and FOLLOW sets for grammar symbols. </a:t>
            </a:r>
          </a:p>
          <a:p>
            <a:pPr>
              <a:defRPr/>
            </a:pPr>
            <a:r>
              <a:rPr lang="en-US" dirty="0"/>
              <a:t>2. Construct the predictive parse table for the above grammar. </a:t>
            </a:r>
          </a:p>
          <a:p>
            <a:pPr>
              <a:defRPr/>
            </a:pPr>
            <a:r>
              <a:rPr lang="en-US" dirty="0"/>
              <a:t>3. Is this grammar LL (1)? Explain briefly why or why not.</a:t>
            </a:r>
          </a:p>
          <a:p>
            <a:pPr marL="0" indent="0" algn="just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844E-2596-E1F4-CE0D-83752171B3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24C51-EDC3-C433-33D5-2F4368909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9" y="1676400"/>
            <a:ext cx="3434576" cy="23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2DA0-AF6B-B592-D8D2-C587EA270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37940D-6332-2EDA-A546-6F7F53BB8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49" y="12954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grammar over the alphabet {c, d, e}: </a:t>
            </a:r>
          </a:p>
          <a:p>
            <a:pPr>
              <a:defRPr/>
            </a:pPr>
            <a:r>
              <a:rPr lang="en-US" b="1" dirty="0"/>
              <a:t>	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0" indent="0" algn="just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E48EE-E6BF-DA71-48E8-A649351750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3 (cont..)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198E1-C20E-BCB5-4D0F-CA4BC5E4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9" y="1676400"/>
            <a:ext cx="3434576" cy="2330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D95A22-2C33-2D31-BB42-E0EF6CBCB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68" y="3925107"/>
            <a:ext cx="6690732" cy="21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3CD-5C2E-BABB-BEEC-3426992A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FE102-ACD2-3A8F-C0C7-3B43DA90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49" y="1295400"/>
            <a:ext cx="85344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grammar over the alphabet {c, d, e}: </a:t>
            </a:r>
          </a:p>
          <a:p>
            <a:pPr>
              <a:defRPr/>
            </a:pPr>
            <a:r>
              <a:rPr lang="en-US" b="1" dirty="0"/>
              <a:t>	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>
              <a:defRPr/>
            </a:pPr>
            <a:endParaRPr lang="en-US" b="1" dirty="0"/>
          </a:p>
          <a:p>
            <a:pPr marL="0" indent="0" algn="just"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D227-AB4D-B2D2-5EC0-EA06C7BE29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3 (cont..)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E1828-C8CC-7162-B27E-2582EAB1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9" y="1676400"/>
            <a:ext cx="3434576" cy="2330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09BF2-64F2-D96C-D711-09A7E4C6A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507" y="1905000"/>
            <a:ext cx="5105787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9D2B68-1629-9CA7-D763-EF89A5F28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20" y="4281348"/>
            <a:ext cx="8965580" cy="200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272</Words>
  <Application>Microsoft Office PowerPoint</Application>
  <PresentationFormat>On-screen Show (4:3)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BITS Pilani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253</cp:revision>
  <cp:lastPrinted>2023-02-14T10:32:40Z</cp:lastPrinted>
  <dcterms:created xsi:type="dcterms:W3CDTF">2011-09-14T09:42:05Z</dcterms:created>
  <dcterms:modified xsi:type="dcterms:W3CDTF">2024-02-16T03:15:47Z</dcterms:modified>
</cp:coreProperties>
</file>