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0"/>
  </p:notesMasterIdLst>
  <p:sldIdLst>
    <p:sldId id="256" r:id="rId3"/>
    <p:sldId id="259" r:id="rId4"/>
    <p:sldId id="433" r:id="rId5"/>
    <p:sldId id="260" r:id="rId6"/>
    <p:sldId id="257" r:id="rId7"/>
    <p:sldId id="435" r:id="rId8"/>
    <p:sldId id="436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19:35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30 24575,'-25'22'0,"21"-19"0,0 0 0,0 1 0,0-1 0,1 1 0,-1-1 0,1 1 0,0 0 0,0 0 0,1 1 0,-1-1 0,1 0 0,0 1 0,0 0 0,0-1 0,0 1 0,1 0 0,-1 5 0,-2 39 0,1-1 0,3 1 0,7 60 0,-7-106 0,1 0 0,-1 1 0,1-1 0,0 0 0,0 0 0,0 0 0,1 0 0,-1 0 0,0 0 0,1 0 0,0-1 0,0 1 0,0 0 0,0-1 0,0 1 0,1-1 0,3 3 0,-1-2 0,0 1 0,0-2 0,1 1 0,-1 0 0,1-1 0,0 0 0,0 0 0,11 1 0,-3-1 0,0 0 0,1-2 0,-1 0 0,1 0 0,-1-1 0,0-1 0,19-5 0,-26 5 0,1-1 0,-1-1 0,0 1 0,0-1 0,0 0 0,0-1 0,-1 1 0,1-1 0,-1-1 0,-1 1 0,1-1 0,-1 0 0,0 0 0,0-1 0,-1 0 0,1 1 0,-2-1 0,1-1 0,-1 1 0,0-1 0,0 1 0,1-11 0,-1 6 0,0 1 0,-1-1 0,-1 0 0,0 0 0,-1 1 0,0-1 0,-1 0 0,0 0 0,0 0 0,-2 1 0,1-1 0,-2 1 0,1 0 0,-9-17 0,-7-13 0,16 33 0,0 0 0,-1 0 0,0 0 0,-1 0 0,1 1 0,-8-9 0,9 14 0,0-1 0,0 1 0,0 0 0,0 0 0,-1 0 0,1 0 0,0 0 0,-1 1 0,1-1 0,-1 1 0,0 0 0,1 0 0,-1 1 0,0-1 0,1 1 0,-1 0 0,0 0 0,-6 0 0,-31 10-1365,24-4-5461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42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1276 24575,'8'-2'0,"-1"1"0,0-2 0,0 1 0,0-1 0,0 0 0,0 0 0,-1-1 0,11-7 0,15-7 0,215-111 0,-201 105 0,-22 10 0,1 1 0,37-13 0,55-15 0,72-23 0,35-18 0,-17-5 0,-127 47 0,100-65 0,-33 16 0,43-30 0,-8 3 0,-147 98 0,49-33 0,-23 11 35,105-52 0,-52 31-1470,-89 47-5391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44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24575,'484'0'0,"-482"0"0,0-1 0,1 1 0,-1 0 0,0 0 0,1 1 0,-1-1 0,0 0 0,0 1 0,1-1 0,-1 1 0,0 0 0,0 0 0,0 0 0,0 0 0,0 0 0,0 0 0,0 0 0,0 1 0,0-1 0,-1 1 0,3 2 0,-2 0 0,0 0 0,-1 0 0,0 0 0,0 0 0,0 0 0,0 0 0,-1 0 0,0 0 0,0 0 0,0 0 0,-1 7 0,-2 27 0,-10 41 0,6-44 0,-3 62 0,10 90-1365,0-164-5461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4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24575,'2'93'0,"0"-41"0,-2 0 0,-2-1 0,-10 57 0,11-105 0,0 0 0,1 0 0,-1 0 0,0 0 0,1 0 0,0 1 0,0-1 0,0 0 0,0 0 0,0 0 0,1 0 0,-1 0 0,1 1 0,0-1 0,0 0 0,2 3 0,-1-4 0,0-1 0,0 0 0,0 1 0,0-1 0,0 0 0,1 0 0,-1 0 0,0-1 0,1 1 0,-1 0 0,1-1 0,-1 0 0,0 0 0,1 1 0,-1-1 0,1-1 0,-1 1 0,1 0 0,-1-1 0,0 1 0,5-2 0,278-38 0,-281 40 9,-1-1 1,1 0-1,0 0 0,-1 0 0,1 0 1,-1-1-1,1 1 0,-1-1 0,0 0 0,0 0 1,0 0-1,4-3 0,-6 3-59,0 1 1,0 0-1,0-1 1,-1 1-1,1-1 1,0 1-1,-1-1 1,1 1-1,-1-1 1,1 1-1,-1-1 1,0 0-1,0 1 1,1-1-1,-1 0 1,0 1-1,-1-1 1,1 1-1,0-1 1,0 0-1,-1 1 1,1-1-1,-1 1 1,1-1-1,-1 1 1,0-1-1,0 1 1,1-1-1,-3-1 1,-5-10-6777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48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24575,'1'16'0,"1"0"0,1 0 0,1 0 0,0 0 0,1-1 0,13 29 0,-9-21 0,13 44 0,-11-25 0,1-1 0,33 72 0,-33-75-1365,-8-20-5461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5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24575,'1'17'0,"1"0"0,1 0 0,1-1 0,0 1 0,8 18 0,-6-17 0,-1 1 0,0-1 0,4 38 0,-10 7 0,0-48 0,0 0 0,1 0 0,1 0 0,0 0 0,5 18 0,-6-32 0,0-1 0,0 1 0,0-1 0,0 1 0,0 0 0,0-1 0,0 1 0,0-1 0,0 1 0,1-1 0,-1 1 0,0-1 0,0 0 0,1 1 0,-1-1 0,0 1 0,1-1 0,-1 1 0,0-1 0,1 0 0,-1 1 0,1-1 0,-1 0 0,1 1 0,-1-1 0,0 0 0,1 0 0,-1 0 0,1 1 0,-1-1 0,1 0 0,0 0 0,12-12 0,3-26 0,-14 32 0,0 1 0,-1 0 0,2 0 0,-1 0 0,0 0 0,1 0 0,0 1 0,0-1 0,1 1 0,-1 0 0,1 0 0,0 0 0,7-6 0,-5 7 0,0 0 0,0 1 0,0-1 0,0 2 0,1-1 0,-1 0 0,0 1 0,1 0 0,-1 1 0,1-1 0,8 2 0,-7-1 0,0 1 0,-1 0 0,0 1 0,1-1 0,-1 1 0,0 1 0,0 0 0,0 0 0,0 0 0,0 0 0,-1 1 0,1 0 0,-1 1 0,0 0 0,-1 0 0,1 0 0,-1 0 0,0 1 0,0 0 0,4 7 0,0 0 0,-1 1 0,0 0 0,-1 1 0,-1-1 0,0 1 0,-1 1 0,0-1 0,3 28 0,-7-40 0,-1 0 0,1 0 0,-1 0 0,0 0 0,0 0 0,0 0 0,0 0 0,-1 0 0,1 0 0,-1 0 0,1 0 0,-1 0 0,0 0 0,-1 0 0,1 0 0,0-1 0,-1 1 0,1 0 0,-1-1 0,0 1 0,0-1 0,0 0 0,0 0 0,0 1 0,-1-1 0,1-1 0,-1 1 0,1 0 0,-1 0 0,0-1 0,0 0 0,-4 2 0,-9 2 0,0-1 0,0-1 0,0-1 0,-1 0 0,-19-1 0,-26 4 0,37 0-1365,3-1-5461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52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24575,'4'0'0,"6"0"0,6-4 0,4-2 0,3 0 0,2 2 0,1 1 0,0 1 0,1 1 0,-1 1 0,0 0 0,0 0 0,0 0 0,-1 0 0,1 1 0,-5-1-8191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1:18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15T09:03:02.129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0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19:46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24575,'0'4'0,"5"6"0,1 6 0,-1 3 0,0 5 0,-2 1 0,-1 1 0,-1 0 0,-1 5 0,0 1 0,0 4 0,0 0 0,0-2 0,0-2 0,-1-2 0,1-3 0,4-5 0,2-6-8191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19:59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1 158 24575,'0'-6'0,"0"0"0,0 0 0,1 0 0,0 0 0,0 0 0,1 0 0,-1 0 0,1 1 0,1-1 0,-1 1 0,1-1 0,0 1 0,0 0 0,0 0 0,1 0 0,0 0 0,0 1 0,0 0 0,0 0 0,1 0 0,0 0 0,0 1 0,0-1 0,0 1 0,0 0 0,1 1 0,10-4 0,2 0 0,-1 2 0,1 0 0,1 1 0,-1 1 0,0 0 0,1 1 0,-1 2 0,20 2 0,-30-2 0,0 1 0,-1 0 0,1 0 0,-1 1 0,0 0 0,0 0 0,0 1 0,0 0 0,-1 0 0,1 1 0,-1 0 0,0 0 0,0 0 0,-1 1 0,0 0 0,0 0 0,0 0 0,0 0 0,-1 1 0,0 0 0,-1 0 0,5 11 0,-1 1 0,1 0 0,-2 1 0,-1 0 0,0 0 0,-2 0 0,0 0 0,0 31 0,-3-2 0,-4 106 0,2-150 0,1-1 0,0 1 0,-1-1 0,0 0 0,0 0 0,0 0 0,-1 0 0,1 0 0,-1 0 0,0-1 0,0 1 0,0-1 0,-1 0 0,1 0 0,-1 0 0,-7 4 0,-9 6 0,-41 20 0,54-30 0,-24 13 0,10-4 0,-45 16 0,236-75 0,124-37 0,-218 65 81,-58 16-443,1-1 1,-1-1-1,24-10 1,-28 8-6465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1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0 126 24575,'10'-9'0,"0"-2"0,0 1 0,1 1 0,0 0 0,1 0 0,0 1 0,0 0 0,15-5 0,-12 5 0,1 2 0,0 0 0,0 1 0,1 0 0,28-4 0,-41 9 0,-1 0 0,1 0 0,-1 0 0,0 0 0,1 0 0,-1 1 0,0-1 0,1 1 0,-1 0 0,0 0 0,0 0 0,1 0 0,-1 1 0,0-1 0,0 1 0,-1 0 0,1 0 0,0 0 0,0 0 0,-1 0 0,0 1 0,1-1 0,-1 1 0,0-1 0,0 1 0,0 0 0,-1 0 0,1 0 0,-1 0 0,1 0 0,-1 0 0,0 1 0,0-1 0,-1 0 0,2 6 0,0 1 0,0 1 0,0 1 0,-1-1 0,-1 0 0,0 0 0,0 0 0,-1 0 0,-1 0 0,-5 21 0,5-25 0,-2 0 0,1 1 0,-1-1 0,0-1 0,0 1 0,-1-1 0,0 1 0,0-1 0,-1 0 0,1-1 0,-1 0 0,-1 0 0,1 0 0,-11 6 0,-9 1 0,22-11 0,0 0 0,0 1 0,1 0 0,-1-1 0,0 1 0,1 1 0,-1-1 0,1 0 0,0 1 0,-5 4 0,8 0 0,11-8 0,10-8 0,-2 0 0,-4 2 0,-1-1 0,2 2 0,-1 0 0,1 1 0,16-3 0,-28 7 0,-1 0 0,0 1 0,1 0 0,-1 0 0,1 0 0,-1 0 0,1 0 0,-1 1 0,0 0 0,1-1 0,-1 1 0,0 0 0,0 1 0,1-1 0,-1 0 0,0 1 0,0 0 0,-1 0 0,1 0 0,0 0 0,0 0 0,-1 0 0,0 1 0,1 0 0,-1-1 0,0 1 0,0 0 0,0 0 0,-1 0 0,3 5 0,-3-6 0,0 1 0,0-1 0,-1 1 0,1-1 0,0 1 0,-1 0 0,0-1 0,0 1 0,0 0 0,0-1 0,0 1 0,0 0 0,-1-1 0,1 1 0,-1-1 0,0 1 0,1-1 0,-1 1 0,-1-1 0,1 1 0,0-1 0,0 0 0,-1 0 0,0 1 0,1-1 0,-1 0 0,0 0 0,0-1 0,0 1 0,0 0 0,0-1 0,-3 2 0,-10 7 0,1-2 0,-1 0 0,-1-1 0,-16 6 0,14-6 0,0 0-1365,1-2-5461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22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0 138 24575,'2'-3'0,"1"0"0,-1 0 0,0 0 0,1 0 0,-1 0 0,1 1 0,0-1 0,0 1 0,0 0 0,0 0 0,0 0 0,5-2 0,6-6 0,28-16 0,-101 5 0,58 20 0,-27-16 0,27 8 0,17 0 0,-3 5 0,-13 3 0,1 1 0,-1-1 0,0 1 0,1 0 0,-1-1 0,1 1 0,-1 0 0,1-1 0,-1 1 0,0 0 0,1-1 0,-1 1 0,1 0 0,-1 0 0,1 0 0,-1 0 0,1-1 0,-1 1 0,1 0 0,0 0 0,-1 0 0,1 0 0,-1 0 0,1 0 0,-1 0 0,1 0 0,-1 1 0,1-1 0,-1 0 0,1 0 0,-1 0 0,1 1 0,-1-1 0,1 0 0,-1 0 0,1 1 0,-1-1 0,0 0 0,1 1 0,-1-1 0,0 0 0,1 1 0,-1-1 0,0 1 0,1-1 0,-1 1 0,0-1 0,0 1 0,1-1 0,-1 1 0,0-1 0,0 1 0,0-1 0,0 1 0,0-1 0,0 1 0,0-1 0,0 1 0,0-1 0,0 1 0,0-1 0,0 1 0,0-1 0,0 1 0,0-1 0,-1 2 0,1 19-119,0-11-6,0 1 1,0-1-1,-1 0 0,0 0 1,-1 0-1,0 0 1,-1 0-1,0 0 1,-5 12-1,-4-5-6701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34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2720 0 24575,'-71'0'0,"-284"8"0,285-2 0,2 2 0,-1 4 0,-74 23 0,-92 26 0,-92 31 0,83-14 0,7-2 0,8 17 0,166-67 0,2 3 0,1 3 0,-102 71 0,55-34 0,78-52 0,0 2 0,1 1 0,1 1 0,1 1 0,-31 35 0,39-21-1365,14-18-5461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37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24575,'0'5'0,"1"40"0,-7 44 0,4-74 0,-1 1 0,-1-1 0,0 0 0,-1 0 0,0 0 0,-12 20 0,12-26 0,1-1 0,0 1 0,1 0 0,0 0 0,0 0 0,1 0 0,-2 12 0,4-18 0,0-1 0,-1 0 0,1 0 0,0 1 0,1-1 0,-1 0 0,0 0 0,1 1 0,-1-1 0,1 0 0,0 0 0,0 0 0,-1 0 0,2 0 0,-1 0 0,0 0 0,0 0 0,0 0 0,1 0 0,-1-1 0,1 1 0,0-1 0,-1 1 0,1-1 0,0 1 0,0-1 0,0 0 0,0 0 0,0 0 0,0 0 0,0 0 0,0-1 0,0 1 0,0-1 0,4 1 0,12 1 24,-1 0 0,1-1 1,31-4-1,-34 2-233,0 0 0,0 1 0,-1 0 0,1 1 1,0 1-1,16 4 0,-15-1-6617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38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24575,'20'-1'0,"-1"-1"0,1-1 0,20-6 0,12-2 0,-25 5 42,-1-1 0,45-18-1,10-3-1531,-61 22-5336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8T09:20:40.0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24575,'0'4'0,"0"6"0,0 5 0,4 5 0,2 3 0,-1 2 0,0 2 0,-2-1 0,-1 1 0,4-1 0,0 0 0,-1 0 0,4-1 0,-1 1 0,-1-1 0,-1 1 0,2-5 0,-1-6-8191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move the slide</a:t>
            </a: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0">
              <a:buNone/>
            </a:pPr>
            <a:r>
              <a:rPr lang="en-IN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98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5CDEA66F-128B-44BC-896C-94A966E5B39D}" type="slidenum">
              <a:rPr lang="en-IN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IN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0">
            <a:noFill/>
          </a:ln>
        </p:spPr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216000" indent="0">
              <a:buNone/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81569B-4F31-49A9-9065-74AF10CA88DD}" type="slidenum">
              <a:rPr lang="en-US" sz="1200" b="0" strike="noStrike" spc="-1">
                <a:solidFill>
                  <a:srgbClr val="000000"/>
                </a:solidFill>
                <a:latin typeface="Calibri"/>
              </a:rPr>
              <a:t>1</a:t>
            </a:fld>
            <a:endParaRPr lang="en-IN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120461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1640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436991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297070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5851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1482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089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20040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41603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2683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029837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308736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5869800" y="14940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30492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308736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5869800" y="38581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9610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667F16-AF67-F581-CB4C-9579DAF7FC1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sz="1100" b="1" dirty="0">
                <a:solidFill>
                  <a:srgbClr val="101141"/>
                </a:solidFill>
                <a:latin typeface="Arial" charset="0"/>
                <a:cs typeface="Arial" charset="0"/>
              </a:rPr>
              <a:t>BITS </a:t>
            </a:r>
            <a:r>
              <a:rPr lang="en-US" sz="1100" dirty="0" err="1">
                <a:solidFill>
                  <a:srgbClr val="101141"/>
                </a:solidFill>
                <a:latin typeface="Arial" charset="0"/>
                <a:cs typeface="Arial" charset="0"/>
              </a:rPr>
              <a:t>Pilani</a:t>
            </a:r>
            <a:r>
              <a:rPr lang="en-US" sz="1100" dirty="0">
                <a:solidFill>
                  <a:srgbClr val="101141"/>
                </a:solidFill>
                <a:latin typeface="Arial" charset="0"/>
                <a:cs typeface="Arial" charset="0"/>
              </a:rPr>
              <a:t>, Hyderabad Campus</a:t>
            </a:r>
          </a:p>
        </p:txBody>
      </p:sp>
      <p:grpSp>
        <p:nvGrpSpPr>
          <p:cNvPr id="4" name="Group 7">
            <a:extLst>
              <a:ext uri="{FF2B5EF4-FFF2-40B4-BE49-F238E27FC236}">
                <a16:creationId xmlns:a16="http://schemas.microsoft.com/office/drawing/2014/main" id="{5E67A625-7E32-900B-51E5-F9E9479CA571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4E2BE83-C2BA-82CD-42BF-FF7240BC7982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873EBE2-08EF-52E3-20CE-F9EA68E9828A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B597091-4FCA-DF85-BE86-3B6D3D2BC373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BBC4646D-55B8-291B-2375-0AE534355AF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2">
            <a:extLst>
              <a:ext uri="{FF2B5EF4-FFF2-40B4-BE49-F238E27FC236}">
                <a16:creationId xmlns:a16="http://schemas.microsoft.com/office/drawing/2014/main" id="{F65B5A70-ECDE-690B-8051-4BCEFBDB0C4F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DC588D6-01BD-C7B3-7056-B8EB130A2D9F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B2CEAF-2438-A17F-5E0A-93BA67486EB7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EA3E92F-EDFC-839E-FE55-7EA70341398E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16">
            <a:extLst>
              <a:ext uri="{FF2B5EF4-FFF2-40B4-BE49-F238E27FC236}">
                <a16:creationId xmlns:a16="http://schemas.microsoft.com/office/drawing/2014/main" id="{4DCDEEDE-481A-8964-09A2-628D431D3332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F7E0F77-9B01-47D7-49C1-13B641070247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EE5A59-3B17-A9C4-9DEA-7035A3B65E8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293F7A8-6E56-C81C-80B0-CDB4AE7BB86A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solidFill>
                  <a:srgbClr val="0000F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1035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IN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21960" y="38581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0492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21960" y="14940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304920" y="38581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/>
          <p:nvPr/>
        </p:nvSpPr>
        <p:spPr>
          <a:xfrm>
            <a:off x="0" y="3352680"/>
            <a:ext cx="8686440" cy="2742840"/>
          </a:xfrm>
          <a:prstGeom prst="rect">
            <a:avLst/>
          </a:prstGeom>
          <a:solidFill>
            <a:srgbClr val="101141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0" name="Rectangle 4"/>
          <p:cNvSpPr/>
          <p:nvPr/>
        </p:nvSpPr>
        <p:spPr>
          <a:xfrm>
            <a:off x="2895480" y="6095880"/>
            <a:ext cx="2895120" cy="75960"/>
          </a:xfrm>
          <a:prstGeom prst="rect">
            <a:avLst/>
          </a:prstGeom>
          <a:solidFill>
            <a:srgbClr val="76C2E5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" name="Rectangle 5"/>
          <p:cNvSpPr/>
          <p:nvPr/>
        </p:nvSpPr>
        <p:spPr>
          <a:xfrm>
            <a:off x="0" y="6095880"/>
            <a:ext cx="2895120" cy="75960"/>
          </a:xfrm>
          <a:prstGeom prst="rect">
            <a:avLst/>
          </a:prstGeom>
          <a:solidFill>
            <a:srgbClr val="FCB017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" name="Rectangle 7"/>
          <p:cNvSpPr/>
          <p:nvPr/>
        </p:nvSpPr>
        <p:spPr>
          <a:xfrm>
            <a:off x="5791320" y="6095880"/>
            <a:ext cx="2895120" cy="75960"/>
          </a:xfrm>
          <a:prstGeom prst="rect">
            <a:avLst/>
          </a:prstGeom>
          <a:solidFill>
            <a:srgbClr val="FF0000"/>
          </a:solidFill>
          <a:ln>
            <a:noFill/>
          </a:ln>
          <a:effectLst>
            <a:outerShdw blurRad="39960" dist="2304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tIns="31320" rIns="90000" bIns="31320" anchor="ctr">
            <a:noAutofit/>
          </a:bodyPr>
          <a:lstStyle/>
          <a:p>
            <a:pPr algn="ctr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" name="Picture 10" descr="BITS_university_logo_whitevert.png"/>
          <p:cNvPicPr/>
          <p:nvPr/>
        </p:nvPicPr>
        <p:blipFill>
          <a:blip r:embed="rId15"/>
          <a:srcRect b="28589"/>
          <a:stretch/>
        </p:blipFill>
        <p:spPr>
          <a:xfrm>
            <a:off x="76320" y="3352680"/>
            <a:ext cx="2057040" cy="1979280"/>
          </a:xfrm>
          <a:prstGeom prst="rect">
            <a:avLst/>
          </a:prstGeom>
          <a:ln w="0">
            <a:noFill/>
          </a:ln>
        </p:spPr>
      </p:pic>
      <p:sp>
        <p:nvSpPr>
          <p:cNvPr id="5" name="TextBox 9"/>
          <p:cNvSpPr/>
          <p:nvPr/>
        </p:nvSpPr>
        <p:spPr>
          <a:xfrm>
            <a:off x="-76320" y="5257800"/>
            <a:ext cx="2209320" cy="531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2900" b="1" strike="noStrike" spc="-151">
                <a:solidFill>
                  <a:srgbClr val="FFFFFF"/>
                </a:solidFill>
                <a:latin typeface="Arial"/>
              </a:rPr>
              <a:t>BITS</a:t>
            </a:r>
            <a:r>
              <a:rPr lang="en-US" sz="2900" b="0" strike="noStrike" spc="-151">
                <a:solidFill>
                  <a:srgbClr val="FFFFFF"/>
                </a:solidFill>
                <a:latin typeface="Arial"/>
              </a:rPr>
              <a:t> Pilani</a:t>
            </a:r>
            <a:endParaRPr lang="en-IN" sz="29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TextBox 10"/>
          <p:cNvSpPr/>
          <p:nvPr/>
        </p:nvSpPr>
        <p:spPr>
          <a:xfrm>
            <a:off x="152280" y="5667480"/>
            <a:ext cx="1904760" cy="272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latin typeface="Arial"/>
              </a:rPr>
              <a:t>Hyderabad Campus</a:t>
            </a:r>
            <a:endParaRPr lang="en-IN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1"/>
          <p:cNvSpPr>
            <a:spLocks noGrp="1"/>
          </p:cNvSpPr>
          <p:nvPr>
            <p:ph type="body"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indent="0" algn="r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Master text styles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</p:txBody>
      </p:sp>
      <p:sp>
        <p:nvSpPr>
          <p:cNvPr id="8" name="PlaceHolder 2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en-US" sz="4400" b="1" strike="noStrike" spc="-15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4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Box 3"/>
          <p:cNvSpPr/>
          <p:nvPr/>
        </p:nvSpPr>
        <p:spPr>
          <a:xfrm>
            <a:off x="3276720" y="6595920"/>
            <a:ext cx="5866920" cy="257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US" sz="1100" b="1" strike="noStrike" spc="-1">
                <a:solidFill>
                  <a:srgbClr val="101141"/>
                </a:solidFill>
                <a:latin typeface="Arial"/>
              </a:rPr>
              <a:t>BITS </a:t>
            </a:r>
            <a:r>
              <a:rPr lang="en-US" sz="1100" b="0" strike="noStrike" spc="-1">
                <a:solidFill>
                  <a:srgbClr val="101141"/>
                </a:solidFill>
                <a:latin typeface="Arial"/>
              </a:rPr>
              <a:t>Pilani, Hyderabad Campus</a:t>
            </a:r>
            <a:endParaRPr lang="en-IN" sz="11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roup 11"/>
          <p:cNvGrpSpPr/>
          <p:nvPr/>
        </p:nvGrpSpPr>
        <p:grpSpPr>
          <a:xfrm>
            <a:off x="2084400" y="6550200"/>
            <a:ext cx="7059240" cy="48960"/>
            <a:chOff x="2084400" y="6550200"/>
            <a:chExt cx="7059240" cy="48960"/>
          </a:xfrm>
        </p:grpSpPr>
        <p:sp>
          <p:nvSpPr>
            <p:cNvPr id="47" name="Rectangle 12"/>
            <p:cNvSpPr/>
            <p:nvPr/>
          </p:nvSpPr>
          <p:spPr>
            <a:xfrm>
              <a:off x="4630680" y="6550200"/>
              <a:ext cx="2328480" cy="4896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320" rIns="90000" bIns="43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8" name="Rectangle 13"/>
            <p:cNvSpPr/>
            <p:nvPr/>
          </p:nvSpPr>
          <p:spPr>
            <a:xfrm>
              <a:off x="6908760" y="6550200"/>
              <a:ext cx="2234880" cy="45720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49" name="Rectangle 14"/>
            <p:cNvSpPr/>
            <p:nvPr/>
          </p:nvSpPr>
          <p:spPr>
            <a:xfrm>
              <a:off x="2084400" y="6550200"/>
              <a:ext cx="2580840" cy="4896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4320" rIns="90000" bIns="432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pic>
        <p:nvPicPr>
          <p:cNvPr id="50" name="Picture 15" descr="Picture 7.png"/>
          <p:cNvPicPr/>
          <p:nvPr/>
        </p:nvPicPr>
        <p:blipFill>
          <a:blip r:embed="rId15"/>
          <a:srcRect l="1916" b="5315"/>
          <a:stretch/>
        </p:blipFill>
        <p:spPr>
          <a:xfrm>
            <a:off x="6629400" y="0"/>
            <a:ext cx="2193480" cy="691920"/>
          </a:xfrm>
          <a:prstGeom prst="rect">
            <a:avLst/>
          </a:prstGeom>
          <a:ln w="0">
            <a:noFill/>
          </a:ln>
        </p:spPr>
      </p:pic>
      <p:grpSp>
        <p:nvGrpSpPr>
          <p:cNvPr id="51" name="Group 22"/>
          <p:cNvGrpSpPr/>
          <p:nvPr/>
        </p:nvGrpSpPr>
        <p:grpSpPr>
          <a:xfrm>
            <a:off x="0" y="1295280"/>
            <a:ext cx="7009920" cy="45720"/>
            <a:chOff x="0" y="1295280"/>
            <a:chExt cx="7009920" cy="45720"/>
          </a:xfrm>
        </p:grpSpPr>
        <p:sp>
          <p:nvSpPr>
            <p:cNvPr id="52" name="Rectangle 23"/>
            <p:cNvSpPr/>
            <p:nvPr/>
          </p:nvSpPr>
          <p:spPr>
            <a:xfrm>
              <a:off x="2362320" y="1295280"/>
              <a:ext cx="2328480" cy="45720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3" name="Rectangle 24"/>
            <p:cNvSpPr/>
            <p:nvPr/>
          </p:nvSpPr>
          <p:spPr>
            <a:xfrm>
              <a:off x="0" y="1295280"/>
              <a:ext cx="2361960" cy="45720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  <p:sp>
          <p:nvSpPr>
            <p:cNvPr id="54" name="Rectangle 25"/>
            <p:cNvSpPr/>
            <p:nvPr/>
          </p:nvSpPr>
          <p:spPr>
            <a:xfrm>
              <a:off x="4681440" y="1295280"/>
              <a:ext cx="2328480" cy="4572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>
              <a:outerShdw blurRad="39960" dist="2304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/>
          </p:style>
          <p:txBody>
            <a:bodyPr lIns="90000" tIns="1080" rIns="90000" bIns="108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chemeClr val="lt1"/>
                </a:solidFill>
                <a:latin typeface="Calibri"/>
              </a:endParaRPr>
            </a:p>
          </p:txBody>
        </p:sp>
      </p:grpSp>
      <p:sp>
        <p:nvSpPr>
          <p:cNvPr id="55" name="PlaceHolder 1"/>
          <p:cNvSpPr>
            <a:spLocks noGrp="1"/>
          </p:cNvSpPr>
          <p:nvPr>
            <p:ph type="body"/>
          </p:nvPr>
        </p:nvSpPr>
        <p:spPr>
          <a:xfrm>
            <a:off x="304920" y="14940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743040" lvl="1" indent="-28584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16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pos="0" algn="l"/>
              </a:tabLst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  <a:tabLst>
                <a:tab pos="0" algn="l"/>
              </a:tabLst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>
                <a:solidFill>
                  <a:srgbClr val="C00000"/>
                </a:solidFill>
                <a:uFillTx/>
                <a:latin typeface="Arial"/>
              </a:rPr>
              <a:t>Click to edit Master text styles</a:t>
            </a:r>
            <a:endParaRPr lang="en-US" sz="36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2312309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5.png"/><Relationship Id="rId21" Type="http://schemas.openxmlformats.org/officeDocument/2006/relationships/image" Target="../media/image14.png"/><Relationship Id="rId34" Type="http://schemas.openxmlformats.org/officeDocument/2006/relationships/customXml" Target="../ink/ink16.xml"/><Relationship Id="rId7" Type="http://schemas.openxmlformats.org/officeDocument/2006/relationships/image" Target="../media/image7.png"/><Relationship Id="rId12" Type="http://schemas.openxmlformats.org/officeDocument/2006/relationships/customXml" Target="../ink/ink5.xml"/><Relationship Id="rId17" Type="http://schemas.openxmlformats.org/officeDocument/2006/relationships/image" Target="../media/image12.png"/><Relationship Id="rId25" Type="http://schemas.openxmlformats.org/officeDocument/2006/relationships/image" Target="../media/image16.png"/><Relationship Id="rId33" Type="http://schemas.openxmlformats.org/officeDocument/2006/relationships/image" Target="../media/image20.png"/><Relationship Id="rId2" Type="http://schemas.openxmlformats.org/officeDocument/2006/relationships/image" Target="../media/image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11" Type="http://schemas.openxmlformats.org/officeDocument/2006/relationships/image" Target="../media/image9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23" Type="http://schemas.openxmlformats.org/officeDocument/2006/relationships/image" Target="../media/image15.png"/><Relationship Id="rId28" Type="http://schemas.openxmlformats.org/officeDocument/2006/relationships/customXml" Target="../ink/ink13.xml"/><Relationship Id="rId10" Type="http://schemas.openxmlformats.org/officeDocument/2006/relationships/customXml" Target="../ink/ink4.xml"/><Relationship Id="rId19" Type="http://schemas.openxmlformats.org/officeDocument/2006/relationships/image" Target="../media/image13.png"/><Relationship Id="rId31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7.png"/><Relationship Id="rId30" Type="http://schemas.openxmlformats.org/officeDocument/2006/relationships/customXml" Target="../ink/ink14.xml"/><Relationship Id="rId35" Type="http://schemas.openxmlformats.org/officeDocument/2006/relationships/image" Target="../media/image21.png"/><Relationship Id="rId8" Type="http://schemas.openxmlformats.org/officeDocument/2006/relationships/customXml" Target="../ink/ink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2514600" y="3809880"/>
            <a:ext cx="6019560" cy="1523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indent="0">
              <a:lnSpc>
                <a:spcPts val="4000"/>
              </a:lnSpc>
              <a:buNone/>
            </a:pPr>
            <a:r>
              <a:rPr lang="en-US" sz="4400" b="1" strike="noStrike" spc="-151" dirty="0">
                <a:solidFill>
                  <a:srgbClr val="FFFFFF"/>
                </a:solidFill>
                <a:latin typeface="Arial"/>
              </a:rPr>
              <a:t>SLR and LR(1) grammars</a:t>
            </a:r>
            <a:endParaRPr lang="en-US" sz="4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2514600" y="5410080"/>
            <a:ext cx="6019560" cy="53316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Autofit/>
          </a:bodyPr>
          <a:lstStyle/>
          <a:p>
            <a:pPr indent="0" algn="r">
              <a:lnSpc>
                <a:spcPts val="1800"/>
              </a:lnSpc>
              <a:buNone/>
              <a:tabLst>
                <a:tab pos="0" algn="l"/>
              </a:tabLst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- 1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TextBox 3"/>
          <p:cNvSpPr/>
          <p:nvPr/>
        </p:nvSpPr>
        <p:spPr>
          <a:xfrm>
            <a:off x="321120" y="1447920"/>
            <a:ext cx="288000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Given the following grammar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E 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→ T + E | T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T </a:t>
            </a:r>
            <a:r>
              <a:rPr kumimoji="0" lang="en-IN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→ </a:t>
            </a:r>
            <a:r>
              <a:rPr kumimoji="0" lang="en-IN" sz="1800" b="0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i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sp>
        <p:nvSpPr>
          <p:cNvPr id="110" name="TextBox 3"/>
          <p:cNvSpPr/>
          <p:nvPr/>
        </p:nvSpPr>
        <p:spPr>
          <a:xfrm>
            <a:off x="295560" y="2346480"/>
            <a:ext cx="252360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Is this grammar LR(0),SLR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BB3C269C-6A19-733E-C226-B12F66000B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757" b="18731"/>
          <a:stretch/>
        </p:blipFill>
        <p:spPr bwMode="auto">
          <a:xfrm>
            <a:off x="3051144" y="1551276"/>
            <a:ext cx="5983128" cy="464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3">
            <a:extLst>
              <a:ext uri="{FF2B5EF4-FFF2-40B4-BE49-F238E27FC236}">
                <a16:creationId xmlns:a16="http://schemas.microsoft.com/office/drawing/2014/main" id="{2DD432FD-0DA8-2A36-12FC-B68EFDC1547B}"/>
              </a:ext>
            </a:extLst>
          </p:cNvPr>
          <p:cNvSpPr/>
          <p:nvPr/>
        </p:nvSpPr>
        <p:spPr>
          <a:xfrm>
            <a:off x="182784" y="3259080"/>
            <a:ext cx="3173064" cy="258386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Ans: Not LR(0), but SLR, and SLR parse table is given below: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pc="-1" dirty="0">
              <a:solidFill>
                <a:srgbClr val="000000"/>
              </a:solidFill>
              <a:latin typeface="Calibri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6541E9-C609-109D-FFB0-08CCB0741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313"/>
          <a:stretch/>
        </p:blipFill>
        <p:spPr>
          <a:xfrm>
            <a:off x="856736" y="4071805"/>
            <a:ext cx="1962424" cy="2029872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BE9D083-428F-B7D1-878A-7A3A30466D9F}"/>
                  </a:ext>
                </a:extLst>
              </p14:cNvPr>
              <p14:cNvContentPartPr/>
              <p14:nvPr/>
            </p14:nvContentPartPr>
            <p14:xfrm>
              <a:off x="7303464" y="3729240"/>
              <a:ext cx="131760" cy="168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BE9D083-428F-B7D1-878A-7A3A30466D9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94824" y="3720600"/>
                <a:ext cx="1494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9A4DF14-800C-256C-2F38-CDE3CD7C3B32}"/>
                  </a:ext>
                </a:extLst>
              </p14:cNvPr>
              <p14:cNvContentPartPr/>
              <p14:nvPr/>
            </p14:nvContentPartPr>
            <p14:xfrm>
              <a:off x="8531064" y="4699800"/>
              <a:ext cx="13320" cy="160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9A4DF14-800C-256C-2F38-CDE3CD7C3B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522064" y="4691160"/>
                <a:ext cx="309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810A5F8-A8E9-C4CF-567A-FF562A837288}"/>
                  </a:ext>
                </a:extLst>
              </p14:cNvPr>
              <p14:cNvContentPartPr/>
              <p14:nvPr/>
            </p14:nvContentPartPr>
            <p14:xfrm>
              <a:off x="6775344" y="2613240"/>
              <a:ext cx="307080" cy="247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810A5F8-A8E9-C4CF-567A-FF562A83728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66704" y="2604240"/>
                <a:ext cx="324720" cy="26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6DA02D9F-5429-3AE7-7E48-DBF23A7592F3}"/>
                  </a:ext>
                </a:extLst>
              </p14:cNvPr>
              <p14:cNvContentPartPr/>
              <p14:nvPr/>
            </p14:nvContentPartPr>
            <p14:xfrm>
              <a:off x="5431464" y="5312880"/>
              <a:ext cx="154800" cy="172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6DA02D9F-5429-3AE7-7E48-DBF23A7592F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422464" y="5304240"/>
                <a:ext cx="17244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2A5C291-72A4-4F07-2485-3D5CC1910C3A}"/>
                  </a:ext>
                </a:extLst>
              </p14:cNvPr>
              <p14:cNvContentPartPr/>
              <p14:nvPr/>
            </p14:nvContentPartPr>
            <p14:xfrm>
              <a:off x="1773864" y="4412520"/>
              <a:ext cx="34560" cy="61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2A5C291-72A4-4F07-2485-3D5CC1910C3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64864" y="4403520"/>
                <a:ext cx="522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73EB5FF4-F342-419B-7D2C-8B2C32E960E2}"/>
                  </a:ext>
                </a:extLst>
              </p14:cNvPr>
              <p14:cNvContentPartPr/>
              <p14:nvPr/>
            </p14:nvContentPartPr>
            <p14:xfrm>
              <a:off x="4872744" y="3035880"/>
              <a:ext cx="979560" cy="3380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73EB5FF4-F342-419B-7D2C-8B2C32E960E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64104" y="3026880"/>
                <a:ext cx="997200" cy="35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AFB40DC-2600-6D01-B9CF-1476DB643181}"/>
                  </a:ext>
                </a:extLst>
              </p14:cNvPr>
              <p14:cNvContentPartPr/>
              <p14:nvPr/>
            </p14:nvContentPartPr>
            <p14:xfrm>
              <a:off x="4883544" y="3209400"/>
              <a:ext cx="102960" cy="1522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AFB40DC-2600-6D01-B9CF-1476DB64318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4544" y="3200400"/>
                <a:ext cx="120600" cy="16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675B7EB-664D-8D1B-DADF-B158C48857AD}"/>
                  </a:ext>
                </a:extLst>
              </p14:cNvPr>
              <p14:cNvContentPartPr/>
              <p14:nvPr/>
            </p14:nvContentPartPr>
            <p14:xfrm>
              <a:off x="5166144" y="3018960"/>
              <a:ext cx="136080" cy="35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675B7EB-664D-8D1B-DADF-B158C48857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57504" y="3009960"/>
                <a:ext cx="153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9870467-19C6-4628-B82D-A5CF1B686F50}"/>
                  </a:ext>
                </a:extLst>
              </p14:cNvPr>
              <p14:cNvContentPartPr/>
              <p14:nvPr/>
            </p14:nvContentPartPr>
            <p14:xfrm>
              <a:off x="5193504" y="2980800"/>
              <a:ext cx="31680" cy="1418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9870467-19C6-4628-B82D-A5CF1B686F5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184864" y="2972160"/>
                <a:ext cx="49320" cy="15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B4A8A4A-AA61-786A-0AD0-CE249B698F88}"/>
                  </a:ext>
                </a:extLst>
              </p14:cNvPr>
              <p14:cNvContentPartPr/>
              <p14:nvPr/>
            </p14:nvContentPartPr>
            <p14:xfrm>
              <a:off x="4910184" y="3253320"/>
              <a:ext cx="903960" cy="459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B4A8A4A-AA61-786A-0AD0-CE249B698F8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901184" y="3244680"/>
                <a:ext cx="92160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28665AC-2812-2AE5-A246-54EBF5074B75}"/>
                  </a:ext>
                </a:extLst>
              </p14:cNvPr>
              <p14:cNvContentPartPr/>
              <p14:nvPr/>
            </p14:nvContentPartPr>
            <p14:xfrm>
              <a:off x="5650704" y="3236760"/>
              <a:ext cx="195480" cy="1922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28665AC-2812-2AE5-A246-54EBF5074B7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42064" y="3227760"/>
                <a:ext cx="213120" cy="20988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939CE850-15DB-EE9F-2D91-5029866A6159}"/>
              </a:ext>
            </a:extLst>
          </p:cNvPr>
          <p:cNvGrpSpPr/>
          <p:nvPr/>
        </p:nvGrpSpPr>
        <p:grpSpPr>
          <a:xfrm>
            <a:off x="4438584" y="2953440"/>
            <a:ext cx="151560" cy="237240"/>
            <a:chOff x="4438584" y="2953440"/>
            <a:chExt cx="151560" cy="23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2108C4-3706-940E-8FEF-A9CBE145AE5D}"/>
                    </a:ext>
                  </a:extLst>
                </p14:cNvPr>
                <p14:cNvContentPartPr/>
                <p14:nvPr/>
              </p14:nvContentPartPr>
              <p14:xfrm>
                <a:off x="4438584" y="2953440"/>
                <a:ext cx="145800" cy="1533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2108C4-3706-940E-8FEF-A9CBE145AE5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429944" y="2944800"/>
                  <a:ext cx="163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3E0ED6D-9FA4-B27A-8391-1E6D2B6F8D61}"/>
                    </a:ext>
                  </a:extLst>
                </p14:cNvPr>
                <p14:cNvContentPartPr/>
                <p14:nvPr/>
              </p14:nvContentPartPr>
              <p14:xfrm>
                <a:off x="4535064" y="3017520"/>
                <a:ext cx="55080" cy="1731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53E0ED6D-9FA4-B27A-8391-1E6D2B6F8D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526424" y="3008520"/>
                  <a:ext cx="72720" cy="190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FD2524A-5E6E-8121-C385-C23441984AF2}"/>
              </a:ext>
            </a:extLst>
          </p:cNvPr>
          <p:cNvGrpSpPr/>
          <p:nvPr/>
        </p:nvGrpSpPr>
        <p:grpSpPr>
          <a:xfrm>
            <a:off x="3547944" y="1681920"/>
            <a:ext cx="173520" cy="245880"/>
            <a:chOff x="3547944" y="1681920"/>
            <a:chExt cx="173520" cy="24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577815D-9853-40E6-00EF-89DE7B527F50}"/>
                    </a:ext>
                  </a:extLst>
                </p14:cNvPr>
                <p14:cNvContentPartPr/>
                <p14:nvPr/>
              </p14:nvContentPartPr>
              <p14:xfrm>
                <a:off x="3566304" y="1700640"/>
                <a:ext cx="155160" cy="22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577815D-9853-40E6-00EF-89DE7B527F5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557304" y="1692000"/>
                  <a:ext cx="17280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903C2FF-73CD-8F66-567F-F834719C948D}"/>
                    </a:ext>
                  </a:extLst>
                </p14:cNvPr>
                <p14:cNvContentPartPr/>
                <p14:nvPr/>
              </p14:nvContentPartPr>
              <p14:xfrm>
                <a:off x="3547944" y="1681920"/>
                <a:ext cx="127440" cy="9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903C2FF-73CD-8F66-567F-F834719C94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38944" y="1673280"/>
                  <a:ext cx="145080" cy="27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D38B603-A2A4-773C-8FDD-AE8528604C6D}"/>
                  </a:ext>
                </a:extLst>
              </p14:cNvPr>
              <p14:cNvContentPartPr/>
              <p14:nvPr/>
            </p14:nvContentPartPr>
            <p14:xfrm>
              <a:off x="10314144" y="4041360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D38B603-A2A4-773C-8FDD-AE8528604C6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0305504" y="403272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2C354ED-CC5D-7265-1305-1479AD6607B7}"/>
                  </a:ext>
                </a:extLst>
              </p14:cNvPr>
              <p14:cNvContentPartPr/>
              <p14:nvPr/>
            </p14:nvContentPartPr>
            <p14:xfrm>
              <a:off x="1958094" y="8443"/>
              <a:ext cx="360" cy="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2C354ED-CC5D-7265-1305-1479AD6607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51614" y="1963"/>
                <a:ext cx="12600" cy="1260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19A52AA-86B7-FC1D-3EB8-4060C31A01DD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1600200"/>
          <a:ext cx="4419600" cy="5192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19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state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8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4"/>
                      <a:stretch>
                        <a:fillRect l="-118667" t="-4082" r="-753333" b="-1485714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*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)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$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 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232">
                <a:tc>
                  <a:txBody>
                    <a:bodyPr/>
                    <a:lstStyle/>
                    <a:p>
                      <a:r>
                        <a:rPr lang="en-US" sz="1200" dirty="0"/>
                        <a:t>0</a:t>
                      </a:r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143548" t="-81333" r="-932258" b="-93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98630" t="-81333" r="-500000" b="-93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97260" t="-81333" r="-201370" b="-93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08333" t="-81333" r="-104167" b="-938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95890" t="-81333" r="-2740" b="-938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230508" r="-750000" b="-10932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06944" t="-230508" r="-305556" b="-109322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325000" r="-750000" b="-9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325000" r="-608333" b="-9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325000" r="-400000" b="-9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i="0" dirty="0">
                          <a:latin typeface="+mj-lt"/>
                        </a:rPr>
                        <a:t>r2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425000" r="-750000" b="-8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425000" r="-608333" b="-8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425000" r="-400000" b="-8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06944" t="-425000" r="-305556" b="-8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143548" t="-525000" r="-932258" b="-7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98630" t="-525000" r="-500000" b="-7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97260" t="-525000" r="-201370" b="-7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08333" t="-525000" r="-104167" b="-775000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95890" t="-525000" r="-2740" b="-775000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232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506757" r="-750000" b="-5283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506757" r="-608333" b="-5283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dirty="0"/>
                    </a:p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506757" r="-400000" b="-5283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06944" t="-506757" r="-305556" b="-528378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143548" t="-748333" r="-932258" b="-55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98630" t="-748333" r="-500000" b="-55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08333" t="-748333" r="-104167" b="-55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95890" t="-748333" r="-2740" b="-551667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5232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143548" t="-678667" r="-932258" b="-34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98630" t="-678667" r="-500000" b="-34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895890" t="-678667" r="-2740" b="-341333"/>
                      </a:stretch>
                    </a:blip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55232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778667" r="-750000" b="-24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778667" r="-400000" b="-241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1098333" r="-750000" b="-20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1098333" r="-608333" b="-20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1098333" r="-400000" b="-201667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r1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1218644" r="-750000" b="-105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1218644" r="-608333" b="-105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1218644" r="-400000" b="-105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06944" t="-1218644" r="-305556" b="-105085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3937">
                <a:tc>
                  <a:txBody>
                    <a:bodyPr/>
                    <a:lstStyle/>
                    <a:p>
                      <a:r>
                        <a:rPr lang="en-US" sz="1200" dirty="0"/>
                        <a:t>11</a:t>
                      </a:r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222059" t="-1296667" r="-750000" b="-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304167" t="-1296667" r="-608333" b="-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498630" t="-1296667" r="-400000" b="-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US" sz="180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 l="-606944" t="-1296667" r="-305556" b="-3333"/>
                      </a:stretch>
                    </a:blipFill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200" dirty="0"/>
                    </a:p>
                  </a:txBody>
                  <a:tcPr marT="45026" marB="4502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2231" name="TextBox 4">
            <a:extLst>
              <a:ext uri="{FF2B5EF4-FFF2-40B4-BE49-F238E27FC236}">
                <a16:creationId xmlns:a16="http://schemas.microsoft.com/office/drawing/2014/main" id="{4CBBD181-E777-3275-6D0E-FB332AC62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775" y="1336675"/>
            <a:ext cx="91281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ACTION</a:t>
            </a:r>
            <a:endParaRPr lang="en-IN" altLang="en-US" sz="1800">
              <a:latin typeface="Calibri" panose="020F0502020204030204" pitchFamily="34" charset="0"/>
            </a:endParaRPr>
          </a:p>
        </p:txBody>
      </p:sp>
      <p:sp>
        <p:nvSpPr>
          <p:cNvPr id="52232" name="TextBox 6">
            <a:extLst>
              <a:ext uri="{FF2B5EF4-FFF2-40B4-BE49-F238E27FC236}">
                <a16:creationId xmlns:a16="http://schemas.microsoft.com/office/drawing/2014/main" id="{8BFD5D14-034C-E358-5C97-70436058F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2188" y="1322388"/>
            <a:ext cx="7350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GOTO</a:t>
            </a:r>
            <a:endParaRPr lang="en-IN" altLang="en-US" sz="1800">
              <a:latin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582F4A-C813-3713-DC7C-C47B4E7519B5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2368417" y="410148"/>
            <a:ext cx="1527982" cy="1384995"/>
          </a:xfrm>
          <a:prstGeom prst="rect">
            <a:avLst/>
          </a:prstGeom>
          <a:blipFill>
            <a:blip r:embed="rId6"/>
            <a:stretch>
              <a:fillRect l="-400"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8E69C-26A6-F8F0-EFAB-3732661F9ED8}"/>
              </a:ext>
            </a:extLst>
          </p:cNvPr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276600" y="343544"/>
            <a:ext cx="4589252" cy="923330"/>
          </a:xfrm>
          <a:prstGeom prst="rect">
            <a:avLst/>
          </a:pr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IN">
                <a:noFill/>
              </a:rPr>
              <a:t> 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FF0C472-7B7C-96CA-02E4-A53D30B5D262}"/>
              </a:ext>
            </a:extLst>
          </p:cNvPr>
          <p:cNvSpPr txBox="1">
            <a:spLocks/>
          </p:cNvSpPr>
          <p:nvPr/>
        </p:nvSpPr>
        <p:spPr bwMode="auto">
          <a:xfrm>
            <a:off x="87313" y="211138"/>
            <a:ext cx="1905000" cy="83820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 fontScale="85000" lnSpcReduction="10000"/>
          </a:bodyPr>
          <a:lstStyle>
            <a:lvl1pPr marL="0" indent="-342900" algn="l" rtl="0" eaLnBrk="0" fontAlgn="base" hangingPunct="0">
              <a:lnSpc>
                <a:spcPts val="36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3600" b="1" kern="1200" spc="-150" baseline="0">
                <a:solidFill>
                  <a:srgbClr val="0000FF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SLR table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2202827C-410C-3E3C-FB4E-0BDF15EF1E64}"/>
              </a:ext>
            </a:extLst>
          </p:cNvPr>
          <p:cNvSpPr/>
          <p:nvPr/>
        </p:nvSpPr>
        <p:spPr>
          <a:xfrm>
            <a:off x="4946339" y="1416261"/>
            <a:ext cx="3557581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DejaVu Sans"/>
                <a:cs typeface="DejaVu Sans"/>
              </a:rPr>
              <a:t>Show that string id + id * id </a:t>
            </a:r>
            <a:r>
              <a:rPr lang="en-US" spc="-1" dirty="0">
                <a:solidFill>
                  <a:srgbClr val="000000"/>
                </a:solidFill>
                <a:latin typeface="Calibri"/>
                <a:ea typeface="DejaVu Sans"/>
                <a:cs typeface="DejaVu Sans"/>
              </a:rPr>
              <a:t>is accepted by using SLR table.  </a:t>
            </a:r>
            <a:endParaRPr kumimoji="0" lang="en-IN" sz="18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DejaVu Sans"/>
              <a:cs typeface="DejaVu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/>
      <p:bldP spid="522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A2935-A68A-1937-AE03-5C8071305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>
            <a:extLst>
              <a:ext uri="{FF2B5EF4-FFF2-40B4-BE49-F238E27FC236}">
                <a16:creationId xmlns:a16="http://schemas.microsoft.com/office/drawing/2014/main" id="{AB02B40A-CE13-3E6E-BB12-4500597CD59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-133992" y="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u="sng" strike="noStrike" spc="-151" dirty="0">
                <a:solidFill>
                  <a:srgbClr val="C00000"/>
                </a:solidFill>
                <a:uFillTx/>
                <a:latin typeface="Arial"/>
              </a:rPr>
              <a:t>Exercise - 2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1D3D26-09F6-0576-7BB4-1FC09FCA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991" y="704132"/>
            <a:ext cx="6335009" cy="600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785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strike="noStrike" spc="-151" dirty="0">
                <a:solidFill>
                  <a:srgbClr val="0000FF"/>
                </a:solidFill>
                <a:latin typeface="Arial"/>
              </a:rPr>
              <a:t>Example 3: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4"/>
          <p:cNvSpPr/>
          <p:nvPr/>
        </p:nvSpPr>
        <p:spPr>
          <a:xfrm>
            <a:off x="318780" y="2331720"/>
            <a:ext cx="8686440" cy="36918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AaAb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           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0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	S’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.S ,$	 		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1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S’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S. ,$ 	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BbBa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                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AaAb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A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	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BbBa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	 	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2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A.aAb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B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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	A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 ,a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	B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 ,b		 	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3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B.bBa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 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4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Aa.Ab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		 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6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AaA.b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		 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8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AaAb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 ,$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    A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 ,b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5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Bb.Ba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		 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7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BbB.a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,$		 I</a:t>
            </a:r>
            <a:r>
              <a:rPr lang="en-US" sz="1800" b="0" strike="noStrike" spc="-1" baseline="-25000" dirty="0">
                <a:solidFill>
                  <a:srgbClr val="000000"/>
                </a:solidFill>
                <a:latin typeface="Calibri"/>
              </a:rPr>
              <a:t>9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: S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800" b="0" strike="noStrike" spc="-1" dirty="0" err="1">
                <a:solidFill>
                  <a:srgbClr val="000000"/>
                </a:solidFill>
                <a:latin typeface="Calibri"/>
              </a:rPr>
              <a:t>BbBa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. ,$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    B </a:t>
            </a:r>
            <a:r>
              <a:rPr lang="en-US" sz="1800" b="0" strike="noStrike" spc="-1" dirty="0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 . ,a		</a:t>
            </a: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000000"/>
                </a:solidFill>
                <a:latin typeface="Calibri"/>
              </a:rPr>
              <a:t>		</a:t>
            </a:r>
          </a:p>
          <a:p>
            <a:pPr>
              <a:lnSpc>
                <a:spcPct val="100000"/>
              </a:lnSpc>
            </a:pPr>
            <a:endParaRPr lang="en-IN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TextBox 6"/>
          <p:cNvSpPr/>
          <p:nvPr/>
        </p:nvSpPr>
        <p:spPr>
          <a:xfrm>
            <a:off x="271800" y="1523880"/>
            <a:ext cx="7347960" cy="912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Construct CLR(1) automaton for the grammar: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S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 AaAb 	S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 BbBa		A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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		B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 </a:t>
            </a:r>
            <a:r>
              <a:rPr lang="en-US" sz="1800" b="0" strike="noStrike" spc="-1">
                <a:solidFill>
                  <a:srgbClr val="C00000"/>
                </a:solidFill>
                <a:latin typeface="Symbol"/>
              </a:rPr>
              <a:t>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/>
          </p:nvPr>
        </p:nvSpPr>
        <p:spPr>
          <a:xfrm>
            <a:off x="3049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strike="noStrike" spc="-151" dirty="0">
                <a:solidFill>
                  <a:srgbClr val="0000FF"/>
                </a:solidFill>
                <a:latin typeface="Arial"/>
              </a:rPr>
              <a:t>Example 4: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6"/>
          <p:cNvSpPr/>
          <p:nvPr/>
        </p:nvSpPr>
        <p:spPr>
          <a:xfrm>
            <a:off x="271800" y="1523880"/>
            <a:ext cx="7347960" cy="2009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00000"/>
                </a:solidFill>
                <a:latin typeface="Calibri"/>
              </a:rPr>
              <a:t>Construct CLR(1) automaton for the grammar: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S’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S	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1) S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L=R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2) S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3) L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*R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4)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id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5) R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 L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/>
          </p:nvPr>
        </p:nvSpPr>
        <p:spPr>
          <a:xfrm>
            <a:off x="76320" y="152280"/>
            <a:ext cx="63241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/>
          <a:p>
            <a:pPr indent="0">
              <a:lnSpc>
                <a:spcPts val="3600"/>
              </a:lnSpc>
              <a:buNone/>
              <a:tabLst>
                <a:tab pos="0" algn="l"/>
              </a:tabLst>
            </a:pPr>
            <a:r>
              <a:rPr lang="en-US" sz="3600" b="1" strike="noStrike" spc="-151" dirty="0">
                <a:solidFill>
                  <a:srgbClr val="0000FF"/>
                </a:solidFill>
                <a:latin typeface="Arial"/>
              </a:rPr>
              <a:t>Example 4: solution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43200" y="1523880"/>
            <a:ext cx="7347960" cy="369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Footer Placeholder 3"/>
          <p:cNvSpPr/>
          <p:nvPr/>
        </p:nvSpPr>
        <p:spPr>
          <a:xfrm>
            <a:off x="2825640" y="6477120"/>
            <a:ext cx="3714480" cy="22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CS416 Compiler Design</a:t>
            </a:r>
            <a:endParaRPr lang="en-IN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Slide Number Placeholder 4"/>
          <p:cNvSpPr/>
          <p:nvPr/>
        </p:nvSpPr>
        <p:spPr>
          <a:xfrm>
            <a:off x="7391520" y="6477120"/>
            <a:ext cx="2063520" cy="228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fld id="{D82B7AFD-B4E6-4963-A4BA-90D99BE65A91}" type="slidenum">
              <a:rPr lang="en-US" sz="800" b="0" strike="noStrike" spc="-1">
                <a:solidFill>
                  <a:srgbClr val="000000"/>
                </a:solidFill>
                <a:latin typeface="Times New Roman"/>
              </a:rPr>
              <a:t>7</a:t>
            </a:fld>
            <a:endParaRPr lang="en-IN" sz="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Text Box 4"/>
          <p:cNvSpPr/>
          <p:nvPr/>
        </p:nvSpPr>
        <p:spPr>
          <a:xfrm>
            <a:off x="152280" y="1295280"/>
            <a:ext cx="1599840" cy="1964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S’ 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S	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1) S 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L=R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2) S 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3) L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*R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4) L 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id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5) R 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Symbol"/>
              </a:rPr>
              <a:t></a:t>
            </a:r>
            <a:r>
              <a:rPr lang="en-US" sz="1800" b="0" strike="noStrike" spc="-1">
                <a:solidFill>
                  <a:srgbClr val="C00000"/>
                </a:solidFill>
                <a:highlight>
                  <a:srgbClr val="FFFF00"/>
                </a:highlight>
                <a:latin typeface="Times New Roman"/>
              </a:rPr>
              <a:t> L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 Box 5"/>
          <p:cNvSpPr/>
          <p:nvPr/>
        </p:nvSpPr>
        <p:spPr>
          <a:xfrm>
            <a:off x="1523880" y="1295280"/>
            <a:ext cx="1692000" cy="2001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S’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.S,$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S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.L=R,$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S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.*R,$/=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.id,$/=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R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.L,$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Text Box 6"/>
          <p:cNvSpPr/>
          <p:nvPr/>
        </p:nvSpPr>
        <p:spPr>
          <a:xfrm>
            <a:off x="3659040" y="1295280"/>
            <a:ext cx="20098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S’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S.,$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	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Text Box 7"/>
          <p:cNvSpPr/>
          <p:nvPr/>
        </p:nvSpPr>
        <p:spPr>
          <a:xfrm>
            <a:off x="3718080" y="194616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Text Box 8"/>
          <p:cNvSpPr/>
          <p:nvPr/>
        </p:nvSpPr>
        <p:spPr>
          <a:xfrm>
            <a:off x="3659400" y="1905120"/>
            <a:ext cx="1511640" cy="6757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2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L.=R,$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   R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Text Box 9"/>
          <p:cNvSpPr/>
          <p:nvPr/>
        </p:nvSpPr>
        <p:spPr>
          <a:xfrm>
            <a:off x="6080040" y="2327400"/>
            <a:ext cx="183960" cy="456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endParaRPr lang="en-US" sz="2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Text Box 10"/>
          <p:cNvSpPr/>
          <p:nvPr/>
        </p:nvSpPr>
        <p:spPr>
          <a:xfrm>
            <a:off x="3660480" y="2743200"/>
            <a:ext cx="12416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3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R.,$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 Box 11"/>
          <p:cNvSpPr/>
          <p:nvPr/>
        </p:nvSpPr>
        <p:spPr>
          <a:xfrm>
            <a:off x="5791320" y="1295280"/>
            <a:ext cx="1692000" cy="13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4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*.R,$/=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R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.L,$/=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.*R,$/=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.id,$/=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Text Box 12"/>
          <p:cNvSpPr/>
          <p:nvPr/>
        </p:nvSpPr>
        <p:spPr>
          <a:xfrm>
            <a:off x="5873040" y="2819520"/>
            <a:ext cx="14659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5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id.,$/=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Text Box 13"/>
          <p:cNvSpPr/>
          <p:nvPr/>
        </p:nvSpPr>
        <p:spPr>
          <a:xfrm>
            <a:off x="214560" y="3843360"/>
            <a:ext cx="1511640" cy="122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6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L=.R,$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R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.L,$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.*R,$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.id,$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Text Box 15"/>
          <p:cNvSpPr/>
          <p:nvPr/>
        </p:nvSpPr>
        <p:spPr>
          <a:xfrm>
            <a:off x="142200" y="5367240"/>
            <a:ext cx="155448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7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*R.,$/=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Text Box 16"/>
          <p:cNvSpPr/>
          <p:nvPr/>
        </p:nvSpPr>
        <p:spPr>
          <a:xfrm>
            <a:off x="153000" y="5867280"/>
            <a:ext cx="15649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spcBef>
                <a:spcPts val="360"/>
              </a:spcBef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8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  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R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L.,$/=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Text Box 17"/>
          <p:cNvSpPr/>
          <p:nvPr/>
        </p:nvSpPr>
        <p:spPr>
          <a:xfrm>
            <a:off x="3659400" y="3505320"/>
            <a:ext cx="1511640" cy="3256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9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S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L=R.,$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10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R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L.,$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11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*.R,$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R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.L,$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.*R,$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L </a:t>
            </a:r>
            <a:r>
              <a:rPr lang="en-US" sz="1800" b="0" strike="noStrike" spc="-1">
                <a:solidFill>
                  <a:srgbClr val="000000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.id,$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12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id.,$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    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 Box 18"/>
          <p:cNvSpPr/>
          <p:nvPr/>
        </p:nvSpPr>
        <p:spPr>
          <a:xfrm>
            <a:off x="6945480" y="3733920"/>
            <a:ext cx="14281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000000"/>
                </a:solidFill>
                <a:latin typeface="Times New Roman"/>
              </a:rPr>
              <a:t>13</a:t>
            </a:r>
            <a:r>
              <a:rPr lang="en-US" sz="1800" b="0" strike="noStrike" spc="-1">
                <a:solidFill>
                  <a:srgbClr val="000000"/>
                </a:solidFill>
                <a:latin typeface="Times New Roman"/>
              </a:rPr>
              <a:t>: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L </a:t>
            </a:r>
            <a:r>
              <a:rPr lang="en-US" sz="1800" b="0" strike="noStrike" spc="-1">
                <a:solidFill>
                  <a:schemeClr val="accent2"/>
                </a:solidFill>
                <a:latin typeface="Symbol"/>
              </a:rPr>
              <a:t></a:t>
            </a:r>
            <a:r>
              <a:rPr lang="en-US" sz="1800" b="0" strike="noStrike" spc="-1">
                <a:solidFill>
                  <a:schemeClr val="accent2"/>
                </a:solidFill>
                <a:latin typeface="Times New Roman"/>
              </a:rPr>
              <a:t> *R.,$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Line 19"/>
          <p:cNvSpPr/>
          <p:nvPr/>
        </p:nvSpPr>
        <p:spPr>
          <a:xfrm flipV="1">
            <a:off x="3200400" y="1523880"/>
            <a:ext cx="533160" cy="60948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Line 20"/>
          <p:cNvSpPr/>
          <p:nvPr/>
        </p:nvSpPr>
        <p:spPr>
          <a:xfrm>
            <a:off x="3200400" y="2133360"/>
            <a:ext cx="457200" cy="36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Line 21"/>
          <p:cNvSpPr/>
          <p:nvPr/>
        </p:nvSpPr>
        <p:spPr>
          <a:xfrm flipV="1">
            <a:off x="3200400" y="1523880"/>
            <a:ext cx="2590560" cy="60948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Line 22"/>
          <p:cNvSpPr/>
          <p:nvPr/>
        </p:nvSpPr>
        <p:spPr>
          <a:xfrm>
            <a:off x="3200400" y="2133360"/>
            <a:ext cx="457200" cy="83844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Line 23"/>
          <p:cNvSpPr/>
          <p:nvPr/>
        </p:nvSpPr>
        <p:spPr>
          <a:xfrm>
            <a:off x="3200400" y="2133360"/>
            <a:ext cx="2666880" cy="91440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2" name="Line 24"/>
          <p:cNvSpPr/>
          <p:nvPr/>
        </p:nvSpPr>
        <p:spPr>
          <a:xfrm>
            <a:off x="5181480" y="2133360"/>
            <a:ext cx="304920" cy="36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Text Box 25"/>
          <p:cNvSpPr/>
          <p:nvPr/>
        </p:nvSpPr>
        <p:spPr>
          <a:xfrm>
            <a:off x="5415480" y="1905120"/>
            <a:ext cx="5605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6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Text Box 30"/>
          <p:cNvSpPr/>
          <p:nvPr/>
        </p:nvSpPr>
        <p:spPr>
          <a:xfrm>
            <a:off x="8387280" y="1371600"/>
            <a:ext cx="5605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7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5" name="Group 35"/>
          <p:cNvGrpSpPr/>
          <p:nvPr/>
        </p:nvGrpSpPr>
        <p:grpSpPr>
          <a:xfrm>
            <a:off x="7619760" y="1600200"/>
            <a:ext cx="1328040" cy="1392120"/>
            <a:chOff x="7619760" y="1600200"/>
            <a:chExt cx="1328040" cy="1392120"/>
          </a:xfrm>
        </p:grpSpPr>
        <p:sp>
          <p:nvSpPr>
            <p:cNvPr id="136" name="Line 36"/>
            <p:cNvSpPr/>
            <p:nvPr/>
          </p:nvSpPr>
          <p:spPr>
            <a:xfrm>
              <a:off x="7619760" y="1600200"/>
              <a:ext cx="838440" cy="3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7" name="Line 37"/>
            <p:cNvSpPr/>
            <p:nvPr/>
          </p:nvSpPr>
          <p:spPr>
            <a:xfrm>
              <a:off x="7619760" y="1600200"/>
              <a:ext cx="762120" cy="4572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8" name="Line 38"/>
            <p:cNvSpPr/>
            <p:nvPr/>
          </p:nvSpPr>
          <p:spPr>
            <a:xfrm>
              <a:off x="7619760" y="1600200"/>
              <a:ext cx="685800" cy="83808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39" name="Line 39"/>
            <p:cNvSpPr/>
            <p:nvPr/>
          </p:nvSpPr>
          <p:spPr>
            <a:xfrm>
              <a:off x="7619760" y="1600200"/>
              <a:ext cx="762120" cy="12189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0" name="Text Box 40"/>
            <p:cNvSpPr/>
            <p:nvPr/>
          </p:nvSpPr>
          <p:spPr>
            <a:xfrm>
              <a:off x="8387280" y="1828800"/>
              <a:ext cx="5605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8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1" name="Text Box 41"/>
            <p:cNvSpPr/>
            <p:nvPr/>
          </p:nvSpPr>
          <p:spPr>
            <a:xfrm>
              <a:off x="8387280" y="2209680"/>
              <a:ext cx="5605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4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2" name="Text Box 42"/>
            <p:cNvSpPr/>
            <p:nvPr/>
          </p:nvSpPr>
          <p:spPr>
            <a:xfrm>
              <a:off x="8387280" y="2590920"/>
              <a:ext cx="5605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5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143" name="Group 44"/>
          <p:cNvGrpSpPr/>
          <p:nvPr/>
        </p:nvGrpSpPr>
        <p:grpSpPr>
          <a:xfrm>
            <a:off x="1752480" y="3809880"/>
            <a:ext cx="1404360" cy="1544400"/>
            <a:chOff x="1752480" y="3809880"/>
            <a:chExt cx="1404360" cy="1544400"/>
          </a:xfrm>
        </p:grpSpPr>
        <p:sp>
          <p:nvSpPr>
            <p:cNvPr id="144" name="Line 26"/>
            <p:cNvSpPr/>
            <p:nvPr/>
          </p:nvSpPr>
          <p:spPr>
            <a:xfrm>
              <a:off x="1752480" y="3962160"/>
              <a:ext cx="838080" cy="36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-44640" rIns="90000" bIns="-4464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5" name="Line 27"/>
            <p:cNvSpPr/>
            <p:nvPr/>
          </p:nvSpPr>
          <p:spPr>
            <a:xfrm>
              <a:off x="1752480" y="3962160"/>
              <a:ext cx="762120" cy="45720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6" name="Line 28"/>
            <p:cNvSpPr/>
            <p:nvPr/>
          </p:nvSpPr>
          <p:spPr>
            <a:xfrm>
              <a:off x="1752480" y="3962160"/>
              <a:ext cx="685800" cy="83844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7" name="Line 29"/>
            <p:cNvSpPr/>
            <p:nvPr/>
          </p:nvSpPr>
          <p:spPr>
            <a:xfrm>
              <a:off x="1752480" y="3962160"/>
              <a:ext cx="762120" cy="1219320"/>
            </a:xfrm>
            <a:prstGeom prst="line">
              <a:avLst/>
            </a:prstGeom>
            <a:ln w="9525">
              <a:solidFill>
                <a:srgbClr val="CC0000"/>
              </a:solidFill>
              <a:round/>
              <a:tailEnd type="triangl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 anchorCtr="1">
              <a:noAutofit/>
            </a:bodyPr>
            <a:lstStyle/>
            <a:p>
              <a:endParaRPr lang="en-IN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148" name="Text Box 31"/>
            <p:cNvSpPr/>
            <p:nvPr/>
          </p:nvSpPr>
          <p:spPr>
            <a:xfrm>
              <a:off x="2524320" y="4191120"/>
              <a:ext cx="6278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10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49" name="Text Box 32"/>
            <p:cNvSpPr/>
            <p:nvPr/>
          </p:nvSpPr>
          <p:spPr>
            <a:xfrm>
              <a:off x="2527200" y="4572000"/>
              <a:ext cx="6217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11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0" name="Text Box 33"/>
            <p:cNvSpPr/>
            <p:nvPr/>
          </p:nvSpPr>
          <p:spPr>
            <a:xfrm>
              <a:off x="2524320" y="4952880"/>
              <a:ext cx="62784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12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51" name="Text Box 43"/>
            <p:cNvSpPr/>
            <p:nvPr/>
          </p:nvSpPr>
          <p:spPr>
            <a:xfrm>
              <a:off x="2596320" y="3809880"/>
              <a:ext cx="560520" cy="401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t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1800" b="0" strike="noStrike" spc="-1">
                  <a:solidFill>
                    <a:srgbClr val="CC0000"/>
                  </a:solidFill>
                  <a:latin typeface="Times New Roman"/>
                </a:rPr>
                <a:t>to I</a:t>
              </a:r>
              <a:r>
                <a:rPr lang="en-US" sz="1800" b="0" strike="noStrike" spc="-1" baseline="-25000">
                  <a:solidFill>
                    <a:srgbClr val="CC0000"/>
                  </a:solidFill>
                  <a:latin typeface="Times New Roman"/>
                </a:rPr>
                <a:t>9</a:t>
              </a:r>
              <a:endParaRPr lang="en-IN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52" name="Line 46"/>
          <p:cNvSpPr/>
          <p:nvPr/>
        </p:nvSpPr>
        <p:spPr>
          <a:xfrm>
            <a:off x="5105160" y="4800600"/>
            <a:ext cx="838440" cy="36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-44640" rIns="90000" bIns="-4464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Line 47"/>
          <p:cNvSpPr/>
          <p:nvPr/>
        </p:nvSpPr>
        <p:spPr>
          <a:xfrm>
            <a:off x="5105160" y="4800600"/>
            <a:ext cx="762120" cy="45720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Line 48"/>
          <p:cNvSpPr/>
          <p:nvPr/>
        </p:nvSpPr>
        <p:spPr>
          <a:xfrm>
            <a:off x="5105160" y="4800600"/>
            <a:ext cx="685800" cy="83808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Line 49"/>
          <p:cNvSpPr/>
          <p:nvPr/>
        </p:nvSpPr>
        <p:spPr>
          <a:xfrm>
            <a:off x="5105160" y="4800600"/>
            <a:ext cx="762120" cy="1218960"/>
          </a:xfrm>
          <a:prstGeom prst="line">
            <a:avLst/>
          </a:prstGeom>
          <a:ln w="9525">
            <a:solidFill>
              <a:srgbClr val="CC000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 anchorCtr="1">
            <a:noAutofit/>
          </a:bodyPr>
          <a:lstStyle/>
          <a:p>
            <a:endParaRPr lang="en-IN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Text Box 50"/>
          <p:cNvSpPr/>
          <p:nvPr/>
        </p:nvSpPr>
        <p:spPr>
          <a:xfrm>
            <a:off x="5877000" y="5029200"/>
            <a:ext cx="6278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10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 Box 51"/>
          <p:cNvSpPr/>
          <p:nvPr/>
        </p:nvSpPr>
        <p:spPr>
          <a:xfrm>
            <a:off x="5879880" y="5410080"/>
            <a:ext cx="62172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11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Text Box 52"/>
          <p:cNvSpPr/>
          <p:nvPr/>
        </p:nvSpPr>
        <p:spPr>
          <a:xfrm>
            <a:off x="5877000" y="5791320"/>
            <a:ext cx="6278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12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Text Box 53"/>
          <p:cNvSpPr/>
          <p:nvPr/>
        </p:nvSpPr>
        <p:spPr>
          <a:xfrm>
            <a:off x="5953320" y="4648320"/>
            <a:ext cx="627840" cy="401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to I</a:t>
            </a:r>
            <a:r>
              <a:rPr lang="en-US" sz="1800" b="0" strike="noStrike" spc="-1" baseline="-25000">
                <a:solidFill>
                  <a:srgbClr val="CC0000"/>
                </a:solidFill>
                <a:latin typeface="Times New Roman"/>
              </a:rPr>
              <a:t>13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Text Box 55"/>
          <p:cNvSpPr/>
          <p:nvPr/>
        </p:nvSpPr>
        <p:spPr>
          <a:xfrm>
            <a:off x="5411160" y="5638680"/>
            <a:ext cx="35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id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Text Box 56"/>
          <p:cNvSpPr/>
          <p:nvPr/>
        </p:nvSpPr>
        <p:spPr>
          <a:xfrm>
            <a:off x="3278160" y="1600200"/>
            <a:ext cx="307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S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Text Box 57"/>
          <p:cNvSpPr/>
          <p:nvPr/>
        </p:nvSpPr>
        <p:spPr>
          <a:xfrm>
            <a:off x="2134800" y="4038480"/>
            <a:ext cx="321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Text Box 58"/>
          <p:cNvSpPr/>
          <p:nvPr/>
        </p:nvSpPr>
        <p:spPr>
          <a:xfrm>
            <a:off x="8002080" y="1676520"/>
            <a:ext cx="321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Text Box 59"/>
          <p:cNvSpPr/>
          <p:nvPr/>
        </p:nvSpPr>
        <p:spPr>
          <a:xfrm>
            <a:off x="3506400" y="1981080"/>
            <a:ext cx="321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Text Box 60"/>
          <p:cNvSpPr/>
          <p:nvPr/>
        </p:nvSpPr>
        <p:spPr>
          <a:xfrm>
            <a:off x="5335560" y="449568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Text Box 61"/>
          <p:cNvSpPr/>
          <p:nvPr/>
        </p:nvSpPr>
        <p:spPr>
          <a:xfrm>
            <a:off x="2058840" y="365760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Text Box 62"/>
          <p:cNvSpPr/>
          <p:nvPr/>
        </p:nvSpPr>
        <p:spPr>
          <a:xfrm>
            <a:off x="3430440" y="251460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Text Box 63"/>
          <p:cNvSpPr/>
          <p:nvPr/>
        </p:nvSpPr>
        <p:spPr>
          <a:xfrm>
            <a:off x="2058480" y="4800600"/>
            <a:ext cx="35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id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 Box 64"/>
          <p:cNvSpPr/>
          <p:nvPr/>
        </p:nvSpPr>
        <p:spPr>
          <a:xfrm>
            <a:off x="8002080" y="2362320"/>
            <a:ext cx="3592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id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Text Box 65"/>
          <p:cNvSpPr/>
          <p:nvPr/>
        </p:nvSpPr>
        <p:spPr>
          <a:xfrm>
            <a:off x="5257800" y="2666880"/>
            <a:ext cx="36144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id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 Box 66"/>
          <p:cNvSpPr/>
          <p:nvPr/>
        </p:nvSpPr>
        <p:spPr>
          <a:xfrm>
            <a:off x="7926120" y="1295280"/>
            <a:ext cx="3333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R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Text Box 67"/>
          <p:cNvSpPr/>
          <p:nvPr/>
        </p:nvSpPr>
        <p:spPr>
          <a:xfrm>
            <a:off x="5487480" y="4876920"/>
            <a:ext cx="32112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L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Text Box 68"/>
          <p:cNvSpPr/>
          <p:nvPr/>
        </p:nvSpPr>
        <p:spPr>
          <a:xfrm>
            <a:off x="2134800" y="434340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*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 Box 69"/>
          <p:cNvSpPr/>
          <p:nvPr/>
        </p:nvSpPr>
        <p:spPr>
          <a:xfrm>
            <a:off x="5487480" y="525780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*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Text Box 70"/>
          <p:cNvSpPr/>
          <p:nvPr/>
        </p:nvSpPr>
        <p:spPr>
          <a:xfrm>
            <a:off x="8002080" y="1981080"/>
            <a:ext cx="29556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*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Text Box 71"/>
          <p:cNvSpPr/>
          <p:nvPr/>
        </p:nvSpPr>
        <p:spPr>
          <a:xfrm>
            <a:off x="4572000" y="1600200"/>
            <a:ext cx="298080" cy="36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CC0000"/>
                </a:solidFill>
                <a:latin typeface="Times New Roman"/>
              </a:rPr>
              <a:t>*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 Box 72"/>
          <p:cNvSpPr/>
          <p:nvPr/>
        </p:nvSpPr>
        <p:spPr>
          <a:xfrm>
            <a:off x="7848720" y="4343400"/>
            <a:ext cx="1294920" cy="21970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4</a:t>
            </a: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  and 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11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5</a:t>
            </a: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  and 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12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7  </a:t>
            </a: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and 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13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8</a:t>
            </a:r>
            <a:r>
              <a:rPr lang="en-US" sz="1800" b="0" strike="noStrike" spc="-1">
                <a:solidFill>
                  <a:srgbClr val="9900FF"/>
                </a:solidFill>
                <a:latin typeface="Times New Roman"/>
              </a:rPr>
              <a:t>  and  I</a:t>
            </a:r>
            <a:r>
              <a:rPr lang="en-US" sz="1800" b="0" strike="noStrike" spc="-1" baseline="-25000">
                <a:solidFill>
                  <a:srgbClr val="9900FF"/>
                </a:solidFill>
                <a:latin typeface="Times New Roman"/>
              </a:rPr>
              <a:t>10</a:t>
            </a:r>
            <a:endParaRPr lang="en-IN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2527</TotalTime>
  <Words>629</Words>
  <Application>Microsoft Office PowerPoint</Application>
  <PresentationFormat>On-screen Show (4:3)</PresentationFormat>
  <Paragraphs>147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Symbol</vt:lpstr>
      <vt:lpstr>Times New Roman</vt:lpstr>
      <vt:lpstr>Office Theme</vt:lpstr>
      <vt:lpstr>1_Office Theme</vt:lpstr>
      <vt:lpstr>SLR and LR(1) grammars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Admin</dc:creator>
  <dc:description/>
  <cp:lastModifiedBy>Raghunath Reddy M</cp:lastModifiedBy>
  <cp:revision>220</cp:revision>
  <dcterms:created xsi:type="dcterms:W3CDTF">2011-09-14T09:42:05Z</dcterms:created>
  <dcterms:modified xsi:type="dcterms:W3CDTF">2024-02-28T09:34:00Z</dcterms:modified>
  <dc:language>en-IN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On-screen Show (4:3)</vt:lpwstr>
  </property>
  <property fmtid="{D5CDD505-2E9C-101B-9397-08002B2CF9AE}" pid="4" name="Slides">
    <vt:i4>7</vt:i4>
  </property>
</Properties>
</file>