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57" r:id="rId3"/>
    <p:sldId id="281" r:id="rId4"/>
    <p:sldId id="384" r:id="rId5"/>
    <p:sldId id="383" r:id="rId6"/>
    <p:sldId id="385" r:id="rId7"/>
    <p:sldId id="386" r:id="rId8"/>
    <p:sldId id="387" r:id="rId9"/>
    <p:sldId id="392" r:id="rId10"/>
    <p:sldId id="388" r:id="rId11"/>
    <p:sldId id="400" r:id="rId12"/>
    <p:sldId id="401" r:id="rId13"/>
    <p:sldId id="391" r:id="rId14"/>
    <p:sldId id="394" r:id="rId15"/>
    <p:sldId id="389" r:id="rId16"/>
    <p:sldId id="393" r:id="rId17"/>
    <p:sldId id="397" r:id="rId18"/>
    <p:sldId id="395" r:id="rId19"/>
    <p:sldId id="398" r:id="rId20"/>
    <p:sldId id="399" r:id="rId21"/>
    <p:sldId id="38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9818" autoAdjust="0"/>
  </p:normalViewPr>
  <p:slideViewPr>
    <p:cSldViewPr>
      <p:cViewPr varScale="1">
        <p:scale>
          <a:sx n="61" d="100"/>
          <a:sy n="61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6B9534-826A-4299-B23B-315F2F808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60150-8989-4E2A-AFFD-D4EAC5C89A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DE8602-DE88-4442-81F0-0DD1FA283AD7}" type="datetimeFigureOut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3F229A-4A1D-4484-8192-5498D05790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9418FC-51C0-44F5-8305-E582DB71F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90A0-188C-4A2A-9EAC-4429DAD2C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4DC94-ACCE-4203-809B-B69F29899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29A3B3-2820-4B9F-9617-4BE185C7ED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B23DFA2-3085-4F2E-90B6-26AABDD59F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EA59DAEC-75F4-4D98-9AEE-1C104441DD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1B2F2F2-8A89-4DE0-B81E-8211A207F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C11AD4-B189-446B-9ACE-0E10DDEE8B4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1F7C34E-5DFF-43FD-BB6D-15447A2E22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D0E94AB9-7173-4451-8D7F-692C6B92E4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0D8B7CF-EF9F-4332-8595-6AF2B7436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8B1764-5BC7-4C2E-AB33-3747EAA8D695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D759F57E-8490-4939-92D7-269BFE81CD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ADAB622-0246-44DE-A13F-E09C58DFF4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4143D82A-6AD9-4E43-9CA5-FC067CC12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1205FA9-D77C-4913-853D-8B6BAAAB98A1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37EFF550-F39D-46E1-870D-295B4B7907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85DADCB1-5AC4-46A5-8066-DB2592BA4F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829115C7-DAF6-4823-AE20-886E1EDB7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73DAE05-AE0D-44C5-A32A-EB9099F41EAD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88E9D4-BED6-4ED3-A7DE-5E17B2DC6CE3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0CF89-0B30-48A1-B99C-7035BCBAE136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7CE75-0625-4361-A36F-129A68C79032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B172F-6ACA-4225-ACC8-6030C53680C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6D56A360-2635-4EA6-B70A-5796A8D5F2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69BF9D-1409-403E-AE75-B70A42A41694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5679B-B681-4220-BE09-140187DFBA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21FD3949-337F-458E-A591-F9B5D9D8098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D26AED-0ADE-4D8C-A63B-C29A6FB756F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0F81F9-D63F-4344-B018-FB51B0D3DCF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373496-DCBC-46DC-A642-AD4240E557A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24966D7B-D15C-44EA-9914-9F9D78D1A42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157EA-F4DC-4BF1-B37A-BB4194DDA3C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576612-328A-4D1F-9F0F-0F37A0D4AED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C436A8-93EB-403A-87BA-85A2369FCCB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E5A8150A-EE0B-4A0E-BD5A-E07AA0EB0D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445B93-1CBC-421F-A91B-ED33428044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DB61B8D8-5A31-49DC-BFA3-B57EE9F74788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F0B4E-DFA3-4271-B8BA-8496B3B19108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D7E897-3725-47AB-820D-94729E8C869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C82C40-BE03-403B-ACFA-D6BA8130A7C1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6A38064-9C82-4E39-9F86-DF16F0561C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9C95E-966C-4779-BEAE-22E0B83CBB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843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78745-4C3F-4B7D-B1F5-F07E9B50CB9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92A6D-16E9-4066-B00F-D7D60592B2E1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F7F8B-5BED-4CAA-A9D6-2034C1E9AC95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0884F-3030-470C-9AE8-EF33344E016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3A790A55-5D95-413F-BF57-DB2B507BC7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0853B-8755-4302-888C-10617FDD7FF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BCE99-9B1A-4D02-8CE6-F7F44E353D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A038467A-2F18-461F-A4E6-B267CDDF75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DAF090-01A9-4C68-BCA1-F7A4DF7D9A64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4B52A518-B87C-4338-9FFA-3936E4ED5D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C0E251-FDB5-43F5-BB51-A3A6C6A09388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ED04F-40E1-486F-8DFB-C6F364245E0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6729E-EF80-4740-9132-5DFD28A2F9E1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EEDD6-BEDA-46E4-AD18-688EAE15029E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B6F77-DA30-46F6-A746-336709C37B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888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7338C-DAFE-47AA-A1E2-389E23CECA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4C9ED4D5-073F-4432-8246-F7596DE8F2B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A00C-3D66-4E3A-BED7-C70A4303DA26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A45895-8EF3-46BB-9191-CBEBBE52E5F6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D7A78A-1D02-44E3-880C-2329157B9AC5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B3C014BC-40BD-4822-BDC8-40A9E6C3FB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3D91E82F-8B16-4BCB-873A-48FD9F838FD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BE1E79-8A7E-4F11-A0B0-ABD147765D3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4FDB5E-D2BA-483A-B3C0-06265EB0CC7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0DB710-E9CC-47AD-9941-A4E3AB405E2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85B6E7D6-6F27-472A-A711-3A8FE6D7BC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F49C05-B830-49E9-B7F1-6D4A5668954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1A7298-5EFD-4905-9350-158FF6C2D81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BA0E80-CB0C-43ED-A158-BAC4CC8D919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2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01CAFE99-D561-43E2-A85C-2B4E0A455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C400D27B-5EFF-4DB5-9EAD-25A17AD6C69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8956AE-88EF-4EDA-BCEF-902E3BB62BA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260929-5496-4D02-A8ED-C4DE5302C70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6F6E7F-06A2-4ECE-BC39-D29449948B8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15ED5FDC-604C-4FD1-86BB-D61DE86AD8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3A7D90-1218-477F-A9E5-E36F0CFABE3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37AAA-7411-4878-93C2-F4516A72DC7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6BB923-C59F-45D2-9360-EB7A3AAE6AF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5CAE800-F6F0-4B1A-B09F-732A9D024D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52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346C8AF-B44B-489A-81DB-4C35ED8BEE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9ED2C3-35E4-41EB-9794-E1EEC5DFA79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DF5168-8338-4B75-B856-FB192BA144E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4E0FAD-83E6-4923-A9A2-0522100452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850214A-FBB3-4CC6-AAD8-153B915E81D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4399CF-76BB-4CCF-978B-9A1A65F9C0D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875FB4-AE16-4A93-89B8-E400EA93C41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3E1BC4-EBF6-4257-BF8F-D3882DFD4F2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E69B4816-20C0-4419-B090-1EB9CD8B4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C6DE70-879E-499A-A2BA-0A434474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5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F86EBC0B-ADD6-4FAC-9E04-25662DFF20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249C31-A0A1-43BB-883F-0E7D2F9136C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349E1A-5043-40FA-8B30-A769740E5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1287B8-96BF-46C8-B646-2C6C69AF64B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2C7B468A-3D8F-4634-B94D-D835FA89FD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E56833-8726-4E46-8867-3499B9B62E4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15DC06-F5E7-4B6F-B11D-DB81FF88907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F6D491-C802-4E83-A2B9-396A3C04E8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A79AF619-AE7B-4143-B3FD-D3E008F1A1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7D2DD2-7D35-40B1-AC03-EE4E1EA5D7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8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29AC04EE-9530-448F-8E01-44FF014B6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9104A4-565A-45A7-8362-CD582ABF263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D38D04-E870-4CE0-BCB0-491143AF7BD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25F1B6-B815-4087-8219-FF35D86F0F5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58D2590-512B-4246-9274-5926352111F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FAADC-FB4A-4C64-9BB2-A631B85EFB6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0BA2DF-9173-4F65-8A9E-8AA6ACB4E9C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5D3E13-5CE1-4FB1-B055-9B5C55D62F1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FC2232AD-AD4D-4490-8426-DB50FF278E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26C8C-0E61-4484-B0E9-6A5C0951E3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58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4842FB17-EBB5-4866-B883-E33FB644607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BA618B-AC5D-4CAC-8D06-DE9B6789188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09FC06-1284-4913-AFED-F3621798CC4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44B589-24DD-4E62-861E-AE79CECBB3C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CDB8D9E-14FA-45FE-93D0-72C7689C18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31953C-16B0-45F9-AD42-6606BB5F7C2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4A7F94-7032-4F88-A0F9-B6CF17D8D35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B599D-E3CC-4C2D-9747-58C7878D17B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308D689F-2E95-4C57-B2EB-71B3E2BC3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0DE4CB-973B-4A2C-BCC4-DDCBA4AC1D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61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719D8-3BC9-42FB-A3D6-89A23AA2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F42DEB6-FB8B-41E9-8FB5-73AC07DF95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CEF6-E1D9-42F0-961B-0F6CF6F56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308C-3F39-42D3-AF4A-23708BD1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0580-7FBE-4925-B36C-157893732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E1BEC-F175-48B8-8863-5FED641449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C37FD-23F6-4EED-A410-D74E73E2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76C9F442-85B9-46AF-9230-368F601A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501775"/>
            <a:ext cx="4038600" cy="2424113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b="1" dirty="0">
                <a:solidFill>
                  <a:srgbClr val="C00000"/>
                </a:solidFill>
              </a:rPr>
              <a:t>Definitions</a:t>
            </a:r>
            <a:r>
              <a:rPr lang="en-US" altLang="en-US" dirty="0">
                <a:solidFill>
                  <a:srgbClr val="C00000"/>
                </a:solidFill>
              </a:rPr>
              <a:t>:</a:t>
            </a:r>
            <a:r>
              <a:rPr lang="en-US" altLang="en-US" dirty="0"/>
              <a:t> All code between %{ and %} is copied to the beginning of the resulting C file.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dirty="0"/>
              <a:t>Two types of definitions: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FAFB-CF9F-4D5F-B559-7383CDB3B3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Flex .l specification file</a:t>
            </a: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E06EDEA3-965D-4ED1-B1EA-6BD9F5F0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1368425"/>
            <a:ext cx="4572000" cy="2478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Definitions Section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%% 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Rules Section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%%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User Code(Auxillary) Section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0665E8AC-10D0-41F3-B6B8-CBD0A1D8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5257800"/>
            <a:ext cx="837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101141"/>
              </a:buClr>
              <a:buFontTx/>
              <a:buNone/>
            </a:pPr>
            <a:endParaRPr lang="en-US" altLang="en-US" sz="2400"/>
          </a:p>
        </p:txBody>
      </p:sp>
      <p:sp>
        <p:nvSpPr>
          <p:cNvPr id="24582" name="Content Placeholder 1">
            <a:extLst>
              <a:ext uri="{FF2B5EF4-FFF2-40B4-BE49-F238E27FC236}">
                <a16:creationId xmlns:a16="http://schemas.microsoft.com/office/drawing/2014/main" id="{BFC54CB3-4DAA-4BF9-867A-4D1EF16BEA25}"/>
              </a:ext>
            </a:extLst>
          </p:cNvPr>
          <p:cNvSpPr txBox="1">
            <a:spLocks/>
          </p:cNvSpPr>
          <p:nvPr/>
        </p:nvSpPr>
        <p:spPr bwMode="auto">
          <a:xfrm>
            <a:off x="152400" y="3925888"/>
            <a:ext cx="87630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101141"/>
              </a:buClr>
            </a:pPr>
            <a:r>
              <a:rPr lang="en-US" altLang="en-US" sz="2400" b="1" dirty="0"/>
              <a:t>C code: </a:t>
            </a:r>
            <a:r>
              <a:rPr lang="en-US" altLang="en-US" sz="2400" dirty="0"/>
              <a:t>must be written between %{   %}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Example %{ int count=0; %} </a:t>
            </a:r>
          </a:p>
          <a:p>
            <a:pPr algn="just" eaLnBrk="1" hangingPunct="1">
              <a:buClr>
                <a:srgbClr val="101141"/>
              </a:buClr>
            </a:pPr>
            <a:r>
              <a:rPr lang="en-US" altLang="en-US" sz="2400" b="1" dirty="0"/>
              <a:t>Flex definitions: </a:t>
            </a:r>
            <a:r>
              <a:rPr lang="en-US" altLang="en-US" sz="2400" dirty="0"/>
              <a:t>A definition is very much like a #define </a:t>
            </a:r>
            <a:r>
              <a:rPr lang="en-US" altLang="en-US" sz="2400" dirty="0" err="1"/>
              <a:t>cpp</a:t>
            </a:r>
            <a:r>
              <a:rPr lang="en-US" altLang="en-US" sz="2400" dirty="0"/>
              <a:t> directive. For example</a:t>
            </a:r>
          </a:p>
          <a:p>
            <a:pPr algn="just"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		letter [a-</a:t>
            </a:r>
            <a:r>
              <a:rPr lang="en-US" altLang="en-US" sz="2400" dirty="0" err="1"/>
              <a:t>zA</a:t>
            </a:r>
            <a:r>
              <a:rPr lang="en-US" altLang="en-US" sz="2400" dirty="0"/>
              <a:t>-Z]       		digit [0-9]          </a:t>
            </a:r>
          </a:p>
          <a:p>
            <a:pPr algn="just"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punct</a:t>
            </a:r>
            <a:r>
              <a:rPr lang="en-US" altLang="en-US" sz="2400" dirty="0"/>
              <a:t> [,.:;!?]  			nonblank [ˆ \t]</a:t>
            </a:r>
          </a:p>
          <a:p>
            <a:pPr algn="just"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245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>
            <a:extLst>
              <a:ext uri="{FF2B5EF4-FFF2-40B4-BE49-F238E27FC236}">
                <a16:creationId xmlns:a16="http://schemas.microsoft.com/office/drawing/2014/main" id="{57EE6779-7B8D-4395-990C-C6BC4093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5" y="1295400"/>
            <a:ext cx="8709025" cy="5181600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b="1" dirty="0">
                <a:solidFill>
                  <a:srgbClr val="C00000"/>
                </a:solidFill>
              </a:rPr>
              <a:t>Rules</a:t>
            </a:r>
            <a:r>
              <a:rPr lang="en-US" altLang="en-US" dirty="0">
                <a:solidFill>
                  <a:srgbClr val="C00000"/>
                </a:solidFill>
              </a:rPr>
              <a:t>:</a:t>
            </a:r>
            <a:r>
              <a:rPr lang="en-US" altLang="en-US" dirty="0"/>
              <a:t> A number of combinations of pattern and action: if the action is more than a single command it needs to be in braces. </a:t>
            </a:r>
          </a:p>
          <a:p>
            <a:pPr algn="just"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Each pattern is a regular expression, which may use the regular definitions of the declaration section.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The actions are fragments of code, typically written in C. 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r>
              <a:rPr lang="en-US" altLang="en-US" dirty="0"/>
              <a:t>Ex: 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{letter} </a:t>
            </a:r>
            <a:r>
              <a:rPr lang="en-US" altLang="en-US" dirty="0"/>
              <a:t>{  </a:t>
            </a:r>
            <a:r>
              <a:rPr lang="en-US" altLang="en-US" dirty="0" err="1"/>
              <a:t>printf</a:t>
            </a:r>
            <a:r>
              <a:rPr lang="en-US" altLang="en-US" dirty="0"/>
              <a:t>(“alphabet”); }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{digit}   { </a:t>
            </a:r>
            <a:r>
              <a:rPr lang="en-US" altLang="en-US" dirty="0" err="1"/>
              <a:t>printf</a:t>
            </a:r>
            <a:r>
              <a:rPr lang="en-US" altLang="en-US" dirty="0"/>
              <a:t>(“Number”);  }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for { </a:t>
            </a:r>
            <a:r>
              <a:rPr lang="en-US" altLang="en-US" dirty="0" err="1"/>
              <a:t>printf</a:t>
            </a:r>
            <a:r>
              <a:rPr lang="en-US" altLang="en-US" dirty="0"/>
              <a:t>(“keyword”); }</a:t>
            </a:r>
          </a:p>
          <a:p>
            <a:pPr fontAlgn="base">
              <a:spcAft>
                <a:spcPct val="0"/>
              </a:spcAft>
            </a:pPr>
            <a:endParaRPr lang="en-IN" altLang="en-US" dirty="0"/>
          </a:p>
          <a:p>
            <a:pPr algn="just"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D7AC-7206-4EF8-8937-D9DDF8D458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Flex .l specification file: Rules section</a:t>
            </a:r>
          </a:p>
        </p:txBody>
      </p:sp>
      <p:sp>
        <p:nvSpPr>
          <p:cNvPr id="26628" name="TextBox 6">
            <a:extLst>
              <a:ext uri="{FF2B5EF4-FFF2-40B4-BE49-F238E27FC236}">
                <a16:creationId xmlns:a16="http://schemas.microsoft.com/office/drawing/2014/main" id="{B68F784C-27C7-4F90-BE10-B294BB098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286000"/>
            <a:ext cx="4114800" cy="5238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      Pattern    {    Action(s) } </a:t>
            </a:r>
            <a:endParaRPr lang="en-IN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25C764CF-1943-440D-9239-6D5F718E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8" y="1333500"/>
            <a:ext cx="8540750" cy="5295900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dirty="0"/>
              <a:t>This can be very elaborate, but the main ingredient is the call to </a:t>
            </a:r>
            <a:r>
              <a:rPr lang="en-US" altLang="en-US" dirty="0" err="1"/>
              <a:t>yylex</a:t>
            </a:r>
            <a:r>
              <a:rPr lang="en-US" altLang="en-US" dirty="0"/>
              <a:t>(), the lexical </a:t>
            </a:r>
            <a:r>
              <a:rPr lang="en-US" altLang="en-US" dirty="0" err="1"/>
              <a:t>analyser</a:t>
            </a:r>
            <a:r>
              <a:rPr lang="en-US" altLang="en-US" dirty="0"/>
              <a:t>. If the code segment is left out, a default main is used which only calls </a:t>
            </a:r>
            <a:r>
              <a:rPr lang="en-US" altLang="en-US" dirty="0" err="1"/>
              <a:t>yylex</a:t>
            </a:r>
            <a:r>
              <a:rPr lang="en-US" altLang="en-US" dirty="0"/>
              <a:t>.</a:t>
            </a:r>
          </a:p>
          <a:p>
            <a:pPr algn="just" fontAlgn="base">
              <a:spcAft>
                <a:spcPct val="0"/>
              </a:spcAft>
            </a:pPr>
            <a:endParaRPr lang="en-US" altLang="en-US" dirty="0"/>
          </a:p>
          <a:p>
            <a:pPr algn="just" fontAlgn="base">
              <a:spcAft>
                <a:spcPct val="0"/>
              </a:spcAft>
            </a:pPr>
            <a:r>
              <a:rPr lang="en-US" altLang="en-US" dirty="0"/>
              <a:t>int main()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dirty="0"/>
              <a:t>{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yylex</a:t>
            </a:r>
            <a:r>
              <a:rPr lang="en-US" altLang="en-US" dirty="0"/>
              <a:t>();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dirty="0"/>
              <a:t>     user defined functions ;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dirty="0"/>
              <a:t>		…….</a:t>
            </a:r>
          </a:p>
          <a:p>
            <a:pPr algn="just" fontAlgn="base">
              <a:spcAft>
                <a:spcPct val="0"/>
              </a:spcAft>
            </a:pPr>
            <a:endParaRPr lang="en-US" altLang="en-US" dirty="0"/>
          </a:p>
          <a:p>
            <a:pPr algn="just" fontAlgn="base">
              <a:spcAft>
                <a:spcPct val="0"/>
              </a:spcAft>
            </a:pPr>
            <a:r>
              <a:rPr lang="en-US" altLang="en-US" dirty="0"/>
              <a:t>}</a:t>
            </a:r>
          </a:p>
          <a:p>
            <a:pPr algn="just"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3C40-B09B-4DFC-9594-AE4D76339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Flex .l specification file: user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2025-223F-4122-A08A-3D59D75893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Pattern Matching primitives in flex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7FF82908-7A9F-418E-90D1-CC2FDC02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5E5AF6-2BA6-43A8-8017-449841CF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906962"/>
          </a:xfrm>
        </p:spPr>
        <p:txBody>
          <a:bodyPr/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Write a flex specification to find whether an input Number is an Integer or a Float. (no leading zeros)</a:t>
            </a:r>
          </a:p>
          <a:p>
            <a:pPr marL="0" indent="0" algn="just">
              <a:defRPr/>
            </a:pPr>
            <a:endParaRPr lang="en-US" dirty="0"/>
          </a:p>
          <a:p>
            <a:pPr marL="0" indent="0" algn="just">
              <a:defRPr/>
            </a:pPr>
            <a:r>
              <a:rPr lang="en-US" dirty="0">
                <a:solidFill>
                  <a:srgbClr val="FF0000"/>
                </a:solidFill>
              </a:rPr>
              <a:t>DIGIT [0-9]</a:t>
            </a:r>
          </a:p>
          <a:p>
            <a:pPr marL="0" indent="0" algn="just">
              <a:defRPr/>
            </a:pPr>
            <a:r>
              <a:rPr lang="en-US" dirty="0">
                <a:solidFill>
                  <a:srgbClr val="FF0000"/>
                </a:solidFill>
              </a:rPr>
              <a:t>NDIGIT [1-9]</a:t>
            </a:r>
          </a:p>
          <a:p>
            <a:pPr marL="0" indent="0" algn="just">
              <a:defRPr/>
            </a:pPr>
            <a:r>
              <a:rPr lang="en-US" dirty="0">
                <a:solidFill>
                  <a:srgbClr val="FF0000"/>
                </a:solidFill>
              </a:rPr>
              <a:t>PERIOD [.]</a:t>
            </a:r>
          </a:p>
          <a:p>
            <a:pPr marL="0" indent="0" algn="just">
              <a:defRPr/>
            </a:pPr>
            <a:r>
              <a:rPr lang="en-US" dirty="0">
                <a:solidFill>
                  <a:srgbClr val="7030A0"/>
                </a:solidFill>
              </a:rPr>
              <a:t>%%</a:t>
            </a:r>
          </a:p>
          <a:p>
            <a:pPr marL="0" indent="0" algn="just">
              <a:defRPr/>
            </a:pPr>
            <a:r>
              <a:rPr lang="en-US" dirty="0">
                <a:solidFill>
                  <a:srgbClr val="00B050"/>
                </a:solidFill>
              </a:rPr>
              <a:t>{NDIGIT}{DIGIT}*	</a:t>
            </a:r>
          </a:p>
          <a:p>
            <a:pPr marL="0" indent="0" algn="just">
              <a:defRPr/>
            </a:pPr>
            <a:r>
              <a:rPr lang="en-US" dirty="0">
                <a:solidFill>
                  <a:srgbClr val="00B050"/>
                </a:solidFill>
              </a:rPr>
              <a:t>{NDIGIT}{DIGIT}* </a:t>
            </a:r>
            <a:r>
              <a:rPr lang="en-US" dirty="0" smtClean="0">
                <a:solidFill>
                  <a:srgbClr val="00B050"/>
                </a:solidFill>
              </a:rPr>
              <a:t>{PERIOD} </a:t>
            </a:r>
            <a:r>
              <a:rPr lang="en-US" dirty="0">
                <a:solidFill>
                  <a:srgbClr val="00B050"/>
                </a:solidFill>
              </a:rPr>
              <a:t>( {DIGIT</a:t>
            </a:r>
            <a:r>
              <a:rPr lang="en-US" dirty="0" smtClean="0">
                <a:solidFill>
                  <a:srgbClr val="00B050"/>
                </a:solidFill>
              </a:rPr>
              <a:t>})+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defRPr/>
            </a:pPr>
            <a:r>
              <a:rPr lang="en-US" dirty="0">
                <a:solidFill>
                  <a:srgbClr val="7030A0"/>
                </a:solidFill>
              </a:rPr>
              <a:t>%%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AE0B-174A-4539-B64E-50DA57AA8F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Flex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AF9C3769-BF46-429E-B9C9-3A5B2715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/>
              <a:t>Disambiguating in case of multiple regular expression matching: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/>
              <a:t>Longest input sequence is selected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/>
              <a:t>If same length, first in specification is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0185-5D27-4B48-9F87-B60F6484E7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LEX: Handling of Regular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>
            <a:extLst>
              <a:ext uri="{FF2B5EF4-FFF2-40B4-BE49-F238E27FC236}">
                <a16:creationId xmlns:a16="http://schemas.microsoft.com/office/drawing/2014/main" id="{DE84FEA2-0052-4B9F-B084-4A708AE0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0593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If one RE is a subset of the other then the ambiguity is resolved using this rule.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int8 must be recognized as id not as 2 tokens;  keyword and digit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r>
              <a:rPr lang="en-US" altLang="en-US" dirty="0"/>
              <a:t>%%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begin </a:t>
            </a:r>
            <a:r>
              <a:rPr lang="en-US" altLang="en-US" dirty="0" err="1"/>
              <a:t>printf</a:t>
            </a:r>
            <a:r>
              <a:rPr lang="en-US" altLang="en-US" dirty="0"/>
              <a:t>("Compiler");                                   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beginning </a:t>
            </a:r>
            <a:r>
              <a:rPr lang="en-US" altLang="en-US" dirty="0" err="1"/>
              <a:t>printf</a:t>
            </a:r>
            <a:r>
              <a:rPr lang="en-US" altLang="en-US" dirty="0"/>
              <a:t>("Compiler Design");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%%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6276-73E8-4323-A189-8C627EFE01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of longest 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>
            <a:extLst>
              <a:ext uri="{FF2B5EF4-FFF2-40B4-BE49-F238E27FC236}">
                <a16:creationId xmlns:a16="http://schemas.microsoft.com/office/drawing/2014/main" id="{A864B597-D207-490D-8AE3-D94F6F15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%%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begin </a:t>
            </a:r>
            <a:r>
              <a:rPr lang="en-US" altLang="en-US" dirty="0" err="1" smtClean="0"/>
              <a:t>printf</a:t>
            </a:r>
            <a:r>
              <a:rPr lang="en-US" altLang="en-US" dirty="0" smtClean="0"/>
              <a:t>("</a:t>
            </a:r>
            <a:r>
              <a:rPr lang="en-US" altLang="en-US" dirty="0"/>
              <a:t>Compiler");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[a-z]+ </a:t>
            </a:r>
            <a:r>
              <a:rPr lang="en-US" altLang="en-US" dirty="0" err="1"/>
              <a:t>printf</a:t>
            </a:r>
            <a:r>
              <a:rPr lang="en-US" altLang="en-US" dirty="0"/>
              <a:t>("Compiler Design");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%%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5AC3-F678-4B77-9833-9057482376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First rule first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7FC843A7-6A71-4084-BD14-D0368238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9445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Write a flex specification to count the number of vowels and consonants in a given string.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0AF0-4352-4CFA-969D-84E141944A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4BF6F-7777-49AE-BD85-D9D565DB6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8400"/>
            <a:ext cx="60198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%{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#include&lt;stdio.h&gt;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int vowels=0;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int cons=0;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%}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aeiouAEIOU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] {vowels++;}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[a-</a:t>
            </a: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zA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-Z] {cons++;}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main(){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(“Enter the string: \n”);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yylex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(“No of vowels=%d\</a:t>
            </a: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nNo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 of consonants=%d\n”,</a:t>
            </a: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vowels,cons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34821" name="TextBox 4">
            <a:extLst>
              <a:ext uri="{FF2B5EF4-FFF2-40B4-BE49-F238E27FC236}">
                <a16:creationId xmlns:a16="http://schemas.microsoft.com/office/drawing/2014/main" id="{255211DD-0688-4CF4-B3B5-5F700D3F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>
            <a:extLst>
              <a:ext uri="{FF2B5EF4-FFF2-40B4-BE49-F238E27FC236}">
                <a16:creationId xmlns:a16="http://schemas.microsoft.com/office/drawing/2014/main" id="{D45D088A-C3F8-4585-8CC2-B3380C25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8683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Write a Lex Program to find octal and 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FEA5-C2A2-422E-BBCB-3934B1AE5C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Exercise-2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79AC0CC-C62B-4C28-8842-4D6A0022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2560638"/>
            <a:ext cx="69929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Oct [o][0-7]+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Hex [0][</a:t>
            </a: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x|X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][0-9A-F]+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{Hex} </a:t>
            </a: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("this is a hexadecimal number");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{Oct} </a:t>
            </a:r>
            <a:r>
              <a:rPr lang="en-US" altLang="en-US" sz="1800" b="1" dirty="0" err="1">
                <a:latin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("this is an octal number");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6810C4-EDBD-47F2-8C2A-4C5B16AB30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Flex/Bison Tutorial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>
            <a:extLst>
              <a:ext uri="{FF2B5EF4-FFF2-40B4-BE49-F238E27FC236}">
                <a16:creationId xmlns:a16="http://schemas.microsoft.com/office/drawing/2014/main" id="{7055B908-3D28-4107-8B95-7DD32054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7921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Write a Lex Program to identify the comments 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0A5E-DD48-4CC3-9C24-9AE79032D7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Exercise-3</a:t>
            </a:r>
          </a:p>
        </p:txBody>
      </p:sp>
      <p:sp>
        <p:nvSpPr>
          <p:cNvPr id="37892" name="Rectangle 1">
            <a:extLst>
              <a:ext uri="{FF2B5EF4-FFF2-40B4-BE49-F238E27FC236}">
                <a16:creationId xmlns:a16="http://schemas.microsoft.com/office/drawing/2014/main" id="{B51655BA-4CD9-4299-9FB5-418F7D02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19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%%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smtClean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//(.)* \n</a:t>
            </a:r>
            <a:endParaRPr lang="en-US" altLang="en-US" sz="1800" b="1" dirty="0">
              <a:solidFill>
                <a:srgbClr val="33333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/*   (. | \n)* 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%%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>
            <a:extLst>
              <a:ext uri="{FF2B5EF4-FFF2-40B4-BE49-F238E27FC236}">
                <a16:creationId xmlns:a16="http://schemas.microsoft.com/office/drawing/2014/main" id="{378CE1DB-745F-44BB-8B4F-830416F4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356" y="3048000"/>
            <a:ext cx="2427287" cy="5334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altLang="en-US" sz="3600" dirty="0">
                <a:solidFill>
                  <a:srgbClr val="C00000"/>
                </a:solidFill>
                <a:latin typeface="+mn-lt"/>
              </a:rPr>
              <a:t>Thank you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3600" dirty="0">
              <a:solidFill>
                <a:srgbClr val="C00000"/>
              </a:solidFill>
              <a:latin typeface="+mn-lt"/>
            </a:endParaRP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36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59FBA79F-289D-4D52-B09A-5AF2F9A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>
                <a:solidFill>
                  <a:srgbClr val="002060"/>
                </a:solidFill>
              </a:rPr>
              <a:t>List the functions of Lexer/Scanner.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>
                <a:solidFill>
                  <a:srgbClr val="002060"/>
                </a:solidFill>
              </a:rPr>
              <a:t>Specify regular expressions for C languages tokens.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>
                <a:solidFill>
                  <a:srgbClr val="002060"/>
                </a:solidFill>
              </a:rPr>
              <a:t>Write lex code for given specifications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b="1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4688-3DE4-40CF-92F7-3F109EBC4C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Today’s Learning 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7E8D-9448-41A5-9A3F-FC50FF6FB7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Compiler Overview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58AB3612-05B6-448A-913B-1543814BB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85963"/>
            <a:ext cx="81534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896DB611-E11A-40CA-8D55-BE44E159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Lexical Analysis – process of converting a sequence of characters into a sequence of tokens.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3A7D-F190-4187-9EF9-6B33CDF6BA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Lexer</a:t>
            </a:r>
            <a:r>
              <a:rPr lang="en-US" dirty="0"/>
              <a:t>/Scanner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45AE1CF4-F6CB-49E0-8E21-53300529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90825"/>
            <a:ext cx="68770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A8761CE1-FCF3-4F13-85F1-DE379814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lex – is a tool to generator lexical analyzers.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dirty="0"/>
              <a:t>It was written by Mike </a:t>
            </a:r>
            <a:r>
              <a:rPr lang="en-US" altLang="en-US" sz="2400" dirty="0" err="1"/>
              <a:t>Lesk</a:t>
            </a:r>
            <a:r>
              <a:rPr lang="en-US" altLang="en-US" sz="2400" dirty="0"/>
              <a:t> and Eric Schmidt (the Google guy).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dirty="0"/>
              <a:t>It isn’t used anymore.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 flex (fast lexical analyzer generator)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dirty="0"/>
              <a:t>Free and open source alternative.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dirty="0"/>
              <a:t>You’ll be using this.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FA3E-8A01-464C-8CB3-8A84373DCA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Lex/Flex background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8DD5-8B5A-46F7-99B1-7B0E7316E5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Lex/Flex and </a:t>
            </a:r>
            <a:r>
              <a:rPr lang="en-US" dirty="0" err="1"/>
              <a:t>Yacc</a:t>
            </a:r>
            <a:r>
              <a:rPr lang="en-US" dirty="0"/>
              <a:t>/Bison relation to a compiler toolchain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9DC7D022-856B-43E6-9B9E-A40B7827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85963"/>
            <a:ext cx="81534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D9C572A8-26D9-4D2F-AAC1-334A1B523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872038"/>
            <a:ext cx="28860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5">
            <a:extLst>
              <a:ext uri="{FF2B5EF4-FFF2-40B4-BE49-F238E27FC236}">
                <a16:creationId xmlns:a16="http://schemas.microsoft.com/office/drawing/2014/main" id="{4C2EBE8B-5AFF-4749-AC61-CA65E30FC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929313"/>
            <a:ext cx="111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.l spec file</a:t>
            </a:r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0189C88D-575F-4750-9447-415FE0DC8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29313"/>
            <a:ext cx="116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.y spec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8E4493D6-B72F-4D76-9D39-26567A6C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Flex uses a .l spec file to generate a tokenizer/scanner.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The tokenizer reads an input file and chunks it into a series of tokens which are passed to the parser.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53BD-EBF4-494C-A7DD-E376F9879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Working of Flex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81FC978B-14A8-4C17-B74F-21671BA5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4326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3">
            <a:extLst>
              <a:ext uri="{FF2B5EF4-FFF2-40B4-BE49-F238E27FC236}">
                <a16:creationId xmlns:a16="http://schemas.microsoft.com/office/drawing/2014/main" id="{AE8BDACC-F0F9-4CB6-87C7-B5C7A3D9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81200"/>
            <a:ext cx="7900988" cy="398303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778D-7977-4BA7-B77B-D1592D49A8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Working of Flex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5691</TotalTime>
  <Words>666</Words>
  <Application>Microsoft Office PowerPoint</Application>
  <PresentationFormat>On-screen Show (4:3)</PresentationFormat>
  <Paragraphs>124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Mangal</vt:lpstr>
      <vt:lpstr>Tahoma</vt:lpstr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247</cp:revision>
  <dcterms:created xsi:type="dcterms:W3CDTF">2011-09-14T09:42:05Z</dcterms:created>
  <dcterms:modified xsi:type="dcterms:W3CDTF">2024-01-30T08:54:24Z</dcterms:modified>
</cp:coreProperties>
</file>