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91"/>
  </p:notesMasterIdLst>
  <p:handoutMasterIdLst>
    <p:handoutMasterId r:id="rId92"/>
  </p:handoutMasterIdLst>
  <p:sldIdLst>
    <p:sldId id="286" r:id="rId3"/>
    <p:sldId id="288"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57" r:id="rId19"/>
    <p:sldId id="304" r:id="rId20"/>
    <p:sldId id="305" r:id="rId21"/>
    <p:sldId id="358" r:id="rId22"/>
    <p:sldId id="308" r:id="rId23"/>
    <p:sldId id="309" r:id="rId24"/>
    <p:sldId id="310" r:id="rId25"/>
    <p:sldId id="311" r:id="rId26"/>
    <p:sldId id="312" r:id="rId27"/>
    <p:sldId id="313" r:id="rId28"/>
    <p:sldId id="314" r:id="rId29"/>
    <p:sldId id="315" r:id="rId30"/>
    <p:sldId id="316"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4" r:id="rId46"/>
    <p:sldId id="363" r:id="rId47"/>
    <p:sldId id="36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8" r:id="rId61"/>
    <p:sldId id="349" r:id="rId62"/>
    <p:sldId id="350" r:id="rId63"/>
    <p:sldId id="351" r:id="rId64"/>
    <p:sldId id="352" r:id="rId65"/>
    <p:sldId id="353" r:id="rId66"/>
    <p:sldId id="354" r:id="rId67"/>
    <p:sldId id="355" r:id="rId68"/>
    <p:sldId id="356" r:id="rId69"/>
    <p:sldId id="359" r:id="rId70"/>
    <p:sldId id="360" r:id="rId71"/>
    <p:sldId id="361" r:id="rId72"/>
    <p:sldId id="362" r:id="rId73"/>
    <p:sldId id="365" r:id="rId74"/>
    <p:sldId id="366" r:id="rId75"/>
    <p:sldId id="367" r:id="rId76"/>
    <p:sldId id="369" r:id="rId77"/>
    <p:sldId id="370" r:id="rId78"/>
    <p:sldId id="371" r:id="rId79"/>
    <p:sldId id="372" r:id="rId80"/>
    <p:sldId id="368" r:id="rId81"/>
    <p:sldId id="373" r:id="rId82"/>
    <p:sldId id="374" r:id="rId83"/>
    <p:sldId id="375" r:id="rId84"/>
    <p:sldId id="376" r:id="rId85"/>
    <p:sldId id="377" r:id="rId86"/>
    <p:sldId id="378" r:id="rId87"/>
    <p:sldId id="379" r:id="rId88"/>
    <p:sldId id="380" r:id="rId89"/>
    <p:sldId id="381" r:id="rId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80" d="100"/>
          <a:sy n="80" d="100"/>
        </p:scale>
        <p:origin x="1570" y="4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6/23/2023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9:20:16.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1,'1464'0,"-1234"13,-36-1,176-10,-189-3,-145 3,54 9,-50-5,47 2,262 21,-147-8,636 25,-395-27,513 40,-340-47,-393-14,936 2,-690-27,24 1,-190 16,30-8,-44 4,376 2,-413 14,160-4,457 5,-509 12,-127-4,223 15,-36-2,-51-18,13 0,636 87,-370 7,-615-96,0-1,0-1,0-2,0-1,-1-2,1-1,0-1,-1-2,56-20,409-139,-442 147,2 3,0 2,0 2,1 3,0 3,62 0,83-5,-32-1,5 12,173-11,258-7,-119 10,748-10,-817 20,-187-4,248 5,-416 3,66 14,-69-9,76 4,-15-13,99 7,-34 5,210-10,-212-6,-178 2,0 0,0 1,0 0,10 2,-2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7.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1 252,'-1'-2,"1"0,0 0,0 0,0 0,0 0,1 0,-1 0,0 0,1 0,0 1,-1-1,1 0,0 0,0 0,0 1,0-1,0 0,0 1,0-1,1 1,-1 0,1-1,-1 1,1 0,-1 0,1 0,0 0,-1 0,1 0,0 0,0 0,0 1,0-1,0 1,-1 0,1-1,0 1,0 0,0 0,0 0,0 0,0 1,0-1,2 1,9 1,-1 1,0 1,-1 0,1 0,-1 1,12 7,52 34,-3 3,111 97,-134-105,214 188,-11 12,-10 10,223 302,-426-499,-24-33,1 0,0 0,33 30,-48-50,0 0,0 0,0 0,0-1,0 1,0 0,0-1,1 1,-1-1,0 1,0-1,1 0,-1 1,0-1,0 0,2 0,-2 0,0 0,-1 0,1-1,0 1,-1 0,1 0,0-1,-1 1,1-1,-1 1,1-1,0 1,-1-1,1 1,-1-1,0 1,1-1,-1 1,1-1,-1 0,1 0,1-5,-1 0,1 0,-1 0,0 0,0-9,-1 11,4-93,-9-111,-1 87,-12-1323,18 1437,2-22,-2 29,0 0,0-1,0 1,0 0,0 0,0 0,0 0,0 0,0-1,0 1,0 0,0 0,0 0,0 0,0 0,0 0,0-1,1 1,-1 0,0 0,0 0,0 0,0 0,0 0,0 0,0 0,1 0,-1 0,0 0,0 0,0 0,0-1,0 1,1 0,-1 0,0 0,0 0,0 0,0 0,0 0,1 1,-1-1,0 0,0 0,0 0,0 0,0 0,1 0,-1 0,10 16,12 35,30 105,-40-116,400 1525,-142-215,-255-1237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8.0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880 27,'-3'-2,"-1"-1,1 1,-1-1,1 1,-1 1,0-1,0 0,0 1,0 0,0 0,0 0,-6-1,-55 0,41 1,-17 1,1 1,0 2,0 1,-77 20,90-16,0 1,1 1,1 1,0 2,1 0,0 2,1 0,-22 19,27-18,1 1,0 1,2 1,0 0,0 1,2 0,1 1,0 0,-14 41,13-23,2 0,2 1,2 0,-5 80,13 258,2-268,-3-76,2 1,2-1,0 0,3-1,1 1,1-1,2-1,1 1,30 53,-10-33,3-2,2-2,2-1,2-1,2-3,2-2,2-1,66 43,-85-64,1-1,1-1,0-2,1-1,34 12,-57-25,14 5,0-1,39 6,-52-11,0-1,0 0,-1 0,1-1,0-1,0 1,0-1,-1-1,1 1,10-6,10-7,-1 0,0-2,-1-2,31-26,-28 19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8.5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0,'5'0,"5"5,24 23,29 57,26 68,24 71,21 74,9 49,-1 19,-6-11,-18-45,-20-65,-27-61,-25-57,-21-51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9.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0 354,'0'-13,"1"-1,0 1,0 0,1-1,1 1,1 0,0 1,0-1,1 1,1-1,0 1,0 1,1 0,1 0,0 0,1 1,0 0,17-15,-11 12,1 2,0 0,0 1,1 0,0 2,1 0,0 1,0 0,1 2,20-4,-11 4,0 2,0 1,0 1,0 2,0 0,39 8,-54-6,0 1,0 0,0 0,0 1,-1 1,0 0,0 1,-1 0,1 1,18 17,-21-17,-1 1,-1-1,1 1,-1 1,-1-1,0 1,0 0,-1 1,0-1,-1 1,0 0,0 0,1 14,-2 2,-1 0,-1 0,-2 1,-1-1,-1 0,-1 0,-1 0,-2 0,-1-1,-14 34,5-21,-2 0,-2-2,-1 0,-2-1,-53 60,-143 113,198-190,19-17,0 0,1 0,-1 1,0-1,1 1,0 0,0 0,0 0,0 0,0 0,0 0,1 0,0 0,-2 6,3-8,0 0,0 1,0-1,0 0,1 0,-1 1,0-1,1 0,-1 0,1 1,-1-1,1 0,-1 0,1 0,0 0,1 2,1 0,0 0,0-1,1 1,-1 0,1-1,6 4,32 11,0-1,55 14,-56-18,199 59,276 124,-423-152,-3 3,-2 4,-2 4,-3 3,149 135,-212-172,0 0,-2 2,0 0,23 42,-32-48,-1 0,-1 1,-1 0,0 0,-1 0,-1 1,0 0,1 25,-3-4,-2-1,-1 1,-1 0,-11 48,8-66,-1 1,-1-1,0 0,-2-1,0 0,-2 0,0-1,-27 35,15-29,0-1,-2 0,-1-2,0-1,-2-1,-56 30,26-21,-1-3,-105 33,88-40,-1-2,-1-4,-122 5,-239-20,211-3,188 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17:53:09.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4,'126'-1,"0"-1,171 19,-209-5,114 16,206 1,624-30,-375-1,1880 2,-2510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17:53:10.8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1,'2277'0,"-2254"0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17:53:12.3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0,'15'6,"-1"0,2-1,-1-1,0 0,23 2,-10-1,139 16,220 1,-96-10,-89 4,355 11,-533-28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17:53:14.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1,'200'0,"573"16,-232-3,-82-5,519 8,-757-16,-168 3,0 2,64 15,10 2,88 9,-61-5,-60-10,-67-11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9:20:20.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0 665,'176'1,"258"-5,-294-3,151-28,55-3,-280 32,1-3,75-21,126-47,-159 42,1 5,143-20,108 25,-290 21,-1-3,128-29,-128 21,592-96,-393 71,213-29,2 32,219 37,-305 3,-218 12,-89-4,154 16,-182-19,82 21,-81-14,74 7,385-14,-322-11,2157 3,-2324 2,57 10,-56-6,54 1,-1-1,152 27,-174-22,45 10,-54-9,1-2,-1-3,61-1,-95-3,-23-3,0 0,1 0,-1 0,0 1,0-1,0 0,0 0,0 0,0 1,0-1,0 0,0 0,0 0,0 1,0-1,0 0,0 0,0 0,0 1,0-1,0 0,0 0,0 0,0 1,0-1,-1 0,1 0,0 0,0 0,0 1,0-1,0 0,-1 0,1 0,0 0,0 0,0 1,0-1,-1 0,1 0,0 0,0 0,0 0,-1 0,1 0,0 0,-42 19,25-12,-1 3,9-5,0 0,0-1,-1 1,0-2,1 0,-16 3,5-3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6T09:20:21.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7792 256,'-51'12,"13"-5,-364 70,-3-12,-140 6,-1138 68,-19-128,1672-11,0-2,0 0,0-3,1 0,-38-13,-46-10,-18-12,-445-103,124 33,231 52,-594-136,763 184,25 3,1 2,-1 1,0 1,0 1,0 1,-29 3,35 2,-38 13,41-12,0 1,-23 2,25-5,27-2,44-2,-36 0,6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2.9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1,'0'14,"0"31,5 48,10 63,16 63,8 48,5 33,14 15,11 3,-7-21,4-33,-9-45,-14-54,-10-47,-11-42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3.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1 104,'0'-5,"0"-10,0-7,13-9,5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3.8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28,'0'-5,"23"0,38-1,55 1,42 2,50 1,38 1,18 1,-14 0,-26 0,-34 0,-30 0,-44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4.3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0,'27'5,"45"1,64-1,67 0,67-2,60-1,40-1,21 0,-29-1,-54 0,-61-1,-63 1,-59 0,-51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5.4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646 156,'0'-5,"0"0,0 0,-1 0,1 0,-1 0,-1 0,1 0,-1 0,1 1,-1-1,-1 0,1 1,-1 0,0-1,0 1,0 0,0 1,0-1,-1 0,0 1,0 0,0 0,0 0,0 0,-1 1,1 0,-1 0,0 0,-8-2,-11-2,0 2,0 0,-1 1,-45 2,35 1,-96-10,-18 1,145 8,1 1,0 0,-1 1,1-1,0 0,0 1,-1 0,1 0,0 0,0 0,0 0,0 1,0-1,0 1,0 0,-2 2,3-1,0-1,0 1,0 0,0 0,1-1,0 1,-1 0,1 1,0-1,1 0,-1 0,0 0,1 1,0-1,0 0,0 5,9 187,-8-176,1-1,1 1,0 0,2-1,0 0,1 0,1 0,0-1,2 0,0 0,22 30,0-8,2-1,1-2,52 43,319 230,22-34,-320-213,-45-27,102 77,-159-108,0 0,0 0,-1 1,0-1,0 1,0 0,-1 0,1 1,-1-1,0 1,-1-1,0 1,3 9,-3-3,0-1,-2 1,1-1,-1 1,-1 0,-2 14,2-20,0 0,-1 0,1 0,-1-1,0 1,-1 0,1-1,-1 0,0 1,0-1,-1-1,0 1,-6 6,3-4,-1-1,0 0,0 0,-1-1,1 0,-1 0,-14 4,-9 1,-1-1,0-2,-60 5,-591 0,470-16,101 3,75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3T15:37:56.0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17,'0'0,"0"-1,0 0,0 0,0 1,0-1,0 0,1 1,-1-1,0 0,0 1,1-1,-1 0,1 1,-1-1,0 1,1-1,-1 0,1 1,-1-1,1 1,0 0,-1-1,1 1,-1-1,1 1,0 0,-1-1,1 1,0 0,0 0,-1 0,1 0,0-1,-1 1,1 0,0 0,0 0,-1 0,1 1,0-1,0 0,-1 0,1 0,0 1,-1-1,1 0,1 1,35 17,-8 3,-1 2,0 2,-2 0,33 41,80 133,-27-9,105 244,39 225,-40 67,-196-640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emf"/><Relationship Id="rId7"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1.png"/><Relationship Id="rId18" Type="http://schemas.openxmlformats.org/officeDocument/2006/relationships/customXml" Target="../ink/ink11.xml"/><Relationship Id="rId3" Type="http://schemas.openxmlformats.org/officeDocument/2006/relationships/image" Target="../media/image1.emf"/><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customXml" Target="../ink/ink8.xml"/><Relationship Id="rId17" Type="http://schemas.openxmlformats.org/officeDocument/2006/relationships/image" Target="../media/image13.png"/><Relationship Id="rId2" Type="http://schemas.openxmlformats.org/officeDocument/2006/relationships/notesSlide" Target="../notesSlides/notesSlide8.xml"/><Relationship Id="rId16" Type="http://schemas.openxmlformats.org/officeDocument/2006/relationships/customXml" Target="../ink/ink10.xml"/><Relationship Id="rId20"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customXml" Target="../ink/ink5.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customXml" Target="../ink/ink7.xml"/><Relationship Id="rId19" Type="http://schemas.openxmlformats.org/officeDocument/2006/relationships/image" Target="../media/image14.png"/><Relationship Id="rId4" Type="http://schemas.openxmlformats.org/officeDocument/2006/relationships/customXml" Target="../ink/ink4.xml"/><Relationship Id="rId9" Type="http://schemas.openxmlformats.org/officeDocument/2006/relationships/image" Target="../media/image9.png"/><Relationship Id="rId14" Type="http://schemas.openxmlformats.org/officeDocument/2006/relationships/customXml" Target="../ink/ink9.xml"/><Relationship Id="rId22" Type="http://schemas.openxmlformats.org/officeDocument/2006/relationships/customXml" Target="../ink/ink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40.png"/><Relationship Id="rId7" Type="http://schemas.openxmlformats.org/officeDocument/2006/relationships/image" Target="../media/image360.png"/><Relationship Id="rId2"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customXml" Target="../ink/ink16.xml"/><Relationship Id="rId5" Type="http://schemas.openxmlformats.org/officeDocument/2006/relationships/image" Target="../media/image350.png"/><Relationship Id="rId4" Type="http://schemas.openxmlformats.org/officeDocument/2006/relationships/customXml" Target="../ink/ink15.xml"/><Relationship Id="rId9" Type="http://schemas.openxmlformats.org/officeDocument/2006/relationships/image" Target="../media/image37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II</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846100" y="2133600"/>
            <a:ext cx="7398179" cy="1477328"/>
          </a:xfrm>
          <a:prstGeom prst="rect">
            <a:avLst/>
          </a:prstGeom>
        </p:spPr>
        <p:txBody>
          <a:bodyPr wrap="none">
            <a:spAutoFit/>
          </a:bodyPr>
          <a:lstStyle/>
          <a:p>
            <a:pPr algn="ctr"/>
            <a:r>
              <a:rPr lang="en-US" sz="4500" b="1" dirty="0"/>
              <a:t>Bandwidth Utilization and </a:t>
            </a:r>
          </a:p>
          <a:p>
            <a:pPr algn="ctr"/>
            <a:r>
              <a:rPr lang="en-US" sz="4500" b="1" dirty="0"/>
              <a:t>Transmission Media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pic>
        <p:nvPicPr>
          <p:cNvPr id="12" name="Picture 6"/>
          <p:cNvPicPr>
            <a:picLocks noChangeAspect="1" noChangeArrowheads="1"/>
          </p:cNvPicPr>
          <p:nvPr/>
        </p:nvPicPr>
        <p:blipFill>
          <a:blip r:embed="rId4"/>
          <a:srcRect/>
          <a:stretch>
            <a:fillRect/>
          </a:stretch>
        </p:blipFill>
        <p:spPr bwMode="auto">
          <a:xfrm>
            <a:off x="152400" y="1752600"/>
            <a:ext cx="8793163" cy="225901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We consider FDM to be an analog multiplexing technique; however, this does not mean that FDM cannot be used to combine sources sending digital signals. </a:t>
            </a:r>
          </a:p>
          <a:p>
            <a:pPr algn="just"/>
            <a:r>
              <a:rPr lang="en-US" sz="2500" dirty="0"/>
              <a:t>A digital signal can be converted to an analog </a:t>
            </a:r>
            <a:r>
              <a:rPr lang="en-US" sz="2500"/>
              <a:t>signal before </a:t>
            </a:r>
            <a:r>
              <a:rPr lang="en-US" sz="2500" dirty="0"/>
              <a:t>FDM is used to multiplex them.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is a conceptual illustration of the multiplexing process.</a:t>
            </a:r>
          </a:p>
        </p:txBody>
      </p:sp>
      <p:pic>
        <p:nvPicPr>
          <p:cNvPr id="11" name="Picture 6"/>
          <p:cNvPicPr>
            <a:picLocks noChangeAspect="1" noChangeArrowheads="1"/>
          </p:cNvPicPr>
          <p:nvPr/>
        </p:nvPicPr>
        <p:blipFill>
          <a:blip r:embed="rId4"/>
          <a:srcRect/>
          <a:stretch>
            <a:fillRect/>
          </a:stretch>
        </p:blipFill>
        <p:spPr bwMode="auto">
          <a:xfrm>
            <a:off x="381000" y="1668463"/>
            <a:ext cx="8255000" cy="3741737"/>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Each source generates a signal of a similar frequency range. </a:t>
            </a:r>
          </a:p>
          <a:p>
            <a:pPr algn="just"/>
            <a:r>
              <a:rPr lang="en-US" sz="2500" dirty="0"/>
              <a:t>Inside the multiplexer, these similar signals modulates different carrier frequencies (f</a:t>
            </a:r>
            <a:r>
              <a:rPr lang="en-US" sz="2500" baseline="-25000" dirty="0"/>
              <a:t>1</a:t>
            </a:r>
            <a:r>
              <a:rPr lang="en-US" sz="2500" dirty="0"/>
              <a:t>, f</a:t>
            </a:r>
            <a:r>
              <a:rPr lang="en-US" sz="2500" baseline="-25000" dirty="0"/>
              <a:t>2</a:t>
            </a:r>
            <a:r>
              <a:rPr lang="en-US" sz="2500" dirty="0"/>
              <a:t>, and f</a:t>
            </a:r>
            <a:r>
              <a:rPr lang="en-US" sz="2500" baseline="-25000" dirty="0"/>
              <a:t>3</a:t>
            </a:r>
            <a:r>
              <a:rPr lang="en-US" sz="2500" dirty="0"/>
              <a:t>). </a:t>
            </a:r>
          </a:p>
          <a:p>
            <a:pPr algn="just"/>
            <a:r>
              <a:rPr lang="en-US" sz="2500" dirty="0"/>
              <a:t>The resulting modulated signals are then combined into </a:t>
            </a:r>
            <a:r>
              <a:rPr lang="en-US" sz="2500" b="1" i="1" dirty="0"/>
              <a:t>a single composite signal</a:t>
            </a:r>
            <a:r>
              <a:rPr lang="en-US" sz="2500" dirty="0"/>
              <a:t> that is sent out over a media link that has enough bandwidth to accommodate it.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a:t>
            </a:r>
            <a:r>
              <a:rPr lang="en-US" sz="2500" dirty="0" err="1"/>
              <a:t>demultiplexer</a:t>
            </a:r>
            <a:r>
              <a:rPr lang="en-US" sz="2500" dirty="0"/>
              <a:t> uses a series of filters to decompose the multiplexed signal into its constituent component signals. </a:t>
            </a:r>
          </a:p>
          <a:p>
            <a:pPr algn="just"/>
            <a:r>
              <a:rPr lang="en-US" sz="2500" dirty="0"/>
              <a:t>The individual signals are then passed to a demodulator that separates them from their carriers and passes them to the output lines.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p>
        </p:txBody>
      </p:sp>
      <p:pic>
        <p:nvPicPr>
          <p:cNvPr id="12" name="Picture 6"/>
          <p:cNvPicPr>
            <a:picLocks noChangeAspect="1" noChangeArrowheads="1"/>
          </p:cNvPicPr>
          <p:nvPr/>
        </p:nvPicPr>
        <p:blipFill>
          <a:blip r:embed="rId4"/>
          <a:srcRect/>
          <a:stretch>
            <a:fillRect/>
          </a:stretch>
        </p:blipFill>
        <p:spPr bwMode="auto">
          <a:xfrm>
            <a:off x="282575" y="1219200"/>
            <a:ext cx="8556625" cy="369252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13" name="Rectangle 10"/>
          <p:cNvSpPr>
            <a:spLocks noChangeArrowheads="1"/>
          </p:cNvSpPr>
          <p:nvPr/>
        </p:nvSpPr>
        <p:spPr bwMode="auto">
          <a:xfrm>
            <a:off x="228600" y="152400"/>
            <a:ext cx="8686800" cy="2015936"/>
          </a:xfrm>
          <a:prstGeom prst="rect">
            <a:avLst/>
          </a:prstGeom>
          <a:noFill/>
          <a:ln w="9525">
            <a:noFill/>
            <a:miter lim="800000"/>
            <a:headEnd/>
            <a:tailEnd/>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13" name="Rectangle 10"/>
          <p:cNvSpPr>
            <a:spLocks noChangeArrowheads="1"/>
          </p:cNvSpPr>
          <p:nvPr/>
        </p:nvSpPr>
        <p:spPr bwMode="auto">
          <a:xfrm>
            <a:off x="228600" y="152400"/>
            <a:ext cx="8686800" cy="2015936"/>
          </a:xfrm>
          <a:prstGeom prst="rect">
            <a:avLst/>
          </a:prstGeom>
          <a:noFill/>
          <a:ln w="9525">
            <a:noFill/>
            <a:miter lim="800000"/>
            <a:headEnd/>
            <a:tailEnd/>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14" name="Rectangle 11"/>
          <p:cNvSpPr>
            <a:spLocks noChangeArrowheads="1"/>
          </p:cNvSpPr>
          <p:nvPr/>
        </p:nvSpPr>
        <p:spPr bwMode="auto">
          <a:xfrm>
            <a:off x="228600" y="2209800"/>
            <a:ext cx="8686800" cy="3416320"/>
          </a:xfrm>
          <a:prstGeom prst="rect">
            <a:avLst/>
          </a:prstGeom>
          <a:noFill/>
          <a:ln w="9525">
            <a:noFill/>
            <a:miter lim="800000"/>
            <a:headEnd/>
            <a:tailEnd/>
          </a:ln>
          <a:effectLst/>
        </p:spPr>
        <p:txBody>
          <a:bodyPr>
            <a:spAutoFit/>
          </a:bodyPr>
          <a:lstStyle/>
          <a:p>
            <a:pPr algn="just"/>
            <a:r>
              <a:rPr lang="en-US" sz="2400" dirty="0">
                <a:latin typeface="+mn-lt"/>
              </a:rPr>
              <a:t>Solution</a:t>
            </a:r>
          </a:p>
          <a:p>
            <a:pPr algn="just"/>
            <a:r>
              <a:rPr lang="en-US" sz="2400" dirty="0">
                <a:latin typeface="+mn-lt"/>
              </a:rPr>
              <a:t>We shift (modulate) each of the three voice channels to a different bandwidth, as shown in Figure (MUX). </a:t>
            </a:r>
          </a:p>
          <a:p>
            <a:pPr algn="just"/>
            <a:endParaRPr lang="en-US" sz="2400" dirty="0">
              <a:latin typeface="+mn-lt"/>
            </a:endParaRPr>
          </a:p>
          <a:p>
            <a:pPr algn="just"/>
            <a:r>
              <a:rPr lang="en-US" sz="2400" dirty="0">
                <a:latin typeface="+mn-lt"/>
              </a:rPr>
              <a:t>We use the 20- to 24-kHz bandwidth for the first channel, the 24- to 28-kHz bandwidth for the second channel, and the 28- to 32-kHz bandwidth for the third one. </a:t>
            </a:r>
          </a:p>
          <a:p>
            <a:pPr algn="just"/>
            <a:endParaRPr lang="en-US" sz="2400" dirty="0">
              <a:latin typeface="+mn-lt"/>
            </a:endParaRPr>
          </a:p>
          <a:p>
            <a:pPr algn="just"/>
            <a:r>
              <a:rPr lang="en-US" sz="2400" dirty="0">
                <a:latin typeface="+mn-lt"/>
              </a:rPr>
              <a:t>Then we combine them as shown in Figure (DEMUX).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pic>
        <p:nvPicPr>
          <p:cNvPr id="10" name="Picture 6"/>
          <p:cNvPicPr>
            <a:picLocks noChangeAspect="1" noChangeArrowheads="1"/>
          </p:cNvPicPr>
          <p:nvPr/>
        </p:nvPicPr>
        <p:blipFill>
          <a:blip r:embed="rId4"/>
          <a:srcRect/>
          <a:stretch>
            <a:fillRect/>
          </a:stretch>
        </p:blipFill>
        <p:spPr bwMode="auto">
          <a:xfrm>
            <a:off x="609600" y="152400"/>
            <a:ext cx="8153400" cy="5349875"/>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7" name="Rectangle 10"/>
          <p:cNvSpPr>
            <a:spLocks noChangeArrowheads="1"/>
          </p:cNvSpPr>
          <p:nvPr/>
        </p:nvSpPr>
        <p:spPr bwMode="auto">
          <a:xfrm>
            <a:off x="152400" y="76200"/>
            <a:ext cx="8686800" cy="1631216"/>
          </a:xfrm>
          <a:prstGeom prst="rect">
            <a:avLst/>
          </a:prstGeom>
          <a:noFill/>
          <a:ln w="9525">
            <a:noFill/>
            <a:miter lim="800000"/>
            <a:headEnd/>
            <a:tailEnd/>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Introduction </a:t>
            </a:r>
          </a:p>
        </p:txBody>
      </p:sp>
      <p:sp>
        <p:nvSpPr>
          <p:cNvPr id="10" name="Content Placeholder 9"/>
          <p:cNvSpPr>
            <a:spLocks noGrp="1"/>
          </p:cNvSpPr>
          <p:nvPr>
            <p:ph idx="1"/>
          </p:nvPr>
        </p:nvSpPr>
        <p:spPr>
          <a:xfrm>
            <a:off x="228600" y="762000"/>
            <a:ext cx="8686800" cy="3886200"/>
          </a:xfrm>
        </p:spPr>
        <p:txBody>
          <a:bodyPr/>
          <a:lstStyle/>
          <a:p>
            <a:pPr algn="just"/>
            <a:r>
              <a:rPr lang="en-US" sz="2800" dirty="0"/>
              <a:t>Bandwidth utilization is the wise use of available bandwidth to achieve specific goals.</a:t>
            </a:r>
          </a:p>
          <a:p>
            <a:pPr algn="just"/>
            <a:r>
              <a:rPr lang="en-US" sz="2800" dirty="0"/>
              <a:t>Efficiency can be achieved by multiplexing;</a:t>
            </a:r>
          </a:p>
          <a:p>
            <a:pPr algn="just"/>
            <a:r>
              <a:rPr lang="en-US" sz="2800" dirty="0"/>
              <a:t>Privacy and anti-jamming can be achieved by spreading.</a:t>
            </a:r>
            <a:endParaRPr lang="en-US" sz="25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7" name="Rectangle 10"/>
          <p:cNvSpPr>
            <a:spLocks noChangeArrowheads="1"/>
          </p:cNvSpPr>
          <p:nvPr/>
        </p:nvSpPr>
        <p:spPr bwMode="auto">
          <a:xfrm>
            <a:off x="152400" y="76200"/>
            <a:ext cx="8686800" cy="1631216"/>
          </a:xfrm>
          <a:prstGeom prst="rect">
            <a:avLst/>
          </a:prstGeom>
          <a:noFill/>
          <a:ln w="9525">
            <a:noFill/>
            <a:miter lim="800000"/>
            <a:headEnd/>
            <a:tailEnd/>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p>
        </p:txBody>
      </p:sp>
      <p:sp>
        <p:nvSpPr>
          <p:cNvPr id="8" name="Rectangle 11"/>
          <p:cNvSpPr>
            <a:spLocks noChangeArrowheads="1"/>
          </p:cNvSpPr>
          <p:nvPr/>
        </p:nvSpPr>
        <p:spPr bwMode="auto">
          <a:xfrm>
            <a:off x="228600" y="1641664"/>
            <a:ext cx="8686800" cy="1631216"/>
          </a:xfrm>
          <a:prstGeom prst="rect">
            <a:avLst/>
          </a:prstGeom>
          <a:noFill/>
          <a:ln w="9525">
            <a:noFill/>
            <a:miter lim="800000"/>
            <a:headEnd/>
            <a:tailEnd/>
          </a:ln>
          <a:effectLst/>
        </p:spPr>
        <p:txBody>
          <a:bodyPr>
            <a:spAutoFit/>
          </a:bodyPr>
          <a:lstStyle/>
          <a:p>
            <a:pPr algn="just"/>
            <a:r>
              <a:rPr lang="en-US" sz="2500" dirty="0">
                <a:latin typeface="+mn-lt"/>
              </a:rPr>
              <a:t>Solution</a:t>
            </a:r>
          </a:p>
          <a:p>
            <a:pPr algn="just"/>
            <a:r>
              <a:rPr lang="en-US" sz="2500" dirty="0">
                <a:latin typeface="+mn-lt"/>
              </a:rPr>
              <a:t>For five channels, we need at least four guard bands. </a:t>
            </a:r>
          </a:p>
          <a:p>
            <a:pPr algn="just"/>
            <a:r>
              <a:rPr lang="en-US" sz="2500" dirty="0">
                <a:latin typeface="+mn-lt"/>
              </a:rPr>
              <a:t>This means that the required bandwidth is at least </a:t>
            </a:r>
          </a:p>
          <a:p>
            <a:pPr algn="just"/>
            <a:r>
              <a:rPr lang="en-US" sz="2500" dirty="0">
                <a:latin typeface="+mn-lt"/>
              </a:rPr>
              <a:t>5 × 100 + 4 × 10 = 540 kHz,  As shown in Figure </a:t>
            </a:r>
          </a:p>
        </p:txBody>
      </p:sp>
      <p:pic>
        <p:nvPicPr>
          <p:cNvPr id="9" name="Picture 8"/>
          <p:cNvPicPr>
            <a:picLocks noChangeAspect="1" noChangeArrowheads="1"/>
          </p:cNvPicPr>
          <p:nvPr/>
        </p:nvPicPr>
        <p:blipFill>
          <a:blip r:embed="rId4"/>
          <a:srcRect/>
          <a:stretch>
            <a:fillRect/>
          </a:stretch>
        </p:blipFill>
        <p:spPr bwMode="auto">
          <a:xfrm>
            <a:off x="609600" y="3276600"/>
            <a:ext cx="7696200" cy="2338387"/>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To maximize the efficiency of their infrastructure, telephone companies have traditionally multiplexed signals from lower-bandwidth lines onto higher-bandwidth lines. </a:t>
            </a:r>
          </a:p>
          <a:p>
            <a:pPr algn="just"/>
            <a:r>
              <a:rPr lang="en-US" sz="2500" dirty="0"/>
              <a:t>In this way, many switched or leased lines can be combined into fewer but bigger channels. </a:t>
            </a:r>
          </a:p>
          <a:p>
            <a:pPr algn="just"/>
            <a:r>
              <a:rPr lang="en-US" sz="2500" dirty="0"/>
              <a:t>For analog lines, FDM is used.</a:t>
            </a:r>
          </a:p>
          <a:p>
            <a:pPr algn="just"/>
            <a:r>
              <a:rPr lang="en-US" sz="2500" dirty="0"/>
              <a:t>One of these hierarchical systems used by </a:t>
            </a:r>
            <a:r>
              <a:rPr lang="en-US" sz="2500" b="1" dirty="0"/>
              <a:t>AT&amp;T</a:t>
            </a:r>
            <a:r>
              <a:rPr lang="en-US" sz="2500" dirty="0"/>
              <a:t> is made up of groups, </a:t>
            </a:r>
            <a:r>
              <a:rPr lang="en-US" sz="2500" dirty="0" err="1"/>
              <a:t>supergroups</a:t>
            </a:r>
            <a:r>
              <a:rPr lang="en-US" sz="2500" dirty="0"/>
              <a:t>, master groups, and jumbo groups (see Figure)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pic>
        <p:nvPicPr>
          <p:cNvPr id="12" name="Picture 6"/>
          <p:cNvPicPr>
            <a:picLocks noChangeAspect="1" noChangeArrowheads="1"/>
          </p:cNvPicPr>
          <p:nvPr/>
        </p:nvPicPr>
        <p:blipFill>
          <a:blip r:embed="rId4"/>
          <a:srcRect/>
          <a:stretch>
            <a:fillRect/>
          </a:stretch>
        </p:blipFill>
        <p:spPr bwMode="auto">
          <a:xfrm>
            <a:off x="414338" y="1104900"/>
            <a:ext cx="8272462" cy="3619500"/>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this analog hierarchy, 12 voice channels are multiplexed onto a higher-bandwidth line to create a group. </a:t>
            </a:r>
          </a:p>
          <a:p>
            <a:pPr algn="just">
              <a:buNone/>
            </a:pPr>
            <a:r>
              <a:rPr lang="en-US" sz="2500" dirty="0"/>
              <a:t>	A group has 48 kHz of bandwidth and supports 12 voice channels.</a:t>
            </a:r>
          </a:p>
          <a:p>
            <a:pPr algn="just"/>
            <a:r>
              <a:rPr lang="en-US" sz="2500" dirty="0"/>
              <a:t>At the next level, up to five groups can be multiplexed to create a composite signal called a </a:t>
            </a:r>
            <a:r>
              <a:rPr lang="en-US" sz="2500" dirty="0" err="1"/>
              <a:t>supergroup</a:t>
            </a:r>
            <a:r>
              <a:rPr lang="en-US" sz="2500" dirty="0"/>
              <a:t>.</a:t>
            </a:r>
          </a:p>
          <a:p>
            <a:pPr algn="just">
              <a:buNone/>
            </a:pPr>
            <a:r>
              <a:rPr lang="en-US" sz="2500" dirty="0"/>
              <a:t>	A </a:t>
            </a:r>
            <a:r>
              <a:rPr lang="en-US" sz="2500" dirty="0" err="1"/>
              <a:t>supergroup</a:t>
            </a:r>
            <a:r>
              <a:rPr lang="en-US" sz="2500" dirty="0"/>
              <a:t> has a bandwidth of 240 kHz and supports up to 60 voice channels. </a:t>
            </a:r>
          </a:p>
          <a:p>
            <a:pPr algn="just">
              <a:buNone/>
            </a:pPr>
            <a:r>
              <a:rPr lang="en-US" sz="2500" dirty="0"/>
              <a:t>	</a:t>
            </a:r>
            <a:r>
              <a:rPr lang="en-US" sz="2500" dirty="0" err="1"/>
              <a:t>Supergroups</a:t>
            </a:r>
            <a:r>
              <a:rPr lang="en-US" sz="2500" dirty="0"/>
              <a:t> can be made up of either five groups or 60 independent voice channels.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At the next level, 10 </a:t>
            </a:r>
            <a:r>
              <a:rPr lang="en-US" sz="2500" dirty="0" err="1"/>
              <a:t>supergroups</a:t>
            </a:r>
            <a:r>
              <a:rPr lang="en-US" sz="2500" dirty="0"/>
              <a:t> are multiplexed to create a master group. </a:t>
            </a:r>
          </a:p>
          <a:p>
            <a:pPr algn="just">
              <a:buNone/>
            </a:pPr>
            <a:r>
              <a:rPr lang="en-US" sz="2500" dirty="0"/>
              <a:t>	A master group must have 2.40 MHz of bandwidth, but the need for guard bands between the </a:t>
            </a:r>
            <a:r>
              <a:rPr lang="en-US" sz="2500" dirty="0" err="1"/>
              <a:t>supergroups</a:t>
            </a:r>
            <a:r>
              <a:rPr lang="en-US" sz="2500" dirty="0"/>
              <a:t> increases the necessary bandwidth to 2.52 </a:t>
            </a:r>
            <a:r>
              <a:rPr lang="en-US" sz="2500" dirty="0" err="1"/>
              <a:t>MHz.</a:t>
            </a:r>
            <a:r>
              <a:rPr lang="en-US" sz="2500" dirty="0"/>
              <a:t> </a:t>
            </a:r>
          </a:p>
          <a:p>
            <a:pPr algn="just">
              <a:buNone/>
            </a:pPr>
            <a:r>
              <a:rPr lang="en-US" sz="2500" dirty="0"/>
              <a:t>	Master groups support up to 600 voice channels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Finally, six master groups can be combined into a jumbo group. </a:t>
            </a:r>
          </a:p>
          <a:p>
            <a:pPr algn="just">
              <a:buNone/>
            </a:pPr>
            <a:r>
              <a:rPr lang="en-US" sz="2500" dirty="0"/>
              <a:t>	A jumbo group must have 15.12 MHz (6 x 2.52 MHz) but is augmented to 16.984 MHz to allow for guard bands between the master groups.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very common application of FDM is </a:t>
            </a:r>
            <a:r>
              <a:rPr lang="en-US" sz="2500" b="1" dirty="0"/>
              <a:t>AM and FM radio broadcasting</a:t>
            </a:r>
            <a:r>
              <a:rPr lang="en-US" sz="2500" dirty="0"/>
              <a:t>. </a:t>
            </a:r>
          </a:p>
          <a:p>
            <a:pPr algn="just"/>
            <a:r>
              <a:rPr lang="en-US" sz="2500" dirty="0"/>
              <a:t>Radio uses the air as the transmission medium. </a:t>
            </a:r>
          </a:p>
          <a:p>
            <a:pPr algn="just"/>
            <a:r>
              <a:rPr lang="en-US" sz="2500" dirty="0"/>
              <a:t>A special band from 530 to 1700 kHz is assigned to AM radio. </a:t>
            </a:r>
          </a:p>
          <a:p>
            <a:pPr algn="just"/>
            <a:r>
              <a:rPr lang="en-US" sz="2500" dirty="0"/>
              <a:t>All </a:t>
            </a:r>
            <a:r>
              <a:rPr lang="en-US" sz="2500" b="1" dirty="0"/>
              <a:t>radio stations </a:t>
            </a:r>
            <a:r>
              <a:rPr lang="en-US" sz="2500" dirty="0"/>
              <a:t>need to share this band. </a:t>
            </a:r>
          </a:p>
          <a:p>
            <a:pPr algn="just"/>
            <a:r>
              <a:rPr lang="en-US" sz="2500" dirty="0"/>
              <a:t>Each AM station needs 10kHz of bandwidth. </a:t>
            </a:r>
          </a:p>
          <a:p>
            <a:pPr algn="just"/>
            <a:r>
              <a:rPr lang="en-US" sz="2500" dirty="0"/>
              <a:t>Each station uses a different carrier frequency, which means it is shifting its signal and multiplexing. </a:t>
            </a:r>
          </a:p>
          <a:p>
            <a:pPr algn="just"/>
            <a:r>
              <a:rPr lang="en-US" sz="2500" dirty="0"/>
              <a:t>The signal that goes to the air is a combination of signals.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receiver receives all these signals, but filters (by tuning) only the one which is desired. </a:t>
            </a:r>
          </a:p>
          <a:p>
            <a:pPr algn="just"/>
            <a:r>
              <a:rPr lang="en-US" sz="2500" dirty="0"/>
              <a:t>Without multiplexing, only one AM station could broadcast to the common link, the air. </a:t>
            </a:r>
          </a:p>
          <a:p>
            <a:pPr algn="just"/>
            <a:r>
              <a:rPr lang="en-US" sz="2500" dirty="0"/>
              <a:t>However, we need to know that there is physical multiplexer or </a:t>
            </a:r>
            <a:r>
              <a:rPr lang="en-US" sz="2500" dirty="0" err="1"/>
              <a:t>demultiplexer</a:t>
            </a:r>
            <a:r>
              <a:rPr lang="en-US" sz="2500" dirty="0"/>
              <a:t> here. </a:t>
            </a:r>
          </a:p>
          <a:p>
            <a:pPr algn="just"/>
            <a:r>
              <a:rPr lang="en-US" sz="2500" b="1" dirty="0"/>
              <a:t>Multiplexing is done at the data link layer.</a:t>
            </a:r>
          </a:p>
          <a:p>
            <a:pPr algn="just"/>
            <a:r>
              <a:rPr lang="en-US" sz="2500" dirty="0"/>
              <a:t>The situation is similar in FM broadcasting. However, FM has a wider band of 88 to 108 MHz because each station needs a bandwidth of 200 kHz</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Another common use of FDM is in television broadcasting. </a:t>
            </a:r>
          </a:p>
          <a:p>
            <a:pPr algn="just"/>
            <a:r>
              <a:rPr lang="en-US" sz="2500" dirty="0"/>
              <a:t>Each TV channel has its own bandwidth of 6 </a:t>
            </a:r>
            <a:r>
              <a:rPr lang="en-US" sz="2500" dirty="0" err="1"/>
              <a:t>MHz.</a:t>
            </a:r>
            <a:endParaRPr lang="en-US"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1G of cellular telephones (still in operation) also uses FDM. </a:t>
            </a:r>
          </a:p>
          <a:p>
            <a:pPr algn="just"/>
            <a:r>
              <a:rPr lang="en-US" sz="2500" dirty="0"/>
              <a:t>Each user is assigned two 30-kHz channels, one for sending voice and the other for receiving.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Whenever the bandwidth of a medium linking two devices is greater than the bandwidth needs of the devices, the </a:t>
            </a:r>
            <a:r>
              <a:rPr lang="en-US" sz="2500" b="1" i="1" dirty="0"/>
              <a:t>link can be shared</a:t>
            </a:r>
            <a:r>
              <a:rPr lang="en-US" sz="2500" dirty="0"/>
              <a:t>. </a:t>
            </a:r>
          </a:p>
          <a:p>
            <a:pPr algn="just"/>
            <a:r>
              <a:rPr lang="en-US" sz="2500" dirty="0"/>
              <a:t>Multiplexing is the set of techniques that allows the </a:t>
            </a:r>
            <a:r>
              <a:rPr lang="en-US" sz="2500" b="1" i="1" dirty="0"/>
              <a:t>simultaneous transmission of multiple signals </a:t>
            </a:r>
            <a:r>
              <a:rPr lang="en-US" sz="2500" dirty="0"/>
              <a:t>across a </a:t>
            </a:r>
            <a:r>
              <a:rPr lang="en-US" sz="2500" b="1" i="1" dirty="0"/>
              <a:t>single</a:t>
            </a:r>
            <a:r>
              <a:rPr lang="en-US" sz="2500" dirty="0"/>
              <a:t> data link.</a:t>
            </a:r>
          </a:p>
          <a:p>
            <a:pPr algn="just"/>
            <a:r>
              <a:rPr lang="en-US" sz="2500" dirty="0"/>
              <a:t>Need - As data and telecommunications use increases, traffic is increasing. </a:t>
            </a:r>
          </a:p>
          <a:p>
            <a:pPr algn="just"/>
            <a:r>
              <a:rPr lang="en-US" sz="2500" dirty="0"/>
              <a:t>We can accommodate this increase by continuing to add individual links each time a new channel is needed; or we can install higher-bandwidth links and use each to carry multiple signals.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designed to use the high-data-rate capability of </a:t>
            </a:r>
            <a:r>
              <a:rPr lang="en-US" sz="2500" b="1" dirty="0"/>
              <a:t>fiber-optic cable</a:t>
            </a:r>
            <a:r>
              <a:rPr lang="en-US" sz="2500" dirty="0"/>
              <a:t>. </a:t>
            </a:r>
          </a:p>
          <a:p>
            <a:pPr algn="just"/>
            <a:r>
              <a:rPr lang="en-US" sz="2500" dirty="0"/>
              <a:t>The optical fiber data rate is higher than the data rate of metallic transmission cable. </a:t>
            </a:r>
          </a:p>
          <a:p>
            <a:pPr algn="just"/>
            <a:r>
              <a:rPr lang="en-US" sz="2500" dirty="0"/>
              <a:t>Using a fiber-optic cable for one single line wastes the available bandwidth. </a:t>
            </a:r>
          </a:p>
          <a:p>
            <a:pPr algn="just"/>
            <a:r>
              <a:rPr lang="en-US" sz="2500" dirty="0"/>
              <a:t>Multiplexing allows us to combine several lines into one.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a:t>
            </a:r>
            <a:r>
              <a:rPr lang="en-US" sz="2500" b="1" dirty="0"/>
              <a:t>conceptually the same as FDM</a:t>
            </a:r>
            <a:r>
              <a:rPr lang="en-US" sz="2500" dirty="0"/>
              <a:t>, except that the multiplexing and </a:t>
            </a:r>
            <a:r>
              <a:rPr lang="en-US" sz="2500" dirty="0" err="1"/>
              <a:t>demultiplexing</a:t>
            </a:r>
            <a:r>
              <a:rPr lang="en-US" sz="2500" dirty="0"/>
              <a:t> involve optical signals transmitted through fiber-optic channels. </a:t>
            </a:r>
          </a:p>
          <a:p>
            <a:pPr algn="just"/>
            <a:endParaRPr lang="en-US" sz="2500" dirty="0"/>
          </a:p>
          <a:p>
            <a:pPr algn="just"/>
            <a:r>
              <a:rPr lang="en-US" sz="2500" dirty="0"/>
              <a:t>The idea is the same: </a:t>
            </a:r>
          </a:p>
          <a:p>
            <a:pPr algn="just">
              <a:buNone/>
            </a:pPr>
            <a:r>
              <a:rPr lang="en-US" sz="2500" dirty="0"/>
              <a:t>	We are combining different signals of different frequencies. </a:t>
            </a:r>
          </a:p>
          <a:p>
            <a:pPr algn="just">
              <a:buNone/>
            </a:pPr>
            <a:r>
              <a:rPr lang="en-US" sz="2500" dirty="0"/>
              <a:t>	The difference is that the </a:t>
            </a:r>
            <a:r>
              <a:rPr lang="en-US" sz="2500" b="1" dirty="0"/>
              <a:t>frequencies are very high</a:t>
            </a:r>
            <a:r>
              <a:rPr lang="en-US" sz="2500"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marL="0" indent="0" algn="just">
              <a:buNone/>
            </a:pPr>
            <a:endParaRPr lang="en-US" sz="2500" dirty="0"/>
          </a:p>
        </p:txBody>
      </p:sp>
      <p:pic>
        <p:nvPicPr>
          <p:cNvPr id="11" name="Picture 6"/>
          <p:cNvPicPr>
            <a:picLocks noChangeAspect="1" noChangeArrowheads="1"/>
          </p:cNvPicPr>
          <p:nvPr/>
        </p:nvPicPr>
        <p:blipFill>
          <a:blip r:embed="rId4"/>
          <a:srcRect/>
          <a:stretch>
            <a:fillRect/>
          </a:stretch>
        </p:blipFill>
        <p:spPr bwMode="auto">
          <a:xfrm>
            <a:off x="517525" y="2286000"/>
            <a:ext cx="8016875" cy="2282825"/>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Very narrow bands of light from different sources are combined to make a wider band of light. </a:t>
            </a:r>
          </a:p>
          <a:p>
            <a:pPr algn="just"/>
            <a:r>
              <a:rPr lang="en-US" sz="2500" dirty="0"/>
              <a:t>At the receiver, the signals are separated by the </a:t>
            </a:r>
            <a:r>
              <a:rPr lang="en-US" sz="2500" dirty="0" err="1"/>
              <a:t>demultiplexer</a:t>
            </a:r>
            <a:r>
              <a:rPr lang="en-US" sz="2500" dirty="0"/>
              <a:t>.</a:t>
            </a:r>
          </a:p>
          <a:p>
            <a:pPr algn="just"/>
            <a:r>
              <a:rPr lang="en-US" sz="2500" dirty="0"/>
              <a:t>WDM is an analog multiplexing technique to combine optical signals.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We want to combine multiple light sources into one single light at the multiplexer and do the reverse at the </a:t>
            </a:r>
            <a:r>
              <a:rPr lang="en-US" sz="2500" dirty="0" err="1"/>
              <a:t>demultiplexer</a:t>
            </a:r>
            <a:r>
              <a:rPr lang="en-US" sz="2500" dirty="0"/>
              <a:t>. </a:t>
            </a:r>
          </a:p>
          <a:p>
            <a:pPr algn="just"/>
            <a:r>
              <a:rPr lang="en-US" sz="2500" dirty="0"/>
              <a:t>The combining and splitting of light sources are easily handled by a </a:t>
            </a:r>
            <a:r>
              <a:rPr lang="en-US" sz="2500" b="1" dirty="0"/>
              <a:t>prism</a:t>
            </a:r>
            <a:r>
              <a:rPr lang="en-US" sz="2500" dirty="0"/>
              <a:t>. </a:t>
            </a:r>
          </a:p>
          <a:p>
            <a:pPr algn="just"/>
            <a:r>
              <a:rPr lang="en-US" sz="2500" dirty="0"/>
              <a:t>Recall from basic physics that a prism bends a beam of light based on the angle of incidence and the frequency.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Using this technique, a multiplexer can be made to combine several input beams of light, each containing a narrow band of frequencies, into one output beam of a wider band of frequencies. </a:t>
            </a:r>
          </a:p>
          <a:p>
            <a:pPr algn="just"/>
            <a:r>
              <a:rPr lang="en-US" sz="2500" dirty="0"/>
              <a:t>A demultiplexer can also be made to reverse the process.</a:t>
            </a:r>
          </a:p>
        </p:txBody>
      </p:sp>
      <p:pic>
        <p:nvPicPr>
          <p:cNvPr id="11" name="Picture 6"/>
          <p:cNvPicPr>
            <a:picLocks noChangeAspect="1" noChangeArrowheads="1"/>
          </p:cNvPicPr>
          <p:nvPr/>
        </p:nvPicPr>
        <p:blipFill>
          <a:blip r:embed="rId4"/>
          <a:srcRect/>
          <a:stretch>
            <a:fillRect/>
          </a:stretch>
        </p:blipFill>
        <p:spPr bwMode="auto">
          <a:xfrm>
            <a:off x="514350" y="3394075"/>
            <a:ext cx="8401050" cy="1939925"/>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One application of WDM is the </a:t>
            </a:r>
            <a:r>
              <a:rPr lang="en-US" sz="2500" b="1" dirty="0"/>
              <a:t>SONET</a:t>
            </a:r>
            <a:r>
              <a:rPr lang="en-US" sz="2500" dirty="0"/>
              <a:t> network in which multiple optical fiber lines are multiplexed and </a:t>
            </a:r>
            <a:r>
              <a:rPr lang="en-US" sz="2500" dirty="0" err="1"/>
              <a:t>demultiplexed</a:t>
            </a:r>
            <a:r>
              <a:rPr lang="en-US" sz="2500" dirty="0"/>
              <a:t>. </a:t>
            </a:r>
          </a:p>
          <a:p>
            <a:pPr algn="just"/>
            <a:r>
              <a:rPr lang="en-US" sz="2500" dirty="0"/>
              <a:t>A new method, called Dense WDM (DWDM), can multiplex a very large number of channels by spacing channels very close to one another. </a:t>
            </a:r>
          </a:p>
          <a:p>
            <a:pPr algn="just"/>
            <a:r>
              <a:rPr lang="en-US" sz="2500" dirty="0"/>
              <a:t>It achieves even greater efficiency.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TDM is a digital process that allows several connections to share the high bandwidth of a link</a:t>
            </a:r>
          </a:p>
          <a:p>
            <a:pPr algn="just"/>
            <a:r>
              <a:rPr lang="en-US" sz="2500" dirty="0"/>
              <a:t>Instead of sharing a portion of the bandwidth as in FDM, time is shared. </a:t>
            </a:r>
          </a:p>
          <a:p>
            <a:pPr algn="just"/>
            <a:r>
              <a:rPr lang="en-US" sz="2500" dirty="0"/>
              <a:t>Each connection occupies a portion of time in the link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the figure, portions of signals 1,2,3, and 4 occupy the link sequentially.</a:t>
            </a:r>
          </a:p>
        </p:txBody>
      </p:sp>
      <p:pic>
        <p:nvPicPr>
          <p:cNvPr id="11" name="Picture 6"/>
          <p:cNvPicPr>
            <a:picLocks noChangeAspect="1" noChangeArrowheads="1"/>
          </p:cNvPicPr>
          <p:nvPr/>
        </p:nvPicPr>
        <p:blipFill>
          <a:blip r:embed="rId4"/>
          <a:srcRect/>
          <a:stretch>
            <a:fillRect/>
          </a:stretch>
        </p:blipFill>
        <p:spPr bwMode="auto">
          <a:xfrm>
            <a:off x="554038" y="1905000"/>
            <a:ext cx="7980362" cy="3036887"/>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delivery is fixed and unvarying, unlike switching.</a:t>
            </a:r>
          </a:p>
          <a:p>
            <a:pPr algn="just"/>
            <a:r>
              <a:rPr lang="en-US" sz="2500" dirty="0"/>
              <a:t>TDM is, in principle, a </a:t>
            </a:r>
            <a:r>
              <a:rPr lang="en-US" sz="2500" b="1" dirty="0"/>
              <a:t>digital multiplexing technique</a:t>
            </a:r>
            <a:r>
              <a:rPr lang="en-US" sz="2500" dirty="0"/>
              <a:t>. </a:t>
            </a:r>
          </a:p>
          <a:p>
            <a:pPr algn="just"/>
            <a:r>
              <a:rPr lang="en-US" sz="2500" dirty="0"/>
              <a:t>Digital data from different sources are combined into one timeshared link. </a:t>
            </a:r>
          </a:p>
          <a:p>
            <a:pPr algn="just"/>
            <a:r>
              <a:rPr lang="en-US" sz="2500" dirty="0"/>
              <a:t>TDM is a digital multiplexing technique for combining several low-rate channels into one high-rate one.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Today's technology includes high-bandwidth media such as optical fiber and terrestrial and satellite microwaves.</a:t>
            </a:r>
          </a:p>
          <a:p>
            <a:pPr algn="just"/>
            <a:r>
              <a:rPr lang="en-US" sz="2500" dirty="0"/>
              <a:t>Each has a bandwidth far in excess of that needed for the average transmission signal. </a:t>
            </a:r>
          </a:p>
          <a:p>
            <a:pPr algn="just"/>
            <a:r>
              <a:rPr lang="en-US" sz="2500" dirty="0"/>
              <a:t>If the bandwidth of a link is greater than the bandwidth needs of the devices connected to it, </a:t>
            </a:r>
            <a:r>
              <a:rPr lang="en-US" sz="2500" b="1" i="1" dirty="0"/>
              <a:t>the bandwidth is wasted</a:t>
            </a:r>
            <a:r>
              <a:rPr lang="en-US" sz="2500" dirty="0"/>
              <a:t>.</a:t>
            </a:r>
          </a:p>
          <a:p>
            <a:pPr algn="just"/>
            <a:r>
              <a:rPr lang="en-US" sz="2500" dirty="0"/>
              <a:t>An efficient system maximizes the utilization of all resources; bandwidth is one of the most precious resources we have in data communications.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However, this does not mean that the sources cannot produce analog data; analog data can be sampled, changed to digital data, and then multiplexed by using TDM.</a:t>
            </a:r>
          </a:p>
          <a:p>
            <a:pPr algn="just"/>
            <a:r>
              <a:rPr lang="en-US" sz="2500" dirty="0"/>
              <a:t>We can divide TDM into two different schemes: synchronous and statistical. </a:t>
            </a:r>
          </a:p>
          <a:p>
            <a:pPr algn="just"/>
            <a:r>
              <a:rPr lang="en-US" sz="2500" b="1" dirty="0"/>
              <a:t>In synchronous TDM,</a:t>
            </a:r>
            <a:r>
              <a:rPr lang="en-US" sz="2500" dirty="0"/>
              <a:t> each input connection has an allotment in the output even if it is not sending data.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the data flow of each input connection is divided into units, where each input occupies one input time slot. </a:t>
            </a:r>
          </a:p>
          <a:p>
            <a:pPr algn="just"/>
            <a:r>
              <a:rPr lang="en-US" sz="2500" dirty="0"/>
              <a:t>A unit can be 1 bit, one character, or one block of data.</a:t>
            </a:r>
          </a:p>
          <a:p>
            <a:pPr algn="just"/>
            <a:r>
              <a:rPr lang="en-US" sz="2500" dirty="0"/>
              <a:t>Each input unit becomes one output unit and occupies one output time slot. </a:t>
            </a:r>
          </a:p>
          <a:p>
            <a:pPr algn="just"/>
            <a:r>
              <a:rPr lang="en-US" sz="2500" dirty="0"/>
              <a:t>However, the duration of an output time slot is n times shorter than the duration of an input time slot. </a:t>
            </a:r>
          </a:p>
          <a:p>
            <a:pPr algn="just"/>
            <a:r>
              <a:rPr lang="en-US" sz="2500" dirty="0"/>
              <a:t>If an input time slot is T s, the output time slot is T/n s, where n is the number of connections.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unit in the output connection has a shorter duration; it travels faster</a:t>
            </a:r>
          </a:p>
          <a:p>
            <a:pPr algn="just"/>
            <a:r>
              <a:rPr lang="en-US" sz="2500" dirty="0"/>
              <a:t>Figure shows an example of synchronous TDM where n is 3.</a:t>
            </a:r>
          </a:p>
        </p:txBody>
      </p:sp>
      <p:pic>
        <p:nvPicPr>
          <p:cNvPr id="11" name="Picture 6"/>
          <p:cNvPicPr>
            <a:picLocks noChangeAspect="1" noChangeArrowheads="1"/>
          </p:cNvPicPr>
          <p:nvPr/>
        </p:nvPicPr>
        <p:blipFill>
          <a:blip r:embed="rId4"/>
          <a:srcRect/>
          <a:stretch>
            <a:fillRect/>
          </a:stretch>
        </p:blipFill>
        <p:spPr bwMode="auto">
          <a:xfrm>
            <a:off x="533400" y="2449513"/>
            <a:ext cx="8153400" cy="3036887"/>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a round of data units from each input connection is collected into a frame</a:t>
            </a:r>
          </a:p>
          <a:p>
            <a:pPr algn="just"/>
            <a:r>
              <a:rPr lang="en-US" sz="2500" dirty="0"/>
              <a:t>If we have n connections, a frame is divided into n time slots and one slot is allocated for each unit, one for each input line. </a:t>
            </a:r>
          </a:p>
          <a:p>
            <a:pPr algn="just"/>
            <a:r>
              <a:rPr lang="en-US" sz="2500" dirty="0"/>
              <a:t>If the duration of the input unit is T, </a:t>
            </a:r>
            <a:r>
              <a:rPr lang="en-US" sz="2500" b="1" dirty="0"/>
              <a:t>the duration of each slot is T/n and the duration of each frame is T</a:t>
            </a:r>
            <a:r>
              <a:rPr lang="en-US" sz="2500" dirty="0"/>
              <a:t>.</a:t>
            </a:r>
          </a:p>
          <a:p>
            <a:pPr algn="just"/>
            <a:r>
              <a:rPr lang="en-US" sz="2500" dirty="0"/>
              <a:t>The data rate of the output link must be n times the data rate of a connection to guarantee the flow of data. </a:t>
            </a:r>
          </a:p>
          <a:p>
            <a:pPr algn="just"/>
            <a:endParaRPr lang="en-US" sz="2500" dirty="0"/>
          </a:p>
          <a:p>
            <a:pPr algn="just"/>
            <a:endParaRPr lang="en-US" sz="25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TDM can be visualized as two fast-rotating switches, one on the multiplexing side and the other on the </a:t>
            </a:r>
            <a:r>
              <a:rPr lang="en-US" sz="2500" dirty="0" err="1"/>
              <a:t>demultiplexing</a:t>
            </a:r>
            <a:r>
              <a:rPr lang="en-US" sz="2500" dirty="0"/>
              <a:t> side. </a:t>
            </a:r>
          </a:p>
          <a:p>
            <a:pPr algn="just"/>
            <a:r>
              <a:rPr lang="en-US" sz="2500" dirty="0"/>
              <a:t>The </a:t>
            </a:r>
            <a:r>
              <a:rPr lang="en-US" sz="2500" b="1" dirty="0"/>
              <a:t>switches are synchronized and rotate at the same speed, but in </a:t>
            </a:r>
            <a:r>
              <a:rPr lang="en-US" sz="2500" b="1" i="1" dirty="0"/>
              <a:t>opposite directions</a:t>
            </a:r>
            <a:r>
              <a:rPr lang="en-US" sz="2500" dirty="0"/>
              <a:t>. </a:t>
            </a:r>
          </a:p>
          <a:p>
            <a:pPr algn="just"/>
            <a:r>
              <a:rPr lang="en-US" sz="2500" dirty="0"/>
              <a:t>On the multiplexing side, as the switch opens in front of a connection, that connection has the opportunity to send a unit onto the path. </a:t>
            </a:r>
          </a:p>
          <a:p>
            <a:pPr algn="just"/>
            <a:r>
              <a:rPr lang="en-US" sz="2500" dirty="0"/>
              <a:t>This process is called </a:t>
            </a:r>
            <a:r>
              <a:rPr lang="en-US" sz="2500" b="1" i="1" dirty="0"/>
              <a:t>interleaving</a:t>
            </a:r>
            <a:r>
              <a:rPr lang="en-US" sz="2500" dirty="0"/>
              <a:t>. </a:t>
            </a:r>
          </a:p>
          <a:p>
            <a:pPr algn="just"/>
            <a:r>
              <a:rPr lang="en-US" sz="2500" dirty="0"/>
              <a:t>On the </a:t>
            </a:r>
            <a:r>
              <a:rPr lang="en-US" sz="2500" dirty="0" err="1"/>
              <a:t>demultiplexing</a:t>
            </a:r>
            <a:r>
              <a:rPr lang="en-US" sz="2500" dirty="0"/>
              <a:t> side, as the switch opens in front of a connection, that connection has the opportunity to receive a unit from the path.</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67C-A97F-04A4-BF7F-506C097A5EB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D1A8509-757F-C3FD-DD0D-2BF04B3B48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DDD147E-1F47-B257-3BD6-BB704F9B17ED}"/>
              </a:ext>
            </a:extLst>
          </p:cNvPr>
          <p:cNvPicPr>
            <a:picLocks noChangeAspect="1"/>
          </p:cNvPicPr>
          <p:nvPr/>
        </p:nvPicPr>
        <p:blipFill>
          <a:blip r:embed="rId2"/>
          <a:stretch>
            <a:fillRect/>
          </a:stretch>
        </p:blipFill>
        <p:spPr>
          <a:xfrm>
            <a:off x="826445" y="1771506"/>
            <a:ext cx="7491109" cy="3314987"/>
          </a:xfrm>
          <a:prstGeom prst="rect">
            <a:avLst/>
          </a:prstGeom>
        </p:spPr>
      </p:pic>
    </p:spTree>
    <p:extLst>
      <p:ext uri="{BB962C8B-B14F-4D97-AF65-F5344CB8AC3E}">
        <p14:creationId xmlns:p14="http://schemas.microsoft.com/office/powerpoint/2010/main" val="2414120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3034-6DE6-1600-7401-7498CC013E6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6071FED-AEF0-D172-65C5-FCC42B3445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BF71DC9-BCA6-F2AE-BFE1-435719110213}"/>
              </a:ext>
            </a:extLst>
          </p:cNvPr>
          <p:cNvPicPr>
            <a:picLocks noChangeAspect="1"/>
          </p:cNvPicPr>
          <p:nvPr/>
        </p:nvPicPr>
        <p:blipFill>
          <a:blip r:embed="rId2"/>
          <a:stretch>
            <a:fillRect/>
          </a:stretch>
        </p:blipFill>
        <p:spPr>
          <a:xfrm>
            <a:off x="910272" y="1809609"/>
            <a:ext cx="7323455" cy="3238781"/>
          </a:xfrm>
          <a:prstGeom prst="rect">
            <a:avLst/>
          </a:prstGeom>
        </p:spPr>
      </p:pic>
    </p:spTree>
    <p:extLst>
      <p:ext uri="{BB962C8B-B14F-4D97-AF65-F5344CB8AC3E}">
        <p14:creationId xmlns:p14="http://schemas.microsoft.com/office/powerpoint/2010/main" val="1552422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shows the interleaving process .</a:t>
            </a:r>
          </a:p>
          <a:p>
            <a:pPr algn="just"/>
            <a:r>
              <a:rPr lang="en-US" sz="2500" dirty="0"/>
              <a:t>In this figure, we assume that no switching is involved and that the data from the first connection at the multiplexer site go to the first connection at the </a:t>
            </a:r>
            <a:r>
              <a:rPr lang="en-US" sz="2500" dirty="0" err="1"/>
              <a:t>demultiplexer</a:t>
            </a:r>
            <a:endParaRPr lang="en-US" sz="2500" dirty="0"/>
          </a:p>
        </p:txBody>
      </p:sp>
      <p:pic>
        <p:nvPicPr>
          <p:cNvPr id="11" name="Picture 7"/>
          <p:cNvPicPr>
            <a:picLocks noChangeAspect="1" noChangeArrowheads="1"/>
          </p:cNvPicPr>
          <p:nvPr/>
        </p:nvPicPr>
        <p:blipFill>
          <a:blip r:embed="rId4"/>
          <a:srcRect/>
          <a:stretch>
            <a:fillRect/>
          </a:stretch>
        </p:blipFill>
        <p:spPr bwMode="auto">
          <a:xfrm>
            <a:off x="76200" y="2711450"/>
            <a:ext cx="8940800" cy="2470150"/>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Synchronous TDM is not as efficient as it could be. </a:t>
            </a:r>
          </a:p>
          <a:p>
            <a:pPr algn="just"/>
            <a:r>
              <a:rPr lang="en-US" sz="2500" dirty="0"/>
              <a:t>If a source does not have data to send, the corresponding slot in the output frame is empty. </a:t>
            </a:r>
          </a:p>
          <a:p>
            <a:pPr algn="just"/>
            <a:r>
              <a:rPr lang="en-US" sz="2500" dirty="0"/>
              <a:t>Figure shows a case in which one of the input lines has no data to send and one slot in another input line has discontinuous data.</a:t>
            </a:r>
          </a:p>
        </p:txBody>
      </p:sp>
      <p:pic>
        <p:nvPicPr>
          <p:cNvPr id="12" name="Picture 7"/>
          <p:cNvPicPr>
            <a:picLocks noChangeAspect="1" noChangeArrowheads="1"/>
          </p:cNvPicPr>
          <p:nvPr/>
        </p:nvPicPr>
        <p:blipFill>
          <a:blip r:embed="rId4"/>
          <a:srcRect/>
          <a:stretch>
            <a:fillRect/>
          </a:stretch>
        </p:blipFill>
        <p:spPr bwMode="auto">
          <a:xfrm>
            <a:off x="642938" y="3278188"/>
            <a:ext cx="8043862" cy="228441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first output frame has three slots filled, the second frame has two slots filled, and the third frame has three slots filled. </a:t>
            </a:r>
          </a:p>
          <a:p>
            <a:pPr algn="just"/>
            <a:r>
              <a:rPr lang="en-US" sz="2500" dirty="0"/>
              <a:t>No frame is full. </a:t>
            </a:r>
          </a:p>
          <a:p>
            <a:pPr algn="just"/>
            <a:r>
              <a:rPr lang="en-US" sz="2500" dirty="0"/>
              <a:t>Statistical TDM can improve the efficiency by removing the empty slots from the frame.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a multiplexed system, n lines share the bandwidth of one link. </a:t>
            </a:r>
          </a:p>
          <a:p>
            <a:pPr algn="just"/>
            <a:r>
              <a:rPr lang="en-US" sz="2500" dirty="0"/>
              <a:t>Figure shows the basic format of a multiplexed system.</a:t>
            </a:r>
          </a:p>
        </p:txBody>
      </p:sp>
      <p:sp>
        <p:nvSpPr>
          <p:cNvPr id="11" name="Text Box 4"/>
          <p:cNvSpPr txBox="1">
            <a:spLocks noChangeArrowheads="1"/>
          </p:cNvSpPr>
          <p:nvPr/>
        </p:nvSpPr>
        <p:spPr bwMode="auto">
          <a:xfrm>
            <a:off x="2159000" y="4800600"/>
            <a:ext cx="5411097"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Dividing a link into channels</a:t>
            </a:r>
          </a:p>
        </p:txBody>
      </p:sp>
      <p:pic>
        <p:nvPicPr>
          <p:cNvPr id="12" name="Picture 6"/>
          <p:cNvPicPr>
            <a:picLocks noChangeAspect="1" noChangeArrowheads="1"/>
          </p:cNvPicPr>
          <p:nvPr/>
        </p:nvPicPr>
        <p:blipFill>
          <a:blip r:embed="rId4"/>
          <a:srcRect/>
          <a:stretch>
            <a:fillRect/>
          </a:stretch>
        </p:blipFill>
        <p:spPr bwMode="auto">
          <a:xfrm>
            <a:off x="304800" y="2435225"/>
            <a:ext cx="8464550" cy="2060575"/>
          </a:xfrm>
          <a:prstGeom prst="rect">
            <a:avLst/>
          </a:prstGeom>
          <a:noFill/>
          <a:ln w="9525">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Data Rate Management </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One problem with TDM is how to handle a disparity in the input data rates. </a:t>
            </a:r>
          </a:p>
          <a:p>
            <a:pPr algn="just"/>
            <a:r>
              <a:rPr lang="en-US" sz="2500" dirty="0"/>
              <a:t>In all our discussion so far, we assumed that the data rates of all input lines were the same. </a:t>
            </a:r>
          </a:p>
          <a:p>
            <a:pPr algn="just"/>
            <a:r>
              <a:rPr lang="en-US" sz="2500" dirty="0"/>
              <a:t>However, if data rates are not the same, three strategies, or a combination of them, can be used.</a:t>
            </a:r>
          </a:p>
          <a:p>
            <a:pPr algn="just"/>
            <a:r>
              <a:rPr lang="en-US" sz="2500" dirty="0"/>
              <a:t>We call these three strategies multilevel multiplexing, multiple-slot allocation, and pulse stuffing.</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Multilevel multiplexing is a technique used when the data rate of an input line is a multiple of others. </a:t>
            </a:r>
          </a:p>
          <a:p>
            <a:pPr algn="just"/>
            <a:r>
              <a:rPr lang="en-US" sz="2500" dirty="0"/>
              <a:t>For example, in Figure, we have two inputs of 20 kbps and three inputs of 40 kbps. </a:t>
            </a:r>
          </a:p>
          <a:p>
            <a:pPr algn="just"/>
            <a:r>
              <a:rPr lang="en-US" sz="2500" dirty="0"/>
              <a:t>The first two input lines can be multiplexed together to provide a data rate equal to the last three. </a:t>
            </a:r>
          </a:p>
          <a:p>
            <a:pPr algn="just"/>
            <a:r>
              <a:rPr lang="en-US" sz="2500" dirty="0"/>
              <a:t>A second level of multiplexing can create an output of 160 kbps.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pic>
        <p:nvPicPr>
          <p:cNvPr id="12" name="Picture 8"/>
          <p:cNvPicPr>
            <a:picLocks noChangeAspect="1" noChangeArrowheads="1"/>
          </p:cNvPicPr>
          <p:nvPr/>
        </p:nvPicPr>
        <p:blipFill>
          <a:blip r:embed="rId4"/>
          <a:srcRect/>
          <a:stretch>
            <a:fillRect/>
          </a:stretch>
        </p:blipFill>
        <p:spPr bwMode="auto">
          <a:xfrm>
            <a:off x="484188" y="685800"/>
            <a:ext cx="7897812" cy="2938462"/>
          </a:xfrm>
          <a:prstGeom prst="rect">
            <a:avLst/>
          </a:prstGeom>
          <a:noFill/>
          <a:ln w="9525">
            <a:noFill/>
            <a:miter lim="800000"/>
            <a:headEnd/>
            <a:tailEnd/>
          </a:ln>
          <a:effectLst/>
        </p:spPr>
      </p:pic>
      <p:sp>
        <p:nvSpPr>
          <p:cNvPr id="13" name="Content Placeholder 9"/>
          <p:cNvSpPr>
            <a:spLocks noGrp="1"/>
          </p:cNvSpPr>
          <p:nvPr>
            <p:ph idx="1"/>
          </p:nvPr>
        </p:nvSpPr>
        <p:spPr>
          <a:xfrm>
            <a:off x="228600" y="3733800"/>
            <a:ext cx="8686800" cy="1905000"/>
          </a:xfrm>
        </p:spPr>
        <p:txBody>
          <a:bodyPr/>
          <a:lstStyle/>
          <a:p>
            <a:pPr algn="just"/>
            <a:r>
              <a:rPr lang="en-US" sz="2500" dirty="0"/>
              <a:t>Multilevel multiplexing is a technique used when the data rate of an input line is a multiple of others. </a:t>
            </a:r>
          </a:p>
          <a:p>
            <a:pPr algn="just"/>
            <a:r>
              <a:rPr lang="en-US" sz="2500" dirty="0"/>
              <a:t>For example, in Figure, we have two inputs of 20 kbps and three inputs of 40 kbps.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sp>
        <p:nvSpPr>
          <p:cNvPr id="10" name="Content Placeholder 9"/>
          <p:cNvSpPr>
            <a:spLocks noGrp="1"/>
          </p:cNvSpPr>
          <p:nvPr>
            <p:ph idx="1"/>
          </p:nvPr>
        </p:nvSpPr>
        <p:spPr>
          <a:xfrm>
            <a:off x="228600" y="685800"/>
            <a:ext cx="8686800" cy="1752600"/>
          </a:xfrm>
        </p:spPr>
        <p:txBody>
          <a:bodyPr/>
          <a:lstStyle/>
          <a:p>
            <a:pPr algn="just"/>
            <a:r>
              <a:rPr lang="en-US" sz="2500" dirty="0"/>
              <a:t>The first two input lines can be multiplexed together to provide a data rate equal to the last three. </a:t>
            </a:r>
          </a:p>
          <a:p>
            <a:pPr algn="just"/>
            <a:r>
              <a:rPr lang="en-US" sz="2500" dirty="0"/>
              <a:t>A second level of multiplexing can create an output of 160 kbps.</a:t>
            </a:r>
          </a:p>
        </p:txBody>
      </p:sp>
      <p:sp>
        <p:nvSpPr>
          <p:cNvPr id="11" name="Title 8"/>
          <p:cNvSpPr txBox="1">
            <a:spLocks/>
          </p:cNvSpPr>
          <p:nvPr/>
        </p:nvSpPr>
        <p:spPr bwMode="auto">
          <a:xfrm>
            <a:off x="304800" y="2636838"/>
            <a:ext cx="84582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tx2"/>
                </a:solidFill>
                <a:effectLst/>
                <a:uLnTx/>
                <a:uFillTx/>
                <a:latin typeface="+mj-lt"/>
                <a:ea typeface="+mj-ea"/>
                <a:cs typeface="+mj-cs"/>
              </a:rPr>
              <a:t>Multiple-Slot Allocation</a:t>
            </a:r>
          </a:p>
        </p:txBody>
      </p:sp>
      <p:sp>
        <p:nvSpPr>
          <p:cNvPr id="12" name="Content Placeholder 9"/>
          <p:cNvSpPr txBox="1">
            <a:spLocks/>
          </p:cNvSpPr>
          <p:nvPr/>
        </p:nvSpPr>
        <p:spPr bwMode="auto">
          <a:xfrm>
            <a:off x="228600" y="3200400"/>
            <a:ext cx="86868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2500" b="0" i="0" u="none" strike="noStrike" kern="0" cap="none" spc="0" normalizeH="0" baseline="0" noProof="0" dirty="0">
                <a:ln>
                  <a:noFill/>
                </a:ln>
                <a:solidFill>
                  <a:schemeClr val="tx1"/>
                </a:solidFill>
                <a:effectLst/>
                <a:uLnTx/>
                <a:uFillTx/>
                <a:latin typeface="+mn-lt"/>
                <a:ea typeface="+mn-ea"/>
                <a:cs typeface="+mn-cs"/>
              </a:rPr>
              <a:t>Sometimes it is more efficient to allot more than one slot in a frame to a single input line.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2500" b="0" i="0" u="none" strike="noStrike" kern="0" cap="none" spc="0" normalizeH="0" baseline="0" noProof="0" dirty="0">
                <a:ln>
                  <a:noFill/>
                </a:ln>
                <a:solidFill>
                  <a:schemeClr val="tx1"/>
                </a:solidFill>
                <a:effectLst/>
                <a:uLnTx/>
                <a:uFillTx/>
                <a:latin typeface="+mn-lt"/>
                <a:ea typeface="+mn-ea"/>
                <a:cs typeface="+mn-cs"/>
              </a:rPr>
              <a:t>For example, we might have an input line that has a data  rate that is a multiple of another input.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0" lang="en-US" sz="25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Multiple-Slot Allocation</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Figure, the input line with a 50 kbps data rate can be given two slots in the output. </a:t>
            </a:r>
          </a:p>
          <a:p>
            <a:pPr algn="just"/>
            <a:r>
              <a:rPr lang="en-US" sz="2500" dirty="0"/>
              <a:t>We insert a serial-to-parallel converter in the line to make two inputs out of one.</a:t>
            </a:r>
          </a:p>
        </p:txBody>
      </p:sp>
      <p:pic>
        <p:nvPicPr>
          <p:cNvPr id="11" name="Picture 6"/>
          <p:cNvPicPr>
            <a:picLocks noChangeAspect="1" noChangeArrowheads="1"/>
          </p:cNvPicPr>
          <p:nvPr/>
        </p:nvPicPr>
        <p:blipFill>
          <a:blip r:embed="rId4"/>
          <a:srcRect/>
          <a:stretch>
            <a:fillRect/>
          </a:stretch>
        </p:blipFill>
        <p:spPr bwMode="auto">
          <a:xfrm>
            <a:off x="706438" y="2741612"/>
            <a:ext cx="7751762" cy="2439988"/>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Sometimes the bit rates of sources are not multiple integers of each other. </a:t>
            </a:r>
          </a:p>
          <a:p>
            <a:pPr algn="just"/>
            <a:r>
              <a:rPr lang="en-US" sz="2500" dirty="0"/>
              <a:t>Therefore, neither of the above two techniques can be applied. </a:t>
            </a:r>
          </a:p>
          <a:p>
            <a:pPr algn="just"/>
            <a:r>
              <a:rPr lang="en-US" sz="2500" dirty="0"/>
              <a:t>One solution is to make the highest input data rate the dominant data rate and then add dummy bits to the input lines with lower rates. </a:t>
            </a:r>
          </a:p>
          <a:p>
            <a:pPr algn="just"/>
            <a:r>
              <a:rPr lang="en-US" sz="2500" dirty="0"/>
              <a:t>This will increase their rates. </a:t>
            </a:r>
          </a:p>
          <a:p>
            <a:pPr algn="just"/>
            <a:r>
              <a:rPr lang="en-US" sz="2500" dirty="0"/>
              <a:t>This technique is called pulse stuffing, bit padding, or bit stuffing.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idea is shown in Figure 6.21. </a:t>
            </a:r>
          </a:p>
          <a:p>
            <a:pPr algn="just"/>
            <a:r>
              <a:rPr lang="en-US" sz="2500" dirty="0"/>
              <a:t>The input with a data rate of 46 is pulse-stuffed to increase the rate to 50 kbps. </a:t>
            </a:r>
          </a:p>
          <a:p>
            <a:pPr algn="just"/>
            <a:r>
              <a:rPr lang="en-US" sz="2500" dirty="0"/>
              <a:t>Now multiplexing can take place.</a:t>
            </a:r>
          </a:p>
        </p:txBody>
      </p:sp>
      <p:pic>
        <p:nvPicPr>
          <p:cNvPr id="8" name="Picture 6"/>
          <p:cNvPicPr>
            <a:picLocks noChangeAspect="1" noChangeArrowheads="1"/>
          </p:cNvPicPr>
          <p:nvPr/>
        </p:nvPicPr>
        <p:blipFill>
          <a:blip r:embed="rId4"/>
          <a:srcRect/>
          <a:stretch>
            <a:fillRect/>
          </a:stretch>
        </p:blipFill>
        <p:spPr bwMode="auto">
          <a:xfrm>
            <a:off x="1371600" y="2744788"/>
            <a:ext cx="6353175" cy="2284412"/>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implementation of TDM is not as simple as that of FDM. </a:t>
            </a:r>
          </a:p>
          <a:p>
            <a:pPr algn="just"/>
            <a:r>
              <a:rPr lang="en-US" sz="2500" dirty="0"/>
              <a:t>Synchronization between the multiplexer and </a:t>
            </a:r>
            <a:r>
              <a:rPr lang="en-US" sz="2500" dirty="0" err="1"/>
              <a:t>demultiplexer</a:t>
            </a:r>
            <a:r>
              <a:rPr lang="en-US" sz="2500" dirty="0"/>
              <a:t> is a major issue. </a:t>
            </a:r>
          </a:p>
          <a:p>
            <a:pPr algn="just"/>
            <a:r>
              <a:rPr lang="en-US" sz="2500" dirty="0"/>
              <a:t>If the multiplexer and the </a:t>
            </a:r>
            <a:r>
              <a:rPr lang="en-US" sz="2500" dirty="0" err="1"/>
              <a:t>demultiplexer</a:t>
            </a:r>
            <a:r>
              <a:rPr lang="en-US" sz="2500" dirty="0"/>
              <a:t> are not synchronized, a bit belonging to one channel may be received by the wrong channel. </a:t>
            </a:r>
          </a:p>
          <a:p>
            <a:pPr algn="just"/>
            <a:r>
              <a:rPr lang="en-US" sz="2500" dirty="0"/>
              <a:t>For this reason, one or more synchronization bits are usually added to the beginning of each frame.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These bits, called framing bits, follow a pattern, frame to frame, that allows the </a:t>
            </a:r>
            <a:r>
              <a:rPr lang="en-US" sz="2500" b="1" dirty="0" err="1"/>
              <a:t>demultiplexer</a:t>
            </a:r>
            <a:r>
              <a:rPr lang="en-US" sz="2500" b="1" dirty="0"/>
              <a:t> to synchronize with the incoming stream </a:t>
            </a:r>
            <a:r>
              <a:rPr lang="en-US" sz="2500" dirty="0"/>
              <a:t>so that it can separate the time slots accurately. </a:t>
            </a:r>
          </a:p>
          <a:p>
            <a:pPr algn="just"/>
            <a:r>
              <a:rPr lang="en-US" sz="2500" dirty="0"/>
              <a:t>This synchronization information consists of 1 bit per frame, </a:t>
            </a:r>
            <a:r>
              <a:rPr lang="en-US" sz="2500" b="1" dirty="0"/>
              <a:t>alternating between 0 and 1</a:t>
            </a:r>
            <a:r>
              <a:rPr lang="en-US" sz="2500" dirty="0"/>
              <a:t>, as shown in Figure</a:t>
            </a:r>
          </a:p>
        </p:txBody>
      </p:sp>
      <p:pic>
        <p:nvPicPr>
          <p:cNvPr id="8" name="Picture 6"/>
          <p:cNvPicPr>
            <a:picLocks noChangeAspect="1" noChangeArrowheads="1"/>
          </p:cNvPicPr>
          <p:nvPr/>
        </p:nvPicPr>
        <p:blipFill>
          <a:blip r:embed="rId4"/>
          <a:srcRect/>
          <a:stretch>
            <a:fillRect/>
          </a:stretch>
        </p:blipFill>
        <p:spPr bwMode="auto">
          <a:xfrm>
            <a:off x="727075" y="3276600"/>
            <a:ext cx="7578725" cy="2187575"/>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Synchronous TDM Applications</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Some second-generation cellular telephone companies use synchronous TDM. </a:t>
            </a:r>
          </a:p>
          <a:p>
            <a:pPr algn="just"/>
            <a:r>
              <a:rPr lang="en-US" sz="2500" dirty="0"/>
              <a:t>For example, the digital version of cellular telephony divides the available bandwidth into 30-kHz bands. </a:t>
            </a:r>
          </a:p>
          <a:p>
            <a:pPr algn="just"/>
            <a:r>
              <a:rPr lang="en-US" sz="2500" dirty="0"/>
              <a:t>For each band, TDM is applied so that six users can share the band. </a:t>
            </a:r>
          </a:p>
          <a:p>
            <a:pPr algn="just"/>
            <a:r>
              <a:rPr lang="en-US" sz="2500" dirty="0"/>
              <a:t>This means that each 30 kHz band is now made of six time slots, and the digitized voice signals of the users are inserted in the slots. </a:t>
            </a:r>
          </a:p>
          <a:p>
            <a:pPr algn="just"/>
            <a:r>
              <a:rPr lang="en-US" sz="2500" dirty="0"/>
              <a:t>Using TDM, the number of telephone users in each area is now 6 times greater.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lines on the left direct their transmission streams to a multiplexer (MUX), which combines them into a single stream (many-to-one).</a:t>
            </a:r>
          </a:p>
          <a:p>
            <a:pPr algn="just"/>
            <a:r>
              <a:rPr lang="en-US" sz="2500" dirty="0"/>
              <a:t>At the receiving end, that stream is fed into a </a:t>
            </a:r>
            <a:r>
              <a:rPr lang="en-US" sz="2500" dirty="0" err="1"/>
              <a:t>demultiplexer</a:t>
            </a:r>
            <a:r>
              <a:rPr lang="en-US" sz="2500" dirty="0"/>
              <a:t> (DEMUX), which separates the stream back into its component transmissions (one-to-many) and directs them to their corresponding lines. </a:t>
            </a:r>
          </a:p>
          <a:p>
            <a:pPr algn="just"/>
            <a:r>
              <a:rPr lang="en-US" sz="2500" dirty="0"/>
              <a:t>In the figure, the word link refers to the physical path. </a:t>
            </a:r>
          </a:p>
          <a:p>
            <a:pPr algn="just"/>
            <a:r>
              <a:rPr lang="en-US" sz="2500" dirty="0"/>
              <a:t>The word channel refers to the portion of a link that carries a transmission between a given pair of lines. </a:t>
            </a:r>
          </a:p>
          <a:p>
            <a:pPr algn="just"/>
            <a:r>
              <a:rPr lang="en-US" sz="2500" dirty="0"/>
              <a:t>One link can have many (n) channels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In synchronous TDM, each input has a reserved slot in the output frame. </a:t>
            </a:r>
          </a:p>
          <a:p>
            <a:pPr algn="just"/>
            <a:r>
              <a:rPr lang="en-US" sz="2500" dirty="0"/>
              <a:t>This can be inefficient if some input lines have no data to send. </a:t>
            </a:r>
          </a:p>
          <a:p>
            <a:pPr algn="just"/>
            <a:r>
              <a:rPr lang="en-US" sz="2500" dirty="0"/>
              <a:t>In statistical time-division multiplexing, slots are </a:t>
            </a:r>
            <a:r>
              <a:rPr lang="en-US" sz="2500" b="1" dirty="0"/>
              <a:t>dynamically allocated </a:t>
            </a:r>
            <a:r>
              <a:rPr lang="en-US" sz="2500" dirty="0"/>
              <a:t>to improve bandwidth efficiency.</a:t>
            </a:r>
          </a:p>
          <a:p>
            <a:pPr algn="just"/>
            <a:r>
              <a:rPr lang="en-US" sz="2500" dirty="0"/>
              <a:t>Only when an input line has a slot's worth of data to send is it given a slot in the output frame. </a:t>
            </a:r>
          </a:p>
          <a:p>
            <a:pPr algn="just"/>
            <a:r>
              <a:rPr lang="en-US" sz="2500" dirty="0"/>
              <a:t>In statistical multiplexing, the </a:t>
            </a:r>
            <a:r>
              <a:rPr lang="en-US" sz="2500" b="1" dirty="0"/>
              <a:t>number of slots in each frame is less than the number of input lines</a:t>
            </a:r>
            <a:r>
              <a:rPr lang="en-US" sz="2500" dirty="0"/>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The multiplexer checks each input line in </a:t>
            </a:r>
            <a:r>
              <a:rPr lang="en-US" sz="2500" b="1" dirty="0"/>
              <a:t>round robin </a:t>
            </a:r>
            <a:r>
              <a:rPr lang="en-US" sz="2500" dirty="0"/>
              <a:t>fashion; </a:t>
            </a:r>
          </a:p>
          <a:p>
            <a:pPr algn="just"/>
            <a:r>
              <a:rPr lang="en-US" sz="2500" dirty="0"/>
              <a:t>It allocates a slot for an input line if the line has data to send; otherwise, it skips the line and checks the next line.</a:t>
            </a:r>
          </a:p>
          <a:p>
            <a:pPr algn="just"/>
            <a:endParaRPr lang="en-US" sz="2500" dirty="0"/>
          </a:p>
          <a:p>
            <a:pPr algn="just"/>
            <a:r>
              <a:rPr lang="en-US" sz="2500" dirty="0"/>
              <a:t>In the former, some slots are empty because the corresponding line does not have data to send. </a:t>
            </a:r>
          </a:p>
          <a:p>
            <a:pPr algn="just"/>
            <a:r>
              <a:rPr lang="en-US" sz="2500" dirty="0"/>
              <a:t>In the latter, however, no slot is left empty as long as there are data to be sent by </a:t>
            </a:r>
            <a:r>
              <a:rPr lang="en-US" sz="2500" b="1" i="1" dirty="0"/>
              <a:t>any</a:t>
            </a:r>
            <a:r>
              <a:rPr lang="en-US" sz="2500" dirty="0"/>
              <a:t> input line.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pic>
        <p:nvPicPr>
          <p:cNvPr id="10" name="Picture 6"/>
          <p:cNvPicPr>
            <a:picLocks noChangeAspect="1" noChangeArrowheads="1"/>
          </p:cNvPicPr>
          <p:nvPr/>
        </p:nvPicPr>
        <p:blipFill>
          <a:blip r:embed="rId4"/>
          <a:srcRect/>
          <a:stretch>
            <a:fillRect/>
          </a:stretch>
        </p:blipFill>
        <p:spPr bwMode="auto">
          <a:xfrm>
            <a:off x="1306512" y="914400"/>
            <a:ext cx="6389688" cy="4321175"/>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Figure also shows a major difference between slots in synchronous TDM and statistical TDM. </a:t>
            </a:r>
          </a:p>
          <a:p>
            <a:pPr algn="just"/>
            <a:r>
              <a:rPr lang="en-US" sz="2500" dirty="0"/>
              <a:t>An output slot in synchronous TDM is totally occupied by data; in statistical TDM, a slot needs to carry </a:t>
            </a:r>
            <a:r>
              <a:rPr lang="en-US" sz="2500" b="1" i="1" dirty="0"/>
              <a:t>data as well as the address of the destination</a:t>
            </a:r>
            <a:r>
              <a:rPr lang="en-US" sz="2500" dirty="0"/>
              <a:t>.</a:t>
            </a:r>
          </a:p>
          <a:p>
            <a:pPr algn="just"/>
            <a:r>
              <a:rPr lang="en-US" sz="2500" dirty="0"/>
              <a:t>In synchronous TDM, there is no need for addressing; synchronization and pre assigned relationships between the inputs and outputs serve as an address.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If the multiplexer and the </a:t>
            </a:r>
            <a:r>
              <a:rPr lang="en-US" sz="2500" dirty="0" err="1"/>
              <a:t>demultiplexer</a:t>
            </a:r>
            <a:r>
              <a:rPr lang="en-US" sz="2500" dirty="0"/>
              <a:t> are synchronized, this is guaranteed. </a:t>
            </a:r>
          </a:p>
          <a:p>
            <a:pPr algn="just"/>
            <a:r>
              <a:rPr lang="en-US" sz="2500" dirty="0"/>
              <a:t>In statistical multiplexing, there is no fixed relationship between the inputs and outputs because there are no pre assigned or reserved slots. </a:t>
            </a:r>
          </a:p>
          <a:p>
            <a:pPr algn="just"/>
            <a:r>
              <a:rPr lang="en-US" sz="2500" dirty="0"/>
              <a:t>We need to include the address of the receiver inside each slot to show where it is to be delivered. </a:t>
            </a:r>
          </a:p>
          <a:p>
            <a:pPr algn="just"/>
            <a:r>
              <a:rPr lang="en-US" sz="2500" dirty="0"/>
              <a:t>The addressing in its simplest form can be n bits to define N different output lines with n =log</a:t>
            </a:r>
            <a:r>
              <a:rPr lang="en-US" sz="2500" baseline="-25000" dirty="0"/>
              <a:t>2</a:t>
            </a:r>
            <a:r>
              <a:rPr lang="en-US" sz="2500" dirty="0"/>
              <a:t> N. </a:t>
            </a:r>
          </a:p>
          <a:p>
            <a:pPr algn="just"/>
            <a:r>
              <a:rPr lang="en-US" sz="2500" dirty="0"/>
              <a:t>For example, for eight different output lines, we need a 3-bit address.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Slot Size</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Since a slot carries both data and an address in statistical TDM, the ratio of the data size to address size must be reasonable to make transmission efficient. </a:t>
            </a:r>
          </a:p>
          <a:p>
            <a:pPr algn="just"/>
            <a:r>
              <a:rPr lang="en-US" sz="2500" dirty="0"/>
              <a:t>For example, it would be inefficient to send 1 bit per slot as data when the address is 3 bits. </a:t>
            </a:r>
          </a:p>
          <a:p>
            <a:pPr algn="just"/>
            <a:r>
              <a:rPr lang="en-US" sz="2500" dirty="0"/>
              <a:t>In statistical TDM, a block of data is usually many bytes while the address is just a few bytes.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No Synchronization Bit</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There is another difference between synchronous and statistical TDM, but this time it is at the frame level. </a:t>
            </a:r>
          </a:p>
          <a:p>
            <a:pPr algn="just"/>
            <a:r>
              <a:rPr lang="en-US" sz="2500" dirty="0"/>
              <a:t>The frames in statistical TDM need not be synchronized, so we do not need synchronization bits.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Bandwidth</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In statistical TDM, the capacity of the link is normally less than the sum of the capacities of each channel. </a:t>
            </a:r>
          </a:p>
          <a:p>
            <a:pPr algn="just"/>
            <a:r>
              <a:rPr lang="en-US" sz="2500" dirty="0"/>
              <a:t>The designers of statistical TDM define the capacity of the link based on the statistics of the load for each channel. </a:t>
            </a:r>
          </a:p>
          <a:p>
            <a:pPr algn="just"/>
            <a:r>
              <a:rPr lang="en-US" sz="2500" dirty="0"/>
              <a:t>If on average only x percent of the input slots are filled, the capacity of the link reflects this. </a:t>
            </a:r>
          </a:p>
          <a:p>
            <a:pPr algn="just"/>
            <a:r>
              <a:rPr lang="en-US" sz="2500" dirty="0"/>
              <a:t>Of course, during peak times, some slots need to wait.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E39E-58F1-7D80-A634-DE6FE27CC430}"/>
              </a:ext>
            </a:extLst>
          </p:cNvPr>
          <p:cNvSpPr>
            <a:spLocks noGrp="1"/>
          </p:cNvSpPr>
          <p:nvPr>
            <p:ph type="title"/>
          </p:nvPr>
        </p:nvSpPr>
        <p:spPr/>
        <p:txBody>
          <a:bodyPr/>
          <a:lstStyle/>
          <a:p>
            <a:r>
              <a:rPr lang="en-IN" dirty="0"/>
              <a:t>Transmission Media</a:t>
            </a:r>
          </a:p>
        </p:txBody>
      </p:sp>
      <p:sp>
        <p:nvSpPr>
          <p:cNvPr id="3" name="Content Placeholder 2">
            <a:extLst>
              <a:ext uri="{FF2B5EF4-FFF2-40B4-BE49-F238E27FC236}">
                <a16:creationId xmlns:a16="http://schemas.microsoft.com/office/drawing/2014/main" id="{5A63477C-EA0C-A171-37E8-C3462A6B480B}"/>
              </a:ext>
            </a:extLst>
          </p:cNvPr>
          <p:cNvSpPr>
            <a:spLocks noGrp="1"/>
          </p:cNvSpPr>
          <p:nvPr>
            <p:ph idx="1"/>
          </p:nvPr>
        </p:nvSpPr>
        <p:spPr/>
        <p:txBody>
          <a:bodyPr/>
          <a:lstStyle/>
          <a:p>
            <a:r>
              <a:rPr lang="en-US" sz="2400" dirty="0"/>
              <a:t>Transmission media can be divided into two broad categories: guided and unguided.</a:t>
            </a:r>
            <a:endParaRPr lang="en-IN" sz="2400" dirty="0"/>
          </a:p>
        </p:txBody>
      </p:sp>
      <p:pic>
        <p:nvPicPr>
          <p:cNvPr id="5" name="Picture 4">
            <a:extLst>
              <a:ext uri="{FF2B5EF4-FFF2-40B4-BE49-F238E27FC236}">
                <a16:creationId xmlns:a16="http://schemas.microsoft.com/office/drawing/2014/main" id="{5504F61F-F641-A8B1-55B0-56ECF73D3638}"/>
              </a:ext>
            </a:extLst>
          </p:cNvPr>
          <p:cNvPicPr>
            <a:picLocks noChangeAspect="1"/>
          </p:cNvPicPr>
          <p:nvPr/>
        </p:nvPicPr>
        <p:blipFill>
          <a:blip r:embed="rId2"/>
          <a:stretch>
            <a:fillRect/>
          </a:stretch>
        </p:blipFill>
        <p:spPr>
          <a:xfrm>
            <a:off x="875979" y="2590717"/>
            <a:ext cx="7392041" cy="1905165"/>
          </a:xfrm>
          <a:prstGeom prst="rect">
            <a:avLst/>
          </a:prstGeom>
        </p:spPr>
      </p:pic>
    </p:spTree>
    <p:extLst>
      <p:ext uri="{BB962C8B-B14F-4D97-AF65-F5344CB8AC3E}">
        <p14:creationId xmlns:p14="http://schemas.microsoft.com/office/powerpoint/2010/main" val="1810123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387C-9D5B-30FB-6F20-7E1D8E974B34}"/>
              </a:ext>
            </a:extLst>
          </p:cNvPr>
          <p:cNvSpPr>
            <a:spLocks noGrp="1"/>
          </p:cNvSpPr>
          <p:nvPr>
            <p:ph type="title"/>
          </p:nvPr>
        </p:nvSpPr>
        <p:spPr/>
        <p:txBody>
          <a:bodyPr/>
          <a:lstStyle/>
          <a:p>
            <a:r>
              <a:rPr lang="en-IN" dirty="0"/>
              <a:t>Guided Media</a:t>
            </a:r>
          </a:p>
        </p:txBody>
      </p:sp>
      <p:sp>
        <p:nvSpPr>
          <p:cNvPr id="3" name="Content Placeholder 2">
            <a:extLst>
              <a:ext uri="{FF2B5EF4-FFF2-40B4-BE49-F238E27FC236}">
                <a16:creationId xmlns:a16="http://schemas.microsoft.com/office/drawing/2014/main" id="{5311E4F5-313A-A41F-8D0B-8D82AB660BA9}"/>
              </a:ext>
            </a:extLst>
          </p:cNvPr>
          <p:cNvSpPr>
            <a:spLocks noGrp="1"/>
          </p:cNvSpPr>
          <p:nvPr>
            <p:ph idx="1"/>
          </p:nvPr>
        </p:nvSpPr>
        <p:spPr/>
        <p:txBody>
          <a:bodyPr/>
          <a:lstStyle/>
          <a:p>
            <a:r>
              <a:rPr lang="en-US" dirty="0"/>
              <a:t>Guided media, which are those that provide a conduit(channel) from one device to another, include </a:t>
            </a:r>
          </a:p>
          <a:p>
            <a:pPr lvl="1"/>
            <a:r>
              <a:rPr lang="en-US" dirty="0"/>
              <a:t>twisted-pair cable</a:t>
            </a:r>
          </a:p>
          <a:p>
            <a:pPr lvl="1"/>
            <a:r>
              <a:rPr lang="en-US" dirty="0"/>
              <a:t>coaxial cable</a:t>
            </a:r>
          </a:p>
          <a:p>
            <a:pPr lvl="1"/>
            <a:r>
              <a:rPr lang="en-US" dirty="0"/>
              <a:t>fiber-optic cable.</a:t>
            </a:r>
            <a:endParaRPr lang="en-IN" dirty="0"/>
          </a:p>
        </p:txBody>
      </p:sp>
    </p:spTree>
    <p:extLst>
      <p:ext uri="{BB962C8B-B14F-4D97-AF65-F5344CB8AC3E}">
        <p14:creationId xmlns:p14="http://schemas.microsoft.com/office/powerpoint/2010/main" val="344452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Basic Multiplexing Techniques:</a:t>
            </a:r>
          </a:p>
        </p:txBody>
      </p:sp>
      <p:sp>
        <p:nvSpPr>
          <p:cNvPr id="10" name="Content Placeholder 9"/>
          <p:cNvSpPr>
            <a:spLocks noGrp="1"/>
          </p:cNvSpPr>
          <p:nvPr>
            <p:ph idx="1"/>
          </p:nvPr>
        </p:nvSpPr>
        <p:spPr>
          <a:xfrm>
            <a:off x="228600" y="4419600"/>
            <a:ext cx="8686800" cy="914400"/>
          </a:xfrm>
        </p:spPr>
        <p:txBody>
          <a:bodyPr/>
          <a:lstStyle/>
          <a:p>
            <a:pPr algn="just"/>
            <a:r>
              <a:rPr lang="en-US" sz="2500" dirty="0"/>
              <a:t>The first two are techniques designed for analog signals, the third, for digital signals.</a:t>
            </a:r>
          </a:p>
        </p:txBody>
      </p:sp>
      <p:pic>
        <p:nvPicPr>
          <p:cNvPr id="11" name="Picture 7"/>
          <p:cNvPicPr>
            <a:picLocks noChangeAspect="1" noChangeArrowheads="1"/>
          </p:cNvPicPr>
          <p:nvPr/>
        </p:nvPicPr>
        <p:blipFill>
          <a:blip r:embed="rId4"/>
          <a:srcRect/>
          <a:stretch>
            <a:fillRect/>
          </a:stretch>
        </p:blipFill>
        <p:spPr bwMode="auto">
          <a:xfrm>
            <a:off x="368300" y="1219200"/>
            <a:ext cx="8318500" cy="24098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15DF678-B836-85AA-EA34-830862DE0881}"/>
                  </a:ext>
                </a:extLst>
              </p14:cNvPr>
              <p14:cNvContentPartPr/>
              <p14:nvPr/>
            </p14:nvContentPartPr>
            <p14:xfrm>
              <a:off x="628245" y="4648110"/>
              <a:ext cx="8178120" cy="152640"/>
            </p14:xfrm>
          </p:contentPart>
        </mc:Choice>
        <mc:Fallback xmlns="">
          <p:pic>
            <p:nvPicPr>
              <p:cNvPr id="2" name="Ink 1">
                <a:extLst>
                  <a:ext uri="{FF2B5EF4-FFF2-40B4-BE49-F238E27FC236}">
                    <a16:creationId xmlns:a16="http://schemas.microsoft.com/office/drawing/2014/main" id="{515DF678-B836-85AA-EA34-830862DE0881}"/>
                  </a:ext>
                </a:extLst>
              </p:cNvPr>
              <p:cNvPicPr/>
              <p:nvPr/>
            </p:nvPicPr>
            <p:blipFill>
              <a:blip r:embed="rId6"/>
              <a:stretch>
                <a:fillRect/>
              </a:stretch>
            </p:blipFill>
            <p:spPr>
              <a:xfrm>
                <a:off x="574605" y="4540470"/>
                <a:ext cx="82857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DD2079E-0328-8129-1039-0E07A6811CCB}"/>
                  </a:ext>
                </a:extLst>
              </p14:cNvPr>
              <p14:cNvContentPartPr/>
              <p14:nvPr/>
            </p14:nvContentPartPr>
            <p14:xfrm>
              <a:off x="666765" y="4875630"/>
              <a:ext cx="4048920" cy="239760"/>
            </p14:xfrm>
          </p:contentPart>
        </mc:Choice>
        <mc:Fallback xmlns="">
          <p:pic>
            <p:nvPicPr>
              <p:cNvPr id="3" name="Ink 2">
                <a:extLst>
                  <a:ext uri="{FF2B5EF4-FFF2-40B4-BE49-F238E27FC236}">
                    <a16:creationId xmlns:a16="http://schemas.microsoft.com/office/drawing/2014/main" id="{6DD2079E-0328-8129-1039-0E07A6811CCB}"/>
                  </a:ext>
                </a:extLst>
              </p:cNvPr>
              <p:cNvPicPr/>
              <p:nvPr/>
            </p:nvPicPr>
            <p:blipFill>
              <a:blip r:embed="rId8"/>
              <a:stretch>
                <a:fillRect/>
              </a:stretch>
            </p:blipFill>
            <p:spPr>
              <a:xfrm>
                <a:off x="612765" y="4767990"/>
                <a:ext cx="41565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9AA05941-58FA-BF9B-1AD0-8EB01E2748F2}"/>
                  </a:ext>
                </a:extLst>
              </p14:cNvPr>
              <p14:cNvContentPartPr/>
              <p14:nvPr/>
            </p14:nvContentPartPr>
            <p14:xfrm>
              <a:off x="1776285" y="4936830"/>
              <a:ext cx="2805480" cy="229680"/>
            </p14:xfrm>
          </p:contentPart>
        </mc:Choice>
        <mc:Fallback xmlns="">
          <p:pic>
            <p:nvPicPr>
              <p:cNvPr id="4" name="Ink 3">
                <a:extLst>
                  <a:ext uri="{FF2B5EF4-FFF2-40B4-BE49-F238E27FC236}">
                    <a16:creationId xmlns:a16="http://schemas.microsoft.com/office/drawing/2014/main" id="{9AA05941-58FA-BF9B-1AD0-8EB01E2748F2}"/>
                  </a:ext>
                </a:extLst>
              </p:cNvPr>
              <p:cNvPicPr/>
              <p:nvPr/>
            </p:nvPicPr>
            <p:blipFill>
              <a:blip r:embed="rId10"/>
              <a:stretch>
                <a:fillRect/>
              </a:stretch>
            </p:blipFill>
            <p:spPr>
              <a:xfrm>
                <a:off x="1722285" y="4829190"/>
                <a:ext cx="2913120" cy="445320"/>
              </a:xfrm>
              <a:prstGeom prst="rect">
                <a:avLst/>
              </a:prstGeom>
            </p:spPr>
          </p:pic>
        </mc:Fallback>
      </mc:AlternateContent>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F50C-F424-2F71-FE9F-F45987294A9E}"/>
              </a:ext>
            </a:extLst>
          </p:cNvPr>
          <p:cNvSpPr>
            <a:spLocks noGrp="1"/>
          </p:cNvSpPr>
          <p:nvPr>
            <p:ph type="title"/>
          </p:nvPr>
        </p:nvSpPr>
        <p:spPr/>
        <p:txBody>
          <a:bodyPr/>
          <a:lstStyle/>
          <a:p>
            <a:r>
              <a:rPr lang="en-IN" dirty="0"/>
              <a:t>Twisted pair</a:t>
            </a:r>
          </a:p>
        </p:txBody>
      </p:sp>
      <p:sp>
        <p:nvSpPr>
          <p:cNvPr id="3" name="Content Placeholder 2">
            <a:extLst>
              <a:ext uri="{FF2B5EF4-FFF2-40B4-BE49-F238E27FC236}">
                <a16:creationId xmlns:a16="http://schemas.microsoft.com/office/drawing/2014/main" id="{D5EAE8E7-3385-3C32-E60C-95FC67DF8DEB}"/>
              </a:ext>
            </a:extLst>
          </p:cNvPr>
          <p:cNvSpPr>
            <a:spLocks noGrp="1"/>
          </p:cNvSpPr>
          <p:nvPr>
            <p:ph idx="1"/>
          </p:nvPr>
        </p:nvSpPr>
        <p:spPr/>
        <p:txBody>
          <a:bodyPr/>
          <a:lstStyle/>
          <a:p>
            <a:pPr algn="l"/>
            <a:r>
              <a:rPr lang="en-US" sz="1800" b="0" i="0" u="none" strike="noStrike" baseline="0" dirty="0">
                <a:latin typeface="Times-Roman"/>
              </a:rPr>
              <a:t>A twisted pair consists of two copper conductors, each with its own plastic </a:t>
            </a:r>
            <a:r>
              <a:rPr lang="en-IN" sz="1800" b="0" i="0" u="none" strike="noStrike" baseline="0" dirty="0">
                <a:latin typeface="Times-Roman"/>
              </a:rPr>
              <a:t>insulation, twisted together.</a:t>
            </a:r>
          </a:p>
          <a:p>
            <a:pPr algn="l"/>
            <a:r>
              <a:rPr lang="en-US" sz="1800" b="0" i="0" u="none" strike="noStrike" baseline="0" dirty="0">
                <a:latin typeface="Times-Roman"/>
              </a:rPr>
              <a:t>One of the wires is used to carry signals to the receiver, and the other is used only </a:t>
            </a:r>
            <a:r>
              <a:rPr lang="en-IN" sz="1800" b="0" i="0" u="none" strike="noStrike" baseline="0" dirty="0">
                <a:latin typeface="Times-Roman"/>
              </a:rPr>
              <a:t>as a ground reference</a:t>
            </a:r>
            <a:r>
              <a:rPr lang="en-IN" sz="1800" dirty="0">
                <a:latin typeface="Times-Roman"/>
              </a:rPr>
              <a:t>.</a:t>
            </a:r>
          </a:p>
          <a:p>
            <a:pPr algn="l"/>
            <a:r>
              <a:rPr lang="en-IN" sz="1800" dirty="0">
                <a:latin typeface="Times-Roman"/>
              </a:rPr>
              <a:t>I</a:t>
            </a:r>
            <a:r>
              <a:rPr lang="en-IN" sz="1800" b="0" i="0" u="none" strike="noStrike" baseline="0" dirty="0">
                <a:latin typeface="Times-Roman"/>
              </a:rPr>
              <a:t>nterference (noise) </a:t>
            </a:r>
            <a:r>
              <a:rPr lang="en-US" sz="1800" b="0" i="0" u="none" strike="noStrike" baseline="0" dirty="0">
                <a:latin typeface="Times-Roman"/>
              </a:rPr>
              <a:t>and crosstalk may affect both wires and create unwanted signals.</a:t>
            </a:r>
          </a:p>
          <a:p>
            <a:pPr algn="l"/>
            <a:endParaRPr lang="en-IN" dirty="0"/>
          </a:p>
        </p:txBody>
      </p:sp>
      <p:pic>
        <p:nvPicPr>
          <p:cNvPr id="5" name="Picture 4">
            <a:extLst>
              <a:ext uri="{FF2B5EF4-FFF2-40B4-BE49-F238E27FC236}">
                <a16:creationId xmlns:a16="http://schemas.microsoft.com/office/drawing/2014/main" id="{AB6CC99D-3374-A0E8-1F35-0FBED0E3F70D}"/>
              </a:ext>
            </a:extLst>
          </p:cNvPr>
          <p:cNvPicPr>
            <a:picLocks noChangeAspect="1"/>
          </p:cNvPicPr>
          <p:nvPr/>
        </p:nvPicPr>
        <p:blipFill>
          <a:blip r:embed="rId2"/>
          <a:stretch>
            <a:fillRect/>
          </a:stretch>
        </p:blipFill>
        <p:spPr>
          <a:xfrm>
            <a:off x="1143000" y="3543300"/>
            <a:ext cx="7003387" cy="1082134"/>
          </a:xfrm>
          <a:prstGeom prst="rect">
            <a:avLst/>
          </a:prstGeom>
        </p:spPr>
      </p:pic>
    </p:spTree>
    <p:extLst>
      <p:ext uri="{BB962C8B-B14F-4D97-AF65-F5344CB8AC3E}">
        <p14:creationId xmlns:p14="http://schemas.microsoft.com/office/powerpoint/2010/main" val="2180755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555D-A6C0-DF4D-C61F-07A3676683A3}"/>
              </a:ext>
            </a:extLst>
          </p:cNvPr>
          <p:cNvSpPr>
            <a:spLocks noGrp="1"/>
          </p:cNvSpPr>
          <p:nvPr>
            <p:ph type="title"/>
          </p:nvPr>
        </p:nvSpPr>
        <p:spPr/>
        <p:txBody>
          <a:bodyPr/>
          <a:lstStyle/>
          <a:p>
            <a:r>
              <a:rPr lang="en-IN" dirty="0"/>
              <a:t>Why twisted?</a:t>
            </a:r>
          </a:p>
        </p:txBody>
      </p:sp>
      <p:sp>
        <p:nvSpPr>
          <p:cNvPr id="3" name="Content Placeholder 2">
            <a:extLst>
              <a:ext uri="{FF2B5EF4-FFF2-40B4-BE49-F238E27FC236}">
                <a16:creationId xmlns:a16="http://schemas.microsoft.com/office/drawing/2014/main" id="{F6BBD8AA-989C-30C7-EC00-D49D9CE54DFD}"/>
              </a:ext>
            </a:extLst>
          </p:cNvPr>
          <p:cNvSpPr>
            <a:spLocks noGrp="1"/>
          </p:cNvSpPr>
          <p:nvPr>
            <p:ph idx="1"/>
          </p:nvPr>
        </p:nvSpPr>
        <p:spPr/>
        <p:txBody>
          <a:bodyPr/>
          <a:lstStyle/>
          <a:p>
            <a:pPr algn="l"/>
            <a:r>
              <a:rPr lang="en-US" sz="1800" b="0" i="0" u="none" strike="noStrike" baseline="0" dirty="0">
                <a:latin typeface="Times-Roman"/>
              </a:rPr>
              <a:t>By twisting the pairs, a balance is maintained. </a:t>
            </a:r>
          </a:p>
          <a:p>
            <a:pPr algn="l"/>
            <a:r>
              <a:rPr lang="en-US" sz="1800" b="0" i="0" u="none" strike="noStrike" baseline="0" dirty="0">
                <a:latin typeface="Times-Roman"/>
              </a:rPr>
              <a:t>Suppose in one twist, one wire is closer to the noise source and the other is farther; in the next twist, the reverse is true. </a:t>
            </a:r>
          </a:p>
          <a:p>
            <a:pPr algn="l"/>
            <a:r>
              <a:rPr lang="en-US" sz="1800" b="0" i="0" u="none" strike="noStrike" baseline="0" dirty="0">
                <a:latin typeface="Times-Roman"/>
              </a:rPr>
              <a:t>Twisting makes it probable that both wires are equally affected by external influences </a:t>
            </a:r>
            <a:r>
              <a:rPr lang="en-IN" sz="1800" b="0" i="0" u="none" strike="noStrike" baseline="0" dirty="0">
                <a:latin typeface="Times-Roman"/>
              </a:rPr>
              <a:t>(noise or crosstalk). </a:t>
            </a:r>
          </a:p>
          <a:p>
            <a:pPr algn="l"/>
            <a:r>
              <a:rPr lang="en-US" sz="1800" dirty="0">
                <a:latin typeface="Times-Roman"/>
              </a:rPr>
              <a:t>T</a:t>
            </a:r>
            <a:r>
              <a:rPr lang="en-US" sz="1800" b="0" i="0" u="none" strike="noStrike" baseline="0" dirty="0">
                <a:latin typeface="Times-Roman"/>
              </a:rPr>
              <a:t>he receiver, which calculates the difference between the two, receives no unwanted signals. The unwanted signals are mostly canceled </a:t>
            </a:r>
            <a:r>
              <a:rPr lang="en-IN" sz="1800" b="0" i="0" u="none" strike="noStrike" baseline="0" dirty="0">
                <a:latin typeface="Times-Roman"/>
              </a:rPr>
              <a:t>out.</a:t>
            </a:r>
            <a:endParaRPr lang="en-IN" dirty="0"/>
          </a:p>
        </p:txBody>
      </p:sp>
    </p:spTree>
    <p:extLst>
      <p:ext uri="{BB962C8B-B14F-4D97-AF65-F5344CB8AC3E}">
        <p14:creationId xmlns:p14="http://schemas.microsoft.com/office/powerpoint/2010/main" val="3028961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2368-0D40-43FA-C8CB-53F3DBF731BE}"/>
              </a:ext>
            </a:extLst>
          </p:cNvPr>
          <p:cNvSpPr>
            <a:spLocks noGrp="1"/>
          </p:cNvSpPr>
          <p:nvPr>
            <p:ph type="title"/>
          </p:nvPr>
        </p:nvSpPr>
        <p:spPr/>
        <p:txBody>
          <a:bodyPr/>
          <a:lstStyle/>
          <a:p>
            <a:r>
              <a:rPr lang="en-IN" dirty="0"/>
              <a:t>UTP Connector</a:t>
            </a:r>
          </a:p>
        </p:txBody>
      </p:sp>
      <p:sp>
        <p:nvSpPr>
          <p:cNvPr id="3" name="Content Placeholder 2">
            <a:extLst>
              <a:ext uri="{FF2B5EF4-FFF2-40B4-BE49-F238E27FC236}">
                <a16:creationId xmlns:a16="http://schemas.microsoft.com/office/drawing/2014/main" id="{418838A1-005B-26EE-CD4E-2029FEE097D6}"/>
              </a:ext>
            </a:extLst>
          </p:cNvPr>
          <p:cNvSpPr>
            <a:spLocks noGrp="1"/>
          </p:cNvSpPr>
          <p:nvPr>
            <p:ph idx="1"/>
          </p:nvPr>
        </p:nvSpPr>
        <p:spPr/>
        <p:txBody>
          <a:bodyPr/>
          <a:lstStyle/>
          <a:p>
            <a:r>
              <a:rPr lang="en-US" dirty="0"/>
              <a:t>The most common UTP connector is RJ45 (RJ stands for registered jack), as shown</a:t>
            </a:r>
          </a:p>
          <a:p>
            <a:r>
              <a:rPr lang="en-US" dirty="0"/>
              <a:t>The RJ45 is a keyed connector, meaning the connector can be inserted in only one way.</a:t>
            </a:r>
            <a:endParaRPr lang="en-IN" dirty="0"/>
          </a:p>
        </p:txBody>
      </p:sp>
      <p:pic>
        <p:nvPicPr>
          <p:cNvPr id="5" name="Picture 4">
            <a:extLst>
              <a:ext uri="{FF2B5EF4-FFF2-40B4-BE49-F238E27FC236}">
                <a16:creationId xmlns:a16="http://schemas.microsoft.com/office/drawing/2014/main" id="{2BC0138A-7183-C53A-0585-BA54B930E532}"/>
              </a:ext>
            </a:extLst>
          </p:cNvPr>
          <p:cNvPicPr>
            <a:picLocks noChangeAspect="1"/>
          </p:cNvPicPr>
          <p:nvPr/>
        </p:nvPicPr>
        <p:blipFill>
          <a:blip r:embed="rId2"/>
          <a:stretch>
            <a:fillRect/>
          </a:stretch>
        </p:blipFill>
        <p:spPr>
          <a:xfrm>
            <a:off x="2914650" y="3733800"/>
            <a:ext cx="3314700" cy="1608960"/>
          </a:xfrm>
          <a:prstGeom prst="rect">
            <a:avLst/>
          </a:prstGeom>
        </p:spPr>
      </p:pic>
    </p:spTree>
    <p:extLst>
      <p:ext uri="{BB962C8B-B14F-4D97-AF65-F5344CB8AC3E}">
        <p14:creationId xmlns:p14="http://schemas.microsoft.com/office/powerpoint/2010/main" val="2687118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F442-AFB5-B821-2700-A4B61BFA1E20}"/>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83CC661-28F2-1C8E-0BB0-A117E1FA1689}"/>
              </a:ext>
            </a:extLst>
          </p:cNvPr>
          <p:cNvSpPr>
            <a:spLocks noGrp="1"/>
          </p:cNvSpPr>
          <p:nvPr>
            <p:ph idx="1"/>
          </p:nvPr>
        </p:nvSpPr>
        <p:spPr/>
        <p:txBody>
          <a:bodyPr/>
          <a:lstStyle/>
          <a:p>
            <a:r>
              <a:rPr lang="en-US" dirty="0"/>
              <a:t>telephone lines to provide voice and data channels</a:t>
            </a:r>
          </a:p>
          <a:p>
            <a:r>
              <a:rPr lang="en-US" dirty="0"/>
              <a:t>DSL lines for high data rate connections</a:t>
            </a:r>
            <a:endParaRPr lang="en-IN" dirty="0"/>
          </a:p>
        </p:txBody>
      </p:sp>
    </p:spTree>
    <p:extLst>
      <p:ext uri="{BB962C8B-B14F-4D97-AF65-F5344CB8AC3E}">
        <p14:creationId xmlns:p14="http://schemas.microsoft.com/office/powerpoint/2010/main" val="987124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8DE1-CCB8-1452-85E9-6545061ABA94}"/>
              </a:ext>
            </a:extLst>
          </p:cNvPr>
          <p:cNvSpPr>
            <a:spLocks noGrp="1"/>
          </p:cNvSpPr>
          <p:nvPr>
            <p:ph type="title"/>
          </p:nvPr>
        </p:nvSpPr>
        <p:spPr/>
        <p:txBody>
          <a:bodyPr/>
          <a:lstStyle/>
          <a:p>
            <a:r>
              <a:rPr lang="en-IN" dirty="0"/>
              <a:t>Coaxial Cable (</a:t>
            </a:r>
            <a:r>
              <a:rPr lang="en-IN" dirty="0" err="1"/>
              <a:t>CoAx</a:t>
            </a:r>
            <a:r>
              <a:rPr lang="en-IN" dirty="0"/>
              <a:t>)</a:t>
            </a:r>
          </a:p>
        </p:txBody>
      </p:sp>
      <p:sp>
        <p:nvSpPr>
          <p:cNvPr id="3" name="Content Placeholder 2">
            <a:extLst>
              <a:ext uri="{FF2B5EF4-FFF2-40B4-BE49-F238E27FC236}">
                <a16:creationId xmlns:a16="http://schemas.microsoft.com/office/drawing/2014/main" id="{2665A565-D294-BAD4-BBFB-37D0188BAD06}"/>
              </a:ext>
            </a:extLst>
          </p:cNvPr>
          <p:cNvSpPr>
            <a:spLocks noGrp="1"/>
          </p:cNvSpPr>
          <p:nvPr>
            <p:ph idx="1"/>
          </p:nvPr>
        </p:nvSpPr>
        <p:spPr>
          <a:xfrm>
            <a:off x="457200" y="1371600"/>
            <a:ext cx="8229600" cy="3886200"/>
          </a:xfrm>
        </p:spPr>
        <p:txBody>
          <a:bodyPr/>
          <a:lstStyle/>
          <a:p>
            <a:r>
              <a:rPr lang="en-US" sz="2800" dirty="0"/>
              <a:t>Coaxial cable (or coax) carries signals of higher frequency ranges.</a:t>
            </a:r>
          </a:p>
          <a:p>
            <a:r>
              <a:rPr lang="en-US" sz="2800" dirty="0" err="1"/>
              <a:t>CoAx</a:t>
            </a:r>
            <a:r>
              <a:rPr lang="en-US" sz="2800" dirty="0"/>
              <a:t> has a central core conductor of solid or stranded wire (usually copper) enclosed in an insulating sheath, which is, encased in an outer conductor of metal foil</a:t>
            </a:r>
          </a:p>
          <a:p>
            <a:r>
              <a:rPr lang="en-US" sz="2800" dirty="0"/>
              <a:t>The outer metallic wrapping serves both as a shield against noise and as the second conductor, which completes the circuit</a:t>
            </a:r>
            <a:endParaRPr lang="en-IN" sz="2800" dirty="0"/>
          </a:p>
        </p:txBody>
      </p:sp>
    </p:spTree>
    <p:extLst>
      <p:ext uri="{BB962C8B-B14F-4D97-AF65-F5344CB8AC3E}">
        <p14:creationId xmlns:p14="http://schemas.microsoft.com/office/powerpoint/2010/main" val="1159944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2565-C8F7-BAC4-0317-A5948E874602}"/>
              </a:ext>
            </a:extLst>
          </p:cNvPr>
          <p:cNvSpPr>
            <a:spLocks noGrp="1"/>
          </p:cNvSpPr>
          <p:nvPr>
            <p:ph type="title"/>
          </p:nvPr>
        </p:nvSpPr>
        <p:spPr/>
        <p:txBody>
          <a:bodyPr/>
          <a:lstStyle/>
          <a:p>
            <a:r>
              <a:rPr lang="en-IN" sz="3600" dirty="0"/>
              <a:t>Bayonet Neill-</a:t>
            </a:r>
            <a:r>
              <a:rPr lang="en-IN" sz="3600" dirty="0" err="1"/>
              <a:t>Concelman</a:t>
            </a:r>
            <a:r>
              <a:rPr lang="en-IN" sz="3600" dirty="0"/>
              <a:t> (BNC) connector</a:t>
            </a:r>
          </a:p>
        </p:txBody>
      </p:sp>
      <p:pic>
        <p:nvPicPr>
          <p:cNvPr id="5" name="Content Placeholder 4">
            <a:extLst>
              <a:ext uri="{FF2B5EF4-FFF2-40B4-BE49-F238E27FC236}">
                <a16:creationId xmlns:a16="http://schemas.microsoft.com/office/drawing/2014/main" id="{6DCEB1BC-1AB6-F801-3F1F-87A56C7E49DD}"/>
              </a:ext>
            </a:extLst>
          </p:cNvPr>
          <p:cNvPicPr>
            <a:picLocks noGrp="1" noChangeAspect="1"/>
          </p:cNvPicPr>
          <p:nvPr>
            <p:ph idx="1"/>
          </p:nvPr>
        </p:nvPicPr>
        <p:blipFill>
          <a:blip r:embed="rId2"/>
          <a:stretch>
            <a:fillRect/>
          </a:stretch>
        </p:blipFill>
        <p:spPr>
          <a:xfrm>
            <a:off x="837876" y="2590717"/>
            <a:ext cx="7468247" cy="1905165"/>
          </a:xfrm>
        </p:spPr>
      </p:pic>
    </p:spTree>
    <p:extLst>
      <p:ext uri="{BB962C8B-B14F-4D97-AF65-F5344CB8AC3E}">
        <p14:creationId xmlns:p14="http://schemas.microsoft.com/office/powerpoint/2010/main" val="1684921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AC92-F92E-AD78-4F58-E854BE700DC9}"/>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2044F01C-D57F-3FBA-0C59-AD9FB013E997}"/>
              </a:ext>
            </a:extLst>
          </p:cNvPr>
          <p:cNvSpPr>
            <a:spLocks noGrp="1"/>
          </p:cNvSpPr>
          <p:nvPr>
            <p:ph idx="1"/>
          </p:nvPr>
        </p:nvSpPr>
        <p:spPr/>
        <p:txBody>
          <a:bodyPr/>
          <a:lstStyle/>
          <a:p>
            <a:r>
              <a:rPr lang="en-US" dirty="0"/>
              <a:t>Analog telephone networks carrying 10,000 voice signals</a:t>
            </a:r>
          </a:p>
          <a:p>
            <a:r>
              <a:rPr lang="en-US" dirty="0"/>
              <a:t>Digital telephone networks carrying digital data up to 600 Mbps</a:t>
            </a:r>
            <a:endParaRPr lang="en-IN" dirty="0"/>
          </a:p>
        </p:txBody>
      </p:sp>
    </p:spTree>
    <p:extLst>
      <p:ext uri="{BB962C8B-B14F-4D97-AF65-F5344CB8AC3E}">
        <p14:creationId xmlns:p14="http://schemas.microsoft.com/office/powerpoint/2010/main" val="3070278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BF1-2450-D777-C434-DC6FE278F277}"/>
              </a:ext>
            </a:extLst>
          </p:cNvPr>
          <p:cNvSpPr>
            <a:spLocks noGrp="1"/>
          </p:cNvSpPr>
          <p:nvPr>
            <p:ph type="title"/>
          </p:nvPr>
        </p:nvSpPr>
        <p:spPr/>
        <p:txBody>
          <a:bodyPr/>
          <a:lstStyle/>
          <a:p>
            <a:r>
              <a:rPr lang="en-IN" dirty="0" err="1"/>
              <a:t>Fiber</a:t>
            </a:r>
            <a:r>
              <a:rPr lang="en-IN" dirty="0"/>
              <a:t>-Optic Cable</a:t>
            </a:r>
          </a:p>
        </p:txBody>
      </p:sp>
      <p:sp>
        <p:nvSpPr>
          <p:cNvPr id="3" name="Content Placeholder 2">
            <a:extLst>
              <a:ext uri="{FF2B5EF4-FFF2-40B4-BE49-F238E27FC236}">
                <a16:creationId xmlns:a16="http://schemas.microsoft.com/office/drawing/2014/main" id="{26D68E6B-BDDF-A5A6-4714-676CAFE02E91}"/>
              </a:ext>
            </a:extLst>
          </p:cNvPr>
          <p:cNvSpPr>
            <a:spLocks noGrp="1"/>
          </p:cNvSpPr>
          <p:nvPr>
            <p:ph idx="1"/>
          </p:nvPr>
        </p:nvSpPr>
        <p:spPr/>
        <p:txBody>
          <a:bodyPr/>
          <a:lstStyle/>
          <a:p>
            <a:r>
              <a:rPr lang="en-US" sz="1800" dirty="0"/>
              <a:t>fiber-optic cable is made of glass or plastic and transmits signals in the form of light.</a:t>
            </a:r>
          </a:p>
          <a:p>
            <a:r>
              <a:rPr lang="en-US" sz="1800" dirty="0"/>
              <a:t>ray of light traveling through one substance suddenly enters another substance (of a different density), the ray changes direction</a:t>
            </a:r>
          </a:p>
          <a:p>
            <a:r>
              <a:rPr lang="en-US" sz="1800" dirty="0"/>
              <a:t>if the angle of incidence I (the angle the ray makes with the line perpendicular to the interface between the two substances) is less than the critical angle, the ray refracts and moves closer to the surface.</a:t>
            </a:r>
          </a:p>
          <a:p>
            <a:r>
              <a:rPr lang="en-US" sz="1800" dirty="0"/>
              <a:t>If the angle of incidence is equal to the critical angle, the light bends along the interface.</a:t>
            </a:r>
          </a:p>
          <a:p>
            <a:r>
              <a:rPr lang="en-US" sz="1800" dirty="0"/>
              <a:t>If the angle is greater than the critical angle, the ray reflects (makes a turn) and travels again in the denser substance.</a:t>
            </a:r>
            <a:endParaRPr lang="en-IN" sz="1800" dirty="0"/>
          </a:p>
        </p:txBody>
      </p:sp>
    </p:spTree>
    <p:extLst>
      <p:ext uri="{BB962C8B-B14F-4D97-AF65-F5344CB8AC3E}">
        <p14:creationId xmlns:p14="http://schemas.microsoft.com/office/powerpoint/2010/main" val="2719973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8B03-EA43-7AA8-6761-9677B86B2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04B228-5A67-6F11-A1E0-62379D418B1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F32240-3BE6-D325-1814-0DFE042B5EB5}"/>
              </a:ext>
            </a:extLst>
          </p:cNvPr>
          <p:cNvPicPr>
            <a:picLocks noChangeAspect="1"/>
          </p:cNvPicPr>
          <p:nvPr/>
        </p:nvPicPr>
        <p:blipFill>
          <a:blip r:embed="rId2"/>
          <a:stretch>
            <a:fillRect/>
          </a:stretch>
        </p:blipFill>
        <p:spPr>
          <a:xfrm>
            <a:off x="159637" y="2167780"/>
            <a:ext cx="8824725" cy="2522439"/>
          </a:xfrm>
          <a:prstGeom prst="rect">
            <a:avLst/>
          </a:prstGeom>
        </p:spPr>
      </p:pic>
    </p:spTree>
    <p:extLst>
      <p:ext uri="{BB962C8B-B14F-4D97-AF65-F5344CB8AC3E}">
        <p14:creationId xmlns:p14="http://schemas.microsoft.com/office/powerpoint/2010/main" val="1394568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E1C5-6546-C1AE-2965-312D0293A605}"/>
              </a:ext>
            </a:extLst>
          </p:cNvPr>
          <p:cNvSpPr>
            <a:spLocks noGrp="1"/>
          </p:cNvSpPr>
          <p:nvPr>
            <p:ph type="title"/>
          </p:nvPr>
        </p:nvSpPr>
        <p:spPr/>
        <p:txBody>
          <a:bodyPr/>
          <a:lstStyle/>
          <a:p>
            <a:r>
              <a:rPr lang="en-IN" dirty="0" err="1"/>
              <a:t>CoAx</a:t>
            </a:r>
            <a:endParaRPr lang="en-IN" dirty="0"/>
          </a:p>
        </p:txBody>
      </p:sp>
      <p:sp>
        <p:nvSpPr>
          <p:cNvPr id="3" name="Content Placeholder 2">
            <a:extLst>
              <a:ext uri="{FF2B5EF4-FFF2-40B4-BE49-F238E27FC236}">
                <a16:creationId xmlns:a16="http://schemas.microsoft.com/office/drawing/2014/main" id="{14EB78AC-460D-569E-AD14-A9C592087F4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B189F2C-6E68-8642-F895-6454596FFEFD}"/>
              </a:ext>
            </a:extLst>
          </p:cNvPr>
          <p:cNvPicPr>
            <a:picLocks noChangeAspect="1"/>
          </p:cNvPicPr>
          <p:nvPr/>
        </p:nvPicPr>
        <p:blipFill>
          <a:blip r:embed="rId2"/>
          <a:stretch>
            <a:fillRect/>
          </a:stretch>
        </p:blipFill>
        <p:spPr>
          <a:xfrm>
            <a:off x="1535167" y="2579296"/>
            <a:ext cx="6073666" cy="1699407"/>
          </a:xfrm>
          <a:prstGeom prst="rect">
            <a:avLst/>
          </a:prstGeom>
        </p:spPr>
      </p:pic>
    </p:spTree>
    <p:extLst>
      <p:ext uri="{BB962C8B-B14F-4D97-AF65-F5344CB8AC3E}">
        <p14:creationId xmlns:p14="http://schemas.microsoft.com/office/powerpoint/2010/main" val="1750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FDM is an analog technique that can be applied when the bandwidth of a link (in hertz) is greater than the combined bandwidths of the signals to be transmitted. </a:t>
            </a:r>
          </a:p>
          <a:p>
            <a:pPr algn="just"/>
            <a:r>
              <a:rPr lang="en-US" sz="2500" dirty="0"/>
              <a:t>In FDM, signals generated by each sending device </a:t>
            </a:r>
            <a:r>
              <a:rPr lang="en-US" sz="2500" b="1" i="1" dirty="0"/>
              <a:t>modulate different carrier frequencies</a:t>
            </a:r>
            <a:r>
              <a:rPr lang="en-US" sz="2500" dirty="0"/>
              <a:t>. </a:t>
            </a:r>
          </a:p>
          <a:p>
            <a:pPr algn="just"/>
            <a:r>
              <a:rPr lang="en-US" sz="2500" dirty="0"/>
              <a:t>These modulated signals are then combined into a single composite signal that can be transported by the link.</a:t>
            </a:r>
          </a:p>
          <a:p>
            <a:pPr algn="just"/>
            <a:r>
              <a:rPr lang="en-US" sz="2500" dirty="0"/>
              <a:t>Carrier frequencies are separated by sufficient bandwidth to accommodate the modulated signal. </a:t>
            </a:r>
          </a:p>
          <a:p>
            <a:pPr algn="just"/>
            <a:r>
              <a:rPr lang="en-US" sz="2500" dirty="0"/>
              <a:t>These bandwidth ranges are the channels through which the various signals travel.</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E9A5060-2A3F-8224-103D-955D5B27E0F6}"/>
                  </a:ext>
                </a:extLst>
              </p14:cNvPr>
              <p14:cNvContentPartPr/>
              <p14:nvPr/>
            </p14:nvContentPartPr>
            <p14:xfrm>
              <a:off x="4581045" y="4952670"/>
              <a:ext cx="196200" cy="1032120"/>
            </p14:xfrm>
          </p:contentPart>
        </mc:Choice>
        <mc:Fallback>
          <p:pic>
            <p:nvPicPr>
              <p:cNvPr id="2" name="Ink 1">
                <a:extLst>
                  <a:ext uri="{FF2B5EF4-FFF2-40B4-BE49-F238E27FC236}">
                    <a16:creationId xmlns:a16="http://schemas.microsoft.com/office/drawing/2014/main" id="{1E9A5060-2A3F-8224-103D-955D5B27E0F6}"/>
                  </a:ext>
                </a:extLst>
              </p:cNvPr>
              <p:cNvPicPr/>
              <p:nvPr/>
            </p:nvPicPr>
            <p:blipFill>
              <a:blip r:embed="rId5"/>
              <a:stretch>
                <a:fillRect/>
              </a:stretch>
            </p:blipFill>
            <p:spPr>
              <a:xfrm>
                <a:off x="4527405" y="4845030"/>
                <a:ext cx="303840" cy="124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82F2DC0-8369-D917-90F7-12662E4899FC}"/>
                  </a:ext>
                </a:extLst>
              </p14:cNvPr>
              <p14:cNvContentPartPr/>
              <p14:nvPr/>
            </p14:nvContentPartPr>
            <p14:xfrm>
              <a:off x="4371885" y="5068230"/>
              <a:ext cx="11520" cy="37440"/>
            </p14:xfrm>
          </p:contentPart>
        </mc:Choice>
        <mc:Fallback>
          <p:pic>
            <p:nvPicPr>
              <p:cNvPr id="3" name="Ink 2">
                <a:extLst>
                  <a:ext uri="{FF2B5EF4-FFF2-40B4-BE49-F238E27FC236}">
                    <a16:creationId xmlns:a16="http://schemas.microsoft.com/office/drawing/2014/main" id="{F82F2DC0-8369-D917-90F7-12662E4899FC}"/>
                  </a:ext>
                </a:extLst>
              </p:cNvPr>
              <p:cNvPicPr/>
              <p:nvPr/>
            </p:nvPicPr>
            <p:blipFill>
              <a:blip r:embed="rId7"/>
              <a:stretch>
                <a:fillRect/>
              </a:stretch>
            </p:blipFill>
            <p:spPr>
              <a:xfrm>
                <a:off x="4318245" y="4960590"/>
                <a:ext cx="119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D2FEBB00-6AC3-D3CB-ED91-960EA6909007}"/>
                  </a:ext>
                </a:extLst>
              </p14:cNvPr>
              <p14:cNvContentPartPr/>
              <p14:nvPr/>
            </p14:nvContentPartPr>
            <p14:xfrm>
              <a:off x="4524165" y="4942950"/>
              <a:ext cx="726120" cy="10080"/>
            </p14:xfrm>
          </p:contentPart>
        </mc:Choice>
        <mc:Fallback>
          <p:pic>
            <p:nvPicPr>
              <p:cNvPr id="4" name="Ink 3">
                <a:extLst>
                  <a:ext uri="{FF2B5EF4-FFF2-40B4-BE49-F238E27FC236}">
                    <a16:creationId xmlns:a16="http://schemas.microsoft.com/office/drawing/2014/main" id="{D2FEBB00-6AC3-D3CB-ED91-960EA6909007}"/>
                  </a:ext>
                </a:extLst>
              </p:cNvPr>
              <p:cNvPicPr/>
              <p:nvPr/>
            </p:nvPicPr>
            <p:blipFill>
              <a:blip r:embed="rId9"/>
              <a:stretch>
                <a:fillRect/>
              </a:stretch>
            </p:blipFill>
            <p:spPr>
              <a:xfrm>
                <a:off x="4470165" y="4835310"/>
                <a:ext cx="8337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BBE51691-2F28-88B9-3350-8F98595554BE}"/>
                  </a:ext>
                </a:extLst>
              </p14:cNvPr>
              <p14:cNvContentPartPr/>
              <p14:nvPr/>
            </p14:nvContentPartPr>
            <p14:xfrm>
              <a:off x="4543245" y="5362350"/>
              <a:ext cx="1116000" cy="10080"/>
            </p14:xfrm>
          </p:contentPart>
        </mc:Choice>
        <mc:Fallback>
          <p:pic>
            <p:nvPicPr>
              <p:cNvPr id="5" name="Ink 4">
                <a:extLst>
                  <a:ext uri="{FF2B5EF4-FFF2-40B4-BE49-F238E27FC236}">
                    <a16:creationId xmlns:a16="http://schemas.microsoft.com/office/drawing/2014/main" id="{BBE51691-2F28-88B9-3350-8F98595554BE}"/>
                  </a:ext>
                </a:extLst>
              </p:cNvPr>
              <p:cNvPicPr/>
              <p:nvPr/>
            </p:nvPicPr>
            <p:blipFill>
              <a:blip r:embed="rId11"/>
              <a:stretch>
                <a:fillRect/>
              </a:stretch>
            </p:blipFill>
            <p:spPr>
              <a:xfrm>
                <a:off x="4489605" y="5254350"/>
                <a:ext cx="12236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6D49BF1-CDEC-ECEC-A84E-BC3470725CE1}"/>
                  </a:ext>
                </a:extLst>
              </p14:cNvPr>
              <p14:cNvContentPartPr/>
              <p14:nvPr/>
            </p14:nvContentPartPr>
            <p14:xfrm>
              <a:off x="5787405" y="4972830"/>
              <a:ext cx="541800" cy="668160"/>
            </p14:xfrm>
          </p:contentPart>
        </mc:Choice>
        <mc:Fallback>
          <p:pic>
            <p:nvPicPr>
              <p:cNvPr id="6" name="Ink 5">
                <a:extLst>
                  <a:ext uri="{FF2B5EF4-FFF2-40B4-BE49-F238E27FC236}">
                    <a16:creationId xmlns:a16="http://schemas.microsoft.com/office/drawing/2014/main" id="{86D49BF1-CDEC-ECEC-A84E-BC3470725CE1}"/>
                  </a:ext>
                </a:extLst>
              </p:cNvPr>
              <p:cNvPicPr/>
              <p:nvPr/>
            </p:nvPicPr>
            <p:blipFill>
              <a:blip r:embed="rId13"/>
              <a:stretch>
                <a:fillRect/>
              </a:stretch>
            </p:blipFill>
            <p:spPr>
              <a:xfrm>
                <a:off x="5733765" y="4864830"/>
                <a:ext cx="649440" cy="883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780DCF52-3ABC-4F37-F04F-7FB573997C49}"/>
                  </a:ext>
                </a:extLst>
              </p14:cNvPr>
              <p14:cNvContentPartPr/>
              <p14:nvPr/>
            </p14:nvContentPartPr>
            <p14:xfrm>
              <a:off x="6429285" y="4965630"/>
              <a:ext cx="429840" cy="891360"/>
            </p14:xfrm>
          </p:contentPart>
        </mc:Choice>
        <mc:Fallback>
          <p:pic>
            <p:nvPicPr>
              <p:cNvPr id="7" name="Ink 6">
                <a:extLst>
                  <a:ext uri="{FF2B5EF4-FFF2-40B4-BE49-F238E27FC236}">
                    <a16:creationId xmlns:a16="http://schemas.microsoft.com/office/drawing/2014/main" id="{780DCF52-3ABC-4F37-F04F-7FB573997C49}"/>
                  </a:ext>
                </a:extLst>
              </p:cNvPr>
              <p:cNvPicPr/>
              <p:nvPr/>
            </p:nvPicPr>
            <p:blipFill>
              <a:blip r:embed="rId15"/>
              <a:stretch>
                <a:fillRect/>
              </a:stretch>
            </p:blipFill>
            <p:spPr>
              <a:xfrm>
                <a:off x="6375645" y="4857630"/>
                <a:ext cx="537480" cy="1107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76E9B78C-2152-10EC-F062-FC3D74025AE7}"/>
                  </a:ext>
                </a:extLst>
              </p14:cNvPr>
              <p14:cNvContentPartPr/>
              <p14:nvPr/>
            </p14:nvContentPartPr>
            <p14:xfrm>
              <a:off x="6362685" y="4862310"/>
              <a:ext cx="974160" cy="1185480"/>
            </p14:xfrm>
          </p:contentPart>
        </mc:Choice>
        <mc:Fallback>
          <p:pic>
            <p:nvPicPr>
              <p:cNvPr id="8" name="Ink 7">
                <a:extLst>
                  <a:ext uri="{FF2B5EF4-FFF2-40B4-BE49-F238E27FC236}">
                    <a16:creationId xmlns:a16="http://schemas.microsoft.com/office/drawing/2014/main" id="{76E9B78C-2152-10EC-F062-FC3D74025AE7}"/>
                  </a:ext>
                </a:extLst>
              </p:cNvPr>
              <p:cNvPicPr/>
              <p:nvPr/>
            </p:nvPicPr>
            <p:blipFill>
              <a:blip r:embed="rId17"/>
              <a:stretch>
                <a:fillRect/>
              </a:stretch>
            </p:blipFill>
            <p:spPr>
              <a:xfrm>
                <a:off x="6308685" y="4754310"/>
                <a:ext cx="1081800" cy="1401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EEDA005-951A-150B-6491-212F3505BA53}"/>
                  </a:ext>
                </a:extLst>
              </p14:cNvPr>
              <p14:cNvContentPartPr/>
              <p14:nvPr/>
            </p14:nvContentPartPr>
            <p14:xfrm>
              <a:off x="7465005" y="5019270"/>
              <a:ext cx="420840" cy="774000"/>
            </p14:xfrm>
          </p:contentPart>
        </mc:Choice>
        <mc:Fallback>
          <p:pic>
            <p:nvPicPr>
              <p:cNvPr id="11" name="Ink 10">
                <a:extLst>
                  <a:ext uri="{FF2B5EF4-FFF2-40B4-BE49-F238E27FC236}">
                    <a16:creationId xmlns:a16="http://schemas.microsoft.com/office/drawing/2014/main" id="{2EEDA005-951A-150B-6491-212F3505BA53}"/>
                  </a:ext>
                </a:extLst>
              </p:cNvPr>
              <p:cNvPicPr/>
              <p:nvPr/>
            </p:nvPicPr>
            <p:blipFill>
              <a:blip r:embed="rId19"/>
              <a:stretch>
                <a:fillRect/>
              </a:stretch>
            </p:blipFill>
            <p:spPr>
              <a:xfrm>
                <a:off x="7411005" y="4911630"/>
                <a:ext cx="528480" cy="989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FC9F42E5-BBDB-54FF-817B-13C9952BF034}"/>
                  </a:ext>
                </a:extLst>
              </p14:cNvPr>
              <p14:cNvContentPartPr/>
              <p14:nvPr/>
            </p14:nvContentPartPr>
            <p14:xfrm>
              <a:off x="8077365" y="4991190"/>
              <a:ext cx="442080" cy="1009440"/>
            </p14:xfrm>
          </p:contentPart>
        </mc:Choice>
        <mc:Fallback>
          <p:pic>
            <p:nvPicPr>
              <p:cNvPr id="12" name="Ink 11">
                <a:extLst>
                  <a:ext uri="{FF2B5EF4-FFF2-40B4-BE49-F238E27FC236}">
                    <a16:creationId xmlns:a16="http://schemas.microsoft.com/office/drawing/2014/main" id="{FC9F42E5-BBDB-54FF-817B-13C9952BF034}"/>
                  </a:ext>
                </a:extLst>
              </p:cNvPr>
              <p:cNvPicPr/>
              <p:nvPr/>
            </p:nvPicPr>
            <p:blipFill>
              <a:blip r:embed="rId21"/>
              <a:stretch>
                <a:fillRect/>
              </a:stretch>
            </p:blipFill>
            <p:spPr>
              <a:xfrm>
                <a:off x="8023365" y="4883190"/>
                <a:ext cx="549720" cy="1225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BB0ABC42-FDC5-CD55-7ADE-092F0F2F8AE4}"/>
                  </a:ext>
                </a:extLst>
              </p14:cNvPr>
              <p14:cNvContentPartPr/>
              <p14:nvPr/>
            </p14:nvContentPartPr>
            <p14:xfrm>
              <a:off x="8143965" y="4920990"/>
              <a:ext cx="775080" cy="1120680"/>
            </p14:xfrm>
          </p:contentPart>
        </mc:Choice>
        <mc:Fallback>
          <p:pic>
            <p:nvPicPr>
              <p:cNvPr id="13" name="Ink 12">
                <a:extLst>
                  <a:ext uri="{FF2B5EF4-FFF2-40B4-BE49-F238E27FC236}">
                    <a16:creationId xmlns:a16="http://schemas.microsoft.com/office/drawing/2014/main" id="{BB0ABC42-FDC5-CD55-7ADE-092F0F2F8AE4}"/>
                  </a:ext>
                </a:extLst>
              </p:cNvPr>
              <p:cNvPicPr/>
              <p:nvPr/>
            </p:nvPicPr>
            <p:blipFill>
              <a:blip r:embed="rId23"/>
              <a:stretch>
                <a:fillRect/>
              </a:stretch>
            </p:blipFill>
            <p:spPr>
              <a:xfrm>
                <a:off x="8089965" y="4812990"/>
                <a:ext cx="882720" cy="1336320"/>
              </a:xfrm>
              <a:prstGeom prst="rect">
                <a:avLst/>
              </a:prstGeom>
            </p:spPr>
          </p:pic>
        </mc:Fallback>
      </mc:AlternateContent>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E99B-133D-D71A-83F5-49D5BC9120AD}"/>
              </a:ext>
            </a:extLst>
          </p:cNvPr>
          <p:cNvSpPr>
            <a:spLocks noGrp="1"/>
          </p:cNvSpPr>
          <p:nvPr>
            <p:ph type="title"/>
          </p:nvPr>
        </p:nvSpPr>
        <p:spPr/>
        <p:txBody>
          <a:bodyPr/>
          <a:lstStyle/>
          <a:p>
            <a:r>
              <a:rPr lang="en-IN" sz="3200" b="1" dirty="0"/>
              <a:t>Data-over-Cable Service Interface Specifications (DOCSIS®)</a:t>
            </a:r>
          </a:p>
        </p:txBody>
      </p:sp>
      <p:sp>
        <p:nvSpPr>
          <p:cNvPr id="3" name="Content Placeholder 2">
            <a:extLst>
              <a:ext uri="{FF2B5EF4-FFF2-40B4-BE49-F238E27FC236}">
                <a16:creationId xmlns:a16="http://schemas.microsoft.com/office/drawing/2014/main" id="{EC453ED1-2613-FA6E-19F2-4ABD0B8BD257}"/>
              </a:ext>
            </a:extLst>
          </p:cNvPr>
          <p:cNvSpPr>
            <a:spLocks noGrp="1"/>
          </p:cNvSpPr>
          <p:nvPr>
            <p:ph idx="1"/>
          </p:nvPr>
        </p:nvSpPr>
        <p:spPr/>
        <p:txBody>
          <a:bodyPr/>
          <a:lstStyle/>
          <a:p>
            <a:r>
              <a:rPr lang="en-US" sz="2800" dirty="0"/>
              <a:t>DOCSIS helps cable operators to provide internet services to consumers over existing cable TV systems</a:t>
            </a:r>
          </a:p>
          <a:p>
            <a:r>
              <a:rPr lang="en-US" sz="2800" dirty="0"/>
              <a:t>The DOCSIS standard is managed by </a:t>
            </a:r>
            <a:r>
              <a:rPr lang="en-US" sz="2800" dirty="0" err="1"/>
              <a:t>CableLabs</a:t>
            </a:r>
            <a:r>
              <a:rPr lang="en-US" sz="2800" dirty="0"/>
              <a:t>.</a:t>
            </a:r>
          </a:p>
          <a:p>
            <a:r>
              <a:rPr lang="en-US" sz="2800" dirty="0"/>
              <a:t>The other contributing companies include Cisco, Broadcom, Intel, </a:t>
            </a:r>
            <a:r>
              <a:rPr lang="en-US" sz="2800" dirty="0" err="1"/>
              <a:t>Netgear</a:t>
            </a:r>
            <a:r>
              <a:rPr lang="en-US" sz="2800" dirty="0"/>
              <a:t>, ARRIS, Texas Instruments</a:t>
            </a:r>
            <a:endParaRPr lang="en-IN" sz="2800" dirty="0"/>
          </a:p>
        </p:txBody>
      </p:sp>
    </p:spTree>
    <p:extLst>
      <p:ext uri="{BB962C8B-B14F-4D97-AF65-F5344CB8AC3E}">
        <p14:creationId xmlns:p14="http://schemas.microsoft.com/office/powerpoint/2010/main" val="2462849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EE43-ADCC-EA2C-6B9B-63004B0CD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5378AD-1C57-0679-7C92-3A204796D61D}"/>
              </a:ext>
            </a:extLst>
          </p:cNvPr>
          <p:cNvSpPr>
            <a:spLocks noGrp="1"/>
          </p:cNvSpPr>
          <p:nvPr>
            <p:ph idx="1"/>
          </p:nvPr>
        </p:nvSpPr>
        <p:spPr/>
        <p:txBody>
          <a:bodyPr/>
          <a:lstStyle/>
          <a:p>
            <a:r>
              <a:rPr lang="en-US" dirty="0"/>
              <a:t>It allows transmission and reception of high bandwidth data over existing cable TV network or HFC (Hybrid Fiber Coaxial) network.</a:t>
            </a:r>
          </a:p>
          <a:p>
            <a:r>
              <a:rPr lang="en-US" dirty="0"/>
              <a:t>The first DOCSIS standard version 1.0 was developed in 1997.</a:t>
            </a:r>
            <a:endParaRPr lang="en-IN" dirty="0"/>
          </a:p>
        </p:txBody>
      </p:sp>
    </p:spTree>
    <p:extLst>
      <p:ext uri="{BB962C8B-B14F-4D97-AF65-F5344CB8AC3E}">
        <p14:creationId xmlns:p14="http://schemas.microsoft.com/office/powerpoint/2010/main" val="25694738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316A-7CE3-B0CE-757F-7E86C6DBFCD2}"/>
              </a:ext>
            </a:extLst>
          </p:cNvPr>
          <p:cNvSpPr>
            <a:spLocks noGrp="1"/>
          </p:cNvSpPr>
          <p:nvPr>
            <p:ph type="title"/>
          </p:nvPr>
        </p:nvSpPr>
        <p:spPr/>
        <p:txBody>
          <a:bodyPr/>
          <a:lstStyle/>
          <a:p>
            <a:r>
              <a:rPr lang="en-IN" dirty="0"/>
              <a:t>DOCSIS Evolution</a:t>
            </a:r>
          </a:p>
        </p:txBody>
      </p:sp>
      <p:sp>
        <p:nvSpPr>
          <p:cNvPr id="3" name="Content Placeholder 2">
            <a:extLst>
              <a:ext uri="{FF2B5EF4-FFF2-40B4-BE49-F238E27FC236}">
                <a16:creationId xmlns:a16="http://schemas.microsoft.com/office/drawing/2014/main" id="{7A316D14-D371-4E06-0DE8-DA19D1C196C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D29DA1B-143D-5CAE-493A-E7B5C779112B}"/>
              </a:ext>
            </a:extLst>
          </p:cNvPr>
          <p:cNvPicPr>
            <a:picLocks noChangeAspect="1"/>
          </p:cNvPicPr>
          <p:nvPr/>
        </p:nvPicPr>
        <p:blipFill>
          <a:blip r:embed="rId2"/>
          <a:stretch>
            <a:fillRect/>
          </a:stretch>
        </p:blipFill>
        <p:spPr>
          <a:xfrm>
            <a:off x="513998" y="1356180"/>
            <a:ext cx="8116003" cy="4145639"/>
          </a:xfrm>
          <a:prstGeom prst="rect">
            <a:avLst/>
          </a:prstGeom>
        </p:spPr>
      </p:pic>
    </p:spTree>
    <p:extLst>
      <p:ext uri="{BB962C8B-B14F-4D97-AF65-F5344CB8AC3E}">
        <p14:creationId xmlns:p14="http://schemas.microsoft.com/office/powerpoint/2010/main" val="1553069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A5C3-0B0A-CD1D-4B48-AB54E3867AD8}"/>
              </a:ext>
            </a:extLst>
          </p:cNvPr>
          <p:cNvSpPr>
            <a:spLocks noGrp="1"/>
          </p:cNvSpPr>
          <p:nvPr>
            <p:ph type="title"/>
          </p:nvPr>
        </p:nvSpPr>
        <p:spPr/>
        <p:txBody>
          <a:bodyPr/>
          <a:lstStyle/>
          <a:p>
            <a:r>
              <a:rPr lang="en-IN" dirty="0"/>
              <a:t>DOCSIS Architecture</a:t>
            </a:r>
          </a:p>
        </p:txBody>
      </p:sp>
      <p:sp>
        <p:nvSpPr>
          <p:cNvPr id="3" name="Content Placeholder 2">
            <a:extLst>
              <a:ext uri="{FF2B5EF4-FFF2-40B4-BE49-F238E27FC236}">
                <a16:creationId xmlns:a16="http://schemas.microsoft.com/office/drawing/2014/main" id="{D793DCA5-9B38-6759-BF7C-2F71E0EF838E}"/>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644760D8-D73C-3490-F991-B2A3BC17D2CF}"/>
              </a:ext>
            </a:extLst>
          </p:cNvPr>
          <p:cNvPicPr>
            <a:picLocks noChangeAspect="1"/>
          </p:cNvPicPr>
          <p:nvPr/>
        </p:nvPicPr>
        <p:blipFill>
          <a:blip r:embed="rId2"/>
          <a:stretch>
            <a:fillRect/>
          </a:stretch>
        </p:blipFill>
        <p:spPr>
          <a:xfrm>
            <a:off x="1786648" y="2327814"/>
            <a:ext cx="5570703" cy="2202371"/>
          </a:xfrm>
          <a:prstGeom prst="rect">
            <a:avLst/>
          </a:prstGeom>
        </p:spPr>
      </p:pic>
    </p:spTree>
    <p:extLst>
      <p:ext uri="{BB962C8B-B14F-4D97-AF65-F5344CB8AC3E}">
        <p14:creationId xmlns:p14="http://schemas.microsoft.com/office/powerpoint/2010/main" val="41980711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0079-63B1-CDC0-396C-B8642B15FE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FA0E0D-F518-6A43-4910-8A9C8CC6E52F}"/>
              </a:ext>
            </a:extLst>
          </p:cNvPr>
          <p:cNvSpPr>
            <a:spLocks noGrp="1"/>
          </p:cNvSpPr>
          <p:nvPr>
            <p:ph idx="1"/>
          </p:nvPr>
        </p:nvSpPr>
        <p:spPr/>
        <p:txBody>
          <a:bodyPr/>
          <a:lstStyle/>
          <a:p>
            <a:r>
              <a:rPr lang="en-US" sz="2800" dirty="0"/>
              <a:t>There are three major elements of DOCSIS system viz. Cable modem, HFC network or cable TV network and CMTS. </a:t>
            </a:r>
          </a:p>
          <a:p>
            <a:r>
              <a:rPr lang="en-US" sz="2800" dirty="0"/>
              <a:t>DOCSIS network offers bi-directional flow of IP data between CM and CMTS</a:t>
            </a:r>
          </a:p>
          <a:p>
            <a:r>
              <a:rPr lang="en-US" sz="2800" dirty="0"/>
              <a:t>Cable network can be either all coaxial cable or Hybrid-Fiber/Coax (HFC) cable network</a:t>
            </a:r>
            <a:endParaRPr lang="en-IN" sz="2800" dirty="0"/>
          </a:p>
        </p:txBody>
      </p:sp>
    </p:spTree>
    <p:extLst>
      <p:ext uri="{BB962C8B-B14F-4D97-AF65-F5344CB8AC3E}">
        <p14:creationId xmlns:p14="http://schemas.microsoft.com/office/powerpoint/2010/main" val="21996600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E5B-BDD7-2FB6-0F1A-B898249640A2}"/>
              </a:ext>
            </a:extLst>
          </p:cNvPr>
          <p:cNvSpPr>
            <a:spLocks noGrp="1"/>
          </p:cNvSpPr>
          <p:nvPr>
            <p:ph type="title"/>
          </p:nvPr>
        </p:nvSpPr>
        <p:spPr/>
        <p:txBody>
          <a:bodyPr/>
          <a:lstStyle/>
          <a:p>
            <a:r>
              <a:rPr lang="en-US" sz="4400" b="1" dirty="0"/>
              <a:t>DOCSIS cable modem (CM)</a:t>
            </a:r>
            <a:endParaRPr lang="en-IN" dirty="0"/>
          </a:p>
        </p:txBody>
      </p:sp>
      <p:sp>
        <p:nvSpPr>
          <p:cNvPr id="3" name="Content Placeholder 2">
            <a:extLst>
              <a:ext uri="{FF2B5EF4-FFF2-40B4-BE49-F238E27FC236}">
                <a16:creationId xmlns:a16="http://schemas.microsoft.com/office/drawing/2014/main" id="{A429BD87-9304-4FC9-EC2C-2F0A5ACAC5D6}"/>
              </a:ext>
            </a:extLst>
          </p:cNvPr>
          <p:cNvSpPr>
            <a:spLocks noGrp="1"/>
          </p:cNvSpPr>
          <p:nvPr>
            <p:ph idx="1"/>
          </p:nvPr>
        </p:nvSpPr>
        <p:spPr/>
        <p:txBody>
          <a:bodyPr/>
          <a:lstStyle/>
          <a:p>
            <a:r>
              <a:rPr lang="en-US" sz="2000" dirty="0"/>
              <a:t>It is the main interface between HFC network and Home network to bridge packets flowing between them. </a:t>
            </a:r>
          </a:p>
          <a:p>
            <a:r>
              <a:rPr lang="en-US" sz="2000" dirty="0"/>
              <a:t>The Cable modem allows connections with different customer premise </a:t>
            </a:r>
            <a:r>
              <a:rPr lang="en-US" sz="2000" dirty="0" err="1"/>
              <a:t>equipments</a:t>
            </a:r>
            <a:r>
              <a:rPr lang="en-US" sz="2000" dirty="0"/>
              <a:t> (CPEs) intending to access the internet. </a:t>
            </a:r>
          </a:p>
          <a:p>
            <a:r>
              <a:rPr lang="en-US" sz="2000" dirty="0"/>
              <a:t>Typical CPEs used at home or office premises are gateway, VoIP telephone, </a:t>
            </a:r>
            <a:r>
              <a:rPr lang="en-US" sz="2000" dirty="0" err="1"/>
              <a:t>WiFi</a:t>
            </a:r>
            <a:r>
              <a:rPr lang="en-US" sz="2000" dirty="0"/>
              <a:t> Modem or router, Personal computer and Set Top Box (STB). </a:t>
            </a:r>
          </a:p>
          <a:p>
            <a:r>
              <a:rPr lang="en-US" sz="2000" dirty="0"/>
              <a:t>CPE can either be embedded with CM in single device or both are separated into standalone devices as shown in the figure-1.</a:t>
            </a:r>
          </a:p>
          <a:p>
            <a:r>
              <a:rPr lang="en-US" sz="2000" dirty="0"/>
              <a:t> </a:t>
            </a:r>
            <a:r>
              <a:rPr lang="en-US" sz="2000" dirty="0" err="1"/>
              <a:t>WiFi</a:t>
            </a:r>
            <a:r>
              <a:rPr lang="en-US" sz="2000" dirty="0"/>
              <a:t> modem or router takes care of providing simultaneous internet access to desktop, mobile, laptop, tablet etc. using </a:t>
            </a:r>
            <a:r>
              <a:rPr lang="en-US" sz="2000" dirty="0" err="1"/>
              <a:t>wifi</a:t>
            </a:r>
            <a:r>
              <a:rPr lang="en-US" sz="2000" dirty="0"/>
              <a:t> signals. CPEs support IPv4, IPv6 or both. </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DB5C9A-93F0-11F0-E50E-5989ED400BE0}"/>
                  </a:ext>
                </a:extLst>
              </p14:cNvPr>
              <p14:cNvContentPartPr/>
              <p14:nvPr/>
            </p14:nvContentPartPr>
            <p14:xfrm>
              <a:off x="4771845" y="3475230"/>
              <a:ext cx="1980360" cy="31320"/>
            </p14:xfrm>
          </p:contentPart>
        </mc:Choice>
        <mc:Fallback xmlns="">
          <p:pic>
            <p:nvPicPr>
              <p:cNvPr id="4" name="Ink 3">
                <a:extLst>
                  <a:ext uri="{FF2B5EF4-FFF2-40B4-BE49-F238E27FC236}">
                    <a16:creationId xmlns:a16="http://schemas.microsoft.com/office/drawing/2014/main" id="{5ADB5C9A-93F0-11F0-E50E-5989ED400BE0}"/>
                  </a:ext>
                </a:extLst>
              </p:cNvPr>
              <p:cNvPicPr/>
              <p:nvPr/>
            </p:nvPicPr>
            <p:blipFill>
              <a:blip r:embed="rId3"/>
              <a:stretch>
                <a:fillRect/>
              </a:stretch>
            </p:blipFill>
            <p:spPr>
              <a:xfrm>
                <a:off x="4718205" y="3367590"/>
                <a:ext cx="20880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6C17B22-7757-CD0A-D307-A8ABC00C8133}"/>
                  </a:ext>
                </a:extLst>
              </p14:cNvPr>
              <p14:cNvContentPartPr/>
              <p14:nvPr/>
            </p14:nvContentPartPr>
            <p14:xfrm>
              <a:off x="7476885" y="3419070"/>
              <a:ext cx="828360" cy="360"/>
            </p14:xfrm>
          </p:contentPart>
        </mc:Choice>
        <mc:Fallback xmlns="">
          <p:pic>
            <p:nvPicPr>
              <p:cNvPr id="5" name="Ink 4">
                <a:extLst>
                  <a:ext uri="{FF2B5EF4-FFF2-40B4-BE49-F238E27FC236}">
                    <a16:creationId xmlns:a16="http://schemas.microsoft.com/office/drawing/2014/main" id="{86C17B22-7757-CD0A-D307-A8ABC00C8133}"/>
                  </a:ext>
                </a:extLst>
              </p:cNvPr>
              <p:cNvPicPr/>
              <p:nvPr/>
            </p:nvPicPr>
            <p:blipFill>
              <a:blip r:embed="rId5"/>
              <a:stretch>
                <a:fillRect/>
              </a:stretch>
            </p:blipFill>
            <p:spPr>
              <a:xfrm>
                <a:off x="7423245" y="3311430"/>
                <a:ext cx="9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8BD3CB0-7BF8-D6EE-A2A0-D3EAD62B3ED5}"/>
                  </a:ext>
                </a:extLst>
              </p14:cNvPr>
              <p14:cNvContentPartPr/>
              <p14:nvPr/>
            </p14:nvContentPartPr>
            <p14:xfrm>
              <a:off x="885645" y="3686190"/>
              <a:ext cx="637200" cy="48600"/>
            </p14:xfrm>
          </p:contentPart>
        </mc:Choice>
        <mc:Fallback xmlns="">
          <p:pic>
            <p:nvPicPr>
              <p:cNvPr id="6" name="Ink 5">
                <a:extLst>
                  <a:ext uri="{FF2B5EF4-FFF2-40B4-BE49-F238E27FC236}">
                    <a16:creationId xmlns:a16="http://schemas.microsoft.com/office/drawing/2014/main" id="{38BD3CB0-7BF8-D6EE-A2A0-D3EAD62B3ED5}"/>
                  </a:ext>
                </a:extLst>
              </p:cNvPr>
              <p:cNvPicPr/>
              <p:nvPr/>
            </p:nvPicPr>
            <p:blipFill>
              <a:blip r:embed="rId7"/>
              <a:stretch>
                <a:fillRect/>
              </a:stretch>
            </p:blipFill>
            <p:spPr>
              <a:xfrm>
                <a:off x="832005" y="3578190"/>
                <a:ext cx="74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78E4080-CD8E-EE66-9EAA-2442D862EFDA}"/>
                  </a:ext>
                </a:extLst>
              </p14:cNvPr>
              <p14:cNvContentPartPr/>
              <p14:nvPr/>
            </p14:nvContentPartPr>
            <p14:xfrm>
              <a:off x="2133765" y="3466590"/>
              <a:ext cx="1444680" cy="65520"/>
            </p14:xfrm>
          </p:contentPart>
        </mc:Choice>
        <mc:Fallback xmlns="">
          <p:pic>
            <p:nvPicPr>
              <p:cNvPr id="7" name="Ink 6">
                <a:extLst>
                  <a:ext uri="{FF2B5EF4-FFF2-40B4-BE49-F238E27FC236}">
                    <a16:creationId xmlns:a16="http://schemas.microsoft.com/office/drawing/2014/main" id="{578E4080-CD8E-EE66-9EAA-2442D862EFDA}"/>
                  </a:ext>
                </a:extLst>
              </p:cNvPr>
              <p:cNvPicPr/>
              <p:nvPr/>
            </p:nvPicPr>
            <p:blipFill>
              <a:blip r:embed="rId9"/>
              <a:stretch>
                <a:fillRect/>
              </a:stretch>
            </p:blipFill>
            <p:spPr>
              <a:xfrm>
                <a:off x="2079765" y="3358950"/>
                <a:ext cx="1552320" cy="281160"/>
              </a:xfrm>
              <a:prstGeom prst="rect">
                <a:avLst/>
              </a:prstGeom>
            </p:spPr>
          </p:pic>
        </mc:Fallback>
      </mc:AlternateContent>
    </p:spTree>
    <p:extLst>
      <p:ext uri="{BB962C8B-B14F-4D97-AF65-F5344CB8AC3E}">
        <p14:creationId xmlns:p14="http://schemas.microsoft.com/office/powerpoint/2010/main" val="30664834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669F-AF4F-575A-7E8B-C0815874936E}"/>
              </a:ext>
            </a:extLst>
          </p:cNvPr>
          <p:cNvSpPr>
            <a:spLocks noGrp="1"/>
          </p:cNvSpPr>
          <p:nvPr>
            <p:ph type="title"/>
          </p:nvPr>
        </p:nvSpPr>
        <p:spPr/>
        <p:txBody>
          <a:bodyPr/>
          <a:lstStyle/>
          <a:p>
            <a:r>
              <a:rPr lang="en-IN" b="1" dirty="0"/>
              <a:t>CMTS</a:t>
            </a:r>
            <a:endParaRPr lang="en-IN" dirty="0"/>
          </a:p>
        </p:txBody>
      </p:sp>
      <p:sp>
        <p:nvSpPr>
          <p:cNvPr id="3" name="Content Placeholder 2">
            <a:extLst>
              <a:ext uri="{FF2B5EF4-FFF2-40B4-BE49-F238E27FC236}">
                <a16:creationId xmlns:a16="http://schemas.microsoft.com/office/drawing/2014/main" id="{E9AF559F-A233-62E5-F48E-EF7F65861D3E}"/>
              </a:ext>
            </a:extLst>
          </p:cNvPr>
          <p:cNvSpPr>
            <a:spLocks noGrp="1"/>
          </p:cNvSpPr>
          <p:nvPr>
            <p:ph idx="1"/>
          </p:nvPr>
        </p:nvSpPr>
        <p:spPr/>
        <p:txBody>
          <a:bodyPr/>
          <a:lstStyle/>
          <a:p>
            <a:r>
              <a:rPr lang="en-IN" sz="1800" dirty="0"/>
              <a:t>CMTS stands for Cable Modem Termination System</a:t>
            </a:r>
          </a:p>
          <a:p>
            <a:r>
              <a:rPr lang="en-US" sz="1800" dirty="0"/>
              <a:t>It is the main element located at cable operator side. </a:t>
            </a:r>
          </a:p>
          <a:p>
            <a:r>
              <a:rPr lang="en-US" sz="1800" dirty="0"/>
              <a:t>DOCSIS standard defines messages and data types exchanged between CMTS and CM</a:t>
            </a:r>
          </a:p>
          <a:p>
            <a:r>
              <a:rPr lang="en-US" sz="1800" dirty="0"/>
              <a:t>connects cable operator back office and core network to HFC network. </a:t>
            </a:r>
          </a:p>
          <a:p>
            <a:r>
              <a:rPr lang="en-US" sz="1800" dirty="0"/>
              <a:t>The main function of CMTS is to forward packets between HFC and back office.</a:t>
            </a:r>
          </a:p>
          <a:p>
            <a:r>
              <a:rPr lang="en-US" sz="1800" dirty="0"/>
              <a:t>forwards packets between upstream and downstream channels on HFC network. </a:t>
            </a:r>
          </a:p>
          <a:p>
            <a:r>
              <a:rPr lang="en-US" sz="1800" dirty="0"/>
              <a:t>Here downstream refers to data flow from cable company to customer premises equipment where as upstream refers to data flow from CM (i.e. cable modem) to cable company (i.e. CMTS side).</a:t>
            </a:r>
            <a:endParaRPr lang="en-IN" sz="1800" dirty="0"/>
          </a:p>
        </p:txBody>
      </p:sp>
    </p:spTree>
    <p:extLst>
      <p:ext uri="{BB962C8B-B14F-4D97-AF65-F5344CB8AC3E}">
        <p14:creationId xmlns:p14="http://schemas.microsoft.com/office/powerpoint/2010/main" val="39900628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90E3-B8AB-D854-3BCF-9C3F89A52C0B}"/>
              </a:ext>
            </a:extLst>
          </p:cNvPr>
          <p:cNvSpPr>
            <a:spLocks noGrp="1"/>
          </p:cNvSpPr>
          <p:nvPr>
            <p:ph type="title"/>
          </p:nvPr>
        </p:nvSpPr>
        <p:spPr/>
        <p:txBody>
          <a:bodyPr/>
          <a:lstStyle/>
          <a:p>
            <a:r>
              <a:rPr lang="en-IN" b="1" dirty="0"/>
              <a:t>Advantages of DOCSIS 3.1</a:t>
            </a:r>
            <a:endParaRPr lang="en-IN" dirty="0"/>
          </a:p>
        </p:txBody>
      </p:sp>
      <p:sp>
        <p:nvSpPr>
          <p:cNvPr id="3" name="Content Placeholder 2">
            <a:extLst>
              <a:ext uri="{FF2B5EF4-FFF2-40B4-BE49-F238E27FC236}">
                <a16:creationId xmlns:a16="http://schemas.microsoft.com/office/drawing/2014/main" id="{DB559FB3-B420-01C9-EED4-35FF68CD7927}"/>
              </a:ext>
            </a:extLst>
          </p:cNvPr>
          <p:cNvSpPr>
            <a:spLocks noGrp="1"/>
          </p:cNvSpPr>
          <p:nvPr>
            <p:ph idx="1"/>
          </p:nvPr>
        </p:nvSpPr>
        <p:spPr/>
        <p:txBody>
          <a:bodyPr/>
          <a:lstStyle/>
          <a:p>
            <a:r>
              <a:rPr lang="en-IN" sz="1800" dirty="0"/>
              <a:t>backward compatible</a:t>
            </a:r>
          </a:p>
          <a:p>
            <a:r>
              <a:rPr lang="en-US" sz="1800" dirty="0"/>
              <a:t>This makes it Cost effective and easy to install.</a:t>
            </a:r>
            <a:endParaRPr lang="en-IN" sz="1800" dirty="0"/>
          </a:p>
          <a:p>
            <a:r>
              <a:rPr lang="en-US" sz="1800" dirty="0"/>
              <a:t>new certificate based enhanced security feature. This prevents malicious firmware being downloaded to cable modem</a:t>
            </a:r>
          </a:p>
          <a:p>
            <a:r>
              <a:rPr lang="en-US" sz="1800" dirty="0"/>
              <a:t>reduces packet latency over cable network by improvement in packet queueing mechanism. Better VoIP calls and online gaming.</a:t>
            </a:r>
          </a:p>
          <a:p>
            <a:r>
              <a:rPr lang="en-US" sz="1800" dirty="0"/>
              <a:t>supports light sleep modes during IDLE period. This reduces overall power consumption</a:t>
            </a:r>
            <a:endParaRPr lang="en-IN" sz="1800" dirty="0"/>
          </a:p>
        </p:txBody>
      </p:sp>
    </p:spTree>
    <p:extLst>
      <p:ext uri="{BB962C8B-B14F-4D97-AF65-F5344CB8AC3E}">
        <p14:creationId xmlns:p14="http://schemas.microsoft.com/office/powerpoint/2010/main" val="57337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90E3-B8AB-D854-3BCF-9C3F89A52C0B}"/>
              </a:ext>
            </a:extLst>
          </p:cNvPr>
          <p:cNvSpPr>
            <a:spLocks noGrp="1"/>
          </p:cNvSpPr>
          <p:nvPr>
            <p:ph type="title"/>
          </p:nvPr>
        </p:nvSpPr>
        <p:spPr/>
        <p:txBody>
          <a:bodyPr/>
          <a:lstStyle/>
          <a:p>
            <a:r>
              <a:rPr lang="en-IN" b="1" dirty="0"/>
              <a:t>Advantages of DOCSIS 3.1</a:t>
            </a:r>
            <a:endParaRPr lang="en-IN" dirty="0"/>
          </a:p>
        </p:txBody>
      </p:sp>
      <p:sp>
        <p:nvSpPr>
          <p:cNvPr id="3" name="Content Placeholder 2">
            <a:extLst>
              <a:ext uri="{FF2B5EF4-FFF2-40B4-BE49-F238E27FC236}">
                <a16:creationId xmlns:a16="http://schemas.microsoft.com/office/drawing/2014/main" id="{DB559FB3-B420-01C9-EED4-35FF68CD7927}"/>
              </a:ext>
            </a:extLst>
          </p:cNvPr>
          <p:cNvSpPr>
            <a:spLocks noGrp="1"/>
          </p:cNvSpPr>
          <p:nvPr>
            <p:ph idx="1"/>
          </p:nvPr>
        </p:nvSpPr>
        <p:spPr/>
        <p:txBody>
          <a:bodyPr/>
          <a:lstStyle/>
          <a:p>
            <a:endParaRPr lang="en-US" sz="1800" dirty="0"/>
          </a:p>
          <a:p>
            <a:r>
              <a:rPr lang="en-US" sz="1800" dirty="0"/>
              <a:t>DOCSIS 3.1 allocates higher frequency spectrum compare to its predecessor DOCSIS 3.0. DOCSIS 3.0 uses frequency band from 5 MHz to 65 MHz for upstream traffic and from 85 MHz to 1002 MHz for downstream traffic. </a:t>
            </a:r>
          </a:p>
          <a:p>
            <a:r>
              <a:rPr lang="en-US" sz="1800" dirty="0"/>
              <a:t>uses frequency band from 5 MHz to 204 MHz for upstream traffic and from 252 MHz to 1788 MHz for downstream traffic.</a:t>
            </a:r>
            <a:endParaRPr lang="en-IN" sz="1800" dirty="0"/>
          </a:p>
          <a:p>
            <a:endParaRPr lang="en-IN" sz="1800" dirty="0"/>
          </a:p>
        </p:txBody>
      </p:sp>
    </p:spTree>
    <p:extLst>
      <p:ext uri="{BB962C8B-B14F-4D97-AF65-F5344CB8AC3E}">
        <p14:creationId xmlns:p14="http://schemas.microsoft.com/office/powerpoint/2010/main" val="7045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Channels can be separated by strips of unused bandwidth guard bands to prevent signals from overlapping. </a:t>
            </a:r>
          </a:p>
          <a:p>
            <a:pPr algn="just"/>
            <a:r>
              <a:rPr lang="en-US" sz="2500" dirty="0"/>
              <a:t>In addition, carrier frequencies must not interfere with the original data frequencies</a:t>
            </a:r>
          </a:p>
          <a:p>
            <a:pPr algn="just"/>
            <a:r>
              <a:rPr lang="en-US" sz="2500" dirty="0"/>
              <a:t>In the figure, the transmission path is divided into three parts, each representing a channel that carries one transmission</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7266</TotalTime>
  <Words>5283</Words>
  <Application>Microsoft Office PowerPoint</Application>
  <PresentationFormat>On-screen Show (4:3)</PresentationFormat>
  <Paragraphs>1092</Paragraphs>
  <Slides>88</Slides>
  <Notes>65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88</vt:i4>
      </vt:variant>
    </vt:vector>
  </HeadingPairs>
  <TitlesOfParts>
    <vt:vector size="94" baseType="lpstr">
      <vt:lpstr>Arial</vt:lpstr>
      <vt:lpstr>Calibri</vt:lpstr>
      <vt:lpstr>Times New Roman</vt:lpstr>
      <vt:lpstr>Times-Roman</vt:lpstr>
      <vt:lpstr>Default Design</vt:lpstr>
      <vt:lpstr>Custom Design</vt:lpstr>
      <vt:lpstr>PowerPoint Presentation</vt:lpstr>
      <vt:lpstr>Introduction </vt:lpstr>
      <vt:lpstr>MULTIPLEXING</vt:lpstr>
      <vt:lpstr>MULTIPLEXING</vt:lpstr>
      <vt:lpstr>MULTIPLEXING</vt:lpstr>
      <vt:lpstr>MULTIPLEXING</vt:lpstr>
      <vt:lpstr>Basic Multiplexing Techniques:</vt:lpstr>
      <vt:lpstr>Frequency-Division Multiplexing (FDM)</vt:lpstr>
      <vt:lpstr>Frequency-Division Multiplexing (FDM)</vt:lpstr>
      <vt:lpstr>Frequency-Division Multiplexing (FDM)</vt:lpstr>
      <vt:lpstr>Frequency-Division Multiplexing (FDM)</vt:lpstr>
      <vt:lpstr>Multiplexing Process</vt:lpstr>
      <vt:lpstr>Multiplexing Process</vt:lpstr>
      <vt:lpstr>Demultiplexing Process</vt:lpstr>
      <vt:lpstr>Demultiplexing Process</vt:lpstr>
      <vt:lpstr>PowerPoint Presentation</vt:lpstr>
      <vt:lpstr>PowerPoint Presentation</vt:lpstr>
      <vt:lpstr>PowerPoint Presentation</vt:lpstr>
      <vt:lpstr>PowerPoint Presentation</vt:lpstr>
      <vt:lpstr>PowerPoint Presentation</vt:lpstr>
      <vt:lpstr>The Analog Carrier System</vt:lpstr>
      <vt:lpstr>The Analog Carrier System</vt:lpstr>
      <vt:lpstr>The Analog Carrier System</vt:lpstr>
      <vt:lpstr>The Analog Carrier System</vt:lpstr>
      <vt:lpstr>The Analog Carrier System</vt:lpstr>
      <vt:lpstr>Other Applications of FDM</vt:lpstr>
      <vt:lpstr>Other Applications of FDM</vt:lpstr>
      <vt:lpstr>Other Applications of FDM</vt:lpstr>
      <vt:lpstr>Other Applications of FDM</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 Time-Division Multiplexing (TDM)</vt:lpstr>
      <vt:lpstr> Time-Division Multiplexing (TDM)</vt:lpstr>
      <vt:lpstr>Time-Division Multiplexing (TDM)</vt:lpstr>
      <vt:lpstr>Time-Division Multiplexing (TDM)</vt:lpstr>
      <vt:lpstr>Time Slots and Frames</vt:lpstr>
      <vt:lpstr>Time Slots and Frames</vt:lpstr>
      <vt:lpstr>Time Slots and Frames</vt:lpstr>
      <vt:lpstr>Interleaving</vt:lpstr>
      <vt:lpstr>Example</vt:lpstr>
      <vt:lpstr>Example</vt:lpstr>
      <vt:lpstr>Interleaving</vt:lpstr>
      <vt:lpstr>Empty Slots</vt:lpstr>
      <vt:lpstr>Empty Slots</vt:lpstr>
      <vt:lpstr>Data Rate Management </vt:lpstr>
      <vt:lpstr>Multilevel Multiplexing</vt:lpstr>
      <vt:lpstr>Multilevel Multiplexing</vt:lpstr>
      <vt:lpstr>Multilevel Multiplexing</vt:lpstr>
      <vt:lpstr>Multiple-Slot Allocation</vt:lpstr>
      <vt:lpstr>Pulse Stuffing</vt:lpstr>
      <vt:lpstr>Pulse Stuffing</vt:lpstr>
      <vt:lpstr>Frame Synchronizing</vt:lpstr>
      <vt:lpstr>Frame Synchronizing</vt:lpstr>
      <vt:lpstr>Synchronous TDM Applications</vt:lpstr>
      <vt:lpstr>Statistical Time-Division Multiplexing</vt:lpstr>
      <vt:lpstr>Statistical Time-Division Multiplexing</vt:lpstr>
      <vt:lpstr>Statistical Time-Division Multiplexing</vt:lpstr>
      <vt:lpstr>Statistical TDM - Addressing</vt:lpstr>
      <vt:lpstr>Statistical TDM - Addressing</vt:lpstr>
      <vt:lpstr>Slot Size</vt:lpstr>
      <vt:lpstr>No Synchronization Bit</vt:lpstr>
      <vt:lpstr>Bandwidth</vt:lpstr>
      <vt:lpstr>Transmission Media</vt:lpstr>
      <vt:lpstr>Guided Media</vt:lpstr>
      <vt:lpstr>Twisted pair</vt:lpstr>
      <vt:lpstr>Why twisted?</vt:lpstr>
      <vt:lpstr>UTP Connector</vt:lpstr>
      <vt:lpstr>Applications</vt:lpstr>
      <vt:lpstr>Coaxial Cable (CoAx)</vt:lpstr>
      <vt:lpstr>Bayonet Neill-Concelman (BNC) connector</vt:lpstr>
      <vt:lpstr>Applications</vt:lpstr>
      <vt:lpstr>Fiber-Optic Cable</vt:lpstr>
      <vt:lpstr>PowerPoint Presentation</vt:lpstr>
      <vt:lpstr>CoAx</vt:lpstr>
      <vt:lpstr>Data-over-Cable Service Interface Specifications (DOCSIS®)</vt:lpstr>
      <vt:lpstr>PowerPoint Presentation</vt:lpstr>
      <vt:lpstr>DOCSIS Evolution</vt:lpstr>
      <vt:lpstr>DOCSIS Architecture</vt:lpstr>
      <vt:lpstr>PowerPoint Presentation</vt:lpstr>
      <vt:lpstr>DOCSIS cable modem (CM)</vt:lpstr>
      <vt:lpstr>CMTS</vt:lpstr>
      <vt:lpstr>Advantages of DOCSIS 3.1</vt:lpstr>
      <vt:lpstr>Advantages of DOCSIS 3.1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Sameer Deshpande</cp:lastModifiedBy>
  <cp:revision>664</cp:revision>
  <cp:lastPrinted>1601-01-01T00:00:00Z</cp:lastPrinted>
  <dcterms:created xsi:type="dcterms:W3CDTF">1601-01-01T00:00:00Z</dcterms:created>
  <dcterms:modified xsi:type="dcterms:W3CDTF">2023-06-23T15:38:01Z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