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56" r:id="rId3"/>
  </p:sldMasterIdLst>
  <p:notesMasterIdLst>
    <p:notesMasterId r:id="rId60"/>
  </p:notesMasterIdLst>
  <p:handoutMasterIdLst>
    <p:handoutMasterId r:id="rId61"/>
  </p:handoutMasterIdLst>
  <p:sldIdLst>
    <p:sldId id="286" r:id="rId4"/>
    <p:sldId id="288" r:id="rId5"/>
    <p:sldId id="290" r:id="rId6"/>
    <p:sldId id="29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6/24/2023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1:00:15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1:00:17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339 0,'-2'1,"1"0,-1 1,0-1,1 1,-1-1,1 1,0-1,-1 1,1 0,0-1,0 1,0 0,0 0,0 0,1 0,-1 0,1 0,-1 4,-3 5,-7 27,2 0,-8 69,4 88,8-102,-21 721,24-683,-10 143,0 66,10-313,-1 1,-2-1,0 0,-16 44,-6 33,13-37,3-17,-8 99,15-115,-1-1,-2-1,-1 1,-16 42,15-48,-7 13,11-29,1 1,0 0,0 0,1 0,-3 22,6-32,0-1,0 1,0 0,0-1,1 1,-1-1,0 1,1-1,-1 1,1-1,-1 1,1-1,0 1,0-1,0 0,0 1,0-1,0 0,1 2,2-1,-1 1,1-1,-1 0,1 0,0-1,0 1,0-1,5 1,37 7,0-2,1-2,49-1,-65-3,201 4,67-3,73-1,76-2,2065-4,-2440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1:27:07.2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1:27:08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1,'1'20,"0"1,7 26,-1 0,59 452,25 179,-20-177,116 662,-184-1147,-1-6,0 0,0-1,1 1,0-1,1 1,5 10,-7-17,-1-1,1 0,0 0,0 0,0 0,0-1,0 1,0-1,0 1,0-1,1 1,-1-1,0 0,1 0,-1 0,1-1,0 1,-1-1,1 1,-1-1,1 0,0 0,-1 0,1 0,0 0,-1-1,1 1,4-2,13-4,-1-1,0-1,26-14,124-73,-23 11,698-388,-575 336,345-121,-590 248,40-14,1 2,87-15,-49 25,-77 10,0-1,0-2,0 0,32-11,-28 5,-4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A97B-3367-5C7B-C05E-9B544835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1D578-83E2-B9A0-1BBD-26A3701B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711F5-519B-7D58-F688-0E0BE8FF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62B-0DAF-5C3D-51CA-848A1CBF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A5F9-A3B7-F00C-8441-410F5FA9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BAD6-D07C-A97F-C8CE-7E842BF9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C9B4-A52F-633F-0873-7AB1056D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9B25-B946-0403-9381-764C6679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F8BC-35B3-5AD1-3887-329C230A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1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4CE0-5E93-0B26-92A3-891CEEF8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DBF97-9E10-8B68-796D-3018C1B53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A37E-0673-13D5-9D48-22713150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E9548-C78B-F6FB-F9A7-2787AE0D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18078-2B53-C885-0CE6-8F711ADA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6931-589D-7786-9751-C83024F4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8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5AD7-3DD4-98BD-5C7C-0BB14499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A097-36DB-B6E4-6C5C-BDB1CE37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7E56-648D-2751-B8A4-EC9E1D6A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5B8B-977F-3033-C29B-11B4E11E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4646-1C73-D8E0-A83C-25D49C1E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5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F4EC9-9509-3DB6-F9E8-CA5B3C80D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A350F-487D-AF2A-0B50-DF72C4A3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CD71-CB53-A441-C3DD-CE83B34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A197-64E3-2A3D-4324-2992D7B7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662A-EA65-F5A7-0C0F-CDA9E35A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8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8B3E-C3E4-F19E-ECA3-F5FF0C7CD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9614-8639-6093-7471-806C1441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724D-6220-AF26-CA4A-6D8F3108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9D2D-8FE2-BF83-015D-27C9E6A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2D4E-6063-6A7D-2D51-C87B30A6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7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A889-2334-96F3-FFE4-8C2F38DE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A5DE-90D6-979D-7120-E4CFE0A5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DA28-DDBF-5519-C534-7D213CEF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4B95-2C1D-21D8-B069-FF6CC34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CF01-DD8A-2440-40B4-C7828CC2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3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7B0-3308-530B-E45F-D00175D8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3FCD4-6777-102E-242B-6388F80B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9006-58C0-560E-CECF-D15BA97D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5FC5-390D-BD6C-696E-C439E92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A35E-31F8-9B94-0B47-F34C420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E1A9-6D1B-21C2-7FD7-2EF9FDC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2DAD-C4AE-2740-C178-1A04A59F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71289-AC60-D1FC-E747-2A8EB394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0B02-9A7E-C8EC-2913-16D7A783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B2E7-9A96-1D3F-8695-CCEEB166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C474-0609-038B-74CF-8BC4BEDD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9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F4D-0CBB-1432-E38A-9C8E6A1F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C68D-CE10-845F-7D69-A8EA831E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27501-658C-AC5B-3477-92E028B3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9D4B8-CA44-45FE-AF71-90C5825CE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E8FF-CBDE-CAD6-5893-D649DA05E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C71B5-BE04-5BFC-98FC-11912BC8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269D-3F3F-8A2A-C418-108E9048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1E88B-75F9-320F-C3EE-1219E36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59C0-DF27-7EB6-E0A7-F0C64A5A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0CA8-F6A3-2595-648F-B737935C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983A-8092-C270-3134-189967C9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EE796-BF19-E5DC-A477-2AE37AF6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5A77A-5C16-E7B9-252D-D6F865FD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4366-9FC5-118D-0488-9020AF82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ECF6-AF83-DD46-90BC-47D27DCE1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43A9-1445-44A5-AF92-9BE45F4BAAD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1AA1-EA3F-CE49-B17A-F6C014539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5E81-40F8-7557-2F48-0F541A5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8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rt22.comp@coep.ac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customXml" Target="../ink/ink4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en-US" sz="4000" b="1" dirty="0">
                <a:solidFill>
                  <a:srgbClr val="0000FF"/>
                </a:solidFill>
              </a:rPr>
              <a:t>Unit III</a:t>
            </a: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0306" y="2133600"/>
            <a:ext cx="290977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b="1" dirty="0"/>
              <a:t>Switching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45E22-E1E4-514A-A3DF-C2B819B6094A}"/>
              </a:ext>
            </a:extLst>
          </p:cNvPr>
          <p:cNvSpPr/>
          <p:nvPr/>
        </p:nvSpPr>
        <p:spPr>
          <a:xfrm>
            <a:off x="2544040" y="3803326"/>
            <a:ext cx="4055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Vinit R Tribhuvan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vrt22.comp@coep.ac.in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956-64EA-63D0-1EEF-386D8D30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Data-Transfer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34F-481A-C52A-8A59-9806324D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latin typeface="+mj-lt"/>
              </a:rPr>
              <a:t>The two parties transfer the data in this phase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99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956-64EA-63D0-1EEF-386D8D30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Teardown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34F-481A-C52A-8A59-9806324D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When one of the parties needs to disconnect, a signal is sent to each switch to release </a:t>
            </a:r>
            <a:r>
              <a:rPr lang="en-IN" sz="1800" b="0" i="0" u="none" strike="noStrike" baseline="0" dirty="0">
                <a:latin typeface="+mj-lt"/>
              </a:rPr>
              <a:t>the resources.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64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42DD-8D47-DAE5-1614-B0AD71E3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74AB-AE7D-EE13-546C-6064F38C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5AC1B-09C0-BDE0-CC2D-CCB474C4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07" y="1943100"/>
            <a:ext cx="63741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7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42DD-8D47-DAE5-1614-B0AD71E3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74AB-AE7D-EE13-546C-6064F38C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is minimal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waiting time at each switch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caused by the setup is the sum of four parts: 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time of the source computer request (first slope)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signal transfer time (height of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time of the acknowledgment from the destination Computer (second slope)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transfer time of the acknowledgment (height of second box)</a:t>
            </a:r>
          </a:p>
          <a:p>
            <a:pPr algn="l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due to data transfer is the sum of two parts: the propagation time (slope of the colored box) and data transfer time (height of the colored box),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very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5AC1B-09C0-BDE0-CC2D-CCB474C4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-219650"/>
            <a:ext cx="4572000" cy="21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4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FBE5-48FA-E2AE-F8DE-13D582E5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F184-067E-F2DC-65BF-6EB0CE05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Inefficient since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resources are allocated during the entire duration of the connection.</a:t>
            </a:r>
          </a:p>
          <a:p>
            <a:r>
              <a:rPr lang="en-US" sz="2400" b="0" i="0" u="none" strike="noStrike" baseline="0" dirty="0">
                <a:latin typeface="+mj-lt"/>
                <a:cs typeface="Times New Roman" panose="02020603050405020304" pitchFamily="18" charset="0"/>
              </a:rPr>
              <a:t>resources are unavailable to other connections.</a:t>
            </a:r>
          </a:p>
          <a:p>
            <a:r>
              <a:rPr lang="en-IN" sz="2400" b="0" i="0" u="none" strike="noStrike" baseline="0" dirty="0">
                <a:latin typeface="+mj-lt"/>
                <a:cs typeface="Times New Roman" panose="02020603050405020304" pitchFamily="18" charset="0"/>
              </a:rPr>
              <a:t>other connections are deprived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of resources.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2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A803-7119-21F9-7480-E5AA117E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Packet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7ECB-CC02-2525-A54A-FC330666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Message is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divided into packets of fixed or variable size.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There is no resource allocation for a packet (bandwidth, processing time)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Packet is allocated on FCFS basis.</a:t>
            </a:r>
          </a:p>
          <a:p>
            <a:pPr algn="l"/>
            <a:r>
              <a:rPr lang="en-US" sz="2400" dirty="0">
                <a:latin typeface="+mj-lt"/>
                <a:cs typeface="Times New Roman" panose="02020603050405020304" pitchFamily="18" charset="0"/>
              </a:rPr>
              <a:t>Two types of packet-switched networks: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datagram networks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virtual circuit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21004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9A-53BB-CF9E-9AAD-DBA81F28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atagram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5687-262A-EED4-089E-9FA8438E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+mj-lt"/>
              </a:rPr>
              <a:t>Packets in this approach are referred to as </a:t>
            </a:r>
            <a:r>
              <a:rPr lang="en-US" sz="1800" b="1" i="1" u="none" strike="noStrike" baseline="0" dirty="0">
                <a:latin typeface="+mj-lt"/>
              </a:rPr>
              <a:t>datagrams.</a:t>
            </a:r>
            <a:endParaRPr lang="en-US" sz="1800" b="0" i="0" u="none" strike="noStrike" baseline="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Each packet is treated independently of all others.</a:t>
            </a:r>
          </a:p>
          <a:p>
            <a:r>
              <a:rPr lang="en-US" sz="1800" b="0" i="0" u="none" strike="noStrike" baseline="0" dirty="0">
                <a:latin typeface="+mj-lt"/>
              </a:rPr>
              <a:t>Datagram switching is normally done at the </a:t>
            </a:r>
            <a:r>
              <a:rPr lang="en-US" sz="1800" b="1" u="none" strike="noStrike" baseline="0" dirty="0">
                <a:latin typeface="+mj-lt"/>
              </a:rPr>
              <a:t>Network Layer.</a:t>
            </a:r>
            <a:endParaRPr lang="en-IN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A0440-54E3-110D-033F-01045C6C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95600"/>
            <a:ext cx="623370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9A-53BB-CF9E-9AAD-DBA81F28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atagram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5687-262A-EED4-089E-9FA8438E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b="0" i="0" u="none" strike="noStrike" baseline="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Al</a:t>
            </a:r>
            <a:r>
              <a:rPr lang="en-US" sz="1800" b="0" i="0" u="none" strike="noStrike" baseline="0" dirty="0">
                <a:latin typeface="+mj-lt"/>
              </a:rPr>
              <a:t>l four packets (or datagrams) belong to the same message</a:t>
            </a:r>
          </a:p>
          <a:p>
            <a:pPr algn="l"/>
            <a:r>
              <a:rPr lang="en-US" sz="180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ravel different paths to reach their destination.</a:t>
            </a:r>
          </a:p>
          <a:p>
            <a:pPr algn="l"/>
            <a:r>
              <a:rPr lang="en-IN" sz="1800" dirty="0">
                <a:latin typeface="+mj-lt"/>
              </a:rPr>
              <a:t>D</a:t>
            </a:r>
            <a:r>
              <a:rPr lang="en-IN" sz="1800" b="0" i="0" u="none" strike="noStrike" baseline="0" dirty="0">
                <a:latin typeface="+mj-lt"/>
              </a:rPr>
              <a:t>atagrams of </a:t>
            </a:r>
            <a:r>
              <a:rPr lang="en-US" sz="1800" b="0" i="0" u="none" strike="noStrike" baseline="0" dirty="0">
                <a:latin typeface="+mj-lt"/>
              </a:rPr>
              <a:t>transmission may arrive at their destination out of order with different delays between the </a:t>
            </a:r>
            <a:r>
              <a:rPr lang="en-IN" sz="1800" b="0" i="0" u="none" strike="noStrike" baseline="0" dirty="0">
                <a:latin typeface="+mj-lt"/>
              </a:rPr>
              <a:t>packets. They may also be lost.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It is the responsibility of an upper-layer protocol to reorder the datagrams</a:t>
            </a:r>
            <a:endParaRPr lang="en-IN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A0440-54E3-110D-033F-01045C6C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02226"/>
            <a:ext cx="5184106" cy="1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2A6-4598-60D9-5F53-0977D898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Tables in Datagram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C781-4CD1-9E28-6648-C13DC7D5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+mj-lt"/>
              </a:rPr>
              <a:t>E</a:t>
            </a:r>
            <a:r>
              <a:rPr lang="en-US" sz="2400" b="0" i="0" u="none" strike="noStrike" baseline="0" dirty="0">
                <a:latin typeface="+mj-lt"/>
              </a:rPr>
              <a:t>ach switch (or packet switch) has a routing table which is based on the destination address.</a:t>
            </a:r>
          </a:p>
          <a:p>
            <a:pPr algn="l"/>
            <a:r>
              <a:rPr lang="en-US" sz="2400" b="0" i="0" u="none" strike="noStrike" baseline="0" dirty="0">
                <a:latin typeface="+mj-lt"/>
              </a:rPr>
              <a:t>The routing tables are dynamic and are updated periodically. </a:t>
            </a:r>
          </a:p>
          <a:p>
            <a:pPr algn="l"/>
            <a:r>
              <a:rPr lang="en-US" sz="2400" b="0" i="0" u="none" strike="noStrike" baseline="0" dirty="0">
                <a:latin typeface="+mj-lt"/>
              </a:rPr>
              <a:t>The destination addresses and the corresponding forwarding output ports are recorded in the tables.</a:t>
            </a:r>
          </a:p>
          <a:p>
            <a:pPr algn="l"/>
            <a:r>
              <a:rPr lang="en-US" sz="2400" dirty="0">
                <a:latin typeface="+mj-lt"/>
              </a:rPr>
              <a:t>It has a port dedicated for every destination address.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296D-5111-DCF4-22DD-F64F0CBD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Tables in Datagram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3343-FD93-7DC3-114F-B621769B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baseline="0" dirty="0">
                <a:latin typeface="+mj-lt"/>
              </a:rPr>
              <a:t>Every packet in a datagram network carries a header t</a:t>
            </a:r>
            <a:r>
              <a:rPr lang="en-US" sz="1600" dirty="0">
                <a:latin typeface="+mj-lt"/>
              </a:rPr>
              <a:t>hat contains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+mj-lt"/>
              </a:rPr>
              <a:t>       the destination address of the packet.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the switch receives the packet, this destination address is examined; 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the routing table is consulted to find the corresponding port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+mj-lt"/>
              </a:rPr>
              <a:t>      through which the packet should be forwarded.</a:t>
            </a:r>
          </a:p>
          <a:p>
            <a:pPr algn="l"/>
            <a:r>
              <a:rPr lang="en-IN" sz="1600" b="0" i="0" u="none" strike="noStrike" baseline="0" dirty="0">
                <a:latin typeface="+mj-lt"/>
              </a:rPr>
              <a:t>This address </a:t>
            </a:r>
            <a:r>
              <a:rPr lang="en-US" sz="1600" b="0" i="0" u="none" strike="noStrike" baseline="0" dirty="0">
                <a:latin typeface="+mj-lt"/>
              </a:rPr>
              <a:t>remains the same during the entire journey of the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latin typeface="+mj-lt"/>
              </a:rPr>
              <a:t>      packet</a:t>
            </a:r>
            <a:endParaRPr lang="en-IN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2B522-0E54-A4E5-3EB9-9FB11959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200" y="969728"/>
            <a:ext cx="1844200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Introduction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886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+mj-lt"/>
              </a:rPr>
              <a:t>Whenever we have multiple devices, we have the problem of how to connect them to make one-to-one communication possible.</a:t>
            </a:r>
          </a:p>
          <a:p>
            <a:pPr algn="l"/>
            <a:r>
              <a:rPr lang="en-US" sz="2000" dirty="0">
                <a:latin typeface="+mj-lt"/>
              </a:rPr>
              <a:t>Solution : </a:t>
            </a:r>
            <a:r>
              <a:rPr lang="en-US" sz="2000" b="0" i="0" u="none" strike="noStrike" baseline="0" dirty="0">
                <a:latin typeface="+mj-lt"/>
              </a:rPr>
              <a:t>point-to-point connection between each pair of devices (a </a:t>
            </a:r>
            <a:r>
              <a:rPr lang="en-US" sz="2000" b="1" i="0" u="none" strike="noStrike" baseline="0" dirty="0">
                <a:latin typeface="+mj-lt"/>
              </a:rPr>
              <a:t>mesh topology</a:t>
            </a:r>
            <a:r>
              <a:rPr lang="en-US" sz="2000" b="0" i="0" u="none" strike="noStrike" baseline="0" dirty="0">
                <a:latin typeface="+mj-lt"/>
              </a:rPr>
              <a:t>) or between a central device and every other device (a </a:t>
            </a:r>
            <a:r>
              <a:rPr lang="en-US" sz="2000" b="1" i="0" u="none" strike="noStrike" baseline="0" dirty="0">
                <a:latin typeface="+mj-lt"/>
              </a:rPr>
              <a:t>star topology</a:t>
            </a:r>
            <a:r>
              <a:rPr lang="en-US" sz="2000" b="0" i="0" u="none" strike="noStrike" baseline="0" dirty="0">
                <a:latin typeface="+mj-lt"/>
              </a:rPr>
              <a:t>).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Solutio</a:t>
            </a:r>
            <a:r>
              <a:rPr lang="en-US" sz="2000" dirty="0">
                <a:latin typeface="+mj-lt"/>
              </a:rPr>
              <a:t>n is </a:t>
            </a:r>
            <a:r>
              <a:rPr lang="en-US" sz="2000" b="0" i="0" u="none" strike="noStrike" baseline="0" dirty="0">
                <a:latin typeface="+mj-lt"/>
              </a:rPr>
              <a:t>impractical and wasteful when applied to </a:t>
            </a:r>
            <a:r>
              <a:rPr lang="en-US" sz="2000" b="1" i="0" u="none" strike="noStrike" baseline="0" dirty="0">
                <a:latin typeface="+mj-lt"/>
              </a:rPr>
              <a:t>very large networks</a:t>
            </a:r>
          </a:p>
          <a:p>
            <a:pPr lvl="1"/>
            <a:r>
              <a:rPr lang="en-US" sz="2000" b="0" i="0" u="none" strike="noStrike" baseline="0" dirty="0">
                <a:latin typeface="+mj-lt"/>
              </a:rPr>
              <a:t>majority of those links would be </a:t>
            </a:r>
            <a:r>
              <a:rPr lang="en-US" sz="2000" b="1" i="0" u="none" strike="noStrike" baseline="0" dirty="0">
                <a:latin typeface="+mj-lt"/>
              </a:rPr>
              <a:t>idle</a:t>
            </a:r>
            <a:r>
              <a:rPr lang="en-US" sz="2000" b="0" i="0" u="none" strike="noStrike" baseline="0" dirty="0">
                <a:latin typeface="+mj-lt"/>
              </a:rPr>
              <a:t> most of the time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b="0" i="0" u="none" strike="noStrike" baseline="0" dirty="0">
                <a:latin typeface="+mj-lt"/>
              </a:rPr>
              <a:t>number and length of the links require </a:t>
            </a:r>
            <a:r>
              <a:rPr lang="en-US" sz="2000" b="1" i="0" u="none" strike="noStrike" baseline="0" dirty="0">
                <a:latin typeface="+mj-lt"/>
              </a:rPr>
              <a:t>too much infrastructure</a:t>
            </a:r>
          </a:p>
          <a:p>
            <a:pPr lvl="1"/>
            <a:r>
              <a:rPr lang="en-US" sz="2000" dirty="0">
                <a:latin typeface="+mj-lt"/>
              </a:rPr>
              <a:t>Not </a:t>
            </a:r>
            <a:r>
              <a:rPr lang="en-US" sz="2000" b="1" dirty="0">
                <a:latin typeface="+mj-lt"/>
              </a:rPr>
              <a:t>cost effective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B2C6-FF02-FCBF-558C-9BE4A676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9487-1548-E398-F5EE-655C30E1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u="none" strike="noStrike" baseline="0" dirty="0">
                <a:latin typeface="+mj-lt"/>
              </a:rPr>
              <a:t>Delay</a:t>
            </a:r>
            <a:endParaRPr lang="en-US" sz="1800" b="0" u="none" strike="noStrike" baseline="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greater delay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each packet may experience a wait at a switch before it is forwarded.</a:t>
            </a:r>
          </a:p>
          <a:p>
            <a:pPr algn="l"/>
            <a:r>
              <a:rPr lang="en-US" sz="1800" dirty="0">
                <a:latin typeface="+mj-lt"/>
              </a:rPr>
              <a:t>Delay is not uniform as not all packets pass through same switches.</a:t>
            </a:r>
          </a:p>
          <a:p>
            <a:pPr algn="l"/>
            <a:r>
              <a:rPr lang="en-US" sz="1800" dirty="0">
                <a:latin typeface="+mj-lt"/>
              </a:rPr>
              <a:t>Considering the figure,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There are three transmission times (3</a:t>
            </a:r>
            <a:r>
              <a:rPr lang="en-US" sz="1800" b="0" i="1" u="none" strike="noStrike" baseline="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), three propagation delays (slopes 3</a:t>
            </a:r>
            <a:r>
              <a:rPr lang="en-US" sz="18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sz="1800" b="0" i="0" u="none" strike="noStrike" baseline="0" dirty="0">
                <a:latin typeface="+mj-lt"/>
              </a:rPr>
              <a:t> of the lines), and two waiting times (</a:t>
            </a:r>
            <a:r>
              <a:rPr lang="en-US" sz="1800" b="0" i="1" u="none" strike="noStrike" baseline="0" dirty="0">
                <a:latin typeface="+mj-lt"/>
              </a:rPr>
              <a:t>w</a:t>
            </a:r>
            <a:r>
              <a:rPr lang="en-US" sz="1800" b="0" i="0" u="none" strike="noStrike" baseline="0" dirty="0">
                <a:latin typeface="+mj-lt"/>
              </a:rPr>
              <a:t>1 + </a:t>
            </a:r>
            <a:r>
              <a:rPr lang="en-US" sz="1800" b="0" i="1" u="none" strike="noStrike" baseline="0" dirty="0">
                <a:latin typeface="+mj-lt"/>
              </a:rPr>
              <a:t>w</a:t>
            </a:r>
            <a:r>
              <a:rPr lang="en-US" sz="1800" b="0" i="0" u="none" strike="noStrike" baseline="0" dirty="0">
                <a:latin typeface="+mj-lt"/>
              </a:rPr>
              <a:t>2). 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We</a:t>
            </a:r>
            <a:r>
              <a:rPr lang="en-US" sz="180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ignore the processing time in each switch. </a:t>
            </a:r>
          </a:p>
          <a:p>
            <a:pPr marL="0" indent="0" algn="ctr">
              <a:buNone/>
            </a:pPr>
            <a:r>
              <a:rPr lang="pl-PL" sz="1800" b="1" i="0" u="none" strike="noStrike" baseline="0" dirty="0">
                <a:latin typeface="+mj-lt"/>
              </a:rPr>
              <a:t>Total delay </a:t>
            </a:r>
            <a:r>
              <a:rPr lang="en-IN" sz="1800" dirty="0">
                <a:latin typeface="+mj-lt"/>
              </a:rPr>
              <a:t>= 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0" u="none" strike="noStrike" baseline="0" dirty="0">
                <a:latin typeface="+mj-lt"/>
              </a:rPr>
              <a:t>3</a:t>
            </a:r>
            <a:r>
              <a:rPr lang="pl-PL" sz="1800" b="1" i="1" u="none" strike="noStrike" baseline="0" dirty="0">
                <a:latin typeface="+mj-lt"/>
              </a:rPr>
              <a:t>T </a:t>
            </a:r>
            <a:r>
              <a:rPr lang="en-IN" sz="1800" b="0" i="0" u="none" strike="noStrike" baseline="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0" u="none" strike="noStrike" baseline="0" dirty="0">
                <a:latin typeface="+mj-lt"/>
              </a:rPr>
              <a:t>3</a:t>
            </a:r>
            <a:r>
              <a:rPr lang="en-US" sz="1800" b="0" i="0" u="none" strike="noStrike" baseline="0" dirty="0">
                <a:latin typeface="+mj-lt"/>
                <a:sym typeface="Symbol" panose="05050102010706020507" pitchFamily="18" charset="2"/>
              </a:rPr>
              <a:t>  </a:t>
            </a:r>
            <a:r>
              <a:rPr lang="en-IN" sz="1800" b="0" i="0" u="none" strike="noStrike" baseline="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1" u="none" strike="noStrike" baseline="0" dirty="0">
                <a:latin typeface="+mj-lt"/>
              </a:rPr>
              <a:t>w</a:t>
            </a:r>
            <a:r>
              <a:rPr lang="pl-PL" sz="1800" b="1" i="0" u="none" strike="noStrike" baseline="0" dirty="0">
                <a:latin typeface="+mj-lt"/>
              </a:rPr>
              <a:t>1 </a:t>
            </a:r>
            <a:r>
              <a:rPr lang="en-IN" sz="180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1" u="none" strike="noStrike" baseline="0" dirty="0">
                <a:latin typeface="+mj-lt"/>
              </a:rPr>
              <a:t>w</a:t>
            </a:r>
            <a:r>
              <a:rPr lang="pl-PL" sz="1800" b="1" i="0" u="none" strike="noStrike" baseline="0" dirty="0">
                <a:latin typeface="+mj-lt"/>
              </a:rPr>
              <a:t>2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B9D48-3795-130D-6BAC-6A2AB12B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"/>
            <a:ext cx="5491801" cy="22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3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B2C6-FF02-FCBF-558C-9BE4A676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9487-1548-E398-F5EE-655C30E1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u="none" strike="noStrike" baseline="0" dirty="0">
                <a:latin typeface="+mj-lt"/>
              </a:rPr>
              <a:t>Efficiency</a:t>
            </a:r>
            <a:endParaRPr lang="en-US" sz="1800" b="0" u="none" strike="noStrike" baseline="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The efficiency of a datagram network is better than that of a circuit-switched network;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Resources are allocated only when there are packets to be transferred. 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Reallocation is done if there is delay in communication between two devices.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8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687F-1163-0B91-76AD-886AF48F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Circuit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2EC5-8754-AC12-AD8B-15A21556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A </a:t>
            </a:r>
            <a:r>
              <a:rPr lang="en-US" sz="1800" b="1" i="0" u="none" strike="noStrike" baseline="0" dirty="0">
                <a:latin typeface="+mj-lt"/>
              </a:rPr>
              <a:t>virtual-circuit network </a:t>
            </a:r>
            <a:r>
              <a:rPr lang="en-US" sz="1800" b="0" i="0" u="none" strike="noStrike" baseline="0" dirty="0">
                <a:latin typeface="+mj-lt"/>
              </a:rPr>
              <a:t>is a cross between a circuit-switched network and a datagram </a:t>
            </a:r>
            <a:r>
              <a:rPr lang="en-IN" sz="1800" b="0" i="0" u="none" strike="noStrike" baseline="0" dirty="0">
                <a:latin typeface="+mj-lt"/>
              </a:rPr>
              <a:t>network.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Resources can be allocated during the setup phase, as in a circuit-switched network, or on demand, as in a datagram network.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all packets follow the same path established during </a:t>
            </a:r>
            <a:r>
              <a:rPr lang="en-IN" sz="1800" b="0" i="0" u="none" strike="noStrike" baseline="0" dirty="0">
                <a:latin typeface="+mj-lt"/>
              </a:rPr>
              <a:t>the connection.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there are setup and teardown phases in addition to the data transfer phase.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 virtual-circuit network is normally implemented in the </a:t>
            </a:r>
            <a:r>
              <a:rPr lang="en-US" sz="1800" b="1" i="0" u="none" strike="noStrike" baseline="0" dirty="0">
                <a:latin typeface="+mj-lt"/>
              </a:rPr>
              <a:t>data-link layer</a:t>
            </a:r>
            <a:r>
              <a:rPr lang="en-US" sz="1800" b="0" i="0" u="none" strike="noStrike" baseline="0" dirty="0">
                <a:latin typeface="+mj-lt"/>
              </a:rPr>
              <a:t>, while a circuit-switched network is implemented in the physical layer and a datagram network </a:t>
            </a:r>
            <a:r>
              <a:rPr lang="en-IN" sz="1800" b="0" i="0" u="none" strike="noStrike" baseline="0" dirty="0">
                <a:latin typeface="+mj-lt"/>
              </a:rPr>
              <a:t>in the network layer.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216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687F-1163-0B91-76AD-886AF48F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Circuit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0A829-C35D-6B66-2216-9105E97C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15" y="1649566"/>
            <a:ext cx="8176969" cy="3787468"/>
          </a:xfrm>
        </p:spPr>
      </p:pic>
    </p:spTree>
    <p:extLst>
      <p:ext uri="{BB962C8B-B14F-4D97-AF65-F5344CB8AC3E}">
        <p14:creationId xmlns:p14="http://schemas.microsoft.com/office/powerpoint/2010/main" val="165061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175-3522-DCB8-CB2F-E7B3D46E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Addressing in VCN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6706-16C1-B0AD-4902-33402947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a virtual-circuit network, two types of addressing are involved: global and local </a:t>
            </a:r>
            <a:r>
              <a:rPr lang="en-IN" sz="1800" b="0" i="0" u="none" strike="noStrike" baseline="0" dirty="0">
                <a:latin typeface="Times-Roman"/>
              </a:rPr>
              <a:t>(virtual-circuit identifier).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Global – </a:t>
            </a:r>
            <a:r>
              <a:rPr lang="en-IN" sz="1800" b="0" i="0" u="none" strike="noStrike" baseline="0" dirty="0">
                <a:latin typeface="Times-Roman"/>
              </a:rPr>
              <a:t>unique </a:t>
            </a:r>
            <a:r>
              <a:rPr lang="en-US" sz="1800" b="0" i="0" u="none" strike="noStrike" baseline="0" dirty="0">
                <a:latin typeface="Times-Roman"/>
              </a:rPr>
              <a:t>in the scope of the network or internationally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global address in virtual-circuit networks is used only to create a </a:t>
            </a:r>
            <a:r>
              <a:rPr lang="en-US" sz="1800" b="1" i="0" u="none" strike="noStrike" baseline="0" dirty="0">
                <a:latin typeface="Times-Roman"/>
              </a:rPr>
              <a:t>virtual-circuit identifier</a:t>
            </a:r>
          </a:p>
          <a:p>
            <a:pPr algn="l"/>
            <a:endParaRPr lang="en-US" sz="1800" b="1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identifier that is actually used for data transfer is called the </a:t>
            </a:r>
            <a:r>
              <a:rPr lang="en-US" sz="1800" b="1" i="1" u="none" strike="noStrike" baseline="0" dirty="0">
                <a:latin typeface="Times-BoldItalic"/>
              </a:rPr>
              <a:t>virtual-circuit identifier </a:t>
            </a:r>
            <a:r>
              <a:rPr lang="en-IN" sz="1800" b="1" i="0" u="none" strike="noStrike" baseline="0" dirty="0">
                <a:latin typeface="Times-Bold"/>
              </a:rPr>
              <a:t>(VCI) </a:t>
            </a:r>
            <a:r>
              <a:rPr lang="en-IN" sz="1800" b="0" i="0" u="none" strike="noStrike" baseline="0" dirty="0">
                <a:latin typeface="Times-Roman"/>
              </a:rPr>
              <a:t>or the </a:t>
            </a:r>
            <a:r>
              <a:rPr lang="en-IN" sz="1800" b="1" i="1" u="none" strike="noStrike" baseline="0" dirty="0">
                <a:latin typeface="Times-BoldItalic"/>
              </a:rPr>
              <a:t>label.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is a small number that has only switch scope; it is used by a frame between two switches.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285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AF04-CF24-CFD1-4668-BC1ED659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283B-8AE3-8B3D-7B15-CACA9A33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a frame arrives at a switch, it has a VCI; when it leaves, it has a different VCI.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4306F-3C00-C786-C9F6-B8950301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304952"/>
            <a:ext cx="801693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EA45-B650-03E8-3DD1-83A2CE3F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C19B-DFBB-7DEA-BB51-780086F7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V-Circuit switching requires three phases: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Transfer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Teardown phase</a:t>
            </a:r>
          </a:p>
        </p:txBody>
      </p:sp>
    </p:spTree>
    <p:extLst>
      <p:ext uri="{BB962C8B-B14F-4D97-AF65-F5344CB8AC3E}">
        <p14:creationId xmlns:p14="http://schemas.microsoft.com/office/powerpoint/2010/main" val="779597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9225-5BE5-8B31-C4C5-0C5497A2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1185-3A04-0A46-7278-A70B4D9B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source and destination use their global addresses to help switches make table </a:t>
            </a:r>
            <a:r>
              <a:rPr lang="en-IN" sz="1800" b="0" i="0" u="none" strike="noStrike" baseline="0" dirty="0">
                <a:latin typeface="Times-Roman"/>
              </a:rPr>
              <a:t>entries for the connection.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317676-3E1C-0E19-25DC-602BD0D7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314561"/>
            <a:ext cx="6120283" cy="31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A965D2-C37E-6423-91B4-2AD88525EB6A}"/>
                  </a:ext>
                </a:extLst>
              </p14:cNvPr>
              <p14:cNvContentPartPr/>
              <p14:nvPr/>
            </p14:nvContentPartPr>
            <p14:xfrm>
              <a:off x="-1600515" y="442887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A965D2-C37E-6423-91B4-2AD88525EB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54155" y="43212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F644E2-5543-8E08-7989-A71CBB3A1DCC}"/>
                  </a:ext>
                </a:extLst>
              </p14:cNvPr>
              <p14:cNvContentPartPr/>
              <p14:nvPr/>
            </p14:nvContentPartPr>
            <p14:xfrm>
              <a:off x="5669325" y="161790"/>
              <a:ext cx="1531800" cy="110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F644E2-5543-8E08-7989-A71CBB3A1D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5325" y="53790"/>
                <a:ext cx="1639440" cy="13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15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1DF7-97E3-F23B-FF67-3759D33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59EA-CF79-32CE-4AFF-6A1B1233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All switches need to have a table entry for this virtual circuit.</a:t>
            </a:r>
          </a:p>
          <a:p>
            <a:pPr algn="l"/>
            <a:r>
              <a:rPr lang="en-US" sz="1800" dirty="0">
                <a:latin typeface="Times-Roman"/>
              </a:rPr>
              <a:t>Table has four columns.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switch holds four pieces of information for each virtual circuit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We assume that each switch has a table with entries for all active virtual circuits.</a:t>
            </a:r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946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1DF7-97E3-F23B-FF67-3759D33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4A864-8FE0-2263-E2F5-37980AF5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95400"/>
            <a:ext cx="6481641" cy="33528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42CAA-3DE9-6DA9-0FAC-8C237F17CED3}"/>
              </a:ext>
            </a:extLst>
          </p:cNvPr>
          <p:cNvSpPr txBox="1"/>
          <p:nvPr/>
        </p:nvSpPr>
        <p:spPr>
          <a:xfrm>
            <a:off x="725129" y="4659868"/>
            <a:ext cx="769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data-transfer phase is active until the source sends all its frames to the destination.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E3414-FF57-9DEC-FD97-07FB519D3D25}"/>
              </a:ext>
            </a:extLst>
          </p:cNvPr>
          <p:cNvSpPr txBox="1"/>
          <p:nvPr/>
        </p:nvSpPr>
        <p:spPr>
          <a:xfrm>
            <a:off x="6929284" y="849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C07686-EAC0-4743-C7E0-DEE1DC84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6324600" y="1146969"/>
            <a:ext cx="685800" cy="377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911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Better Solution?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>
                <a:latin typeface="+mj-lt"/>
              </a:rPr>
              <a:t>Switching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 switched network consists of a series of interlinked </a:t>
            </a:r>
            <a:r>
              <a:rPr lang="en-IN" sz="1800" b="0" i="0" u="none" strike="noStrike" baseline="0" dirty="0">
                <a:latin typeface="+mj-lt"/>
              </a:rPr>
              <a:t>nodes, called </a:t>
            </a:r>
            <a:r>
              <a:rPr lang="en-IN" sz="1800" b="1" i="1" u="none" strike="noStrike" baseline="0" dirty="0">
                <a:latin typeface="+mj-lt"/>
              </a:rPr>
              <a:t>switches</a:t>
            </a:r>
            <a:r>
              <a:rPr lang="en-IN" sz="1800" b="1" i="0" u="none" strike="noStrike" baseline="0" dirty="0">
                <a:latin typeface="+mj-lt"/>
              </a:rPr>
              <a:t>.</a:t>
            </a:r>
          </a:p>
          <a:p>
            <a:pPr algn="l"/>
            <a:r>
              <a:rPr lang="en-US" sz="1800" dirty="0">
                <a:latin typeface="+mj-lt"/>
              </a:rPr>
              <a:t>C</a:t>
            </a:r>
            <a:r>
              <a:rPr lang="en-US" sz="1800" b="0" i="0" u="none" strike="noStrike" baseline="0" dirty="0">
                <a:latin typeface="+mj-lt"/>
              </a:rPr>
              <a:t>apable of creating </a:t>
            </a:r>
            <a:r>
              <a:rPr lang="en-US" sz="1800" b="1" i="0" u="none" strike="noStrike" baseline="0" dirty="0">
                <a:latin typeface="+mj-lt"/>
              </a:rPr>
              <a:t>temporary connections</a:t>
            </a:r>
            <a:r>
              <a:rPr lang="en-US" sz="1800" b="0" i="0" u="none" strike="noStrike" baseline="0" dirty="0">
                <a:latin typeface="+mj-lt"/>
              </a:rPr>
              <a:t> between two or more devices linked to the switch.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some of these </a:t>
            </a:r>
            <a:r>
              <a:rPr lang="en-US" sz="1800" b="0" i="0" u="none" strike="noStrike" baseline="0" dirty="0">
                <a:latin typeface="+mj-lt"/>
              </a:rPr>
              <a:t>nodes are connected to the end systems (computers or telephones) others are used only for </a:t>
            </a:r>
            <a:r>
              <a:rPr lang="en-US" sz="1800" b="1" i="0" u="none" strike="noStrike" baseline="0" dirty="0">
                <a:latin typeface="+mj-lt"/>
              </a:rPr>
              <a:t>routing</a:t>
            </a:r>
            <a:r>
              <a:rPr lang="en-US" sz="1800" b="0" i="0" u="none" strike="noStrike" baseline="0" dirty="0">
                <a:latin typeface="+mj-lt"/>
              </a:rPr>
              <a:t>.</a:t>
            </a:r>
            <a:endParaRPr lang="en-US" sz="25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7CF31-D882-1838-6117-F4B598BB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201" y="2803626"/>
            <a:ext cx="5349598" cy="26451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1DF7-97E3-F23B-FF67-3759D33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657DE-9F02-1B4B-773E-7D4E05D9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8429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6D4D-A11C-43C7-634B-4F9C81B9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5C512-0233-EC60-B0E3-86F8A5467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917" y="1600200"/>
            <a:ext cx="7516165" cy="3886200"/>
          </a:xfrm>
        </p:spPr>
      </p:pic>
    </p:spTree>
    <p:extLst>
      <p:ext uri="{BB962C8B-B14F-4D97-AF65-F5344CB8AC3E}">
        <p14:creationId xmlns:p14="http://schemas.microsoft.com/office/powerpoint/2010/main" val="269074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5379-8D62-B764-E8E2-EFCD635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Acknowledgment in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D3A4-4AB3-DF83-2E12-CA73728D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9B32E-5B0E-E4A3-A5E2-D3498E2E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" y="1249491"/>
            <a:ext cx="8443692" cy="4359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49B5BC-1D13-FCBB-E894-DDC288B14249}"/>
              </a:ext>
            </a:extLst>
          </p:cNvPr>
          <p:cNvSpPr txBox="1"/>
          <p:nvPr/>
        </p:nvSpPr>
        <p:spPr>
          <a:xfrm>
            <a:off x="5799369" y="3962400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Times-Roman"/>
              </a:rPr>
              <a:t>A special frame, called the </a:t>
            </a:r>
            <a:r>
              <a:rPr lang="en-US" sz="1800" b="0" i="1" u="none" strike="noStrike" baseline="0" dirty="0">
                <a:latin typeface="Times-Italic"/>
              </a:rPr>
              <a:t>acknowledgment frame, </a:t>
            </a:r>
            <a:r>
              <a:rPr lang="en-US" sz="1800" b="0" i="0" u="none" strike="noStrike" baseline="0" dirty="0">
                <a:latin typeface="Times-Roman"/>
              </a:rPr>
              <a:t>completes the entries in the switching </a:t>
            </a:r>
            <a:r>
              <a:rPr lang="en-IN" sz="1800" b="0" i="0" u="none" strike="noStrike" baseline="0" dirty="0">
                <a:latin typeface="Times-Roman"/>
              </a:rPr>
              <a:t>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32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CFF-6574-AA92-CB31-4F3D105B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Teardown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F5C-1B08-81FD-1585-2CCD8601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this phase, source A, after sending all frames to B, sends a special frame called a </a:t>
            </a:r>
            <a:r>
              <a:rPr lang="en-US" sz="1800" b="0" i="1" u="none" strike="noStrike" baseline="0" dirty="0">
                <a:latin typeface="Times-Italic"/>
              </a:rPr>
              <a:t>teardown request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Destination B responds with a teardown confirmation frame. All switches delete the corresponding entry from their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009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2181-5038-C410-2EC7-0A7E4E97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3C494-798E-4A7D-C0C7-730E2F997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80" y="1295400"/>
            <a:ext cx="7485039" cy="3886200"/>
          </a:xfrm>
        </p:spPr>
      </p:pic>
    </p:spTree>
    <p:extLst>
      <p:ext uri="{BB962C8B-B14F-4D97-AF65-F5344CB8AC3E}">
        <p14:creationId xmlns:p14="http://schemas.microsoft.com/office/powerpoint/2010/main" val="4228251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2181-5038-C410-2EC7-0A7E4E97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3C494-798E-4A7D-C0C7-730E2F997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634" y="282012"/>
            <a:ext cx="5023166" cy="260800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D6B-C651-0408-6BBE-876A8A7D54D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kern="0" dirty="0"/>
          </a:p>
          <a:p>
            <a:endParaRPr lang="en-IN" kern="0" dirty="0"/>
          </a:p>
          <a:p>
            <a:endParaRPr lang="en-IN" kern="0" dirty="0"/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There are three transmission </a:t>
            </a:r>
            <a:r>
              <a:rPr lang="en-US" sz="1800" b="0" i="0" u="none" strike="noStrike" baseline="0" dirty="0">
                <a:latin typeface="Times-Roman"/>
              </a:rPr>
              <a:t>times (</a:t>
            </a:r>
            <a:r>
              <a:rPr lang="en-US" sz="1800" b="1" i="0" u="none" strike="noStrike" baseline="0" dirty="0">
                <a:latin typeface="Times-Roman"/>
              </a:rPr>
              <a:t>3</a:t>
            </a:r>
            <a:r>
              <a:rPr lang="en-US" sz="1800" b="1" i="1" u="none" strike="noStrike" baseline="0" dirty="0">
                <a:latin typeface="Times-Italic"/>
              </a:rPr>
              <a:t>T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), three propagation times (</a:t>
            </a:r>
            <a:r>
              <a:rPr lang="en-US" sz="1800" b="1" i="0" u="none" strike="noStrike" baseline="0" dirty="0">
                <a:latin typeface="Times-Roman"/>
              </a:rPr>
              <a:t>3</a:t>
            </a:r>
            <a:r>
              <a:rPr lang="en-US" sz="1800" b="1" dirty="0">
                <a:latin typeface="Symbol" panose="05050102010706020507" pitchFamily="18" charset="2"/>
                <a:sym typeface="Symbol" panose="05050102010706020507" pitchFamily="18" charset="2"/>
              </a:rPr>
              <a:t></a:t>
            </a:r>
            <a:r>
              <a:rPr lang="en-US" sz="1800" b="0" i="0" u="none" strike="noStrike" baseline="0" dirty="0">
                <a:latin typeface="Times-Roman"/>
              </a:rPr>
              <a:t>), data transfer depicted by the sloping lines, a setup delay (which includes transmission and propagation in two directions), and a teardown delay (which includes transmission and propagation in one direction).</a:t>
            </a:r>
            <a:endParaRPr lang="en-IN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58256-ABC2-E36A-5AAC-001D69F0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39" y="4756562"/>
            <a:ext cx="764352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29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A634-6437-AFF3-4CA8-F8670C25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69AA-9044-C250-B292-653E97BD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During setup, the delay for each packet is the same</a:t>
            </a:r>
          </a:p>
          <a:p>
            <a:pPr algn="l"/>
            <a:r>
              <a:rPr lang="en-US" sz="1800" dirty="0">
                <a:latin typeface="Times-Roman"/>
              </a:rPr>
              <a:t>During data transfer, </a:t>
            </a:r>
            <a:r>
              <a:rPr lang="en-US" sz="1800" b="0" i="0" u="none" strike="noStrike" baseline="0" dirty="0">
                <a:latin typeface="Times-Roman"/>
              </a:rPr>
              <a:t>each packet may encounter different </a:t>
            </a:r>
            <a:r>
              <a:rPr lang="en-IN" sz="1800" b="0" i="0" u="none" strike="noStrike" baseline="0" dirty="0">
                <a:latin typeface="Times-Roman"/>
              </a:rPr>
              <a:t>delays</a:t>
            </a:r>
          </a:p>
          <a:p>
            <a:pPr algn="l"/>
            <a:r>
              <a:rPr lang="en-IN" sz="1800" dirty="0">
                <a:latin typeface="Times-Roman"/>
              </a:rPr>
              <a:t>R</a:t>
            </a:r>
            <a:r>
              <a:rPr lang="en-IN" sz="1800" b="0" i="0" u="none" strike="noStrike" baseline="0" dirty="0">
                <a:latin typeface="Times-Roman"/>
              </a:rPr>
              <a:t>esource allocation is on demand.</a:t>
            </a:r>
            <a:r>
              <a:rPr lang="en-US" sz="1800" b="0" i="0" u="none" strike="noStrike" baseline="0" dirty="0">
                <a:latin typeface="Times-Roman"/>
              </a:rPr>
              <a:t>The source can check the availability of the resources, without actually </a:t>
            </a:r>
            <a:r>
              <a:rPr lang="en-IN" sz="1800" b="0" i="0" u="none" strike="noStrike" baseline="0" dirty="0">
                <a:latin typeface="Times-Roman"/>
              </a:rPr>
              <a:t>reserving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95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C46B-70A3-46DF-ACD9-1676B902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in TCP/IP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183D-8E99-3FC1-B26D-0CC67C86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Physical layer </a:t>
            </a:r>
            <a:r>
              <a:rPr lang="en-IN" sz="1800" dirty="0">
                <a:latin typeface="+mj-lt"/>
              </a:rPr>
              <a:t>– only circuit switching. No packets exchanged.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+mj-lt"/>
              </a:rPr>
              <a:t>Data Link layer </a:t>
            </a:r>
            <a:r>
              <a:rPr lang="en-IN" sz="1800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Packet switching at the data-link layer is normally done</a:t>
            </a:r>
          </a:p>
          <a:p>
            <a:pPr algn="l">
              <a:lnSpc>
                <a:spcPct val="150000"/>
              </a:lnSpc>
            </a:pPr>
            <a:r>
              <a:rPr lang="en-IN" sz="1800" b="0" i="0" u="none" strike="noStrike" baseline="0" dirty="0">
                <a:latin typeface="+mj-lt"/>
              </a:rPr>
              <a:t>using a virtual-circuit approach.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+mj-lt"/>
              </a:rPr>
              <a:t>Network layer </a:t>
            </a:r>
            <a:r>
              <a:rPr lang="en-IN" sz="1800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packet switching. In this case, either a virtual-circuit approach or a datagram approach can be used.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latin typeface="+mj-lt"/>
              </a:rPr>
              <a:t>App. Layer- </a:t>
            </a:r>
            <a:r>
              <a:rPr lang="en-US" sz="1800" b="0" i="0" u="none" strike="noStrike" baseline="0" dirty="0">
                <a:latin typeface="+mj-lt"/>
              </a:rPr>
              <a:t>only message switching. The communication at the application layer occurs by exchanging messages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416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A7CC-5B21-FE8F-3C23-3E645BA5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F2B1-F4EC-58C4-A3E8-0E35AADD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Crossbar switch</a:t>
            </a:r>
          </a:p>
          <a:p>
            <a:r>
              <a:rPr lang="en-IN" dirty="0"/>
              <a:t>Multistage switch</a:t>
            </a:r>
          </a:p>
          <a:p>
            <a:r>
              <a:rPr lang="en-IN" dirty="0"/>
              <a:t>Time Division switch</a:t>
            </a:r>
          </a:p>
          <a:p>
            <a:r>
              <a:rPr lang="en-IN" dirty="0"/>
              <a:t>Time space time switch</a:t>
            </a:r>
          </a:p>
        </p:txBody>
      </p:sp>
    </p:spTree>
    <p:extLst>
      <p:ext uri="{BB962C8B-B14F-4D97-AF65-F5344CB8AC3E}">
        <p14:creationId xmlns:p14="http://schemas.microsoft.com/office/powerpoint/2010/main" val="254705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9BF7-4D7B-94AB-7D74-29A5CED6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Crossbar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FE0C-1F9F-8608-22CE-15AD5752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connects </a:t>
            </a:r>
            <a:r>
              <a:rPr lang="en-US" sz="2000" b="0" i="1" u="none" strike="noStrike" baseline="0" dirty="0">
                <a:latin typeface="Times-Italic"/>
              </a:rPr>
              <a:t>n </a:t>
            </a:r>
            <a:r>
              <a:rPr lang="en-US" sz="2000" b="0" i="0" u="none" strike="noStrike" baseline="0" dirty="0">
                <a:latin typeface="Times-Roman"/>
              </a:rPr>
              <a:t>inputs to </a:t>
            </a:r>
            <a:r>
              <a:rPr lang="en-US" sz="2000" b="0" i="1" u="none" strike="noStrike" baseline="0" dirty="0">
                <a:latin typeface="Times-Italic"/>
              </a:rPr>
              <a:t>m </a:t>
            </a:r>
            <a:r>
              <a:rPr lang="en-US" sz="2000" b="0" i="0" u="none" strike="noStrike" baseline="0" dirty="0">
                <a:latin typeface="Times-Roman"/>
              </a:rPr>
              <a:t>outputs in a grid, using electronic microswitches </a:t>
            </a:r>
            <a:r>
              <a:rPr lang="en-IN" sz="2000" b="0" i="0" u="none" strike="noStrike" baseline="0" dirty="0">
                <a:latin typeface="Times-Roman"/>
              </a:rPr>
              <a:t>(transistors) at each </a:t>
            </a:r>
            <a:r>
              <a:rPr lang="en-IN" sz="2000" b="1" i="0" u="none" strike="noStrike" baseline="0" dirty="0" err="1">
                <a:latin typeface="Times-Bold"/>
              </a:rPr>
              <a:t>crosspoint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60D5-67E8-3CAE-3ABF-DB39448E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30" y="2251598"/>
            <a:ext cx="6690940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Three Methods of Switching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+mj-lt"/>
              </a:rPr>
              <a:t>Traditionally, three methods of switching have been discussed: </a:t>
            </a: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circuit switching</a:t>
            </a: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packet switching</a:t>
            </a: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message switching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3D461-4BE5-21C0-EDDB-B1309446B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77" y="2872890"/>
            <a:ext cx="6652645" cy="23849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9BF7-4D7B-94AB-7D74-29A5CED6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Crossbar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FE0C-1F9F-8608-22CE-15AD5752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to connect 1000 inputs to 1000 outputs requires a switch with 1,000,000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this number of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 is impractical.</a:t>
            </a:r>
            <a:endParaRPr lang="en-US" sz="200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fewer than 25 percent of the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 are in use at any given time. The rest are idle.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60D5-67E8-3CAE-3ABF-DB39448E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64" y="422798"/>
            <a:ext cx="3049436" cy="11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72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832E-602B-160B-29CE-85F8C169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15D6-37F6-A31A-CB6F-938AA05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baseline="0" dirty="0">
                <a:latin typeface="Times-Roman"/>
              </a:rPr>
              <a:t>combines crossbar switches in several stages.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In a single crossbar switch, only one row or column (one path) is active for any connection.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So we need </a:t>
            </a:r>
            <a:r>
              <a:rPr lang="en-US" sz="2000" b="1" i="1" u="none" strike="noStrike" baseline="0" dirty="0">
                <a:latin typeface="Times-Italic"/>
              </a:rPr>
              <a:t>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0" u="none" strike="noStrike" baseline="0" dirty="0">
                <a:latin typeface="Symbol" panose="05050102010706020507" pitchFamily="18" charset="2"/>
              </a:rPr>
              <a:t> </a:t>
            </a:r>
            <a:r>
              <a:rPr lang="en-US" sz="2000" b="1" i="1" u="none" strike="noStrike" baseline="0" dirty="0">
                <a:latin typeface="Times-Italic"/>
              </a:rPr>
              <a:t>N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allowing multiple paths inside the switch, decreases the number of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1942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832E-602B-160B-29CE-85F8C169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D04D-26F6-56B9-E108-0BE6265B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392" y="1600200"/>
            <a:ext cx="6645216" cy="3033023"/>
          </a:xfrm>
        </p:spPr>
      </p:pic>
    </p:spTree>
    <p:extLst>
      <p:ext uri="{BB962C8B-B14F-4D97-AF65-F5344CB8AC3E}">
        <p14:creationId xmlns:p14="http://schemas.microsoft.com/office/powerpoint/2010/main" val="3153345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832E-602B-160B-29CE-85F8C169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D04D-26F6-56B9-E108-0BE6265B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785" y="152400"/>
            <a:ext cx="3339015" cy="1524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8E9C-AAEA-B652-8978-C1664470F4C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We divide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input lines into groups, each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lines. For each group, we use one crossbar of size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×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, where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the number of crossbars in the middle stage. In other words, the first stage has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crossbars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×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-Roman"/>
              </a:rPr>
              <a:t>crosspoints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We use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crossbars, each of size 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) in the middle stage.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We use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crossbars, each of size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×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at the third stage.</a:t>
            </a:r>
          </a:p>
          <a:p>
            <a:pPr algn="l">
              <a:buFont typeface="+mj-lt"/>
              <a:buAutoNum type="arabicPeriod"/>
            </a:pPr>
            <a:endParaRPr lang="en-US" sz="1800" kern="0" dirty="0">
              <a:solidFill>
                <a:srgbClr val="000000"/>
              </a:solidFill>
              <a:latin typeface="Times-Roman"/>
            </a:endParaRPr>
          </a:p>
          <a:p>
            <a:pPr marL="0" indent="0" algn="ctr">
              <a:buNone/>
            </a:pPr>
            <a:r>
              <a:rPr lang="en-US" sz="1800" b="0" i="0" u="none" strike="noStrike" baseline="0" dirty="0">
                <a:latin typeface="Times-Roman"/>
              </a:rPr>
              <a:t>total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as follows</a:t>
            </a:r>
            <a:endParaRPr lang="en-US" sz="1800" b="0" i="0" u="none" strike="noStrike" kern="0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endParaRPr lang="en-IN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E4E0A-4D95-2344-1ACF-656B2759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629466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7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832E-602B-160B-29CE-85F8C169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D04D-26F6-56B9-E108-0BE6265B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746" y="381000"/>
            <a:ext cx="3339015" cy="1524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8E9C-AAEA-B652-8978-C1664470F4C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IN" kern="0" dirty="0"/>
              <a:t>Example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Design a three-stage, 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switch (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200) with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 and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20.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2968266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832E-602B-160B-29CE-85F8C169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D04D-26F6-56B9-E108-0BE6265B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746" y="381000"/>
            <a:ext cx="3339015" cy="1524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8E9C-AAEA-B652-8978-C1664470F4C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IN" kern="0" dirty="0"/>
              <a:t>Example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Design a three-stage, 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switch (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200) with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 and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20.</a:t>
            </a:r>
          </a:p>
          <a:p>
            <a:pPr marL="0" indent="0" algn="l">
              <a:buNone/>
            </a:pPr>
            <a:r>
              <a:rPr lang="en-IN" kern="0" dirty="0"/>
              <a:t>Solution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the first stage we have 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/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or 10 crossbars, each of size 20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4.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the second stage, we have 4 crossbars, each of size 10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10.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the third stage, we have 10 crossbars, each of size 4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total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is 2</a:t>
            </a:r>
            <a:r>
              <a:rPr lang="en-US" sz="1800" b="0" i="1" u="none" strike="noStrike" baseline="0" dirty="0">
                <a:latin typeface="Times-Italic"/>
              </a:rPr>
              <a:t>kN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US" sz="1800" b="0" i="1" u="none" strike="noStrike" baseline="0" dirty="0">
                <a:latin typeface="Times-Italic"/>
              </a:rPr>
              <a:t>k</a:t>
            </a:r>
            <a:r>
              <a:rPr lang="en-US" sz="1800" b="0" i="0" u="none" strike="noStrike" baseline="0" dirty="0">
                <a:latin typeface="Times-Roman"/>
              </a:rPr>
              <a:t>(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/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)</a:t>
            </a:r>
            <a:r>
              <a:rPr lang="en-US" sz="1800" b="0" i="0" u="none" strike="noStrike" baseline="30000" dirty="0">
                <a:latin typeface="Times-Roman"/>
              </a:rPr>
              <a:t>2</a:t>
            </a:r>
            <a:r>
              <a:rPr lang="en-US" sz="1800" b="0" i="0" u="none" strike="noStrike" baseline="0" dirty="0">
                <a:latin typeface="Times-Roman"/>
              </a:rPr>
              <a:t>, or 2000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is 5 percent of the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in a single-stage switch </a:t>
            </a:r>
          </a:p>
          <a:p>
            <a:pPr marL="0" indent="0" algn="ctr">
              <a:buNone/>
            </a:pPr>
            <a:r>
              <a:rPr lang="en-US" sz="1800" b="0" i="0" u="none" strike="noStrike" baseline="0" dirty="0">
                <a:latin typeface="Times-Roman"/>
              </a:rPr>
              <a:t>(200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40,000).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3024797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B21C-51EE-1149-9CCB-5B61E581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7D2-E7D8-24C3-33E2-30A02A3A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Blocking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multistage switching share the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in </a:t>
            </a:r>
            <a:r>
              <a:rPr lang="en-IN" sz="1800" b="0" i="0" u="none" strike="noStrike" baseline="0" dirty="0">
                <a:latin typeface="Times-Roman"/>
              </a:rPr>
              <a:t>the middle-stage crossbars.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Sharing can cause a lack of availability if the resources are </a:t>
            </a:r>
            <a:r>
              <a:rPr lang="en-IN" sz="1800" b="0" i="0" u="none" strike="noStrike" baseline="0" dirty="0">
                <a:latin typeface="Times-Roman"/>
              </a:rPr>
              <a:t>limited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Blocking </a:t>
            </a:r>
            <a:r>
              <a:rPr lang="en-US" sz="1800" b="0" i="0" u="none" strike="noStrike" baseline="0" dirty="0">
                <a:latin typeface="Times-Roman"/>
              </a:rPr>
              <a:t>refers to times when one input cannot be connected to an output because there is no path available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Many people have </a:t>
            </a:r>
            <a:r>
              <a:rPr lang="en-US" sz="1800" b="0" i="0" u="none" strike="noStrike" baseline="0" dirty="0">
                <a:latin typeface="Times-Roman"/>
              </a:rPr>
              <a:t>experienced blocking on public telephone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132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B21C-51EE-1149-9CCB-5B61E581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7D2-E7D8-24C3-33E2-30A02A3A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Clos criteria for Blocking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a nonblocking switch, the number of middle-stage switches must be </a:t>
            </a:r>
          </a:p>
          <a:p>
            <a:pPr marL="0" indent="0" algn="ctr">
              <a:buNone/>
            </a:pPr>
            <a:r>
              <a:rPr lang="en-US" sz="1800" b="0" i="0" u="none" strike="noStrike" baseline="0" dirty="0">
                <a:latin typeface="Times-Roman"/>
              </a:rPr>
              <a:t>at least </a:t>
            </a:r>
            <a:r>
              <a:rPr lang="en-US" sz="1800" b="1" i="0" u="none" strike="noStrike" baseline="0" dirty="0">
                <a:latin typeface="Times-Roman"/>
              </a:rPr>
              <a:t>2</a:t>
            </a:r>
            <a:r>
              <a:rPr lang="en-US" sz="1800" b="1" i="1" u="none" strike="noStrike" baseline="0" dirty="0">
                <a:latin typeface="Times-Italic"/>
              </a:rPr>
              <a:t>n </a:t>
            </a:r>
            <a:r>
              <a:rPr lang="en-US" sz="1800" b="1" i="0" u="none" strike="noStrike" baseline="0" dirty="0">
                <a:latin typeface="Times-Roman"/>
              </a:rPr>
              <a:t>– 1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other words, we need to have </a:t>
            </a:r>
            <a:r>
              <a:rPr lang="en-US" sz="1800" b="1" i="1" u="none" strike="noStrike" baseline="0" dirty="0">
                <a:latin typeface="Times-Italic"/>
              </a:rPr>
              <a:t>k &gt;= </a:t>
            </a:r>
            <a:r>
              <a:rPr lang="en-US" sz="1800" b="1" i="0" u="none" strike="noStrike" baseline="0" dirty="0">
                <a:latin typeface="Times-Roman"/>
              </a:rPr>
              <a:t>2</a:t>
            </a:r>
            <a:r>
              <a:rPr lang="en-US" sz="1800" b="1" i="1" u="none" strike="noStrike" baseline="0" dirty="0">
                <a:latin typeface="Times-Italic"/>
              </a:rPr>
              <a:t>n </a:t>
            </a:r>
            <a:r>
              <a:rPr lang="en-US" sz="1800" b="1" i="0" u="none" strike="noStrike" baseline="0" dirty="0">
                <a:latin typeface="Times-Roman"/>
              </a:rPr>
              <a:t>– 1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must be equal to or </a:t>
            </a:r>
            <a:r>
              <a:rPr lang="en-IN" sz="1800" b="0" i="0" u="none" strike="noStrike" baseline="0" dirty="0">
                <a:latin typeface="Times-Roman"/>
              </a:rPr>
              <a:t>greater than (</a:t>
            </a:r>
            <a:r>
              <a:rPr lang="en-IN" sz="1800" b="0" i="1" u="none" strike="noStrike" baseline="0" dirty="0">
                <a:latin typeface="Times-Italic"/>
              </a:rPr>
              <a:t>N</a:t>
            </a:r>
            <a:r>
              <a:rPr lang="en-IN" sz="1800" b="0" i="0" u="none" strike="noStrike" baseline="0" dirty="0">
                <a:latin typeface="Times-Roman"/>
              </a:rPr>
              <a:t>/2)</a:t>
            </a:r>
            <a:r>
              <a:rPr lang="en-IN" sz="1800" b="0" i="0" u="none" strike="noStrike" baseline="30000" dirty="0">
                <a:latin typeface="Times-Roman"/>
              </a:rPr>
              <a:t>1/2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total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is greater than or equal </a:t>
            </a:r>
            <a:r>
              <a:rPr lang="pt-BR" sz="1800" b="0" i="0" u="none" strike="noStrike" baseline="0" dirty="0">
                <a:latin typeface="Times-Roman"/>
              </a:rPr>
              <a:t>to 4</a:t>
            </a:r>
            <a:r>
              <a:rPr lang="pt-BR" sz="1800" b="0" i="1" u="none" strike="noStrike" baseline="0" dirty="0">
                <a:latin typeface="Times-Italic"/>
              </a:rPr>
              <a:t>N </a:t>
            </a:r>
            <a:r>
              <a:rPr lang="pt-BR" sz="1800" b="0" i="0" u="none" strike="noStrike" dirty="0">
                <a:latin typeface="Times-Roman"/>
              </a:rPr>
              <a:t>[(2</a:t>
            </a:r>
            <a:r>
              <a:rPr lang="pt-BR" sz="1800" b="0" i="1" u="none" strike="noStrike" dirty="0">
                <a:latin typeface="Times-Italic"/>
              </a:rPr>
              <a:t>N</a:t>
            </a:r>
            <a:r>
              <a:rPr lang="pt-BR" sz="1800" b="0" i="0" u="none" strike="noStrike" dirty="0">
                <a:latin typeface="Times-Roman"/>
              </a:rPr>
              <a:t>)</a:t>
            </a:r>
            <a:r>
              <a:rPr lang="pt-BR" sz="1800" b="0" i="0" u="none" strike="noStrike" baseline="30000" dirty="0">
                <a:latin typeface="Times-Roman"/>
              </a:rPr>
              <a:t>1/2</a:t>
            </a:r>
            <a:r>
              <a:rPr lang="pt-BR" sz="1800" b="0" i="0" u="none" strike="noStrike" dirty="0">
                <a:latin typeface="Times-Roman"/>
              </a:rPr>
              <a:t> – 1]</a:t>
            </a:r>
            <a:endParaRPr lang="en-IN" b="1" baseline="30000" dirty="0"/>
          </a:p>
        </p:txBody>
      </p:sp>
    </p:spTree>
    <p:extLst>
      <p:ext uri="{BB962C8B-B14F-4D97-AF65-F5344CB8AC3E}">
        <p14:creationId xmlns:p14="http://schemas.microsoft.com/office/powerpoint/2010/main" val="1267193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6AF4-C114-9A75-8395-17C91A38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E64A-1ECE-7098-89ED-7EC23194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Design a three-stage, 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switch (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200) with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 and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20., using the Clos criteria with a minimum </a:t>
            </a:r>
            <a:r>
              <a:rPr lang="en-IN" sz="1800" b="0" i="0" u="none" strike="noStrike" baseline="0" dirty="0">
                <a:latin typeface="Times-Roman"/>
              </a:rPr>
              <a:t>number of </a:t>
            </a:r>
            <a:r>
              <a:rPr lang="en-IN" sz="1800" b="0" i="0" u="none" strike="noStrike" baseline="0" dirty="0" err="1">
                <a:latin typeface="Times-Roman"/>
              </a:rPr>
              <a:t>crosspoints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750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6AF4-C114-9A75-8395-17C91A38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E64A-1ECE-7098-89ED-7EC23194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Design a three-stage, 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switch (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200) with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 and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20., using the Clos criteria with a minimum </a:t>
            </a:r>
            <a:r>
              <a:rPr lang="en-IN" sz="1800" b="0" i="0" u="none" strike="noStrike" baseline="0" dirty="0">
                <a:latin typeface="Times-Roman"/>
              </a:rPr>
              <a:t>number of </a:t>
            </a:r>
            <a:r>
              <a:rPr lang="en-IN" sz="1800" b="0" i="0" u="none" strike="noStrike" baseline="0" dirty="0" err="1">
                <a:latin typeface="Times-Roman"/>
              </a:rPr>
              <a:t>crosspoints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We let </a:t>
            </a:r>
            <a:r>
              <a:rPr lang="en-IN" sz="1800" b="0" i="1" u="none" strike="noStrike" baseline="0" dirty="0">
                <a:latin typeface="Times-Italic"/>
              </a:rPr>
              <a:t>n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IN" sz="1800" b="0" i="0" u="none" strike="noStrike" baseline="0" dirty="0">
                <a:latin typeface="Times-Roman"/>
              </a:rPr>
              <a:t>(200/2)1/2, or </a:t>
            </a:r>
            <a:r>
              <a:rPr lang="en-IN" sz="1800" b="0" i="1" u="none" strike="noStrike" baseline="0" dirty="0">
                <a:latin typeface="Times-Italic"/>
              </a:rPr>
              <a:t>n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IN" sz="1800" b="0" i="0" u="none" strike="noStrike" baseline="0" dirty="0">
                <a:latin typeface="Times-Roman"/>
              </a:rPr>
              <a:t>10. We calculate </a:t>
            </a:r>
            <a:r>
              <a:rPr lang="en-IN" sz="1800" b="0" i="1" u="none" strike="noStrike" baseline="0" dirty="0">
                <a:latin typeface="Times-Italic"/>
              </a:rPr>
              <a:t>k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IN" sz="1800" b="0" i="0" u="none" strike="noStrike" baseline="0" dirty="0">
                <a:latin typeface="Times-Roman"/>
              </a:rPr>
              <a:t>2</a:t>
            </a:r>
            <a:r>
              <a:rPr lang="en-IN" sz="1800" b="0" i="1" u="none" strike="noStrike" baseline="0" dirty="0">
                <a:latin typeface="Times-Italic"/>
              </a:rPr>
              <a:t>n </a:t>
            </a:r>
            <a:r>
              <a:rPr lang="en-IN" sz="1800" b="0" i="0" u="none" strike="noStrike" baseline="0" dirty="0">
                <a:latin typeface="Times-Roman"/>
              </a:rPr>
              <a:t>– 1 = 19.</a:t>
            </a:r>
          </a:p>
          <a:p>
            <a:pPr algn="l"/>
            <a:r>
              <a:rPr lang="en-IN" sz="1800" dirty="0">
                <a:latin typeface="Times-Roman"/>
              </a:rPr>
              <a:t>First stage : 10x2=</a:t>
            </a:r>
            <a:r>
              <a:rPr lang="en-US" sz="1800" b="0" i="0" u="none" strike="noStrike" baseline="0" dirty="0">
                <a:latin typeface="Times-Roman"/>
              </a:rPr>
              <a:t>20, crossbars, each with 10 × 19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Second stage : 19 crossbars, </a:t>
            </a:r>
            <a:r>
              <a:rPr lang="en-US" sz="1800" b="0" i="0" u="none" strike="noStrike" baseline="0" dirty="0">
                <a:latin typeface="Times-Roman"/>
              </a:rPr>
              <a:t>each with 10 × 10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1800" dirty="0">
                <a:latin typeface="Times-Roman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hird stage, we have 20 crossbars each with 19 × 10 </a:t>
            </a:r>
            <a:r>
              <a:rPr lang="en-IN" sz="1800" b="0" i="0" u="none" strike="noStrike" baseline="0" dirty="0" err="1">
                <a:latin typeface="Times-Roman"/>
              </a:rPr>
              <a:t>crosspoints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total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is </a:t>
            </a:r>
          </a:p>
          <a:p>
            <a:pPr marL="0" indent="0" algn="ctr">
              <a:buNone/>
            </a:pPr>
            <a:r>
              <a:rPr lang="en-US" sz="2400" b="1" i="0" u="none" strike="noStrike" baseline="0" dirty="0">
                <a:latin typeface="Times-Roman"/>
              </a:rPr>
              <a:t>20(10 × 19) </a:t>
            </a:r>
            <a:r>
              <a:rPr lang="en-US" sz="2400" b="1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US" sz="2400" b="1" i="0" u="none" strike="noStrike" baseline="0" dirty="0">
                <a:latin typeface="Times-Roman"/>
              </a:rPr>
              <a:t>19(10 × 10) </a:t>
            </a:r>
            <a:r>
              <a:rPr lang="en-US" sz="2400" b="1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US" sz="2400" b="1" i="0" u="none" strike="noStrike" baseline="0" dirty="0">
                <a:latin typeface="Times-Roman"/>
              </a:rPr>
              <a:t>20(19 × 10) </a:t>
            </a:r>
            <a:r>
              <a:rPr lang="en-US" sz="2400" b="1" i="0" u="none" strike="noStrike" baseline="0" dirty="0">
                <a:latin typeface="Symbol" panose="05050102010706020507" pitchFamily="18" charset="2"/>
              </a:rPr>
              <a:t>=</a:t>
            </a:r>
            <a:r>
              <a:rPr lang="en-IN" sz="2400" b="1" i="0" u="none" strike="noStrike" baseline="0" dirty="0">
                <a:latin typeface="Times-Roman"/>
              </a:rPr>
              <a:t>9500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46877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329C-6198-31CB-65B5-30192AC7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76A6-A672-C2D0-ECDF-D97ABF7E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285037"/>
            <a:ext cx="8229600" cy="388620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+mj-lt"/>
              </a:rPr>
              <a:t>A </a:t>
            </a:r>
            <a:r>
              <a:rPr lang="en-US" sz="1800" b="1" i="0" u="none" strike="noStrike" baseline="0" dirty="0">
                <a:latin typeface="+mj-lt"/>
              </a:rPr>
              <a:t>circuit-switched network </a:t>
            </a:r>
            <a:r>
              <a:rPr lang="en-US" sz="1800" b="0" i="0" u="none" strike="noStrike" baseline="0" dirty="0">
                <a:latin typeface="+mj-lt"/>
              </a:rPr>
              <a:t>consists of a set of switches connected by physical links.</a:t>
            </a:r>
          </a:p>
          <a:p>
            <a:r>
              <a:rPr lang="en-US" sz="1800" dirty="0">
                <a:latin typeface="+mj-lt"/>
              </a:rPr>
              <a:t>C</a:t>
            </a:r>
            <a:r>
              <a:rPr lang="en-US" sz="1800" b="0" i="0" u="none" strike="noStrike" baseline="0" dirty="0">
                <a:latin typeface="+mj-lt"/>
              </a:rPr>
              <a:t>onnection between two stations is a </a:t>
            </a:r>
            <a:r>
              <a:rPr lang="en-US" sz="1800" b="1" i="0" u="none" strike="noStrike" baseline="0" dirty="0">
                <a:latin typeface="+mj-lt"/>
              </a:rPr>
              <a:t>dedicated path </a:t>
            </a:r>
            <a:r>
              <a:rPr lang="en-US" sz="1800" b="0" i="0" u="none" strike="noStrike" baseline="0" dirty="0">
                <a:latin typeface="+mj-lt"/>
              </a:rPr>
              <a:t>made of one or more links</a:t>
            </a:r>
            <a:r>
              <a:rPr lang="en-US" sz="1800" dirty="0">
                <a:latin typeface="+mj-lt"/>
              </a:rPr>
              <a:t>.</a:t>
            </a:r>
          </a:p>
          <a:p>
            <a:r>
              <a:rPr lang="en-US" sz="1800" dirty="0">
                <a:latin typeface="+mj-lt"/>
              </a:rPr>
              <a:t>E</a:t>
            </a:r>
            <a:r>
              <a:rPr lang="en-US" sz="1800" b="0" i="0" u="none" strike="noStrike" baseline="0" dirty="0">
                <a:latin typeface="+mj-lt"/>
              </a:rPr>
              <a:t>ach connection uses only one </a:t>
            </a:r>
            <a:r>
              <a:rPr lang="en-US" sz="1800" b="1" i="0" u="none" strike="noStrike" baseline="0" dirty="0">
                <a:latin typeface="+mj-lt"/>
              </a:rPr>
              <a:t>dedicated channel </a:t>
            </a:r>
            <a:r>
              <a:rPr lang="en-US" sz="1800" b="0" i="0" u="none" strike="noStrike" baseline="0" dirty="0">
                <a:latin typeface="+mj-lt"/>
              </a:rPr>
              <a:t>on each link.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Each link is normally </a:t>
            </a:r>
            <a:r>
              <a:rPr lang="en-US" sz="1800" b="0" i="0" u="none" strike="noStrike" baseline="0" dirty="0">
                <a:latin typeface="+mj-lt"/>
              </a:rPr>
              <a:t>divided into </a:t>
            </a:r>
            <a:r>
              <a:rPr lang="en-US" sz="1800" b="1" i="1" u="none" strike="noStrike" baseline="0" dirty="0">
                <a:latin typeface="+mj-lt"/>
              </a:rPr>
              <a:t>n </a:t>
            </a:r>
            <a:r>
              <a:rPr lang="en-US" sz="1800" b="1" i="0" u="none" strike="noStrike" baseline="0" dirty="0">
                <a:latin typeface="+mj-lt"/>
              </a:rPr>
              <a:t>channels </a:t>
            </a:r>
            <a:r>
              <a:rPr lang="en-US" sz="1800" b="0" i="0" u="none" strike="noStrike" baseline="0" dirty="0">
                <a:latin typeface="+mj-lt"/>
              </a:rPr>
              <a:t>by using FDM or TDM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AA16E-3C59-FC6E-EF85-BD2D5759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03" y="3124200"/>
            <a:ext cx="4652367" cy="22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16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453F-1D10-1EDF-0C93-F63C1607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Time Division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7703-43B8-5DAC-40E4-A0ECEFCC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TDM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9CE30-D340-9107-7AA0-752D40EC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2133600"/>
            <a:ext cx="6652592" cy="32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4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453F-1D10-1EDF-0C93-F63C1607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Time Division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7703-43B8-5DAC-40E4-A0ECEFCC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advantage of time-division switching is that it needs no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disadvantage</a:t>
            </a:r>
            <a:r>
              <a:rPr lang="en-US" sz="1800" b="0" i="0" u="none" strike="noStrike" baseline="0" dirty="0">
                <a:latin typeface="Times-Roman"/>
              </a:rPr>
              <a:t> is that processing each connection creates delays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626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0762-A2BC-8794-76EF-8E9C4246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Space Time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2067-84C8-6646-63F0-64DD7FEF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average delay is one-third of what would result from using one time-slot interchange to handle all 12 inputs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77653-7C5A-A651-65B5-A8F1A149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0" y="2410824"/>
            <a:ext cx="5581600" cy="28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18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D038-F78D-F773-BF94-D65B1290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Packet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5F3D-CD02-2DFF-F23C-45BC4651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AD6DB-8E9A-AC6B-BEFD-4A9253A9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8" y="1794368"/>
            <a:ext cx="7658764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8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1A12-8C1F-2666-1971-F3798074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284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Input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DFB0-C2CF-1347-9007-C9ACE941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performs the physical and data-link functions of the packet switch</a:t>
            </a:r>
          </a:p>
          <a:p>
            <a:r>
              <a:rPr lang="en-US" sz="1800" b="0" i="0" u="none" strike="noStrike" baseline="0" dirty="0">
                <a:latin typeface="Times-Roman"/>
              </a:rPr>
              <a:t>The packet is decapsulated from the frame</a:t>
            </a:r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 input port </a:t>
            </a:r>
            <a:r>
              <a:rPr lang="en-US" sz="1800" b="0" i="0" u="none" strike="noStrike" baseline="0" dirty="0">
                <a:latin typeface="Times-Roman"/>
              </a:rPr>
              <a:t>has buffers (queues) to hold the packet before it is directed to the switching fabric.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1FFBE-C43F-E432-2597-1CF95D15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29000"/>
            <a:ext cx="5159187" cy="12497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D84E80-B393-FB11-E442-DE88F8B04C8B}"/>
                  </a:ext>
                </a:extLst>
              </p14:cNvPr>
              <p14:cNvContentPartPr/>
              <p14:nvPr/>
            </p14:nvContentPartPr>
            <p14:xfrm>
              <a:off x="-1876635" y="485727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D84E80-B393-FB11-E442-DE88F8B04C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30635" y="47496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83445B-FD88-682D-2B19-C6CF3782C7D7}"/>
                  </a:ext>
                </a:extLst>
              </p14:cNvPr>
              <p14:cNvContentPartPr/>
              <p14:nvPr/>
            </p14:nvContentPartPr>
            <p14:xfrm>
              <a:off x="4524165" y="476070"/>
              <a:ext cx="1189440" cy="111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83445B-FD88-682D-2B19-C6CF3782C7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0165" y="368430"/>
                <a:ext cx="1297080" cy="13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890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1A12-8C1F-2666-1971-F3798074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284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Output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DFB0-C2CF-1347-9007-C9ACE941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performs the same functions as the input port, but in the reverse order.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outgoing packets are queued, then the packet is encapsulated in a frame.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physical-layer functions are applied to the frame to create the signal to be </a:t>
            </a:r>
            <a:r>
              <a:rPr lang="en-IN" sz="1800" b="0" i="0" u="none" strike="noStrike" baseline="0" dirty="0">
                <a:latin typeface="Times-Roman"/>
              </a:rPr>
              <a:t>sent on the line.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4B722-22E3-16A9-0534-58B869D4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27" y="3426542"/>
            <a:ext cx="536494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19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FF73-D514-3C7D-93FF-633F123E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633D-4E7C-807C-C917-FAD0C4BD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routing processor performs the functions of the network layer.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destination address is used to find the address of the next hop and the output port number from which the packet is sent out.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activity is sometimes referred to as </a:t>
            </a:r>
            <a:r>
              <a:rPr lang="en-IN" sz="1800" b="1" i="0" u="none" strike="noStrike" baseline="0" dirty="0">
                <a:latin typeface="Times-Bold"/>
              </a:rPr>
              <a:t>table lookup.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42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3B93-DBCC-C52C-773C-040704C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891D-5609-DA18-1A6F-0A311CBE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" y="990600"/>
            <a:ext cx="788176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2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1CC-A298-52C1-CFCD-B99974B2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B915-5220-0E4B-465E-61A71672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When end system A needs to communicate with end system M, system A needs to request a connection to M that must be accepted by all switches as well as by M itself. This is called the </a:t>
            </a:r>
            <a:r>
              <a:rPr lang="en-US" sz="1800" b="1" i="0" u="none" strike="noStrike" baseline="0" dirty="0">
                <a:latin typeface="+mj-lt"/>
              </a:rPr>
              <a:t>setup phase.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After the dedicated path is established, the </a:t>
            </a:r>
            <a:r>
              <a:rPr lang="en-US" sz="1800" b="1" i="0" u="none" strike="noStrike" baseline="0" dirty="0">
                <a:latin typeface="+mj-lt"/>
              </a:rPr>
              <a:t>data-transfer phase </a:t>
            </a:r>
            <a:r>
              <a:rPr lang="en-US" sz="1800" b="0" i="0" u="none" strike="noStrike" baseline="0" dirty="0">
                <a:latin typeface="+mj-lt"/>
              </a:rPr>
              <a:t>can take place.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01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EA45-B650-03E8-3DD1-83A2CE3F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C19B-DFBB-7DEA-BB51-780086F7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Circuit switching requires three phases: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Transfer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Teardown phase</a:t>
            </a:r>
          </a:p>
        </p:txBody>
      </p:sp>
    </p:spTree>
    <p:extLst>
      <p:ext uri="{BB962C8B-B14F-4D97-AF65-F5344CB8AC3E}">
        <p14:creationId xmlns:p14="http://schemas.microsoft.com/office/powerpoint/2010/main" val="416379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956-64EA-63D0-1EEF-386D8D30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34F-481A-C52A-8A59-9806324D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latin typeface="+mj-lt"/>
              </a:rPr>
              <a:t>A </a:t>
            </a:r>
            <a:r>
              <a:rPr lang="en-US" sz="1800" b="0" i="0" u="none" strike="noStrike" baseline="0" dirty="0">
                <a:latin typeface="+mj-lt"/>
              </a:rPr>
              <a:t>dedicated circuit (combination of channels in links) needs to be established for two parties to communicate.</a:t>
            </a:r>
          </a:p>
          <a:p>
            <a:pPr algn="l"/>
            <a:r>
              <a:rPr lang="en-US" sz="1800" dirty="0">
                <a:latin typeface="+mj-lt"/>
              </a:rPr>
              <a:t>Connection setup means establishing dedicated channels between switches.</a:t>
            </a:r>
          </a:p>
          <a:p>
            <a:pPr algn="l"/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 finds a channel between itself and switch IV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 then sends the request to switch IV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IV finds dedicated channel between itself and switch III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Switch III informs system </a:t>
            </a:r>
            <a:r>
              <a:rPr lang="en-US" sz="1800" b="0" i="0" u="none" strike="noStrike" baseline="0" dirty="0">
                <a:latin typeface="+mj-lt"/>
              </a:rPr>
              <a:t>M of system A’s intention at this time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An acknowledgment from system M is sent in the opposite direction to system A</a:t>
            </a:r>
          </a:p>
          <a:p>
            <a:pPr algn="l"/>
            <a:r>
              <a:rPr lang="en-US" sz="1800" dirty="0">
                <a:latin typeface="+mj-lt"/>
              </a:rPr>
              <a:t>A</a:t>
            </a:r>
            <a:r>
              <a:rPr lang="en-US" sz="1800" b="0" i="0" u="none" strike="noStrike" baseline="0" dirty="0">
                <a:latin typeface="+mj-lt"/>
              </a:rPr>
              <a:t>fter system A receives this acknowledgment is the connection established.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8BEAE-F3A1-3EBC-54E0-E31ED62C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14" y="0"/>
            <a:ext cx="3333947" cy="1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51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8031</TotalTime>
  <Words>2402</Words>
  <Application>Microsoft Office PowerPoint</Application>
  <PresentationFormat>On-screen Show (4:3)</PresentationFormat>
  <Paragraphs>295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Symbol</vt:lpstr>
      <vt:lpstr>Times New Roman</vt:lpstr>
      <vt:lpstr>Times-Bold</vt:lpstr>
      <vt:lpstr>Times-BoldItalic</vt:lpstr>
      <vt:lpstr>Times-Italic</vt:lpstr>
      <vt:lpstr>Times-Roman</vt:lpstr>
      <vt:lpstr>Default Design</vt:lpstr>
      <vt:lpstr>1_Custom Design</vt:lpstr>
      <vt:lpstr>Custom Design</vt:lpstr>
      <vt:lpstr>PowerPoint Presentation</vt:lpstr>
      <vt:lpstr>Introduction </vt:lpstr>
      <vt:lpstr>Better Solution?</vt:lpstr>
      <vt:lpstr>Three Methods of Switching</vt:lpstr>
      <vt:lpstr>Circuit switching</vt:lpstr>
      <vt:lpstr> </vt:lpstr>
      <vt:lpstr>PowerPoint Presentation</vt:lpstr>
      <vt:lpstr>Three phases</vt:lpstr>
      <vt:lpstr>Setup Phase</vt:lpstr>
      <vt:lpstr>Data-Transfer Phase</vt:lpstr>
      <vt:lpstr>Teardown Phase</vt:lpstr>
      <vt:lpstr>Issues in Circuit Switching</vt:lpstr>
      <vt:lpstr>Delay</vt:lpstr>
      <vt:lpstr>Efficiency</vt:lpstr>
      <vt:lpstr>Packet Switching</vt:lpstr>
      <vt:lpstr>Datagram networks</vt:lpstr>
      <vt:lpstr>Datagram networks</vt:lpstr>
      <vt:lpstr>Routing Tables in Datagram Networks</vt:lpstr>
      <vt:lpstr>Routing Tables in Datagram Networks</vt:lpstr>
      <vt:lpstr>Issues</vt:lpstr>
      <vt:lpstr>Issues</vt:lpstr>
      <vt:lpstr>Virtual Circuit Network</vt:lpstr>
      <vt:lpstr>Virtual Circuit Network</vt:lpstr>
      <vt:lpstr>Addressing in VCN</vt:lpstr>
      <vt:lpstr>PowerPoint Presentation</vt:lpstr>
      <vt:lpstr>Three phases</vt:lpstr>
      <vt:lpstr>Setup phase</vt:lpstr>
      <vt:lpstr>Data Transfer phase</vt:lpstr>
      <vt:lpstr>Data Transfer phase</vt:lpstr>
      <vt:lpstr>Data Transfer phase</vt:lpstr>
      <vt:lpstr>Setup phase</vt:lpstr>
      <vt:lpstr>Acknowledgment in setup</vt:lpstr>
      <vt:lpstr>Teardown phase</vt:lpstr>
      <vt:lpstr>Delay</vt:lpstr>
      <vt:lpstr>Delay</vt:lpstr>
      <vt:lpstr>Efficiency</vt:lpstr>
      <vt:lpstr>Switching in TCP/IP layers</vt:lpstr>
      <vt:lpstr>Structure of switch</vt:lpstr>
      <vt:lpstr>Crossbar switch</vt:lpstr>
      <vt:lpstr>Crossbar switch</vt:lpstr>
      <vt:lpstr>Multistage switch</vt:lpstr>
      <vt:lpstr>Multistage switch</vt:lpstr>
      <vt:lpstr>Multistage switch</vt:lpstr>
      <vt:lpstr>Multistage switch</vt:lpstr>
      <vt:lpstr>Multistage switch</vt:lpstr>
      <vt:lpstr>Issues</vt:lpstr>
      <vt:lpstr>Issues</vt:lpstr>
      <vt:lpstr>Example</vt:lpstr>
      <vt:lpstr>Solution</vt:lpstr>
      <vt:lpstr>Time Division Switch</vt:lpstr>
      <vt:lpstr>Time Division Switch</vt:lpstr>
      <vt:lpstr>Time Space Time switch</vt:lpstr>
      <vt:lpstr>Packet Switch</vt:lpstr>
      <vt:lpstr>Input ports</vt:lpstr>
      <vt:lpstr>Output ports</vt:lpstr>
      <vt:lpstr>Routing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Sameer Deshpande</cp:lastModifiedBy>
  <cp:revision>684</cp:revision>
  <cp:lastPrinted>1601-01-01T00:00:00Z</cp:lastPrinted>
  <dcterms:created xsi:type="dcterms:W3CDTF">1601-01-01T00:00:00Z</dcterms:created>
  <dcterms:modified xsi:type="dcterms:W3CDTF">2023-06-24T11:27:10Z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