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56" r:id="rId3"/>
  </p:sldMasterIdLst>
  <p:notesMasterIdLst>
    <p:notesMasterId r:id="rId61"/>
  </p:notesMasterIdLst>
  <p:handoutMasterIdLst>
    <p:handoutMasterId r:id="rId62"/>
  </p:handoutMasterIdLst>
  <p:sldIdLst>
    <p:sldId id="286" r:id="rId4"/>
    <p:sldId id="288" r:id="rId5"/>
    <p:sldId id="289" r:id="rId6"/>
    <p:sldId id="290" r:id="rId7"/>
    <p:sldId id="291" r:id="rId8"/>
    <p:sldId id="292" r:id="rId9"/>
    <p:sldId id="293" r:id="rId10"/>
    <p:sldId id="294" r:id="rId11"/>
    <p:sldId id="295" r:id="rId12"/>
    <p:sldId id="296" r:id="rId13"/>
    <p:sldId id="297" r:id="rId14"/>
    <p:sldId id="299" r:id="rId15"/>
    <p:sldId id="298" r:id="rId16"/>
    <p:sldId id="301" r:id="rId17"/>
    <p:sldId id="300"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25" r:id="rId42"/>
    <p:sldId id="340" r:id="rId43"/>
    <p:sldId id="341" r:id="rId44"/>
    <p:sldId id="326" r:id="rId45"/>
    <p:sldId id="327" r:id="rId46"/>
    <p:sldId id="342" r:id="rId47"/>
    <p:sldId id="328" r:id="rId48"/>
    <p:sldId id="343" r:id="rId49"/>
    <p:sldId id="329" r:id="rId50"/>
    <p:sldId id="330" r:id="rId51"/>
    <p:sldId id="331" r:id="rId52"/>
    <p:sldId id="332" r:id="rId53"/>
    <p:sldId id="333" r:id="rId54"/>
    <p:sldId id="334" r:id="rId55"/>
    <p:sldId id="335" r:id="rId56"/>
    <p:sldId id="336" r:id="rId57"/>
    <p:sldId id="337" r:id="rId58"/>
    <p:sldId id="338" r:id="rId59"/>
    <p:sldId id="339" r:id="rId6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FFFF00"/>
    <a:srgbClr val="FF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94624" autoAdjust="0"/>
  </p:normalViewPr>
  <p:slideViewPr>
    <p:cSldViewPr>
      <p:cViewPr varScale="1">
        <p:scale>
          <a:sx n="80" d="100"/>
          <a:sy n="80" d="100"/>
        </p:scale>
        <p:origin x="1570" y="48"/>
      </p:cViewPr>
      <p:guideLst>
        <p:guide orient="horz" pos="2160"/>
        <p:guide pos="2880"/>
      </p:guideLst>
    </p:cSldViewPr>
  </p:slideViewPr>
  <p:outlineViewPr>
    <p:cViewPr>
      <p:scale>
        <a:sx n="33" d="100"/>
        <a:sy n="33" d="100"/>
      </p:scale>
      <p:origin x="240" y="36751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notesMaster" Target="notesMasters/notesMaster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4052FF-FDC2-423B-AA5F-3F2B3874772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E33B369-8FC1-4C57-86F1-BAB14A29D0C0}">
      <dgm:prSet phldrT="[Text]"/>
      <dgm:spPr/>
      <dgm:t>
        <a:bodyPr/>
        <a:lstStyle/>
        <a:p>
          <a:r>
            <a:rPr lang="en-US" dirty="0"/>
            <a:t>Types of Errors</a:t>
          </a:r>
        </a:p>
      </dgm:t>
    </dgm:pt>
    <dgm:pt modelId="{80E35AD3-7DFD-42AF-950C-5D5ADFEC2E4F}" type="parTrans" cxnId="{656D826C-82F1-412C-8013-0F0477AC80D1}">
      <dgm:prSet/>
      <dgm:spPr/>
      <dgm:t>
        <a:bodyPr/>
        <a:lstStyle/>
        <a:p>
          <a:endParaRPr lang="en-US"/>
        </a:p>
      </dgm:t>
    </dgm:pt>
    <dgm:pt modelId="{5634FDAB-E221-419B-9935-53A82F154249}" type="sibTrans" cxnId="{656D826C-82F1-412C-8013-0F0477AC80D1}">
      <dgm:prSet/>
      <dgm:spPr/>
      <dgm:t>
        <a:bodyPr/>
        <a:lstStyle/>
        <a:p>
          <a:endParaRPr lang="en-US"/>
        </a:p>
      </dgm:t>
    </dgm:pt>
    <dgm:pt modelId="{44DDDF15-A354-4BC2-862E-FA6C1E4ECD50}">
      <dgm:prSet phldrT="[Text]"/>
      <dgm:spPr/>
      <dgm:t>
        <a:bodyPr/>
        <a:lstStyle/>
        <a:p>
          <a:r>
            <a:rPr lang="en-US" dirty="0"/>
            <a:t>Single Bit</a:t>
          </a:r>
        </a:p>
      </dgm:t>
    </dgm:pt>
    <dgm:pt modelId="{674291CD-5EF9-42DA-B331-7BF9D0CC2032}" type="parTrans" cxnId="{89B9DC6C-F19E-42F3-9E14-A51C0F3C07E2}">
      <dgm:prSet/>
      <dgm:spPr/>
      <dgm:t>
        <a:bodyPr/>
        <a:lstStyle/>
        <a:p>
          <a:endParaRPr lang="en-US"/>
        </a:p>
      </dgm:t>
    </dgm:pt>
    <dgm:pt modelId="{DE095266-3155-4E92-9AF9-DE03EFEC6A5B}" type="sibTrans" cxnId="{89B9DC6C-F19E-42F3-9E14-A51C0F3C07E2}">
      <dgm:prSet/>
      <dgm:spPr/>
      <dgm:t>
        <a:bodyPr/>
        <a:lstStyle/>
        <a:p>
          <a:endParaRPr lang="en-US"/>
        </a:p>
      </dgm:t>
    </dgm:pt>
    <dgm:pt modelId="{C96445E2-928F-415C-92E6-B232A98CB74E}">
      <dgm:prSet phldrT="[Text]"/>
      <dgm:spPr/>
      <dgm:t>
        <a:bodyPr/>
        <a:lstStyle/>
        <a:p>
          <a:r>
            <a:rPr lang="en-US" dirty="0"/>
            <a:t>Multi  Bit</a:t>
          </a:r>
        </a:p>
      </dgm:t>
    </dgm:pt>
    <dgm:pt modelId="{85658717-67EF-47FA-A1FB-EFF0BB9D6B17}" type="parTrans" cxnId="{4DBAD4BB-437B-40C2-898C-E02241BF05C7}">
      <dgm:prSet/>
      <dgm:spPr/>
      <dgm:t>
        <a:bodyPr/>
        <a:lstStyle/>
        <a:p>
          <a:endParaRPr lang="en-US"/>
        </a:p>
      </dgm:t>
    </dgm:pt>
    <dgm:pt modelId="{AFEBF791-CDC6-4204-999D-BCB510D43196}" type="sibTrans" cxnId="{4DBAD4BB-437B-40C2-898C-E02241BF05C7}">
      <dgm:prSet/>
      <dgm:spPr/>
      <dgm:t>
        <a:bodyPr/>
        <a:lstStyle/>
        <a:p>
          <a:endParaRPr lang="en-US"/>
        </a:p>
      </dgm:t>
    </dgm:pt>
    <dgm:pt modelId="{061D6382-F395-4998-B28E-AF7951DA0D90}">
      <dgm:prSet phldrT="[Text]"/>
      <dgm:spPr/>
      <dgm:t>
        <a:bodyPr/>
        <a:lstStyle/>
        <a:p>
          <a:r>
            <a:rPr lang="en-US" dirty="0"/>
            <a:t>Burst Error</a:t>
          </a:r>
        </a:p>
      </dgm:t>
    </dgm:pt>
    <dgm:pt modelId="{78D557D5-4122-4F88-9961-264F0F50C5ED}" type="parTrans" cxnId="{821CBC0E-1E24-4FB9-B85B-816FC498F468}">
      <dgm:prSet/>
      <dgm:spPr/>
      <dgm:t>
        <a:bodyPr/>
        <a:lstStyle/>
        <a:p>
          <a:endParaRPr lang="en-US"/>
        </a:p>
      </dgm:t>
    </dgm:pt>
    <dgm:pt modelId="{0F946FFC-BA5D-4CEA-B882-F9690DC58AFE}" type="sibTrans" cxnId="{821CBC0E-1E24-4FB9-B85B-816FC498F468}">
      <dgm:prSet/>
      <dgm:spPr/>
      <dgm:t>
        <a:bodyPr/>
        <a:lstStyle/>
        <a:p>
          <a:endParaRPr lang="en-US"/>
        </a:p>
      </dgm:t>
    </dgm:pt>
    <dgm:pt modelId="{B2C95752-7CA3-4EA6-BCD7-7EB60FE57FC4}" type="pres">
      <dgm:prSet presAssocID="{CA4052FF-FDC2-423B-AA5F-3F2B38747724}" presName="hierChild1" presStyleCnt="0">
        <dgm:presLayoutVars>
          <dgm:chPref val="1"/>
          <dgm:dir/>
          <dgm:animOne val="branch"/>
          <dgm:animLvl val="lvl"/>
          <dgm:resizeHandles/>
        </dgm:presLayoutVars>
      </dgm:prSet>
      <dgm:spPr/>
    </dgm:pt>
    <dgm:pt modelId="{1B2261F3-DD6E-4E4A-B687-04837C8E4B50}" type="pres">
      <dgm:prSet presAssocID="{7E33B369-8FC1-4C57-86F1-BAB14A29D0C0}" presName="hierRoot1" presStyleCnt="0"/>
      <dgm:spPr/>
    </dgm:pt>
    <dgm:pt modelId="{1679F120-4D7C-422F-99E1-9C70FBB5A8C0}" type="pres">
      <dgm:prSet presAssocID="{7E33B369-8FC1-4C57-86F1-BAB14A29D0C0}" presName="composite" presStyleCnt="0"/>
      <dgm:spPr/>
    </dgm:pt>
    <dgm:pt modelId="{8C7D7FE4-CBD6-4500-95C3-FB9ABE2BB16C}" type="pres">
      <dgm:prSet presAssocID="{7E33B369-8FC1-4C57-86F1-BAB14A29D0C0}" presName="background" presStyleLbl="node0" presStyleIdx="0" presStyleCnt="1"/>
      <dgm:spPr/>
    </dgm:pt>
    <dgm:pt modelId="{040E90F6-F39E-452C-93B2-A864ACFFF7B4}" type="pres">
      <dgm:prSet presAssocID="{7E33B369-8FC1-4C57-86F1-BAB14A29D0C0}" presName="text" presStyleLbl="fgAcc0" presStyleIdx="0" presStyleCnt="1">
        <dgm:presLayoutVars>
          <dgm:chPref val="3"/>
        </dgm:presLayoutVars>
      </dgm:prSet>
      <dgm:spPr/>
    </dgm:pt>
    <dgm:pt modelId="{FAFD592B-C9DA-43EB-9ACB-DDE60F73FB28}" type="pres">
      <dgm:prSet presAssocID="{7E33B369-8FC1-4C57-86F1-BAB14A29D0C0}" presName="hierChild2" presStyleCnt="0"/>
      <dgm:spPr/>
    </dgm:pt>
    <dgm:pt modelId="{B90586F8-3700-4BBA-840F-9B758851D53E}" type="pres">
      <dgm:prSet presAssocID="{674291CD-5EF9-42DA-B331-7BF9D0CC2032}" presName="Name10" presStyleLbl="parChTrans1D2" presStyleIdx="0" presStyleCnt="3"/>
      <dgm:spPr/>
    </dgm:pt>
    <dgm:pt modelId="{892751F9-88F9-4B4F-9E0A-1322F71C9A43}" type="pres">
      <dgm:prSet presAssocID="{44DDDF15-A354-4BC2-862E-FA6C1E4ECD50}" presName="hierRoot2" presStyleCnt="0"/>
      <dgm:spPr/>
    </dgm:pt>
    <dgm:pt modelId="{6088AB70-62AE-46ED-B2BA-34926CF1C1B6}" type="pres">
      <dgm:prSet presAssocID="{44DDDF15-A354-4BC2-862E-FA6C1E4ECD50}" presName="composite2" presStyleCnt="0"/>
      <dgm:spPr/>
    </dgm:pt>
    <dgm:pt modelId="{8F81D430-A2AB-4081-BC77-F226E71F73AA}" type="pres">
      <dgm:prSet presAssocID="{44DDDF15-A354-4BC2-862E-FA6C1E4ECD50}" presName="background2" presStyleLbl="node2" presStyleIdx="0" presStyleCnt="3"/>
      <dgm:spPr/>
    </dgm:pt>
    <dgm:pt modelId="{75F0A1A4-0CE2-4FDF-9D12-AD97EB599C9F}" type="pres">
      <dgm:prSet presAssocID="{44DDDF15-A354-4BC2-862E-FA6C1E4ECD50}" presName="text2" presStyleLbl="fgAcc2" presStyleIdx="0" presStyleCnt="3">
        <dgm:presLayoutVars>
          <dgm:chPref val="3"/>
        </dgm:presLayoutVars>
      </dgm:prSet>
      <dgm:spPr/>
    </dgm:pt>
    <dgm:pt modelId="{65159411-E099-40D8-BB5F-807F949D536C}" type="pres">
      <dgm:prSet presAssocID="{44DDDF15-A354-4BC2-862E-FA6C1E4ECD50}" presName="hierChild3" presStyleCnt="0"/>
      <dgm:spPr/>
    </dgm:pt>
    <dgm:pt modelId="{F3DEC591-676A-4051-AE19-F0CBF141F58A}" type="pres">
      <dgm:prSet presAssocID="{85658717-67EF-47FA-A1FB-EFF0BB9D6B17}" presName="Name10" presStyleLbl="parChTrans1D2" presStyleIdx="1" presStyleCnt="3"/>
      <dgm:spPr/>
    </dgm:pt>
    <dgm:pt modelId="{74D93232-A850-422E-B065-58FDD010D06B}" type="pres">
      <dgm:prSet presAssocID="{C96445E2-928F-415C-92E6-B232A98CB74E}" presName="hierRoot2" presStyleCnt="0"/>
      <dgm:spPr/>
    </dgm:pt>
    <dgm:pt modelId="{522CDFAF-9406-4B02-9F3A-FEACF57D2090}" type="pres">
      <dgm:prSet presAssocID="{C96445E2-928F-415C-92E6-B232A98CB74E}" presName="composite2" presStyleCnt="0"/>
      <dgm:spPr/>
    </dgm:pt>
    <dgm:pt modelId="{5B2D7F29-D977-4A61-8029-BB85BA55FEFF}" type="pres">
      <dgm:prSet presAssocID="{C96445E2-928F-415C-92E6-B232A98CB74E}" presName="background2" presStyleLbl="node2" presStyleIdx="1" presStyleCnt="3"/>
      <dgm:spPr/>
    </dgm:pt>
    <dgm:pt modelId="{8002E57E-14E5-4DEF-B395-7E4A7BA89469}" type="pres">
      <dgm:prSet presAssocID="{C96445E2-928F-415C-92E6-B232A98CB74E}" presName="text2" presStyleLbl="fgAcc2" presStyleIdx="1" presStyleCnt="3">
        <dgm:presLayoutVars>
          <dgm:chPref val="3"/>
        </dgm:presLayoutVars>
      </dgm:prSet>
      <dgm:spPr/>
    </dgm:pt>
    <dgm:pt modelId="{155B84EC-D840-4611-9F26-4793AE1D2691}" type="pres">
      <dgm:prSet presAssocID="{C96445E2-928F-415C-92E6-B232A98CB74E}" presName="hierChild3" presStyleCnt="0"/>
      <dgm:spPr/>
    </dgm:pt>
    <dgm:pt modelId="{730138F8-5239-470C-8FF0-A451FB3F30BE}" type="pres">
      <dgm:prSet presAssocID="{78D557D5-4122-4F88-9961-264F0F50C5ED}" presName="Name10" presStyleLbl="parChTrans1D2" presStyleIdx="2" presStyleCnt="3"/>
      <dgm:spPr/>
    </dgm:pt>
    <dgm:pt modelId="{B3BC1947-159B-45E7-AC8B-1D39509D43E0}" type="pres">
      <dgm:prSet presAssocID="{061D6382-F395-4998-B28E-AF7951DA0D90}" presName="hierRoot2" presStyleCnt="0"/>
      <dgm:spPr/>
    </dgm:pt>
    <dgm:pt modelId="{82182AD8-8F61-44C3-9E7D-BED66EA0EB37}" type="pres">
      <dgm:prSet presAssocID="{061D6382-F395-4998-B28E-AF7951DA0D90}" presName="composite2" presStyleCnt="0"/>
      <dgm:spPr/>
    </dgm:pt>
    <dgm:pt modelId="{BB430FD2-AA45-4048-A5E2-9208ECF2B39C}" type="pres">
      <dgm:prSet presAssocID="{061D6382-F395-4998-B28E-AF7951DA0D90}" presName="background2" presStyleLbl="node2" presStyleIdx="2" presStyleCnt="3"/>
      <dgm:spPr/>
    </dgm:pt>
    <dgm:pt modelId="{471A10D1-5976-473D-A19D-2D63A800579E}" type="pres">
      <dgm:prSet presAssocID="{061D6382-F395-4998-B28E-AF7951DA0D90}" presName="text2" presStyleLbl="fgAcc2" presStyleIdx="2" presStyleCnt="3">
        <dgm:presLayoutVars>
          <dgm:chPref val="3"/>
        </dgm:presLayoutVars>
      </dgm:prSet>
      <dgm:spPr/>
    </dgm:pt>
    <dgm:pt modelId="{D457E959-7C3D-430F-BB79-85624F24C35A}" type="pres">
      <dgm:prSet presAssocID="{061D6382-F395-4998-B28E-AF7951DA0D90}" presName="hierChild3" presStyleCnt="0"/>
      <dgm:spPr/>
    </dgm:pt>
  </dgm:ptLst>
  <dgm:cxnLst>
    <dgm:cxn modelId="{821CBC0E-1E24-4FB9-B85B-816FC498F468}" srcId="{7E33B369-8FC1-4C57-86F1-BAB14A29D0C0}" destId="{061D6382-F395-4998-B28E-AF7951DA0D90}" srcOrd="2" destOrd="0" parTransId="{78D557D5-4122-4F88-9961-264F0F50C5ED}" sibTransId="{0F946FFC-BA5D-4CEA-B882-F9690DC58AFE}"/>
    <dgm:cxn modelId="{88A2161C-9BCE-4CDF-940F-46A56B2416F6}" type="presOf" srcId="{061D6382-F395-4998-B28E-AF7951DA0D90}" destId="{471A10D1-5976-473D-A19D-2D63A800579E}" srcOrd="0" destOrd="0" presId="urn:microsoft.com/office/officeart/2005/8/layout/hierarchy1"/>
    <dgm:cxn modelId="{88363341-36DD-432D-AE0C-5D7C4744F720}" type="presOf" srcId="{674291CD-5EF9-42DA-B331-7BF9D0CC2032}" destId="{B90586F8-3700-4BBA-840F-9B758851D53E}" srcOrd="0" destOrd="0" presId="urn:microsoft.com/office/officeart/2005/8/layout/hierarchy1"/>
    <dgm:cxn modelId="{C76C5844-B6E8-4A37-AF7A-55E7B390E9A9}" type="presOf" srcId="{7E33B369-8FC1-4C57-86F1-BAB14A29D0C0}" destId="{040E90F6-F39E-452C-93B2-A864ACFFF7B4}" srcOrd="0" destOrd="0" presId="urn:microsoft.com/office/officeart/2005/8/layout/hierarchy1"/>
    <dgm:cxn modelId="{656D826C-82F1-412C-8013-0F0477AC80D1}" srcId="{CA4052FF-FDC2-423B-AA5F-3F2B38747724}" destId="{7E33B369-8FC1-4C57-86F1-BAB14A29D0C0}" srcOrd="0" destOrd="0" parTransId="{80E35AD3-7DFD-42AF-950C-5D5ADFEC2E4F}" sibTransId="{5634FDAB-E221-419B-9935-53A82F154249}"/>
    <dgm:cxn modelId="{89B9DC6C-F19E-42F3-9E14-A51C0F3C07E2}" srcId="{7E33B369-8FC1-4C57-86F1-BAB14A29D0C0}" destId="{44DDDF15-A354-4BC2-862E-FA6C1E4ECD50}" srcOrd="0" destOrd="0" parTransId="{674291CD-5EF9-42DA-B331-7BF9D0CC2032}" sibTransId="{DE095266-3155-4E92-9AF9-DE03EFEC6A5B}"/>
    <dgm:cxn modelId="{68782D72-E542-4A4D-9C23-823D9BE582D5}" type="presOf" srcId="{44DDDF15-A354-4BC2-862E-FA6C1E4ECD50}" destId="{75F0A1A4-0CE2-4FDF-9D12-AD97EB599C9F}" srcOrd="0" destOrd="0" presId="urn:microsoft.com/office/officeart/2005/8/layout/hierarchy1"/>
    <dgm:cxn modelId="{2A38E3B4-7042-447B-8C7F-8E18360FDF38}" type="presOf" srcId="{C96445E2-928F-415C-92E6-B232A98CB74E}" destId="{8002E57E-14E5-4DEF-B395-7E4A7BA89469}" srcOrd="0" destOrd="0" presId="urn:microsoft.com/office/officeart/2005/8/layout/hierarchy1"/>
    <dgm:cxn modelId="{4DBAD4BB-437B-40C2-898C-E02241BF05C7}" srcId="{7E33B369-8FC1-4C57-86F1-BAB14A29D0C0}" destId="{C96445E2-928F-415C-92E6-B232A98CB74E}" srcOrd="1" destOrd="0" parTransId="{85658717-67EF-47FA-A1FB-EFF0BB9D6B17}" sibTransId="{AFEBF791-CDC6-4204-999D-BCB510D43196}"/>
    <dgm:cxn modelId="{765322D2-030A-404E-AD68-2F60F4C1FB87}" type="presOf" srcId="{85658717-67EF-47FA-A1FB-EFF0BB9D6B17}" destId="{F3DEC591-676A-4051-AE19-F0CBF141F58A}" srcOrd="0" destOrd="0" presId="urn:microsoft.com/office/officeart/2005/8/layout/hierarchy1"/>
    <dgm:cxn modelId="{191D49DB-0C9D-4EEC-8090-BB8F7A6C905A}" type="presOf" srcId="{78D557D5-4122-4F88-9961-264F0F50C5ED}" destId="{730138F8-5239-470C-8FF0-A451FB3F30BE}" srcOrd="0" destOrd="0" presId="urn:microsoft.com/office/officeart/2005/8/layout/hierarchy1"/>
    <dgm:cxn modelId="{892F48FB-9AAF-4F76-B18A-A59955680619}" type="presOf" srcId="{CA4052FF-FDC2-423B-AA5F-3F2B38747724}" destId="{B2C95752-7CA3-4EA6-BCD7-7EB60FE57FC4}" srcOrd="0" destOrd="0" presId="urn:microsoft.com/office/officeart/2005/8/layout/hierarchy1"/>
    <dgm:cxn modelId="{2C4EECD9-3CAA-4B3B-831F-EF7ADCEA7FA4}" type="presParOf" srcId="{B2C95752-7CA3-4EA6-BCD7-7EB60FE57FC4}" destId="{1B2261F3-DD6E-4E4A-B687-04837C8E4B50}" srcOrd="0" destOrd="0" presId="urn:microsoft.com/office/officeart/2005/8/layout/hierarchy1"/>
    <dgm:cxn modelId="{F62CB1BB-C67B-4AFC-A778-4CE3E7C573B4}" type="presParOf" srcId="{1B2261F3-DD6E-4E4A-B687-04837C8E4B50}" destId="{1679F120-4D7C-422F-99E1-9C70FBB5A8C0}" srcOrd="0" destOrd="0" presId="urn:microsoft.com/office/officeart/2005/8/layout/hierarchy1"/>
    <dgm:cxn modelId="{7B1666F2-7413-47BC-AC6F-9561DBF8550B}" type="presParOf" srcId="{1679F120-4D7C-422F-99E1-9C70FBB5A8C0}" destId="{8C7D7FE4-CBD6-4500-95C3-FB9ABE2BB16C}" srcOrd="0" destOrd="0" presId="urn:microsoft.com/office/officeart/2005/8/layout/hierarchy1"/>
    <dgm:cxn modelId="{B9631C1A-0A18-4F7A-A4A0-8EA78A29A042}" type="presParOf" srcId="{1679F120-4D7C-422F-99E1-9C70FBB5A8C0}" destId="{040E90F6-F39E-452C-93B2-A864ACFFF7B4}" srcOrd="1" destOrd="0" presId="urn:microsoft.com/office/officeart/2005/8/layout/hierarchy1"/>
    <dgm:cxn modelId="{19330410-C76F-4D86-B756-3267C4ECE725}" type="presParOf" srcId="{1B2261F3-DD6E-4E4A-B687-04837C8E4B50}" destId="{FAFD592B-C9DA-43EB-9ACB-DDE60F73FB28}" srcOrd="1" destOrd="0" presId="urn:microsoft.com/office/officeart/2005/8/layout/hierarchy1"/>
    <dgm:cxn modelId="{929B4998-BDC7-4FE2-B5BC-3DF4A4E724C1}" type="presParOf" srcId="{FAFD592B-C9DA-43EB-9ACB-DDE60F73FB28}" destId="{B90586F8-3700-4BBA-840F-9B758851D53E}" srcOrd="0" destOrd="0" presId="urn:microsoft.com/office/officeart/2005/8/layout/hierarchy1"/>
    <dgm:cxn modelId="{52CDCB44-DF74-4F15-AD2C-560CE8E73207}" type="presParOf" srcId="{FAFD592B-C9DA-43EB-9ACB-DDE60F73FB28}" destId="{892751F9-88F9-4B4F-9E0A-1322F71C9A43}" srcOrd="1" destOrd="0" presId="urn:microsoft.com/office/officeart/2005/8/layout/hierarchy1"/>
    <dgm:cxn modelId="{0F2330B6-3AEA-4F84-B02D-5598E27D3CFE}" type="presParOf" srcId="{892751F9-88F9-4B4F-9E0A-1322F71C9A43}" destId="{6088AB70-62AE-46ED-B2BA-34926CF1C1B6}" srcOrd="0" destOrd="0" presId="urn:microsoft.com/office/officeart/2005/8/layout/hierarchy1"/>
    <dgm:cxn modelId="{DB6D54C1-8B78-4180-99EA-C5F5DA13FFDB}" type="presParOf" srcId="{6088AB70-62AE-46ED-B2BA-34926CF1C1B6}" destId="{8F81D430-A2AB-4081-BC77-F226E71F73AA}" srcOrd="0" destOrd="0" presId="urn:microsoft.com/office/officeart/2005/8/layout/hierarchy1"/>
    <dgm:cxn modelId="{3FA639BC-7B07-44CF-8825-D39DECCCEA5F}" type="presParOf" srcId="{6088AB70-62AE-46ED-B2BA-34926CF1C1B6}" destId="{75F0A1A4-0CE2-4FDF-9D12-AD97EB599C9F}" srcOrd="1" destOrd="0" presId="urn:microsoft.com/office/officeart/2005/8/layout/hierarchy1"/>
    <dgm:cxn modelId="{E09D0B54-F549-4396-BA62-5E640C720DC9}" type="presParOf" srcId="{892751F9-88F9-4B4F-9E0A-1322F71C9A43}" destId="{65159411-E099-40D8-BB5F-807F949D536C}" srcOrd="1" destOrd="0" presId="urn:microsoft.com/office/officeart/2005/8/layout/hierarchy1"/>
    <dgm:cxn modelId="{0E56ACC9-88A2-4CF6-A318-B2FEDBC3D955}" type="presParOf" srcId="{FAFD592B-C9DA-43EB-9ACB-DDE60F73FB28}" destId="{F3DEC591-676A-4051-AE19-F0CBF141F58A}" srcOrd="2" destOrd="0" presId="urn:microsoft.com/office/officeart/2005/8/layout/hierarchy1"/>
    <dgm:cxn modelId="{A11D4570-389C-4C22-B028-072AD42501BA}" type="presParOf" srcId="{FAFD592B-C9DA-43EB-9ACB-DDE60F73FB28}" destId="{74D93232-A850-422E-B065-58FDD010D06B}" srcOrd="3" destOrd="0" presId="urn:microsoft.com/office/officeart/2005/8/layout/hierarchy1"/>
    <dgm:cxn modelId="{0EA61EDF-2EC7-4BC4-A365-36A5E163E016}" type="presParOf" srcId="{74D93232-A850-422E-B065-58FDD010D06B}" destId="{522CDFAF-9406-4B02-9F3A-FEACF57D2090}" srcOrd="0" destOrd="0" presId="urn:microsoft.com/office/officeart/2005/8/layout/hierarchy1"/>
    <dgm:cxn modelId="{BFB18799-AB99-4C40-BC09-96C9E54D21CA}" type="presParOf" srcId="{522CDFAF-9406-4B02-9F3A-FEACF57D2090}" destId="{5B2D7F29-D977-4A61-8029-BB85BA55FEFF}" srcOrd="0" destOrd="0" presId="urn:microsoft.com/office/officeart/2005/8/layout/hierarchy1"/>
    <dgm:cxn modelId="{E218FE0F-2ACA-4215-8F8A-8B41F366E205}" type="presParOf" srcId="{522CDFAF-9406-4B02-9F3A-FEACF57D2090}" destId="{8002E57E-14E5-4DEF-B395-7E4A7BA89469}" srcOrd="1" destOrd="0" presId="urn:microsoft.com/office/officeart/2005/8/layout/hierarchy1"/>
    <dgm:cxn modelId="{6D96B43B-6DF1-4BD2-AD36-E7E90510A109}" type="presParOf" srcId="{74D93232-A850-422E-B065-58FDD010D06B}" destId="{155B84EC-D840-4611-9F26-4793AE1D2691}" srcOrd="1" destOrd="0" presId="urn:microsoft.com/office/officeart/2005/8/layout/hierarchy1"/>
    <dgm:cxn modelId="{C7F5D42C-49F8-47C2-A72A-55ACE9405B98}" type="presParOf" srcId="{FAFD592B-C9DA-43EB-9ACB-DDE60F73FB28}" destId="{730138F8-5239-470C-8FF0-A451FB3F30BE}" srcOrd="4" destOrd="0" presId="urn:microsoft.com/office/officeart/2005/8/layout/hierarchy1"/>
    <dgm:cxn modelId="{160615BB-334C-4A05-9C05-CFADBCDB1573}" type="presParOf" srcId="{FAFD592B-C9DA-43EB-9ACB-DDE60F73FB28}" destId="{B3BC1947-159B-45E7-AC8B-1D39509D43E0}" srcOrd="5" destOrd="0" presId="urn:microsoft.com/office/officeart/2005/8/layout/hierarchy1"/>
    <dgm:cxn modelId="{6D123B2A-6C8B-4511-AB85-FB055809A789}" type="presParOf" srcId="{B3BC1947-159B-45E7-AC8B-1D39509D43E0}" destId="{82182AD8-8F61-44C3-9E7D-BED66EA0EB37}" srcOrd="0" destOrd="0" presId="urn:microsoft.com/office/officeart/2005/8/layout/hierarchy1"/>
    <dgm:cxn modelId="{8AE9B244-FDC2-4DB3-AC89-43B2757231FB}" type="presParOf" srcId="{82182AD8-8F61-44C3-9E7D-BED66EA0EB37}" destId="{BB430FD2-AA45-4048-A5E2-9208ECF2B39C}" srcOrd="0" destOrd="0" presId="urn:microsoft.com/office/officeart/2005/8/layout/hierarchy1"/>
    <dgm:cxn modelId="{041B1ADA-957D-4729-AF38-365E503402C8}" type="presParOf" srcId="{82182AD8-8F61-44C3-9E7D-BED66EA0EB37}" destId="{471A10D1-5976-473D-A19D-2D63A800579E}" srcOrd="1" destOrd="0" presId="urn:microsoft.com/office/officeart/2005/8/layout/hierarchy1"/>
    <dgm:cxn modelId="{238F18F6-EE75-4D7E-A344-B1291C8A98C3}" type="presParOf" srcId="{B3BC1947-159B-45E7-AC8B-1D39509D43E0}" destId="{D457E959-7C3D-430F-BB79-85624F24C35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138F8-5239-470C-8FF0-A451FB3F30BE}">
      <dsp:nvSpPr>
        <dsp:cNvPr id="0" name=""/>
        <dsp:cNvSpPr/>
      </dsp:nvSpPr>
      <dsp:spPr>
        <a:xfrm>
          <a:off x="2952750" y="1692195"/>
          <a:ext cx="2095499" cy="498633"/>
        </a:xfrm>
        <a:custGeom>
          <a:avLst/>
          <a:gdLst/>
          <a:ahLst/>
          <a:cxnLst/>
          <a:rect l="0" t="0" r="0" b="0"/>
          <a:pathLst>
            <a:path>
              <a:moveTo>
                <a:pt x="0" y="0"/>
              </a:moveTo>
              <a:lnTo>
                <a:pt x="0" y="339804"/>
              </a:lnTo>
              <a:lnTo>
                <a:pt x="2095499" y="339804"/>
              </a:lnTo>
              <a:lnTo>
                <a:pt x="2095499" y="4986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DEC591-676A-4051-AE19-F0CBF141F58A}">
      <dsp:nvSpPr>
        <dsp:cNvPr id="0" name=""/>
        <dsp:cNvSpPr/>
      </dsp:nvSpPr>
      <dsp:spPr>
        <a:xfrm>
          <a:off x="2907030" y="1692195"/>
          <a:ext cx="91440" cy="498633"/>
        </a:xfrm>
        <a:custGeom>
          <a:avLst/>
          <a:gdLst/>
          <a:ahLst/>
          <a:cxnLst/>
          <a:rect l="0" t="0" r="0" b="0"/>
          <a:pathLst>
            <a:path>
              <a:moveTo>
                <a:pt x="45720" y="0"/>
              </a:moveTo>
              <a:lnTo>
                <a:pt x="45720" y="4986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0586F8-3700-4BBA-840F-9B758851D53E}">
      <dsp:nvSpPr>
        <dsp:cNvPr id="0" name=""/>
        <dsp:cNvSpPr/>
      </dsp:nvSpPr>
      <dsp:spPr>
        <a:xfrm>
          <a:off x="857250" y="1692195"/>
          <a:ext cx="2095499" cy="498633"/>
        </a:xfrm>
        <a:custGeom>
          <a:avLst/>
          <a:gdLst/>
          <a:ahLst/>
          <a:cxnLst/>
          <a:rect l="0" t="0" r="0" b="0"/>
          <a:pathLst>
            <a:path>
              <a:moveTo>
                <a:pt x="2095499" y="0"/>
              </a:moveTo>
              <a:lnTo>
                <a:pt x="2095499" y="339804"/>
              </a:lnTo>
              <a:lnTo>
                <a:pt x="0" y="339804"/>
              </a:lnTo>
              <a:lnTo>
                <a:pt x="0" y="4986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7D7FE4-CBD6-4500-95C3-FB9ABE2BB16C}">
      <dsp:nvSpPr>
        <dsp:cNvPr id="0" name=""/>
        <dsp:cNvSpPr/>
      </dsp:nvSpPr>
      <dsp:spPr>
        <a:xfrm>
          <a:off x="2095500" y="603488"/>
          <a:ext cx="1714499" cy="10887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0E90F6-F39E-452C-93B2-A864ACFFF7B4}">
      <dsp:nvSpPr>
        <dsp:cNvPr id="0" name=""/>
        <dsp:cNvSpPr/>
      </dsp:nvSpPr>
      <dsp:spPr>
        <a:xfrm>
          <a:off x="2286000" y="784463"/>
          <a:ext cx="1714499" cy="10887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Types of Errors</a:t>
          </a:r>
        </a:p>
      </dsp:txBody>
      <dsp:txXfrm>
        <a:off x="2317887" y="816350"/>
        <a:ext cx="1650725" cy="1024933"/>
      </dsp:txXfrm>
    </dsp:sp>
    <dsp:sp modelId="{8F81D430-A2AB-4081-BC77-F226E71F73AA}">
      <dsp:nvSpPr>
        <dsp:cNvPr id="0" name=""/>
        <dsp:cNvSpPr/>
      </dsp:nvSpPr>
      <dsp:spPr>
        <a:xfrm>
          <a:off x="0" y="2190829"/>
          <a:ext cx="1714499" cy="10887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F0A1A4-0CE2-4FDF-9D12-AD97EB599C9F}">
      <dsp:nvSpPr>
        <dsp:cNvPr id="0" name=""/>
        <dsp:cNvSpPr/>
      </dsp:nvSpPr>
      <dsp:spPr>
        <a:xfrm>
          <a:off x="190500" y="2371804"/>
          <a:ext cx="1714499" cy="10887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Single Bit</a:t>
          </a:r>
        </a:p>
      </dsp:txBody>
      <dsp:txXfrm>
        <a:off x="222387" y="2403691"/>
        <a:ext cx="1650725" cy="1024933"/>
      </dsp:txXfrm>
    </dsp:sp>
    <dsp:sp modelId="{5B2D7F29-D977-4A61-8029-BB85BA55FEFF}">
      <dsp:nvSpPr>
        <dsp:cNvPr id="0" name=""/>
        <dsp:cNvSpPr/>
      </dsp:nvSpPr>
      <dsp:spPr>
        <a:xfrm>
          <a:off x="2095500" y="2190829"/>
          <a:ext cx="1714499" cy="10887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02E57E-14E5-4DEF-B395-7E4A7BA89469}">
      <dsp:nvSpPr>
        <dsp:cNvPr id="0" name=""/>
        <dsp:cNvSpPr/>
      </dsp:nvSpPr>
      <dsp:spPr>
        <a:xfrm>
          <a:off x="2286000" y="2371804"/>
          <a:ext cx="1714499" cy="10887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Multi  Bit</a:t>
          </a:r>
        </a:p>
      </dsp:txBody>
      <dsp:txXfrm>
        <a:off x="2317887" y="2403691"/>
        <a:ext cx="1650725" cy="1024933"/>
      </dsp:txXfrm>
    </dsp:sp>
    <dsp:sp modelId="{BB430FD2-AA45-4048-A5E2-9208ECF2B39C}">
      <dsp:nvSpPr>
        <dsp:cNvPr id="0" name=""/>
        <dsp:cNvSpPr/>
      </dsp:nvSpPr>
      <dsp:spPr>
        <a:xfrm>
          <a:off x="4191000" y="2190829"/>
          <a:ext cx="1714499" cy="10887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1A10D1-5976-473D-A19D-2D63A800579E}">
      <dsp:nvSpPr>
        <dsp:cNvPr id="0" name=""/>
        <dsp:cNvSpPr/>
      </dsp:nvSpPr>
      <dsp:spPr>
        <a:xfrm>
          <a:off x="4381499" y="2371804"/>
          <a:ext cx="1714499" cy="10887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Burst Error</a:t>
          </a:r>
        </a:p>
      </dsp:txBody>
      <dsp:txXfrm>
        <a:off x="4413386" y="2403691"/>
        <a:ext cx="1650725" cy="102493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474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F69F284B-C06E-44D8-A652-1AD6BFA52434}" type="datetimeFigureOut">
              <a:rPr lang="en-US"/>
              <a:pPr>
                <a:defRPr/>
              </a:pPr>
              <a:t>6/24/2023</a:t>
            </a:fld>
            <a:endParaRPr lang="en-US"/>
          </a:p>
        </p:txBody>
      </p:sp>
      <p:sp>
        <p:nvSpPr>
          <p:cNvPr id="14746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474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A48612B6-20B5-4BD7-8AD5-3FBF84AA764A}"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4:04:42.28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2167 770,'-2'-4,"-1"1,0 0,-1 0,1 0,0 0,-1 1,0-1,1 1,-1 0,0 0,0 0,0 1,0-1,-6 0,-6-4,-188-67,-266-59,46 52,290 57,-65-27,31 5,108 38,51 6,-1 1,0-1,0-1,1 0,-1 0,1-1,-1 0,1-1,-16-8,-7-9,1-2,0 0,-27-30,-5-3,44 41,1-1,-27-31,20 15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4:05:38.95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10343 587,'-3'-2,"0"0,0 0,0 1,0-1,0 1,0 0,0 0,0 0,-1 0,1 1,0-1,-1 1,-3 0,-3-1,-391-12,272 14,-1055 2,-874-5,1051-44,-72-59,-136-64,1164 161,-735-106,565 85,-126-23,264 38,-160-8,-90 23,138 1,-424-2,565 3,-64 10,58-4,-13 4,45-7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4:06:12.4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4:06:15.66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0 181,'12602'0,"-12248"-14,8 0,-304 14,595-14,154 1,-501 15,4029-2,-3948-26,-58 1,193 23,-56 2,-312-11,226-44,-362 52,15-3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4:06:18.16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0,'9884'0,"-9206"24,-249-4,472 60,-520-36,840 114,-803-82,117 16,821 0,231-95,-1522 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4:06:18.98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0 217,'1'-1,"-1"0,1 0,-1 0,1 0,0 1,-1-1,1 0,0 0,0 0,0 1,0-1,-1 0,1 1,0-1,0 1,0-1,0 1,0 0,0-1,1 1,-1 0,0 0,0-1,1 1,2-1,52-13,0 3,66-5,-16 2,1216-117,688 117,-1057 19,-927-5,-7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4:07:41.39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4:07:42.75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0 186,'1'-1,"-1"0,0-1,1 1,-1 0,1 0,0-1,-1 1,1 0,0 0,0 0,-1 0,1 0,0 0,0 0,0 0,0 0,0 1,2-2,24-13,-26 14,71-31,1 3,0 4,112-24,-168 45,-8 1,1 1,0 0,16-1,-24 3,1 0,0 0,-1 1,1-1,-1 0,1 1,-1 0,1-1,-1 1,0 0,1 0,-1 1,0-1,0 0,1 1,-1-1,0 1,-1 0,3 2,3 7,0 1,-1 0,-1 0,0 1,0 0,-1 0,4 26,-6-28,26 132,-6 2,3 165,-24 298,-3-555,-1 0,-3 0,-3-1,-1 0,-3 0,-2-1,-2-1,-45 90,-20 1,-176 228,220-322,10-15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4:07:43.14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4:07:59.34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1,'4'4,"2"3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4:08:00.9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0 126,'0'-6,"0"0,1 1,-1-1,1 0,0 0,1 1,0-1,0 1,0-1,0 1,1 0,0-1,0 1,0 1,0-1,1 0,0 1,8-8,-8 10,-1 0,1 0,-1 0,1 0,0 1,0-1,0 1,0 0,0 0,0 1,0-1,0 1,0 0,0 0,0 0,0 1,0-1,0 1,0 0,0 0,0 0,0 1,0-1,-1 1,1 0,-1 0,6 4,1 2,-1-1,-1 1,0 0,0 1,0 0,-1 1,0-1,-1 1,0 0,5 14,0 2,0 2,-2-1,6 32,-3 21,-3 0,-3 143,-6-180,-25 503,7-395,-61 235,-6-97,77-248,3-5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4:04:44.86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1 532,'53'3,"0"2,0 2,55 16,-4-1,484 73,-96-59,1-37,-265-2,3669 0,-2068 5,2768-2,-4331-7,-1-11,325-65,-28-10,10 51,-14 18,-106-41,-213 30,-33 4,418-53,-134 17,244-21,-353 43,-274 29,155-4,112 20,-152 3,-148-3,-46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4:08:01.28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4:08:38.56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4:08:41.77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1 275,'306'-10,"-82"0,1569 2,-1048 10,9433-2,-10033-1,-1-6,193-34,-49-11,118-24,-262 51,267-13,149 36,-266 5,3338-3,-3574-4,-29-2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4:10:23.60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4:10:24.9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239 1,'-43'657,"-15"-272,3-15,-24 959,76-658,3-619</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4:10:27.25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25 849,'1'-19,"2"0,0 0,1 1,0-1,2 1,0 0,1 0,1 0,1 1,0 1,1-1,22-25,13-12,2 3,58-50,-71 72,2 1,1 1,57-30,128-52,-155 78,-18 11,1 1,1 3,0 2,1 2,0 3,1 2,0 2,98 4,-12 0,82 6,-196-2,0 1,0 2,-1 1,1 0,-2 2,1 1,-1 1,30 19,-10-2,-1 2,-2 1,43 44,-34-27,-2 3,-3 1,-1 3,-3 1,-3 1,59 125,-70-126,-3 0,-3 2,18 77,-17 12,-6 1,-6 232,-10-353,-2-1,0 0,-2 0,0 0,-2-1,-1 0,-1 0,-1-1,-17 30,10-26,-1 0,0-2,-3 0,0-1,-1-1,-1-1,-27 20,22-21,0-1,-1-1,-2-1,0-2,0-2,-2 0,0-2,0-2,-1-1,-47 8,-5-8,-98 0,-90-14,75 0,86 4,-121-2,180-2,1-2,-71-16,73 10,24 7,-1-2,-28-11,11 1,0 3,-1 1,-49-6,-62-22,40 9,114 32,1-1,-1 0,1 1,-1 0,1-1,-1 1,1 0,-1 0,1 0,-1 1,1-1,-1 1,1-1,0 1,-5 2,6-3,1 1,-1-1,1 1,-1-1,1 1,-1-1,1 1,0 0,-1-1,1 1,0 0,-1-1,1 1,0 0,0-1,0 1,0 0,0 0,0-1,0 1,0 0,0 1,0 1,1 0,0 0,0-1,0 1,0 0,1 0,-1 0,3 3,22 29,2-1,56 55,-77-83,346 301,33-25,-360-263,1212 813,-112-181,-817-474,-245-145,-40-21,36 23,-38-19</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4:11:01.10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4:11:02.7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2 610,'0'-31,"-1"-24,2 0,14-86,-12 126,0 0,1 0,1 1,0 0,1 0,0 0,1 0,0 1,2 0,-1 1,1 0,1 0,0 1,17-14,-8 13,1 0,1 2,-1 0,2 1,-1 1,27-5,-27 7,3-2,0 1,0 1,1 1,-1 1,49-1,-68 6,0 1,0-1,0 1,0-1,0 2,0-1,0 0,-1 1,1 0,-1 0,1 0,-1 1,0-1,-1 1,1 0,-1 0,1 0,-1 1,0-1,-1 1,4 7,6 12,-2 1,15 49,-24-68,23 86,-5 1,-3 0,4 125,-18 290,-2-493,0 12,-2 1,-6 35,6-53,-1 0,0-1,0 1,-1-1,0 0,0 0,-1 0,-1 0,-11 13,-6 4,15-19,1 1,0 0,0 0,1 0,0 1,0 0,1 0,0 1,0-1,1 1,1 0,0 0,-2 11,0 38,3 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4:11:03.1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4:11:34.66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1 460,'0'-9,"1"1,0-1,1 1,0-1,0 1,1 0,6-14,34-54,-24 43,0 0,2 0,1 1,38-44,-52 67,1 1,0 0,0 0,0 0,1 2,0-1,1 1,0 0,-1 1,2 1,-1-1,0 2,1 0,0 0,19-1,-11 2,-1 2,0 0,1 2,19 3,-31-3,-1 0,0 0,1 0,-1 1,0 0,-1 1,1-1,-1 1,1 1,-1-1,0 1,-1 0,9 9,-2 3,0 1,-1 0,0 0,-2 1,0 0,-1 1,-1 0,-1 0,-1 0,4 29,-1 25,-2 120,-6-140,1-20,-9 491,1-417,-5-1,-49 199,-21 27,73-285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4:04:45.4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 0,'-2'6,"14"-1,16 0,-1-2,46-1,-22-1,1567 7,-1052-9,754 0,-1280 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4:11:35.0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13:24:18.9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1,'0'996,"0"-962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13:24:19.9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 54,'0'-2,"1"-1,-1 1,1 0,0 0,0 0,-1 0,2 0,-1 0,0 0,0 0,1 0,-1 0,1 1,-1-1,1 0,0 1,0 0,-1-1,1 1,0 0,0 0,0 0,1 0,-1 0,0 1,0-1,0 0,4 1,6-3,1 1,-1 0,25 0,-27 2,-1 1,1 1,0 0,-1 0,0 1,1 0,-1 0,0 1,11 7,10 7,34 26,-60-40,76 62,136 145,-150-142,-31-33,0 2,-3 2,-1 1,-2 1,30 58,-7-3,-32-62,-1 0,-1 2,-2 0,-2 0,10 42,-15-29,-3 0,1 67,-13 102,5-203,-1 1,-1-1,0 0,-1-1,-1 1,0-1,-1 0,-1 0,0 0,-1-1,-1 0,0-1,-1 0,0 0,-1-1,0 0,-1-1,-1 0,1-1,-2-1,-26 15,18-13,1-1,-2-1,0-1,0-1,0-2,-1 0,-43 3,-171-8,227 0,0-1,1-1,0 0,-1 0,1-1,0-1,0 1,-16-10,1-2,1-1,-21-20,38 30,-162-126,124 100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13:24:20.5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1 311,'4'-5,"7"0,9-6,25-13,18-7,7-4,10-8,-1-2,-7 2,-13 5,-16 7</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13:24:21.3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560 32,'-26'-2,"0"0,-31-8,29 5,-48-3,36 6,9 0,-1 2,0 1,-51 8,77-8,0 1,1 1,0-1,0 1,0 0,0 0,0 1,0-1,1 1,-1 0,1 0,0 0,1 1,-1 0,1-1,0 1,0 1,0-1,1 0,-1 1,-1 9,-4 11,1 1,2 0,-2 34,-2 49,11 218,-1-318,0-1,0 0,1 1,0-1,1 0,0 0,0 0,8 14,-7-17,-1-1,1 0,0 0,1 0,-1-1,1 0,0 1,0-1,0-1,0 1,1-1,-1 0,12 4,6 1,1-2,0 0,0-1,29 1,101 0,-114-6,323-1,-309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13:24:21.82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1,'6'398,"30"-3,-29-342,33 173,-32-192,1 0,2 0,2-1,22 43,-29-66,0 0,0 0,1-1,1 0,-1 0,2-1,-1 1,12 7,-15-12,1-1,-1 0,1 0,0 0,0-1,0 1,0-1,0-1,1 1,-1-1,0 0,1-1,-1 0,1 0,-1 0,9-2,2-2,-1 0,1-2,-1 0,0-1,-1 0,0-1,0-1,-1-1,0 0,0-1,21-22,-4-3</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13:24:22.26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1 405,'0'-9,"27"-8,31-9,33-19,28-6,16-8,-2 2,-18 10,-24 9,-24 6,-23 9</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13:24:23.18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1 365,'56'1,"-1"-3,1-2,0-3,-1-2,75-23,-4-15,-1-5,139-82,-253 128,-4 3,-1 0,1 0,-1-1,0 0,0-1,0 1,0-1,-1 0,9-11,-13 15,-1 1,0-1,0 1,0 0,1-1,-1 1,0-1,0 1,0 0,0-1,0 1,0-1,0 1,0-1,0 1,0 0,0-1,0 1,0-1,0 1,0-1,0 1,0 0,0-1,-1 1,1-1,0 1,0 0,-1-1,1 1,0 0,0-1,-1 1,1 0,0-1,-1 1,1 0,0 0,-2-1,-18-4,4 6,0-1,1 2,-1 0,1 1,-1 1,1 0,0 1,-15 7,3 0,1 2,0 0,-35 26,43-25,1-1,0 2,1 0,1 1,1 1,0 0,1 1,1 0,1 1,1 0,-12 35,12-24,2 0,1 1,1 0,2 1,1-1,2 1,3 48,-1-78,-1 0,1 1,-1-1,1 0,0 0,0-1,0 1,1 0,-1 0,1 0,-1-1,1 1,0-1,0 0,0 1,1-1,-1 0,0 0,1 0,-1 0,1-1,0 1,-1-1,1 1,0-1,6 1,7 2,0 0,0-1,0-1,19 0,-3 0,429 37,-408-36,-8-1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13:24:23.7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393 16,'0'-1,"-1"0,1 0,-1 0,1 1,-1-1,1 0,-1 0,1 0,-1 1,0-1,1 0,-1 1,0-1,0 0,1 1,-1-1,0 1,0 0,0-1,0 1,0 0,0-1,0 1,0 0,0 0,0 0,0 0,1 0,-1 0,-2 0,-31 1,23 1,-1 2,1-1,0 1,0 1,0 0,1 1,-1 0,1 0,0 1,1 0,0 1,0 0,1 1,0-1,0 2,1-1,-10 17,-3 9,2 1,1 0,-23 73,38-103,-11 31,2 1,1 0,-9 75,19-109,0-1,0 1,0-1,1 0,-1 1,1-1,0 0,0 0,0 1,1-1,-1 0,1 0,-1 0,1 0,0-1,4 6,-1-4,0 0,0 0,0 0,0 0,1-1,-1 0,1 0,8 2,7 2,1-1,0-1,42 3,2-2,-1-3,1-3,0-2,99-18,-137 14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13:24:24.2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 1,'-1'367,"9"603,4-756,9 0,10-1,114 410,-131-575,3-1,31 63,-46-106,0 0,0 0,0-1,0 1,1-1,0 0,0 1,0-1,0 0,0-1,1 1,5 3,-7-5,0-1,-1 0,1 0,0 1,0-1,0 0,-1 0,1-1,0 1,0 0,0 0,-1-1,1 1,0-1,-1 0,1 0,0 1,-1-1,1 0,-1 0,1 0,-1-1,0 1,0 0,1 0,-1-1,0 1,0-1,0 1,0-1,1-1,23-39,-2-1,-2 0,-1-2,17-60,-13 33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4:04:46.57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7749 0,'-182'85,"-296"93,-205 9,367-108,-203 48,-8-35,414-78,-659 90,571-75,-218 2,-199-27,383-6,-1539 0,1230-39,277 14,167 19</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13:24:24.9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125 359,'-4'-4,"-7"-2,-5 0,-9 2,-1-4,0-5,9-4,25-8,30-6,26-14,15 0,13 3,4 0,-10 3,-19 7</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13:24:25.3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1,'0'4,"0"34,0 40,0 45,0 32,0 7,0-18,0-30,0-30,0-29</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13:24:25.6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13:24:26.30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380 1,'-5'0,"1"1,-1-1,1 1,-1 0,1 1,-1-1,1 1,0 0,-1 0,1 0,0 1,0 0,1-1,-1 1,1 0,-1 1,1-1,0 1,-4 4,-5 10,0 1,-18 38,22-39,-127 300,110-245,4 2,-18 115,32-141,3 0,1 1,6 65,-3-112,1 1,-1-1,1 0,-1 0,1 0,0 0,0 0,1 0,-1 0,0 0,1-1,0 1,0 0,0-1,0 1,0-1,0 0,0 0,1 0,-1 0,1 0,0 0,0-1,-1 1,1-1,0 0,0 0,0 0,0 0,6 0,-5 0,0-1,1 0,-1 0,0-1,1 1,-1-1,0 0,1 0,-1-1,0 1,0-1,0 0,0 0,0 0,-1 0,1-1,-1 0,1 0,-1 0,0 0,0 0,3-5,3-6,-1-1,0 0,-1-1,-1 0,8-29,5-29</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13:24:27.62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54 0,'-3'5,"1"0,-1 0,1 0,0 0,0 0,0 0,1 1,0-1,0 0,0 1,1-1,-1 1,1-1,1 7,-1 9,-9 724,11-476,-1-125,-6 249,0-333,-1-40,2-45,-4-525,9 487,2-36,25-161,-17 204,2-1,3 2,2 0,30-63,-43 106,1 1,0-1,1 1,11-14,-17 24,1-1,-1 1,0-1,1 1,-1-1,1 1,-1 0,1 0,-1 0,1 0,0 0,0 0,-1 0,1 0,0 1,0-1,0 1,0-1,0 1,0 0,0 0,0 0,0 0,0 0,0 0,0 0,0 1,-1-1,1 1,0 0,0-1,0 1,0 0,-1 0,1 0,2 2,5 5,-1 1,0-1,0 2,-1-1,0 1,-1 0,0 0,-1 1,0-1,4 13,2 8,-2 0,9 48,-10-24,-3 0,-2 1,-2-1,-13 107,6-126</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4:13:56.07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4:13:57.7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736 2207,'-6'132,"1"-34,-6 150,-10 93,-49 500,-34 628,102-1329,5-250,-11-776,0 403,7 361,4-792,77 6,-32 637,107-339,-92 420,8 3,140-263,-203 437,80-139,-71 125,2 1,1 1,30-30,-45 51,0-1,1 1,-1 0,1 0,-1 0,1 1,0 0,1 0,-1 1,0-1,1 2,0-1,-1 1,1-1,0 2,-1-1,1 1,0 0,0 1,0-1,-1 1,1 0,0 1,-1 0,1 0,6 3,13 8,-1 0,-1 2,0 0,39 33,-49-37,52 41,-3 3,69 76,-110-107,-2 2,0 0,-2 1,-1 1,-1 1,-2 0,0 1,16 58,-17-26,-4-1,-2 2,-3-1,-5 98,-3-107,-2 0,-2 0,-3-1,-27 82,12-64,-3-2,-65 112,3-41,-6-5,-142 152,-1-37,189-203,-3-3,-1-2,-62 34,-355 157,258-133,102-49,-46 24,156-73,-1 0,1 0,0 0,0 0,0 0,0 0,0 0,0 1,0-1,0 1,1-1,-1 1,1 0,-1 0,1 0,-1-1,1 2,0-1,0 0,-1 2,2-2,0-1,1 0,-1 0,0 0,1 0,-1 1,1-1,-1 0,1 0,0 0,-1 0,1 0,0 0,0 0,-1 0,3 1,32 22,105 48,100 50,90 57,85 57,989 686,-1095-684,-12 12,352 383,-513-477,-53-49</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4:15:51.4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4:15:52.69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1,'0'9,"0"25,0 39,0 38,0 36,0 25,0 15,0-3,0-14,0-22,0-28,0-29,0-26,0-20,0-12,0-13</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4:15:53.81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1001 216,'2'-7,"0"0,1 1,-1-1,1 1,0 0,1 0,0 0,0 0,0 1,6-7,2-3,-5 5,1 1,0-1,0 2,1-1,0 1,0 0,1 1,0 0,0 1,1 0,0 1,0 0,0 0,0 1,1 1,0 0,20-3,0 2,-1 2,1 1,0 1,0 1,-1 2,47 10,-55-7,-1 1,1 1,-1 1,0 1,-1 1,0 0,-1 2,0 1,23 20,-28-20,-1 0,0 1,-1 1,-1 0,0 0,-2 1,1 1,-2 0,13 36,-12-24,-2 1,-2 1,0-1,-2 1,0 51,-5-44,-2 0,-1 0,-1 0,-22 73,9-58,-3-1,-49 92,4-37,-5-2,-110 124,89-122,-5-5,-196 162,227-214,-2-3,-2-3,-2-4,-1-2,-2-4,-92 30,127-53,0-2,0-2,-1-1,0-2,0-2,-76-5,103 1,1 0,35 9,643 228,-3 42,-605-253,31 12,140 67,-193-85,-11-6,29 20,-30-14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4:04:48.98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16481 156,'46'-16,"-42"14,-5 0,-17-1,-32 0,-884 1,530 3,-1031 54,173-1,-224-53,691-4,440 17,276-6,1 4,-113 33,101-24,-1-3,-178 10,-7 0,115-8,-265 0,-13-8,-5 1,-5601-14,5965 2,-1 3,-86 17,142-13,25-8,0 0,0 1,0-1,0 0,0 0,0 1,0-1,0 0,0 0,0 1,0-1,0 0,0 0,0 0,0 1,0-1,0 0,1 0,-1 0,0 1,0-1,0 0,0 0,0 0,1 1,-1-1,0 0,0 0,0 0,1 0,-1 0,0 0,0 0,1 1,-1-1,0 0,0 0,0 0,1 0,-1 0,0 0,0 0,1 0,-1 0,0 0,1 0,56 7,674-6,0-48,-277 15,587-13,-619 31,-320 11,152-12,-238 10,-16 5,0 0,0 0,1 0,-1 0,0 0,0-1,0 1,0 0,0 0,1 0,-1 0,0-1,0 1,0 0,0 0,0 0,0-1,0 1,0 0,0 0,0-1,0 1,0 0,0 0,0 0,0-1,0 1,0 0,0 0,0 0,0-1,0 1,0 0,0 0,0 0,-1-1,0 0,-1-1,1 1,-1 0,0-1,0 1,0 0,0 0,0 0,0 1,0-1,0 0,-4 0,-43-8,-67-5,116 14,-857-66,-235 24,324 17,467 13,-203-11,4-29,300 6,-6 0,163 40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4:15:54.5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180 0,'0'23,"-4"52,-6 40,-2 28,-7 17,-10-2,0-9,5-21,7-18,6-20,5-7,-1-3,1-12,1-17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4:04:50.03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1,'10'1,"0"0,-1 0,1 1,12 4,19 4,328 23,8-32,-247-2,932-1,-1039 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4:05:32.7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0,'0'5,"0"1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4:05:34.80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29,'0'-1,"0"0,0 0,1 0,-1 0,1 0,-1 0,1 0,-1 0,1 1,-1-1,1 0,-1 0,1 1,0-1,0 0,-1 1,1-1,0 1,0-1,0 1,0-1,0 1,0 0,0-1,-1 1,1 0,2-1,31-4,-30 5,338-5,-196 7,799-2,-891 3,-1 3,101 23,44 5,-140-28,738 74,-105 27,-562-79,1-6,1-5,157-1,95-4,380 1,-477-16,-222 3,-40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4:05:37.16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3 346,'-3'-3,"9"-3,12-7,3 5,-1 0,1 1,0 1,23-3,92-10,-98 15,153-15,-44 5,151-34,-179 22,0 5,214-10,366 31,-272 3,6856-3,-7161-5,211-39,-328 44,118-17,141 0,125 18,-148 3,11-3,371-3,-297-11,96-2,3079 16,-3463-1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07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A640A663-5846-42D7-8E0F-AB157AADD1B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545B3543-970F-4229-8C19-F7DE8B07E7EE}"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0EA97B-3367-5C7B-C05E-9B544835A7E9}"/>
              </a:ext>
            </a:extLst>
          </p:cNvPr>
          <p:cNvSpPr>
            <a:spLocks noGrp="1"/>
          </p:cNvSpPr>
          <p:nvPr>
            <p:ph type="dt" sz="half" idx="10"/>
          </p:nvPr>
        </p:nvSpPr>
        <p:spPr/>
        <p:txBody>
          <a:bodyPr/>
          <a:lstStyle/>
          <a:p>
            <a:fld id="{4E1E43A9-1445-44A5-AF92-9BE45F4BAADC}" type="datetimeFigureOut">
              <a:rPr lang="en-IN" smtClean="0"/>
              <a:t>24-06-2023</a:t>
            </a:fld>
            <a:endParaRPr lang="en-IN"/>
          </a:p>
        </p:txBody>
      </p:sp>
      <p:sp>
        <p:nvSpPr>
          <p:cNvPr id="3" name="Footer Placeholder 2">
            <a:extLst>
              <a:ext uri="{FF2B5EF4-FFF2-40B4-BE49-F238E27FC236}">
                <a16:creationId xmlns:a16="http://schemas.microsoft.com/office/drawing/2014/main" id="{6C21D578-83E2-B9A0-1BBD-26A3701B59E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A711F5-519B-7D58-F688-0E0BE8FF4A49}"/>
              </a:ext>
            </a:extLst>
          </p:cNvPr>
          <p:cNvSpPr>
            <a:spLocks noGrp="1"/>
          </p:cNvSpPr>
          <p:nvPr>
            <p:ph type="sldNum" sz="quarter" idx="12"/>
          </p:nvPr>
        </p:nvSpPr>
        <p:spPr/>
        <p:txBody>
          <a:bodyPr/>
          <a:lstStyle/>
          <a:p>
            <a:fld id="{A2F426D7-0B56-4C03-AE7B-4B74525F2D86}" type="slidenum">
              <a:rPr lang="en-IN" smtClean="0"/>
              <a:t>‹#›</a:t>
            </a:fld>
            <a:endParaRPr lang="en-IN"/>
          </a:p>
        </p:txBody>
      </p:sp>
    </p:spTree>
    <p:extLst>
      <p:ext uri="{BB962C8B-B14F-4D97-AF65-F5344CB8AC3E}">
        <p14:creationId xmlns:p14="http://schemas.microsoft.com/office/powerpoint/2010/main" val="1752258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5E62B-0DAF-5C3D-51CA-848A1CBF9C3B}"/>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99AA5F9-A3B7-F00C-8441-410F5FA95FC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24BAD6-D07C-A97F-C8CE-7E842BF91EC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8AC9B4-A52F-633F-0873-7AB1056DC6A3}"/>
              </a:ext>
            </a:extLst>
          </p:cNvPr>
          <p:cNvSpPr>
            <a:spLocks noGrp="1"/>
          </p:cNvSpPr>
          <p:nvPr>
            <p:ph type="dt" sz="half" idx="10"/>
          </p:nvPr>
        </p:nvSpPr>
        <p:spPr/>
        <p:txBody>
          <a:bodyPr/>
          <a:lstStyle/>
          <a:p>
            <a:fld id="{4E1E43A9-1445-44A5-AF92-9BE45F4BAADC}" type="datetimeFigureOut">
              <a:rPr lang="en-IN" smtClean="0"/>
              <a:t>24-06-2023</a:t>
            </a:fld>
            <a:endParaRPr lang="en-IN"/>
          </a:p>
        </p:txBody>
      </p:sp>
      <p:sp>
        <p:nvSpPr>
          <p:cNvPr id="6" name="Footer Placeholder 5">
            <a:extLst>
              <a:ext uri="{FF2B5EF4-FFF2-40B4-BE49-F238E27FC236}">
                <a16:creationId xmlns:a16="http://schemas.microsoft.com/office/drawing/2014/main" id="{8E679B25-B946-0403-9381-764C6679F8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CAF8BC-35B3-5AD1-3887-329C230AD7A2}"/>
              </a:ext>
            </a:extLst>
          </p:cNvPr>
          <p:cNvSpPr>
            <a:spLocks noGrp="1"/>
          </p:cNvSpPr>
          <p:nvPr>
            <p:ph type="sldNum" sz="quarter" idx="12"/>
          </p:nvPr>
        </p:nvSpPr>
        <p:spPr/>
        <p:txBody>
          <a:bodyPr/>
          <a:lstStyle/>
          <a:p>
            <a:fld id="{A2F426D7-0B56-4C03-AE7B-4B74525F2D86}" type="slidenum">
              <a:rPr lang="en-IN" smtClean="0"/>
              <a:t>‹#›</a:t>
            </a:fld>
            <a:endParaRPr lang="en-IN"/>
          </a:p>
        </p:txBody>
      </p:sp>
    </p:spTree>
    <p:extLst>
      <p:ext uri="{BB962C8B-B14F-4D97-AF65-F5344CB8AC3E}">
        <p14:creationId xmlns:p14="http://schemas.microsoft.com/office/powerpoint/2010/main" val="874011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84CE0-5E93-0B26-92A3-891CEEF834C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05DBF97-9E10-8B68-796D-3018C1B5395F}"/>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B4A37E-0673-13D5-9D48-22713150126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6E9548-C78B-F6FB-F9A7-2787AE0D9E43}"/>
              </a:ext>
            </a:extLst>
          </p:cNvPr>
          <p:cNvSpPr>
            <a:spLocks noGrp="1"/>
          </p:cNvSpPr>
          <p:nvPr>
            <p:ph type="dt" sz="half" idx="10"/>
          </p:nvPr>
        </p:nvSpPr>
        <p:spPr/>
        <p:txBody>
          <a:bodyPr/>
          <a:lstStyle/>
          <a:p>
            <a:fld id="{4E1E43A9-1445-44A5-AF92-9BE45F4BAADC}" type="datetimeFigureOut">
              <a:rPr lang="en-IN" smtClean="0"/>
              <a:t>24-06-2023</a:t>
            </a:fld>
            <a:endParaRPr lang="en-IN"/>
          </a:p>
        </p:txBody>
      </p:sp>
      <p:sp>
        <p:nvSpPr>
          <p:cNvPr id="6" name="Footer Placeholder 5">
            <a:extLst>
              <a:ext uri="{FF2B5EF4-FFF2-40B4-BE49-F238E27FC236}">
                <a16:creationId xmlns:a16="http://schemas.microsoft.com/office/drawing/2014/main" id="{CFC18078-2B53-C885-0CE6-8F711ADABD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B86931-589D-7786-9751-C83024F4B44B}"/>
              </a:ext>
            </a:extLst>
          </p:cNvPr>
          <p:cNvSpPr>
            <a:spLocks noGrp="1"/>
          </p:cNvSpPr>
          <p:nvPr>
            <p:ph type="sldNum" sz="quarter" idx="12"/>
          </p:nvPr>
        </p:nvSpPr>
        <p:spPr/>
        <p:txBody>
          <a:bodyPr/>
          <a:lstStyle/>
          <a:p>
            <a:fld id="{A2F426D7-0B56-4C03-AE7B-4B74525F2D86}" type="slidenum">
              <a:rPr lang="en-IN" smtClean="0"/>
              <a:t>‹#›</a:t>
            </a:fld>
            <a:endParaRPr lang="en-IN"/>
          </a:p>
        </p:txBody>
      </p:sp>
    </p:spTree>
    <p:extLst>
      <p:ext uri="{BB962C8B-B14F-4D97-AF65-F5344CB8AC3E}">
        <p14:creationId xmlns:p14="http://schemas.microsoft.com/office/powerpoint/2010/main" val="2347489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95AD7-3DD4-98BD-5C7C-0BB14499BA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9AA097-36DB-B6E4-6C5C-BDB1CE378A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AC7E56-648D-2751-B8A4-EC9E1D6AFE46}"/>
              </a:ext>
            </a:extLst>
          </p:cNvPr>
          <p:cNvSpPr>
            <a:spLocks noGrp="1"/>
          </p:cNvSpPr>
          <p:nvPr>
            <p:ph type="dt" sz="half" idx="10"/>
          </p:nvPr>
        </p:nvSpPr>
        <p:spPr/>
        <p:txBody>
          <a:bodyPr/>
          <a:lstStyle/>
          <a:p>
            <a:fld id="{4E1E43A9-1445-44A5-AF92-9BE45F4BAADC}" type="datetimeFigureOut">
              <a:rPr lang="en-IN" smtClean="0"/>
              <a:t>24-06-2023</a:t>
            </a:fld>
            <a:endParaRPr lang="en-IN"/>
          </a:p>
        </p:txBody>
      </p:sp>
      <p:sp>
        <p:nvSpPr>
          <p:cNvPr id="5" name="Footer Placeholder 4">
            <a:extLst>
              <a:ext uri="{FF2B5EF4-FFF2-40B4-BE49-F238E27FC236}">
                <a16:creationId xmlns:a16="http://schemas.microsoft.com/office/drawing/2014/main" id="{DBA05B8B-977F-3033-C29B-11B4E11E05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804646-1C73-D8E0-A83C-25D49C1EA8D1}"/>
              </a:ext>
            </a:extLst>
          </p:cNvPr>
          <p:cNvSpPr>
            <a:spLocks noGrp="1"/>
          </p:cNvSpPr>
          <p:nvPr>
            <p:ph type="sldNum" sz="quarter" idx="12"/>
          </p:nvPr>
        </p:nvSpPr>
        <p:spPr/>
        <p:txBody>
          <a:bodyPr/>
          <a:lstStyle/>
          <a:p>
            <a:fld id="{A2F426D7-0B56-4C03-AE7B-4B74525F2D86}" type="slidenum">
              <a:rPr lang="en-IN" smtClean="0"/>
              <a:t>‹#›</a:t>
            </a:fld>
            <a:endParaRPr lang="en-IN"/>
          </a:p>
        </p:txBody>
      </p:sp>
    </p:spTree>
    <p:extLst>
      <p:ext uri="{BB962C8B-B14F-4D97-AF65-F5344CB8AC3E}">
        <p14:creationId xmlns:p14="http://schemas.microsoft.com/office/powerpoint/2010/main" val="852358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6F4EC9-9509-3DB6-F9E8-CA5B3C80DB50}"/>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7A350F-487D-AF2A-0B50-DF72C4A33508}"/>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09CD71-CB53-A441-C3DD-CE83B34D2D5F}"/>
              </a:ext>
            </a:extLst>
          </p:cNvPr>
          <p:cNvSpPr>
            <a:spLocks noGrp="1"/>
          </p:cNvSpPr>
          <p:nvPr>
            <p:ph type="dt" sz="half" idx="10"/>
          </p:nvPr>
        </p:nvSpPr>
        <p:spPr/>
        <p:txBody>
          <a:bodyPr/>
          <a:lstStyle/>
          <a:p>
            <a:fld id="{4E1E43A9-1445-44A5-AF92-9BE45F4BAADC}" type="datetimeFigureOut">
              <a:rPr lang="en-IN" smtClean="0"/>
              <a:t>24-06-2023</a:t>
            </a:fld>
            <a:endParaRPr lang="en-IN"/>
          </a:p>
        </p:txBody>
      </p:sp>
      <p:sp>
        <p:nvSpPr>
          <p:cNvPr id="5" name="Footer Placeholder 4">
            <a:extLst>
              <a:ext uri="{FF2B5EF4-FFF2-40B4-BE49-F238E27FC236}">
                <a16:creationId xmlns:a16="http://schemas.microsoft.com/office/drawing/2014/main" id="{7441A197-64E3-2A3D-4324-2992D7B7BA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E7662A-EA65-F5A7-0C0F-CDA9E35AE66D}"/>
              </a:ext>
            </a:extLst>
          </p:cNvPr>
          <p:cNvSpPr>
            <a:spLocks noGrp="1"/>
          </p:cNvSpPr>
          <p:nvPr>
            <p:ph type="sldNum" sz="quarter" idx="12"/>
          </p:nvPr>
        </p:nvSpPr>
        <p:spPr/>
        <p:txBody>
          <a:bodyPr/>
          <a:lstStyle/>
          <a:p>
            <a:fld id="{A2F426D7-0B56-4C03-AE7B-4B74525F2D86}" type="slidenum">
              <a:rPr lang="en-IN" smtClean="0"/>
              <a:t>‹#›</a:t>
            </a:fld>
            <a:endParaRPr lang="en-IN"/>
          </a:p>
        </p:txBody>
      </p:sp>
    </p:spTree>
    <p:extLst>
      <p:ext uri="{BB962C8B-B14F-4D97-AF65-F5344CB8AC3E}">
        <p14:creationId xmlns:p14="http://schemas.microsoft.com/office/powerpoint/2010/main" val="1636388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F5D520EF-6F3B-44A5-A842-1A169C142E5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3886200"/>
          </a:xfrm>
        </p:spPr>
        <p:txBody>
          <a:bodyPr/>
          <a:lstStyle/>
          <a:p>
            <a:pPr lvl="0"/>
            <a:endParaRPr lang="en-US" noProof="0"/>
          </a:p>
        </p:txBody>
      </p:sp>
      <p:sp>
        <p:nvSpPr>
          <p:cNvPr id="4" name="Rectangle 6"/>
          <p:cNvSpPr>
            <a:spLocks noGrp="1" noChangeArrowheads="1"/>
          </p:cNvSpPr>
          <p:nvPr>
            <p:ph type="sldNum" sz="quarter" idx="10"/>
          </p:nvPr>
        </p:nvSpPr>
        <p:spPr>
          <a:ln/>
        </p:spPr>
        <p:txBody>
          <a:bodyPr/>
          <a:lstStyle>
            <a:lvl1pPr>
              <a:defRPr/>
            </a:lvl1pPr>
          </a:lstStyle>
          <a:p>
            <a:pPr>
              <a:defRPr/>
            </a:pPr>
            <a:fld id="{B668F36E-4EF6-43C6-A56D-336E1ABC245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Content Placeholder 2"/>
          <p:cNvSpPr>
            <a:spLocks noGrp="1"/>
          </p:cNvSpPr>
          <p:nvPr>
            <p:ph idx="1"/>
          </p:nvPr>
        </p:nvSpPr>
        <p:spPr>
          <a:xfrm>
            <a:off x="457200" y="1600200"/>
            <a:ext cx="8229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6"/>
          <p:cNvSpPr>
            <a:spLocks noGrp="1" noChangeArrowheads="1"/>
          </p:cNvSpPr>
          <p:nvPr>
            <p:ph type="sldNum" sz="quarter" idx="10"/>
          </p:nvPr>
        </p:nvSpPr>
        <p:spPr>
          <a:ln/>
        </p:spPr>
        <p:txBody>
          <a:bodyPr/>
          <a:lstStyle>
            <a:lvl1pPr>
              <a:defRPr/>
            </a:lvl1pPr>
          </a:lstStyle>
          <a:p>
            <a:pPr>
              <a:defRPr/>
            </a:pPr>
            <a:fld id="{6A8EC3B5-65C5-42C7-8B0F-51655A2D1AF3}"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98B3E-C3E4-F19E-ECA3-F5FF0C7CD895}"/>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2D59614-8639-6093-7471-806C144112DE}"/>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35724D-6220-AF26-CA4A-6D8F3108E22F}"/>
              </a:ext>
            </a:extLst>
          </p:cNvPr>
          <p:cNvSpPr>
            <a:spLocks noGrp="1"/>
          </p:cNvSpPr>
          <p:nvPr>
            <p:ph type="dt" sz="half" idx="10"/>
          </p:nvPr>
        </p:nvSpPr>
        <p:spPr/>
        <p:txBody>
          <a:bodyPr/>
          <a:lstStyle/>
          <a:p>
            <a:fld id="{4E1E43A9-1445-44A5-AF92-9BE45F4BAADC}" type="datetimeFigureOut">
              <a:rPr lang="en-IN" smtClean="0"/>
              <a:t>24-06-2023</a:t>
            </a:fld>
            <a:endParaRPr lang="en-IN"/>
          </a:p>
        </p:txBody>
      </p:sp>
      <p:sp>
        <p:nvSpPr>
          <p:cNvPr id="5" name="Footer Placeholder 4">
            <a:extLst>
              <a:ext uri="{FF2B5EF4-FFF2-40B4-BE49-F238E27FC236}">
                <a16:creationId xmlns:a16="http://schemas.microsoft.com/office/drawing/2014/main" id="{340F9D2D-8FE2-BF83-015D-27C9E6A423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5E2D4E-6063-6A7D-2D51-C87B30A6F66E}"/>
              </a:ext>
            </a:extLst>
          </p:cNvPr>
          <p:cNvSpPr>
            <a:spLocks noGrp="1"/>
          </p:cNvSpPr>
          <p:nvPr>
            <p:ph type="sldNum" sz="quarter" idx="12"/>
          </p:nvPr>
        </p:nvSpPr>
        <p:spPr/>
        <p:txBody>
          <a:bodyPr/>
          <a:lstStyle/>
          <a:p>
            <a:fld id="{A2F426D7-0B56-4C03-AE7B-4B74525F2D86}" type="slidenum">
              <a:rPr lang="en-IN" smtClean="0"/>
              <a:t>‹#›</a:t>
            </a:fld>
            <a:endParaRPr lang="en-IN"/>
          </a:p>
        </p:txBody>
      </p:sp>
    </p:spTree>
    <p:extLst>
      <p:ext uri="{BB962C8B-B14F-4D97-AF65-F5344CB8AC3E}">
        <p14:creationId xmlns:p14="http://schemas.microsoft.com/office/powerpoint/2010/main" val="2329574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6A889-2334-96F3-FFE4-8C2F38DE73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B3A5DE-90D6-979D-7120-E4CFE0A5BC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0DDA28-DDBF-5519-C534-7D213CEFCAA2}"/>
              </a:ext>
            </a:extLst>
          </p:cNvPr>
          <p:cNvSpPr>
            <a:spLocks noGrp="1"/>
          </p:cNvSpPr>
          <p:nvPr>
            <p:ph type="dt" sz="half" idx="10"/>
          </p:nvPr>
        </p:nvSpPr>
        <p:spPr/>
        <p:txBody>
          <a:bodyPr/>
          <a:lstStyle/>
          <a:p>
            <a:fld id="{4E1E43A9-1445-44A5-AF92-9BE45F4BAADC}" type="datetimeFigureOut">
              <a:rPr lang="en-IN" smtClean="0"/>
              <a:t>24-06-2023</a:t>
            </a:fld>
            <a:endParaRPr lang="en-IN"/>
          </a:p>
        </p:txBody>
      </p:sp>
      <p:sp>
        <p:nvSpPr>
          <p:cNvPr id="5" name="Footer Placeholder 4">
            <a:extLst>
              <a:ext uri="{FF2B5EF4-FFF2-40B4-BE49-F238E27FC236}">
                <a16:creationId xmlns:a16="http://schemas.microsoft.com/office/drawing/2014/main" id="{F4104B95-2C1D-21D8-B069-FF6CC34A00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41CF01-DD8A-2440-40B4-C7828CC2BBAD}"/>
              </a:ext>
            </a:extLst>
          </p:cNvPr>
          <p:cNvSpPr>
            <a:spLocks noGrp="1"/>
          </p:cNvSpPr>
          <p:nvPr>
            <p:ph type="sldNum" sz="quarter" idx="12"/>
          </p:nvPr>
        </p:nvSpPr>
        <p:spPr/>
        <p:txBody>
          <a:bodyPr/>
          <a:lstStyle/>
          <a:p>
            <a:fld id="{A2F426D7-0B56-4C03-AE7B-4B74525F2D86}" type="slidenum">
              <a:rPr lang="en-IN" smtClean="0"/>
              <a:t>‹#›</a:t>
            </a:fld>
            <a:endParaRPr lang="en-IN"/>
          </a:p>
        </p:txBody>
      </p:sp>
    </p:spTree>
    <p:extLst>
      <p:ext uri="{BB962C8B-B14F-4D97-AF65-F5344CB8AC3E}">
        <p14:creationId xmlns:p14="http://schemas.microsoft.com/office/powerpoint/2010/main" val="1334833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957B0-3308-530B-E45F-D00175D8EE38}"/>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53FCD4-6777-102E-242B-6388F80B0A41}"/>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2F9006-58C0-560E-CECF-D15BA97D1B9E}"/>
              </a:ext>
            </a:extLst>
          </p:cNvPr>
          <p:cNvSpPr>
            <a:spLocks noGrp="1"/>
          </p:cNvSpPr>
          <p:nvPr>
            <p:ph type="dt" sz="half" idx="10"/>
          </p:nvPr>
        </p:nvSpPr>
        <p:spPr/>
        <p:txBody>
          <a:bodyPr/>
          <a:lstStyle/>
          <a:p>
            <a:fld id="{4E1E43A9-1445-44A5-AF92-9BE45F4BAADC}" type="datetimeFigureOut">
              <a:rPr lang="en-IN" smtClean="0"/>
              <a:t>24-06-2023</a:t>
            </a:fld>
            <a:endParaRPr lang="en-IN"/>
          </a:p>
        </p:txBody>
      </p:sp>
      <p:sp>
        <p:nvSpPr>
          <p:cNvPr id="5" name="Footer Placeholder 4">
            <a:extLst>
              <a:ext uri="{FF2B5EF4-FFF2-40B4-BE49-F238E27FC236}">
                <a16:creationId xmlns:a16="http://schemas.microsoft.com/office/drawing/2014/main" id="{5F1D5FC5-390D-BD6C-696E-C439E92CC5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C2A35E-31F8-9B94-0B47-F34C420A33C0}"/>
              </a:ext>
            </a:extLst>
          </p:cNvPr>
          <p:cNvSpPr>
            <a:spLocks noGrp="1"/>
          </p:cNvSpPr>
          <p:nvPr>
            <p:ph type="sldNum" sz="quarter" idx="12"/>
          </p:nvPr>
        </p:nvSpPr>
        <p:spPr/>
        <p:txBody>
          <a:bodyPr/>
          <a:lstStyle/>
          <a:p>
            <a:fld id="{A2F426D7-0B56-4C03-AE7B-4B74525F2D86}" type="slidenum">
              <a:rPr lang="en-IN" smtClean="0"/>
              <a:t>‹#›</a:t>
            </a:fld>
            <a:endParaRPr lang="en-IN"/>
          </a:p>
        </p:txBody>
      </p:sp>
    </p:spTree>
    <p:extLst>
      <p:ext uri="{BB962C8B-B14F-4D97-AF65-F5344CB8AC3E}">
        <p14:creationId xmlns:p14="http://schemas.microsoft.com/office/powerpoint/2010/main" val="1835788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AE1A9-6D1B-21C2-7FD7-2EF9FDC5AF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A72DAD-C4AE-2740-C178-1A04A59FE914}"/>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671289-AC60-D1FC-E747-2A8EB3944E48}"/>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7880B02-9A7E-C8EC-2913-16D7A7834A27}"/>
              </a:ext>
            </a:extLst>
          </p:cNvPr>
          <p:cNvSpPr>
            <a:spLocks noGrp="1"/>
          </p:cNvSpPr>
          <p:nvPr>
            <p:ph type="dt" sz="half" idx="10"/>
          </p:nvPr>
        </p:nvSpPr>
        <p:spPr/>
        <p:txBody>
          <a:bodyPr/>
          <a:lstStyle/>
          <a:p>
            <a:fld id="{4E1E43A9-1445-44A5-AF92-9BE45F4BAADC}" type="datetimeFigureOut">
              <a:rPr lang="en-IN" smtClean="0"/>
              <a:t>24-06-2023</a:t>
            </a:fld>
            <a:endParaRPr lang="en-IN"/>
          </a:p>
        </p:txBody>
      </p:sp>
      <p:sp>
        <p:nvSpPr>
          <p:cNvPr id="6" name="Footer Placeholder 5">
            <a:extLst>
              <a:ext uri="{FF2B5EF4-FFF2-40B4-BE49-F238E27FC236}">
                <a16:creationId xmlns:a16="http://schemas.microsoft.com/office/drawing/2014/main" id="{2111B2E7-9A96-1D3F-8695-CCEEB166C2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C7C474-0609-038B-74CF-8BC4BEDD74FB}"/>
              </a:ext>
            </a:extLst>
          </p:cNvPr>
          <p:cNvSpPr>
            <a:spLocks noGrp="1"/>
          </p:cNvSpPr>
          <p:nvPr>
            <p:ph type="sldNum" sz="quarter" idx="12"/>
          </p:nvPr>
        </p:nvSpPr>
        <p:spPr/>
        <p:txBody>
          <a:bodyPr/>
          <a:lstStyle/>
          <a:p>
            <a:fld id="{A2F426D7-0B56-4C03-AE7B-4B74525F2D86}" type="slidenum">
              <a:rPr lang="en-IN" smtClean="0"/>
              <a:t>‹#›</a:t>
            </a:fld>
            <a:endParaRPr lang="en-IN"/>
          </a:p>
        </p:txBody>
      </p:sp>
    </p:spTree>
    <p:extLst>
      <p:ext uri="{BB962C8B-B14F-4D97-AF65-F5344CB8AC3E}">
        <p14:creationId xmlns:p14="http://schemas.microsoft.com/office/powerpoint/2010/main" val="1709499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B7F4D-0CBB-1432-E38A-9C8E6A1F774A}"/>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30C68D-CE10-845F-7D69-A8EA831EADC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227501-658C-AC5B-3477-92E028B32198}"/>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7F9D4B8-CA44-45FE-AF71-90C5825CEF8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B7E8FF-CBDE-CAD6-5893-D649DA05EF06}"/>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0C71B5-BE04-5BFC-98FC-11912BC8E9FF}"/>
              </a:ext>
            </a:extLst>
          </p:cNvPr>
          <p:cNvSpPr>
            <a:spLocks noGrp="1"/>
          </p:cNvSpPr>
          <p:nvPr>
            <p:ph type="dt" sz="half" idx="10"/>
          </p:nvPr>
        </p:nvSpPr>
        <p:spPr/>
        <p:txBody>
          <a:bodyPr/>
          <a:lstStyle/>
          <a:p>
            <a:fld id="{4E1E43A9-1445-44A5-AF92-9BE45F4BAADC}" type="datetimeFigureOut">
              <a:rPr lang="en-IN" smtClean="0"/>
              <a:t>24-06-2023</a:t>
            </a:fld>
            <a:endParaRPr lang="en-IN"/>
          </a:p>
        </p:txBody>
      </p:sp>
      <p:sp>
        <p:nvSpPr>
          <p:cNvPr id="8" name="Footer Placeholder 7">
            <a:extLst>
              <a:ext uri="{FF2B5EF4-FFF2-40B4-BE49-F238E27FC236}">
                <a16:creationId xmlns:a16="http://schemas.microsoft.com/office/drawing/2014/main" id="{476A269D-3F3F-8A2A-C418-108E904807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3E1E88B-75F9-320F-C3EE-1219E363637E}"/>
              </a:ext>
            </a:extLst>
          </p:cNvPr>
          <p:cNvSpPr>
            <a:spLocks noGrp="1"/>
          </p:cNvSpPr>
          <p:nvPr>
            <p:ph type="sldNum" sz="quarter" idx="12"/>
          </p:nvPr>
        </p:nvSpPr>
        <p:spPr/>
        <p:txBody>
          <a:bodyPr/>
          <a:lstStyle/>
          <a:p>
            <a:fld id="{A2F426D7-0B56-4C03-AE7B-4B74525F2D86}" type="slidenum">
              <a:rPr lang="en-IN" smtClean="0"/>
              <a:t>‹#›</a:t>
            </a:fld>
            <a:endParaRPr lang="en-IN"/>
          </a:p>
        </p:txBody>
      </p:sp>
    </p:spTree>
    <p:extLst>
      <p:ext uri="{BB962C8B-B14F-4D97-AF65-F5344CB8AC3E}">
        <p14:creationId xmlns:p14="http://schemas.microsoft.com/office/powerpoint/2010/main" val="1302519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F59C0-DF27-7EB6-E0A7-F0C64A5A19F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ED0CA8-F6A3-2595-648F-B737935C6AF2}"/>
              </a:ext>
            </a:extLst>
          </p:cNvPr>
          <p:cNvSpPr>
            <a:spLocks noGrp="1"/>
          </p:cNvSpPr>
          <p:nvPr>
            <p:ph type="dt" sz="half" idx="10"/>
          </p:nvPr>
        </p:nvSpPr>
        <p:spPr/>
        <p:txBody>
          <a:bodyPr/>
          <a:lstStyle/>
          <a:p>
            <a:fld id="{4E1E43A9-1445-44A5-AF92-9BE45F4BAADC}" type="datetimeFigureOut">
              <a:rPr lang="en-IN" smtClean="0"/>
              <a:t>24-06-2023</a:t>
            </a:fld>
            <a:endParaRPr lang="en-IN"/>
          </a:p>
        </p:txBody>
      </p:sp>
      <p:sp>
        <p:nvSpPr>
          <p:cNvPr id="4" name="Footer Placeholder 3">
            <a:extLst>
              <a:ext uri="{FF2B5EF4-FFF2-40B4-BE49-F238E27FC236}">
                <a16:creationId xmlns:a16="http://schemas.microsoft.com/office/drawing/2014/main" id="{DD15983A-8092-C270-3134-189967C9D4A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E0EE796-BF19-E5DC-A477-2AE37AF6E73E}"/>
              </a:ext>
            </a:extLst>
          </p:cNvPr>
          <p:cNvSpPr>
            <a:spLocks noGrp="1"/>
          </p:cNvSpPr>
          <p:nvPr>
            <p:ph type="sldNum" sz="quarter" idx="12"/>
          </p:nvPr>
        </p:nvSpPr>
        <p:spPr/>
        <p:txBody>
          <a:bodyPr/>
          <a:lstStyle/>
          <a:p>
            <a:fld id="{A2F426D7-0B56-4C03-AE7B-4B74525F2D86}" type="slidenum">
              <a:rPr lang="en-IN" smtClean="0"/>
              <a:t>‹#›</a:t>
            </a:fld>
            <a:endParaRPr lang="en-IN"/>
          </a:p>
        </p:txBody>
      </p:sp>
    </p:spTree>
    <p:extLst>
      <p:ext uri="{BB962C8B-B14F-4D97-AF65-F5344CB8AC3E}">
        <p14:creationId xmlns:p14="http://schemas.microsoft.com/office/powerpoint/2010/main" val="998737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171" name="Rectangle 3"/>
          <p:cNvSpPr>
            <a:spLocks noGrp="1" noChangeArrowheads="1"/>
          </p:cNvSpPr>
          <p:nvPr>
            <p:ph type="body" idx="1"/>
          </p:nvPr>
        </p:nvSpPr>
        <p:spPr bwMode="auto">
          <a:xfrm>
            <a:off x="457200" y="1600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6705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charset="0"/>
              </a:defRPr>
            </a:lvl1pPr>
          </a:lstStyle>
          <a:p>
            <a:pPr>
              <a:defRPr/>
            </a:pPr>
            <a:fld id="{EBEC463F-B9DA-4B96-B39B-814D0DF6E780}" type="slidenum">
              <a:rPr lang="en-US"/>
              <a:pPr>
                <a:defRPr/>
              </a:pPr>
              <a:t>‹#›</a:t>
            </a:fld>
            <a:endParaRPr lang="en-US" dirty="0"/>
          </a:p>
        </p:txBody>
      </p:sp>
      <p:sp>
        <p:nvSpPr>
          <p:cNvPr id="7" name="Slide Number Placeholder 3"/>
          <p:cNvSpPr txBox="1">
            <a:spLocks/>
          </p:cNvSpPr>
          <p:nvPr/>
        </p:nvSpPr>
        <p:spPr>
          <a:xfrm>
            <a:off x="7162800" y="6245225"/>
            <a:ext cx="1524000" cy="476250"/>
          </a:xfrm>
          <a:prstGeom prst="rect">
            <a:avLst/>
          </a:prstGeom>
        </p:spPr>
        <p:txBody>
          <a:bodyPr/>
          <a:lstStyle/>
          <a:p>
            <a:pPr>
              <a:defRPr/>
            </a:pPr>
            <a:endParaRPr lang="en-US" dirty="0"/>
          </a:p>
        </p:txBody>
      </p:sp>
      <p:pic>
        <p:nvPicPr>
          <p:cNvPr id="7174" name="Picture 2"/>
          <p:cNvPicPr>
            <a:picLocks noChangeAspect="1" noChangeArrowheads="1"/>
          </p:cNvPicPr>
          <p:nvPr/>
        </p:nvPicPr>
        <p:blipFill>
          <a:blip r:embed="rId5" cstate="print"/>
          <a:srcRect/>
          <a:stretch>
            <a:fillRect/>
          </a:stretch>
        </p:blipFill>
        <p:spPr bwMode="auto">
          <a:xfrm>
            <a:off x="0" y="5816600"/>
            <a:ext cx="1066800" cy="1066800"/>
          </a:xfrm>
          <a:prstGeom prst="rect">
            <a:avLst/>
          </a:prstGeom>
          <a:noFill/>
          <a:ln w="9525">
            <a:noFill/>
            <a:miter lim="800000"/>
            <a:headEnd/>
            <a:tailEnd/>
          </a:ln>
        </p:spPr>
      </p:pic>
      <p:sp>
        <p:nvSpPr>
          <p:cNvPr id="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304800" y="1631950"/>
            <a:ext cx="8153400" cy="579438"/>
          </a:xfrm>
          <a:prstGeom prst="rect">
            <a:avLst/>
          </a:prstGeom>
          <a:noFill/>
          <a:ln w="9525">
            <a:noFill/>
            <a:miter lim="800000"/>
            <a:headEnd/>
            <a:tailEnd/>
          </a:ln>
          <a:effectLst/>
        </p:spPr>
        <p:txBody>
          <a:bodyPr>
            <a:spAutoFit/>
          </a:bodyPr>
          <a:lstStyle/>
          <a:p>
            <a:pPr eaLnBrk="1" hangingPunct="1">
              <a:defRPr/>
            </a:pPr>
            <a:r>
              <a:rPr lang="en-US" sz="3200"/>
              <a:t>  </a:t>
            </a:r>
            <a:endParaRPr lang="en-US" sz="3200">
              <a:solidFill>
                <a:srgbClr val="800000"/>
              </a:solidFill>
            </a:endParaRPr>
          </a:p>
        </p:txBody>
      </p:sp>
      <p:sp>
        <p:nvSpPr>
          <p:cNvPr id="10" name="Rectangle 6"/>
          <p:cNvSpPr>
            <a:spLocks noChangeArrowheads="1"/>
          </p:cNvSpPr>
          <p:nvPr/>
        </p:nvSpPr>
        <p:spPr bwMode="auto">
          <a:xfrm>
            <a:off x="1143000" y="5867400"/>
            <a:ext cx="7694613" cy="1128713"/>
          </a:xfrm>
          <a:prstGeom prst="rect">
            <a:avLst/>
          </a:prstGeom>
          <a:noFill/>
          <a:ln w="9525">
            <a:noFill/>
            <a:miter lim="800000"/>
            <a:headEnd/>
            <a:tailEnd/>
          </a:ln>
          <a:effectLst/>
        </p:spPr>
        <p:txBody>
          <a:bodyPr>
            <a:spAutoFit/>
          </a:bodyPr>
          <a:lstStyle/>
          <a:p>
            <a:pPr algn="ctr" eaLnBrk="1" hangingPunct="1">
              <a:defRPr/>
            </a:pPr>
            <a:r>
              <a:rPr lang="en-US" b="1">
                <a:solidFill>
                  <a:srgbClr val="00006C"/>
                </a:solidFill>
                <a:latin typeface="Arial" pitchFamily="34" charset="0"/>
              </a:rPr>
              <a:t>Department of Computer Engineering and Information Technology</a:t>
            </a:r>
          </a:p>
          <a:p>
            <a:pPr algn="ctr" eaLnBrk="1" hangingPunct="1">
              <a:defRPr/>
            </a:pPr>
            <a:r>
              <a:rPr lang="en-US" b="1">
                <a:solidFill>
                  <a:srgbClr val="00006C"/>
                </a:solidFill>
                <a:latin typeface="Arial" pitchFamily="34" charset="0"/>
              </a:rPr>
              <a:t>College of Engineering Pune (COEP) </a:t>
            </a:r>
          </a:p>
          <a:p>
            <a:pPr algn="ctr" eaLnBrk="1" hangingPunct="1">
              <a:defRPr/>
            </a:pPr>
            <a:r>
              <a:rPr lang="en-US" sz="1400" b="1">
                <a:solidFill>
                  <a:srgbClr val="00006C"/>
                </a:solidFill>
                <a:latin typeface="Arial" pitchFamily="34" charset="0"/>
              </a:rPr>
              <a:t>Forerunners in Technical Education </a:t>
            </a:r>
          </a:p>
          <a:p>
            <a:pPr algn="ctr" eaLnBrk="1" hangingPunct="1">
              <a:defRPr/>
            </a:pPr>
            <a:r>
              <a:rPr lang="en-US" b="1">
                <a:solidFill>
                  <a:srgbClr val="00006C"/>
                </a:solidFill>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B5A77A-5C16-E7B9-252D-D6F865FD1AA8}"/>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D04366-9FC5-118D-0488-9020AF82E0C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19ECF6-AF83-DD46-90BC-47D27DCE117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1E43A9-1445-44A5-AF92-9BE45F4BAADC}" type="datetimeFigureOut">
              <a:rPr lang="en-IN" smtClean="0"/>
              <a:t>24-06-2023</a:t>
            </a:fld>
            <a:endParaRPr lang="en-IN"/>
          </a:p>
        </p:txBody>
      </p:sp>
      <p:sp>
        <p:nvSpPr>
          <p:cNvPr id="5" name="Footer Placeholder 4">
            <a:extLst>
              <a:ext uri="{FF2B5EF4-FFF2-40B4-BE49-F238E27FC236}">
                <a16:creationId xmlns:a16="http://schemas.microsoft.com/office/drawing/2014/main" id="{05D21AA1-EA3F-CE49-B17A-F6C014539282}"/>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BAA5E81-40F8-7557-2F48-0F541A5CA755}"/>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F426D7-0B56-4C03-AE7B-4B74525F2D86}" type="slidenum">
              <a:rPr lang="en-IN" smtClean="0"/>
              <a:t>‹#›</a:t>
            </a:fld>
            <a:endParaRPr lang="en-IN"/>
          </a:p>
        </p:txBody>
      </p:sp>
    </p:spTree>
    <p:extLst>
      <p:ext uri="{BB962C8B-B14F-4D97-AF65-F5344CB8AC3E}">
        <p14:creationId xmlns:p14="http://schemas.microsoft.com/office/powerpoint/2010/main" val="265768229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8195" name="Text Placeholder 2"/>
          <p:cNvSpPr>
            <a:spLocks noGrp="1"/>
          </p:cNvSpPr>
          <p:nvPr>
            <p:ph type="body" idx="1"/>
          </p:nvPr>
        </p:nvSpPr>
        <p:spPr bwMode="auto">
          <a:xfrm>
            <a:off x="457200" y="1600200"/>
            <a:ext cx="8229600" cy="3962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7086600" y="6356350"/>
            <a:ext cx="16002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pPr>
              <a:defRPr/>
            </a:pPr>
            <a:fld id="{BD14F0D9-E6DF-4FE7-B83C-3D9EC175FA41}" type="slidenum">
              <a:rPr lang="en-US"/>
              <a:pPr>
                <a:defRPr/>
              </a:pPr>
              <a:t>‹#›</a:t>
            </a:fld>
            <a:endParaRPr lang="en-US"/>
          </a:p>
        </p:txBody>
      </p:sp>
      <p:pic>
        <p:nvPicPr>
          <p:cNvPr id="8197" name="Picture 2"/>
          <p:cNvPicPr>
            <a:picLocks noChangeAspect="1" noChangeArrowheads="1"/>
          </p:cNvPicPr>
          <p:nvPr/>
        </p:nvPicPr>
        <p:blipFill>
          <a:blip r:embed="rId3" cstate="print"/>
          <a:srcRect/>
          <a:stretch>
            <a:fillRect/>
          </a:stretch>
        </p:blipFill>
        <p:spPr bwMode="auto">
          <a:xfrm>
            <a:off x="0" y="5816600"/>
            <a:ext cx="1066800" cy="1066800"/>
          </a:xfrm>
          <a:prstGeom prst="rect">
            <a:avLst/>
          </a:prstGeom>
          <a:noFill/>
          <a:ln w="9525">
            <a:noFill/>
            <a:miter lim="800000"/>
            <a:headEnd/>
            <a:tailEnd/>
          </a:ln>
        </p:spPr>
      </p:pic>
      <p:sp>
        <p:nvSpPr>
          <p:cNvPr id="16"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a:effectLst/>
        </p:spPr>
        <p:txBody>
          <a:bodyPr wrap="none" anchor="ctr"/>
          <a:lstStyle/>
          <a:p>
            <a:pPr>
              <a:defRPr/>
            </a:pPr>
            <a:endParaRPr lang="en-US"/>
          </a:p>
        </p:txBody>
      </p:sp>
      <p:sp>
        <p:nvSpPr>
          <p:cNvPr id="10" name="Rectangle 6"/>
          <p:cNvSpPr>
            <a:spLocks noChangeArrowheads="1"/>
          </p:cNvSpPr>
          <p:nvPr/>
        </p:nvSpPr>
        <p:spPr bwMode="auto">
          <a:xfrm>
            <a:off x="1143000" y="5867400"/>
            <a:ext cx="7694613" cy="1128713"/>
          </a:xfrm>
          <a:prstGeom prst="rect">
            <a:avLst/>
          </a:prstGeom>
          <a:noFill/>
          <a:ln w="9525">
            <a:noFill/>
            <a:miter lim="800000"/>
            <a:headEnd/>
            <a:tailEnd/>
          </a:ln>
          <a:effectLst/>
        </p:spPr>
        <p:txBody>
          <a:bodyPr>
            <a:spAutoFit/>
          </a:bodyPr>
          <a:lstStyle/>
          <a:p>
            <a:pPr algn="ctr" eaLnBrk="1" hangingPunct="1">
              <a:defRPr/>
            </a:pPr>
            <a:r>
              <a:rPr lang="en-US" b="1">
                <a:solidFill>
                  <a:srgbClr val="00006C"/>
                </a:solidFill>
                <a:latin typeface="Arial" pitchFamily="34" charset="0"/>
              </a:rPr>
              <a:t>Department of Computer Engineering and Information Technology</a:t>
            </a:r>
          </a:p>
          <a:p>
            <a:pPr algn="ctr" eaLnBrk="1" hangingPunct="1">
              <a:defRPr/>
            </a:pPr>
            <a:r>
              <a:rPr lang="en-US" b="1">
                <a:solidFill>
                  <a:srgbClr val="00006C"/>
                </a:solidFill>
                <a:latin typeface="Arial" pitchFamily="34" charset="0"/>
              </a:rPr>
              <a:t>College of Engineering Pune (COEP) </a:t>
            </a:r>
          </a:p>
          <a:p>
            <a:pPr algn="ctr" eaLnBrk="1" hangingPunct="1">
              <a:defRPr/>
            </a:pPr>
            <a:r>
              <a:rPr lang="en-US" sz="1400" b="1">
                <a:solidFill>
                  <a:srgbClr val="00006C"/>
                </a:solidFill>
                <a:latin typeface="Arial" pitchFamily="34" charset="0"/>
              </a:rPr>
              <a:t>Forerunners in Technical Education </a:t>
            </a:r>
          </a:p>
          <a:p>
            <a:pPr algn="ctr" eaLnBrk="1" hangingPunct="1">
              <a:defRPr/>
            </a:pPr>
            <a:r>
              <a:rPr lang="en-US" b="1">
                <a:solidFill>
                  <a:srgbClr val="00006C"/>
                </a:solidFill>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660" r:id="rId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vrt22.comp@coep.ac.in"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3.png"/><Relationship Id="rId18" Type="http://schemas.openxmlformats.org/officeDocument/2006/relationships/customXml" Target="../ink/ink9.xml"/><Relationship Id="rId26" Type="http://schemas.openxmlformats.org/officeDocument/2006/relationships/customXml" Target="../ink/ink13.xml"/><Relationship Id="rId3" Type="http://schemas.openxmlformats.org/officeDocument/2006/relationships/image" Target="../media/image8.png"/><Relationship Id="rId21" Type="http://schemas.openxmlformats.org/officeDocument/2006/relationships/image" Target="../media/image17.png"/><Relationship Id="rId7" Type="http://schemas.openxmlformats.org/officeDocument/2006/relationships/image" Target="../media/image10.png"/><Relationship Id="rId12" Type="http://schemas.openxmlformats.org/officeDocument/2006/relationships/customXml" Target="../ink/ink6.xml"/><Relationship Id="rId17" Type="http://schemas.openxmlformats.org/officeDocument/2006/relationships/image" Target="../media/image15.png"/><Relationship Id="rId25" Type="http://schemas.openxmlformats.org/officeDocument/2006/relationships/image" Target="../media/image19.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customXml" Target="../ink/ink3.xml"/><Relationship Id="rId11" Type="http://schemas.openxmlformats.org/officeDocument/2006/relationships/image" Target="../media/image12.png"/><Relationship Id="rId24" Type="http://schemas.openxmlformats.org/officeDocument/2006/relationships/customXml" Target="../ink/ink12.xml"/><Relationship Id="rId5" Type="http://schemas.openxmlformats.org/officeDocument/2006/relationships/image" Target="../media/image9.png"/><Relationship Id="rId15" Type="http://schemas.openxmlformats.org/officeDocument/2006/relationships/image" Target="../media/image14.png"/><Relationship Id="rId23" Type="http://schemas.openxmlformats.org/officeDocument/2006/relationships/image" Target="../media/image18.png"/><Relationship Id="rId28" Type="http://schemas.openxmlformats.org/officeDocument/2006/relationships/customXml" Target="../ink/ink14.xml"/><Relationship Id="rId10" Type="http://schemas.openxmlformats.org/officeDocument/2006/relationships/customXml" Target="../ink/ink5.xml"/><Relationship Id="rId19" Type="http://schemas.openxmlformats.org/officeDocument/2006/relationships/image" Target="../media/image16.png"/><Relationship Id="rId4" Type="http://schemas.openxmlformats.org/officeDocument/2006/relationships/customXml" Target="../ink/ink2.xml"/><Relationship Id="rId9" Type="http://schemas.openxmlformats.org/officeDocument/2006/relationships/image" Target="../media/image11.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ustomXml" Target="../ink/ink15.xml"/><Relationship Id="rId7" Type="http://schemas.openxmlformats.org/officeDocument/2006/relationships/customXml" Target="../ink/ink17.xml"/><Relationship Id="rId2"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customXml" Target="../ink/ink16.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customXml" Target="../ink/ink18.xml"/><Relationship Id="rId7" Type="http://schemas.openxmlformats.org/officeDocument/2006/relationships/customXml" Target="../ink/ink20.xml"/><Relationship Id="rId2" Type="http://schemas.openxmlformats.org/officeDocument/2006/relationships/image" Target="../media/image28.png"/><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customXml" Target="../ink/ink19.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21.xml"/><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customXml" Target="../ink/ink2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39.png"/><Relationship Id="rId2" Type="http://schemas.openxmlformats.org/officeDocument/2006/relationships/customXml" Target="../ink/ink23.xml"/><Relationship Id="rId1" Type="http://schemas.openxmlformats.org/officeDocument/2006/relationships/slideLayout" Target="../slideLayouts/slideLayout3.xml"/><Relationship Id="rId6" Type="http://schemas.openxmlformats.org/officeDocument/2006/relationships/customXml" Target="../ink/ink25.xml"/><Relationship Id="rId5" Type="http://schemas.openxmlformats.org/officeDocument/2006/relationships/image" Target="../media/image38.png"/><Relationship Id="rId4" Type="http://schemas.openxmlformats.org/officeDocument/2006/relationships/customXml" Target="../ink/ink24.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26.xml"/><Relationship Id="rId1" Type="http://schemas.openxmlformats.org/officeDocument/2006/relationships/slideLayout" Target="../slideLayouts/slideLayout3.xml"/><Relationship Id="rId6" Type="http://schemas.openxmlformats.org/officeDocument/2006/relationships/customXml" Target="../ink/ink28.xml"/><Relationship Id="rId5" Type="http://schemas.openxmlformats.org/officeDocument/2006/relationships/image" Target="../media/image40.png"/><Relationship Id="rId4" Type="http://schemas.openxmlformats.org/officeDocument/2006/relationships/customXml" Target="../ink/ink27.xml"/></Relationships>
</file>

<file path=ppt/slides/_rels/slide42.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image" Target="../media/image41.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customXml" Target="../ink/ink30.xml"/><Relationship Id="rId4" Type="http://schemas.openxmlformats.org/officeDocument/2006/relationships/image" Target="../media/image42.png"/></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8" Type="http://schemas.openxmlformats.org/officeDocument/2006/relationships/customXml" Target="../ink/ink34.xml"/><Relationship Id="rId13" Type="http://schemas.openxmlformats.org/officeDocument/2006/relationships/image" Target="../media/image51.png"/><Relationship Id="rId18" Type="http://schemas.openxmlformats.org/officeDocument/2006/relationships/customXml" Target="../ink/ink39.xml"/><Relationship Id="rId26" Type="http://schemas.openxmlformats.org/officeDocument/2006/relationships/customXml" Target="../ink/ink43.xml"/><Relationship Id="rId3" Type="http://schemas.openxmlformats.org/officeDocument/2006/relationships/image" Target="../media/image46.png"/><Relationship Id="rId21" Type="http://schemas.openxmlformats.org/officeDocument/2006/relationships/image" Target="../media/image55.png"/><Relationship Id="rId7" Type="http://schemas.openxmlformats.org/officeDocument/2006/relationships/image" Target="../media/image48.png"/><Relationship Id="rId12" Type="http://schemas.openxmlformats.org/officeDocument/2006/relationships/customXml" Target="../ink/ink36.xml"/><Relationship Id="rId17" Type="http://schemas.openxmlformats.org/officeDocument/2006/relationships/image" Target="../media/image53.png"/><Relationship Id="rId25" Type="http://schemas.openxmlformats.org/officeDocument/2006/relationships/image" Target="../media/image57.png"/><Relationship Id="rId2" Type="http://schemas.openxmlformats.org/officeDocument/2006/relationships/customXml" Target="../ink/ink31.xml"/><Relationship Id="rId16" Type="http://schemas.openxmlformats.org/officeDocument/2006/relationships/customXml" Target="../ink/ink38.xml"/><Relationship Id="rId20" Type="http://schemas.openxmlformats.org/officeDocument/2006/relationships/customXml" Target="../ink/ink40.xml"/><Relationship Id="rId29" Type="http://schemas.openxmlformats.org/officeDocument/2006/relationships/image" Target="../media/image59.png"/><Relationship Id="rId1" Type="http://schemas.openxmlformats.org/officeDocument/2006/relationships/slideLayout" Target="../slideLayouts/slideLayout3.xml"/><Relationship Id="rId6" Type="http://schemas.openxmlformats.org/officeDocument/2006/relationships/customXml" Target="../ink/ink33.xml"/><Relationship Id="rId11" Type="http://schemas.openxmlformats.org/officeDocument/2006/relationships/image" Target="../media/image50.png"/><Relationship Id="rId24" Type="http://schemas.openxmlformats.org/officeDocument/2006/relationships/customXml" Target="../ink/ink42.xml"/><Relationship Id="rId5" Type="http://schemas.openxmlformats.org/officeDocument/2006/relationships/image" Target="../media/image47.png"/><Relationship Id="rId15" Type="http://schemas.openxmlformats.org/officeDocument/2006/relationships/image" Target="../media/image52.png"/><Relationship Id="rId23" Type="http://schemas.openxmlformats.org/officeDocument/2006/relationships/image" Target="../media/image56.png"/><Relationship Id="rId28" Type="http://schemas.openxmlformats.org/officeDocument/2006/relationships/customXml" Target="../ink/ink44.xml"/><Relationship Id="rId10" Type="http://schemas.openxmlformats.org/officeDocument/2006/relationships/customXml" Target="../ink/ink35.xml"/><Relationship Id="rId19" Type="http://schemas.openxmlformats.org/officeDocument/2006/relationships/image" Target="../media/image54.png"/><Relationship Id="rId4" Type="http://schemas.openxmlformats.org/officeDocument/2006/relationships/customXml" Target="../ink/ink32.xml"/><Relationship Id="rId9" Type="http://schemas.openxmlformats.org/officeDocument/2006/relationships/image" Target="../media/image49.png"/><Relationship Id="rId14" Type="http://schemas.openxmlformats.org/officeDocument/2006/relationships/customXml" Target="../ink/ink37.xml"/><Relationship Id="rId22" Type="http://schemas.openxmlformats.org/officeDocument/2006/relationships/customXml" Target="../ink/ink41.xml"/><Relationship Id="rId27" Type="http://schemas.openxmlformats.org/officeDocument/2006/relationships/image" Target="../media/image58.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45.xml"/><Relationship Id="rId1" Type="http://schemas.openxmlformats.org/officeDocument/2006/relationships/slideLayout" Target="../slideLayouts/slideLayout3.xml"/><Relationship Id="rId5" Type="http://schemas.openxmlformats.org/officeDocument/2006/relationships/image" Target="../media/image470.png"/><Relationship Id="rId4" Type="http://schemas.openxmlformats.org/officeDocument/2006/relationships/customXml" Target="../ink/ink46.xml"/></Relationships>
</file>

<file path=ppt/slides/_rels/slide5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8" Type="http://schemas.openxmlformats.org/officeDocument/2006/relationships/customXml" Target="../ink/ink50.xml"/><Relationship Id="rId3" Type="http://schemas.openxmlformats.org/officeDocument/2006/relationships/image" Target="../media/image18.png"/><Relationship Id="rId7" Type="http://schemas.openxmlformats.org/officeDocument/2006/relationships/image" Target="../media/image500.png"/><Relationship Id="rId2" Type="http://schemas.openxmlformats.org/officeDocument/2006/relationships/customXml" Target="../ink/ink47.xml"/><Relationship Id="rId1" Type="http://schemas.openxmlformats.org/officeDocument/2006/relationships/slideLayout" Target="../slideLayouts/slideLayout3.xml"/><Relationship Id="rId6" Type="http://schemas.openxmlformats.org/officeDocument/2006/relationships/customXml" Target="../ink/ink49.xml"/><Relationship Id="rId5" Type="http://schemas.openxmlformats.org/officeDocument/2006/relationships/image" Target="../media/image490.png"/><Relationship Id="rId4" Type="http://schemas.openxmlformats.org/officeDocument/2006/relationships/customXml" Target="../ink/ink48.xml"/><Relationship Id="rId9" Type="http://schemas.openxmlformats.org/officeDocument/2006/relationships/image" Target="../media/image510.png"/></Relationships>
</file>

<file path=ppt/slides/_rels/slide5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r>
              <a:rPr lang="en-US" sz="4000" b="1" dirty="0">
                <a:solidFill>
                  <a:srgbClr val="0000FF"/>
                </a:solidFill>
              </a:rPr>
              <a:t>Unit IV</a:t>
            </a: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8" name="Rectangle 7"/>
          <p:cNvSpPr/>
          <p:nvPr/>
        </p:nvSpPr>
        <p:spPr>
          <a:xfrm>
            <a:off x="2272781" y="2133600"/>
            <a:ext cx="4544834" cy="1477328"/>
          </a:xfrm>
          <a:prstGeom prst="rect">
            <a:avLst/>
          </a:prstGeom>
        </p:spPr>
        <p:txBody>
          <a:bodyPr wrap="none">
            <a:spAutoFit/>
          </a:bodyPr>
          <a:lstStyle/>
          <a:p>
            <a:pPr algn="ctr"/>
            <a:r>
              <a:rPr lang="en-US" sz="4500" b="1" dirty="0"/>
              <a:t>Error Detection </a:t>
            </a:r>
          </a:p>
          <a:p>
            <a:pPr algn="ctr"/>
            <a:r>
              <a:rPr lang="en-US" sz="4500" b="1" dirty="0"/>
              <a:t>and Correction</a:t>
            </a:r>
          </a:p>
        </p:txBody>
      </p:sp>
      <p:sp>
        <p:nvSpPr>
          <p:cNvPr id="2" name="Rectangle 1">
            <a:extLst>
              <a:ext uri="{FF2B5EF4-FFF2-40B4-BE49-F238E27FC236}">
                <a16:creationId xmlns:a16="http://schemas.microsoft.com/office/drawing/2014/main" id="{10F45E22-E1E4-514A-A3DF-C2B819B6094A}"/>
              </a:ext>
            </a:extLst>
          </p:cNvPr>
          <p:cNvSpPr/>
          <p:nvPr/>
        </p:nvSpPr>
        <p:spPr>
          <a:xfrm>
            <a:off x="2544040" y="3803326"/>
            <a:ext cx="4055919" cy="830997"/>
          </a:xfrm>
          <a:prstGeom prst="rect">
            <a:avLst/>
          </a:prstGeom>
        </p:spPr>
        <p:txBody>
          <a:bodyPr wrap="none">
            <a:spAutoFit/>
          </a:bodyPr>
          <a:lstStyle/>
          <a:p>
            <a:pPr algn="ctr"/>
            <a:r>
              <a:rPr lang="en-US" sz="2400" b="1" dirty="0">
                <a:latin typeface="+mn-lt"/>
              </a:rPr>
              <a:t>Vinit R Tribhuvan</a:t>
            </a:r>
          </a:p>
          <a:p>
            <a:pPr algn="ctr"/>
            <a:r>
              <a:rPr lang="en-US" sz="2400" b="1" dirty="0">
                <a:solidFill>
                  <a:srgbClr val="0000FF"/>
                </a:solidFill>
                <a:latin typeface="Courier New" panose="02070309020205020404" pitchFamily="49" charset="0"/>
                <a:cs typeface="Courier New" panose="02070309020205020404" pitchFamily="49" charset="0"/>
                <a:hlinkClick r:id="rId4"/>
              </a:rPr>
              <a:t>vrt22.comp@coep.ac.in</a:t>
            </a:r>
            <a:endParaRPr lang="en-US" sz="2400" b="1" dirty="0">
              <a:solidFill>
                <a:srgbClr val="0000FF"/>
              </a:solidFill>
              <a:latin typeface="Courier New" panose="02070309020205020404" pitchFamily="49" charset="0"/>
              <a:cs typeface="Courier New" panose="02070309020205020404" pitchFamily="49"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88239-97CC-B678-FC78-B5B5A4ECF639}"/>
              </a:ext>
            </a:extLst>
          </p:cNvPr>
          <p:cNvSpPr>
            <a:spLocks noGrp="1"/>
          </p:cNvSpPr>
          <p:nvPr>
            <p:ph type="title"/>
          </p:nvPr>
        </p:nvSpPr>
        <p:spPr/>
        <p:txBody>
          <a:bodyPr/>
          <a:lstStyle/>
          <a:p>
            <a:r>
              <a:rPr lang="en-IN" dirty="0"/>
              <a:t>Encoder and Decoder</a:t>
            </a:r>
          </a:p>
        </p:txBody>
      </p:sp>
      <p:sp>
        <p:nvSpPr>
          <p:cNvPr id="3" name="Content Placeholder 2">
            <a:extLst>
              <a:ext uri="{FF2B5EF4-FFF2-40B4-BE49-F238E27FC236}">
                <a16:creationId xmlns:a16="http://schemas.microsoft.com/office/drawing/2014/main" id="{AE58CC02-68E5-C033-9514-785CD132B138}"/>
              </a:ext>
            </a:extLst>
          </p:cNvPr>
          <p:cNvSpPr>
            <a:spLocks noGrp="1"/>
          </p:cNvSpPr>
          <p:nvPr>
            <p:ph idx="1"/>
          </p:nvPr>
        </p:nvSpPr>
        <p:spPr/>
        <p:txBody>
          <a:bodyPr/>
          <a:lstStyle/>
          <a:p>
            <a:endParaRPr lang="en-IN"/>
          </a:p>
        </p:txBody>
      </p:sp>
      <p:pic>
        <p:nvPicPr>
          <p:cNvPr id="4" name="Picture 6">
            <a:extLst>
              <a:ext uri="{FF2B5EF4-FFF2-40B4-BE49-F238E27FC236}">
                <a16:creationId xmlns:a16="http://schemas.microsoft.com/office/drawing/2014/main" id="{196DCB52-1770-D9B8-9CEE-F6529F3261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974" y="1752600"/>
            <a:ext cx="7052051" cy="2844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83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B987A-AF2D-F0C3-3EF2-0E513D238C36}"/>
              </a:ext>
            </a:extLst>
          </p:cNvPr>
          <p:cNvSpPr>
            <a:spLocks noGrp="1"/>
          </p:cNvSpPr>
          <p:nvPr>
            <p:ph type="title"/>
          </p:nvPr>
        </p:nvSpPr>
        <p:spPr>
          <a:xfrm>
            <a:off x="457200" y="381000"/>
            <a:ext cx="8229600" cy="1143000"/>
          </a:xfrm>
        </p:spPr>
        <p:txBody>
          <a:bodyPr/>
          <a:lstStyle/>
          <a:p>
            <a:r>
              <a:rPr lang="en-IN" dirty="0"/>
              <a:t>Block Coding</a:t>
            </a:r>
          </a:p>
        </p:txBody>
      </p:sp>
      <p:sp>
        <p:nvSpPr>
          <p:cNvPr id="3" name="Content Placeholder 2">
            <a:extLst>
              <a:ext uri="{FF2B5EF4-FFF2-40B4-BE49-F238E27FC236}">
                <a16:creationId xmlns:a16="http://schemas.microsoft.com/office/drawing/2014/main" id="{7F994C6F-91C6-69DD-6300-ED2B78AD8029}"/>
              </a:ext>
            </a:extLst>
          </p:cNvPr>
          <p:cNvSpPr>
            <a:spLocks noGrp="1"/>
          </p:cNvSpPr>
          <p:nvPr>
            <p:ph idx="1"/>
          </p:nvPr>
        </p:nvSpPr>
        <p:spPr/>
        <p:txBody>
          <a:bodyPr/>
          <a:lstStyle/>
          <a:p>
            <a:r>
              <a:rPr lang="en-US" sz="2000" dirty="0">
                <a:effectLst>
                  <a:outerShdw blurRad="38100" dist="38100" dir="2700000" algn="tl">
                    <a:srgbClr val="C0C0C0"/>
                  </a:outerShdw>
                </a:effectLst>
                <a:latin typeface="Times New Roman" pitchFamily="18" charset="0"/>
              </a:rPr>
              <a:t>In block coding, we divide our message into blocks, each of k bits, called </a:t>
            </a:r>
            <a:r>
              <a:rPr lang="en-US" sz="2000" dirty="0" err="1">
                <a:solidFill>
                  <a:schemeClr val="hlink"/>
                </a:solidFill>
                <a:effectLst>
                  <a:outerShdw blurRad="38100" dist="38100" dir="2700000" algn="tl">
                    <a:srgbClr val="C0C0C0"/>
                  </a:outerShdw>
                </a:effectLst>
                <a:latin typeface="Times New Roman" pitchFamily="18" charset="0"/>
              </a:rPr>
              <a:t>datawords</a:t>
            </a:r>
            <a:r>
              <a:rPr lang="en-US" sz="2000" dirty="0">
                <a:effectLst>
                  <a:outerShdw blurRad="38100" dist="38100" dir="2700000" algn="tl">
                    <a:srgbClr val="C0C0C0"/>
                  </a:outerShdw>
                </a:effectLst>
                <a:latin typeface="Times New Roman" pitchFamily="18" charset="0"/>
              </a:rPr>
              <a:t>. </a:t>
            </a:r>
          </a:p>
          <a:p>
            <a:r>
              <a:rPr lang="en-US" sz="2000" dirty="0">
                <a:effectLst>
                  <a:outerShdw blurRad="38100" dist="38100" dir="2700000" algn="tl">
                    <a:srgbClr val="C0C0C0"/>
                  </a:outerShdw>
                </a:effectLst>
                <a:latin typeface="Times New Roman" pitchFamily="18" charset="0"/>
              </a:rPr>
              <a:t>We add </a:t>
            </a:r>
            <a:r>
              <a:rPr lang="en-US" sz="2000" b="1" dirty="0">
                <a:effectLst>
                  <a:outerShdw blurRad="38100" dist="38100" dir="2700000" algn="tl">
                    <a:srgbClr val="C0C0C0"/>
                  </a:outerShdw>
                </a:effectLst>
                <a:latin typeface="Times New Roman" pitchFamily="18" charset="0"/>
              </a:rPr>
              <a:t>r</a:t>
            </a:r>
            <a:r>
              <a:rPr lang="en-US" sz="2000" dirty="0">
                <a:effectLst>
                  <a:outerShdw blurRad="38100" dist="38100" dir="2700000" algn="tl">
                    <a:srgbClr val="C0C0C0"/>
                  </a:outerShdw>
                </a:effectLst>
                <a:latin typeface="Times New Roman" pitchFamily="18" charset="0"/>
              </a:rPr>
              <a:t> redundant bits to each block to make the length </a:t>
            </a:r>
            <a:r>
              <a:rPr lang="en-US" sz="2000" b="1" i="1" dirty="0">
                <a:effectLst>
                  <a:outerShdw blurRad="38100" dist="38100" dir="2700000" algn="tl">
                    <a:srgbClr val="C0C0C0"/>
                  </a:outerShdw>
                </a:effectLst>
                <a:latin typeface="Times New Roman" pitchFamily="18" charset="0"/>
              </a:rPr>
              <a:t>n = k + r</a:t>
            </a:r>
            <a:r>
              <a:rPr lang="en-US" sz="2000" dirty="0">
                <a:effectLst>
                  <a:outerShdw blurRad="38100" dist="38100" dir="2700000" algn="tl">
                    <a:srgbClr val="C0C0C0"/>
                  </a:outerShdw>
                </a:effectLst>
                <a:latin typeface="Times New Roman" pitchFamily="18" charset="0"/>
              </a:rPr>
              <a:t>. </a:t>
            </a:r>
          </a:p>
          <a:p>
            <a:r>
              <a:rPr lang="en-US" sz="2000" dirty="0">
                <a:effectLst>
                  <a:outerShdw blurRad="38100" dist="38100" dir="2700000" algn="tl">
                    <a:srgbClr val="C0C0C0"/>
                  </a:outerShdw>
                </a:effectLst>
                <a:latin typeface="Times New Roman" pitchFamily="18" charset="0"/>
              </a:rPr>
              <a:t>The resulting n-bit blocks are called </a:t>
            </a:r>
            <a:r>
              <a:rPr lang="en-US" sz="2000" dirty="0">
                <a:solidFill>
                  <a:schemeClr val="hlink"/>
                </a:solidFill>
                <a:effectLst>
                  <a:outerShdw blurRad="38100" dist="38100" dir="2700000" algn="tl">
                    <a:srgbClr val="C0C0C0"/>
                  </a:outerShdw>
                </a:effectLst>
                <a:latin typeface="Times New Roman" pitchFamily="18" charset="0"/>
              </a:rPr>
              <a:t>codewords</a:t>
            </a:r>
            <a:r>
              <a:rPr lang="en-US" sz="2000" dirty="0">
                <a:effectLst>
                  <a:outerShdw blurRad="38100" dist="38100" dir="2700000" algn="tl">
                    <a:srgbClr val="C0C0C0"/>
                  </a:outerShdw>
                </a:effectLst>
                <a:latin typeface="Times New Roman" pitchFamily="18" charset="0"/>
              </a:rPr>
              <a:t>.</a:t>
            </a:r>
          </a:p>
          <a:p>
            <a:endParaRPr lang="en-IN" sz="2000" dirty="0"/>
          </a:p>
        </p:txBody>
      </p:sp>
    </p:spTree>
    <p:extLst>
      <p:ext uri="{BB962C8B-B14F-4D97-AF65-F5344CB8AC3E}">
        <p14:creationId xmlns:p14="http://schemas.microsoft.com/office/powerpoint/2010/main" val="4092283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3E61C-81CA-C7EB-BCDD-5BF9E2F788F3}"/>
              </a:ext>
            </a:extLst>
          </p:cNvPr>
          <p:cNvSpPr>
            <a:spLocks noGrp="1"/>
          </p:cNvSpPr>
          <p:nvPr>
            <p:ph type="title"/>
          </p:nvPr>
        </p:nvSpPr>
        <p:spPr/>
        <p:txBody>
          <a:bodyPr/>
          <a:lstStyle/>
          <a:p>
            <a:r>
              <a:rPr lang="en-US" altLang="en-US" sz="3200" dirty="0" err="1"/>
              <a:t>Datawords</a:t>
            </a:r>
            <a:r>
              <a:rPr lang="en-US" altLang="en-US" sz="3200" dirty="0"/>
              <a:t> and codewords in block coding</a:t>
            </a:r>
            <a:endParaRPr lang="en-IN" sz="3200" dirty="0"/>
          </a:p>
        </p:txBody>
      </p:sp>
      <p:sp>
        <p:nvSpPr>
          <p:cNvPr id="3" name="Content Placeholder 2">
            <a:extLst>
              <a:ext uri="{FF2B5EF4-FFF2-40B4-BE49-F238E27FC236}">
                <a16:creationId xmlns:a16="http://schemas.microsoft.com/office/drawing/2014/main" id="{951B290B-3121-B6AA-DCE9-4E048F7BFB3D}"/>
              </a:ext>
            </a:extLst>
          </p:cNvPr>
          <p:cNvSpPr>
            <a:spLocks noGrp="1"/>
          </p:cNvSpPr>
          <p:nvPr>
            <p:ph idx="1"/>
          </p:nvPr>
        </p:nvSpPr>
        <p:spPr/>
        <p:txBody>
          <a:bodyPr/>
          <a:lstStyle/>
          <a:p>
            <a:endParaRPr lang="en-IN"/>
          </a:p>
        </p:txBody>
      </p:sp>
      <p:pic>
        <p:nvPicPr>
          <p:cNvPr id="4" name="Picture 6">
            <a:extLst>
              <a:ext uri="{FF2B5EF4-FFF2-40B4-BE49-F238E27FC236}">
                <a16:creationId xmlns:a16="http://schemas.microsoft.com/office/drawing/2014/main" id="{608F4E39-C5F9-0CEF-116A-F129555067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988" y="2479675"/>
            <a:ext cx="7085012" cy="262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3584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66BA-0630-F378-5D8E-20B5C43286D0}"/>
              </a:ext>
            </a:extLst>
          </p:cNvPr>
          <p:cNvSpPr>
            <a:spLocks noGrp="1"/>
          </p:cNvSpPr>
          <p:nvPr>
            <p:ph type="title"/>
          </p:nvPr>
        </p:nvSpPr>
        <p:spPr/>
        <p:txBody>
          <a:bodyPr/>
          <a:lstStyle/>
          <a:p>
            <a:r>
              <a:rPr lang="en-IN" dirty="0"/>
              <a:t>Error detection in block coding</a:t>
            </a:r>
          </a:p>
        </p:txBody>
      </p:sp>
      <p:sp>
        <p:nvSpPr>
          <p:cNvPr id="3" name="Content Placeholder 2">
            <a:extLst>
              <a:ext uri="{FF2B5EF4-FFF2-40B4-BE49-F238E27FC236}">
                <a16:creationId xmlns:a16="http://schemas.microsoft.com/office/drawing/2014/main" id="{0406D14B-D762-31AC-0C0C-6E04593661DA}"/>
              </a:ext>
            </a:extLst>
          </p:cNvPr>
          <p:cNvSpPr>
            <a:spLocks noGrp="1"/>
          </p:cNvSpPr>
          <p:nvPr>
            <p:ph idx="1"/>
          </p:nvPr>
        </p:nvSpPr>
        <p:spPr/>
        <p:txBody>
          <a:bodyPr/>
          <a:lstStyle/>
          <a:p>
            <a:endParaRPr lang="en-IN"/>
          </a:p>
        </p:txBody>
      </p:sp>
      <p:pic>
        <p:nvPicPr>
          <p:cNvPr id="4" name="Picture 6">
            <a:extLst>
              <a:ext uri="{FF2B5EF4-FFF2-40B4-BE49-F238E27FC236}">
                <a16:creationId xmlns:a16="http://schemas.microsoft.com/office/drawing/2014/main" id="{50631F3D-97FE-9477-53B7-99E123C832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019300"/>
            <a:ext cx="7016864"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293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DB045-1076-4F39-2DDA-CC4EA9B03460}"/>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6C0E38D5-E8AB-CCDE-9EDD-0215B587CBC6}"/>
              </a:ext>
            </a:extLst>
          </p:cNvPr>
          <p:cNvSpPr>
            <a:spLocks noGrp="1"/>
          </p:cNvSpPr>
          <p:nvPr>
            <p:ph idx="1"/>
          </p:nvPr>
        </p:nvSpPr>
        <p:spPr/>
        <p:txBody>
          <a:bodyPr/>
          <a:lstStyle/>
          <a:p>
            <a:endParaRPr lang="en-IN"/>
          </a:p>
        </p:txBody>
      </p:sp>
      <p:pic>
        <p:nvPicPr>
          <p:cNvPr id="4" name="Picture 4">
            <a:extLst>
              <a:ext uri="{FF2B5EF4-FFF2-40B4-BE49-F238E27FC236}">
                <a16:creationId xmlns:a16="http://schemas.microsoft.com/office/drawing/2014/main" id="{089B5AD2-507A-4886-1760-08C1981657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425" y="1374775"/>
            <a:ext cx="8537575"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7375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07EC3-579A-0238-0819-6E2B48222398}"/>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11782182-1243-0D48-FE18-22A0E2FD9F2C}"/>
              </a:ext>
            </a:extLst>
          </p:cNvPr>
          <p:cNvSpPr>
            <a:spLocks noGrp="1"/>
          </p:cNvSpPr>
          <p:nvPr>
            <p:ph idx="1"/>
          </p:nvPr>
        </p:nvSpPr>
        <p:spPr>
          <a:xfrm>
            <a:off x="457200" y="1447800"/>
            <a:ext cx="8229600" cy="3886200"/>
          </a:xfrm>
        </p:spPr>
        <p:txBody>
          <a:bodyPr/>
          <a:lstStyle/>
          <a:p>
            <a:pPr algn="just"/>
            <a:r>
              <a:rPr lang="en-US" altLang="en-US" sz="1600" dirty="0">
                <a:latin typeface="+mj-lt"/>
              </a:rPr>
              <a:t>Let us assume that k = 2 and n = 3. Table 10.1 shows the list of </a:t>
            </a:r>
            <a:r>
              <a:rPr lang="en-US" altLang="en-US" sz="1600" dirty="0" err="1">
                <a:latin typeface="+mj-lt"/>
              </a:rPr>
              <a:t>datawords</a:t>
            </a:r>
            <a:r>
              <a:rPr lang="en-US" altLang="en-US" sz="1600" dirty="0">
                <a:latin typeface="+mj-lt"/>
              </a:rPr>
              <a:t> and codewords. Later, we will see how to derive a codeword from a </a:t>
            </a:r>
            <a:r>
              <a:rPr lang="en-US" altLang="en-US" sz="1600" dirty="0" err="1">
                <a:latin typeface="+mj-lt"/>
              </a:rPr>
              <a:t>dataword</a:t>
            </a:r>
            <a:r>
              <a:rPr lang="en-US" altLang="en-US" sz="1600" dirty="0">
                <a:latin typeface="+mj-lt"/>
              </a:rPr>
              <a:t>. </a:t>
            </a:r>
          </a:p>
          <a:p>
            <a:pPr marL="0" indent="0" algn="just">
              <a:buNone/>
            </a:pPr>
            <a:endParaRPr lang="en-US" altLang="en-US" sz="1600" dirty="0">
              <a:latin typeface="+mj-lt"/>
            </a:endParaRPr>
          </a:p>
          <a:p>
            <a:pPr algn="just"/>
            <a:r>
              <a:rPr lang="en-US" altLang="en-US" sz="1600" dirty="0">
                <a:latin typeface="+mj-lt"/>
              </a:rPr>
              <a:t>Assume the sender encodes the </a:t>
            </a:r>
            <a:r>
              <a:rPr lang="en-US" altLang="en-US" sz="1600" dirty="0" err="1">
                <a:latin typeface="+mj-lt"/>
              </a:rPr>
              <a:t>dataword</a:t>
            </a:r>
            <a:r>
              <a:rPr lang="en-US" altLang="en-US" sz="1600" dirty="0">
                <a:latin typeface="+mj-lt"/>
              </a:rPr>
              <a:t> 01 as 011 and sends it to the receiver. Consider the following cases:</a:t>
            </a:r>
          </a:p>
          <a:p>
            <a:pPr algn="just"/>
            <a:endParaRPr lang="en-US" altLang="en-US" sz="1600" dirty="0">
              <a:latin typeface="+mj-lt"/>
            </a:endParaRPr>
          </a:p>
          <a:p>
            <a:pPr algn="just"/>
            <a:r>
              <a:rPr lang="en-US" altLang="en-US" sz="1600" dirty="0">
                <a:solidFill>
                  <a:schemeClr val="hlink"/>
                </a:solidFill>
                <a:latin typeface="+mj-lt"/>
              </a:rPr>
              <a:t>1.</a:t>
            </a:r>
            <a:r>
              <a:rPr lang="en-US" altLang="en-US" sz="1600" dirty="0">
                <a:latin typeface="+mj-lt"/>
              </a:rPr>
              <a:t> The receiver receives 011. It is a valid codeword. The   </a:t>
            </a:r>
            <a:br>
              <a:rPr lang="en-US" altLang="en-US" sz="1600" dirty="0">
                <a:latin typeface="+mj-lt"/>
              </a:rPr>
            </a:br>
            <a:r>
              <a:rPr lang="en-US" altLang="en-US" sz="1600" dirty="0">
                <a:latin typeface="+mj-lt"/>
              </a:rPr>
              <a:t>receiver extracts the </a:t>
            </a:r>
            <a:r>
              <a:rPr lang="en-US" altLang="en-US" sz="1600" dirty="0" err="1">
                <a:latin typeface="+mj-lt"/>
              </a:rPr>
              <a:t>dataword</a:t>
            </a:r>
            <a:r>
              <a:rPr lang="en-US" altLang="en-US" sz="1600" dirty="0">
                <a:latin typeface="+mj-lt"/>
              </a:rPr>
              <a:t> 01 from it.</a:t>
            </a:r>
          </a:p>
          <a:p>
            <a:pPr algn="just"/>
            <a:r>
              <a:rPr lang="en-US" altLang="en-US" sz="1600" dirty="0">
                <a:solidFill>
                  <a:schemeClr val="hlink"/>
                </a:solidFill>
                <a:latin typeface="+mj-lt"/>
              </a:rPr>
              <a:t>2.</a:t>
            </a:r>
            <a:r>
              <a:rPr lang="en-US" altLang="en-US" sz="1600" dirty="0">
                <a:latin typeface="+mj-lt"/>
              </a:rPr>
              <a:t> The codeword is corrupted during transmission, and</a:t>
            </a:r>
            <a:br>
              <a:rPr lang="en-US" altLang="en-US" sz="1600" dirty="0">
                <a:latin typeface="+mj-lt"/>
              </a:rPr>
            </a:br>
            <a:r>
              <a:rPr lang="en-US" altLang="en-US" sz="1600" dirty="0">
                <a:latin typeface="+mj-lt"/>
              </a:rPr>
              <a:t>     111 is received. This is not a valid codeword and is</a:t>
            </a:r>
            <a:br>
              <a:rPr lang="en-US" altLang="en-US" sz="1600" dirty="0">
                <a:latin typeface="+mj-lt"/>
              </a:rPr>
            </a:br>
            <a:r>
              <a:rPr lang="en-US" altLang="en-US" sz="1600" dirty="0">
                <a:latin typeface="+mj-lt"/>
              </a:rPr>
              <a:t>     discarded.</a:t>
            </a:r>
          </a:p>
          <a:p>
            <a:pPr algn="just"/>
            <a:r>
              <a:rPr lang="en-US" altLang="en-US" sz="1600" dirty="0">
                <a:solidFill>
                  <a:schemeClr val="hlink"/>
                </a:solidFill>
                <a:latin typeface="+mj-lt"/>
              </a:rPr>
              <a:t>3.</a:t>
            </a:r>
            <a:r>
              <a:rPr lang="en-US" altLang="en-US" sz="1600" dirty="0">
                <a:latin typeface="+mj-lt"/>
              </a:rPr>
              <a:t> The codeword is corrupted during transmission, and</a:t>
            </a:r>
            <a:br>
              <a:rPr lang="en-US" altLang="en-US" sz="1600" dirty="0">
                <a:latin typeface="+mj-lt"/>
              </a:rPr>
            </a:br>
            <a:r>
              <a:rPr lang="en-US" altLang="en-US" sz="1600" dirty="0">
                <a:latin typeface="+mj-lt"/>
              </a:rPr>
              <a:t>     000 is received. This is a valid codeword. The receiver</a:t>
            </a:r>
            <a:br>
              <a:rPr lang="en-US" altLang="en-US" sz="1600" dirty="0">
                <a:latin typeface="+mj-lt"/>
              </a:rPr>
            </a:br>
            <a:r>
              <a:rPr lang="en-US" altLang="en-US" sz="1600" dirty="0">
                <a:latin typeface="+mj-lt"/>
              </a:rPr>
              <a:t>     incorrectly extracts the </a:t>
            </a:r>
            <a:r>
              <a:rPr lang="en-US" altLang="en-US" sz="1600" dirty="0" err="1">
                <a:latin typeface="+mj-lt"/>
              </a:rPr>
              <a:t>dataword</a:t>
            </a:r>
            <a:r>
              <a:rPr lang="en-US" altLang="en-US" sz="1600" dirty="0">
                <a:latin typeface="+mj-lt"/>
              </a:rPr>
              <a:t> 00. Two corrupted</a:t>
            </a:r>
            <a:br>
              <a:rPr lang="en-US" altLang="en-US" sz="1600" dirty="0">
                <a:latin typeface="+mj-lt"/>
              </a:rPr>
            </a:br>
            <a:r>
              <a:rPr lang="en-US" altLang="en-US" sz="1600" dirty="0">
                <a:latin typeface="+mj-lt"/>
              </a:rPr>
              <a:t>     bits have made the error undetectable.</a:t>
            </a:r>
          </a:p>
          <a:p>
            <a:endParaRPr lang="en-IN" sz="1600" dirty="0">
              <a:latin typeface="+mj-lt"/>
            </a:endParaRPr>
          </a:p>
        </p:txBody>
      </p:sp>
    </p:spTree>
    <p:extLst>
      <p:ext uri="{BB962C8B-B14F-4D97-AF65-F5344CB8AC3E}">
        <p14:creationId xmlns:p14="http://schemas.microsoft.com/office/powerpoint/2010/main" val="4109537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46F21-58CD-FC46-3A8C-19ED174FD7A9}"/>
              </a:ext>
            </a:extLst>
          </p:cNvPr>
          <p:cNvSpPr>
            <a:spLocks noGrp="1"/>
          </p:cNvSpPr>
          <p:nvPr>
            <p:ph type="title"/>
          </p:nvPr>
        </p:nvSpPr>
        <p:spPr/>
        <p:txBody>
          <a:bodyPr/>
          <a:lstStyle/>
          <a:p>
            <a:r>
              <a:rPr lang="en-IN" dirty="0"/>
              <a:t>IMPORTANT</a:t>
            </a:r>
          </a:p>
        </p:txBody>
      </p:sp>
      <p:sp>
        <p:nvSpPr>
          <p:cNvPr id="3" name="Content Placeholder 2">
            <a:extLst>
              <a:ext uri="{FF2B5EF4-FFF2-40B4-BE49-F238E27FC236}">
                <a16:creationId xmlns:a16="http://schemas.microsoft.com/office/drawing/2014/main" id="{1AD2B452-0CD9-07C1-9588-15AA873C85E6}"/>
              </a:ext>
            </a:extLst>
          </p:cNvPr>
          <p:cNvSpPr>
            <a:spLocks noGrp="1"/>
          </p:cNvSpPr>
          <p:nvPr>
            <p:ph idx="1"/>
          </p:nvPr>
        </p:nvSpPr>
        <p:spPr/>
        <p:txBody>
          <a:bodyPr/>
          <a:lstStyle/>
          <a:p>
            <a:pPr algn="just"/>
            <a:r>
              <a:rPr lang="en-US" altLang="en-US" dirty="0"/>
              <a:t>An error-detecting code can detect </a:t>
            </a:r>
            <a:br>
              <a:rPr lang="en-US" altLang="en-US" dirty="0"/>
            </a:br>
            <a:r>
              <a:rPr lang="en-US" altLang="en-US" dirty="0"/>
              <a:t>only the types of errors for which it is designed; other types of errors may remain undetected.</a:t>
            </a:r>
          </a:p>
          <a:p>
            <a:pPr algn="just"/>
            <a:endParaRPr lang="en-IN" dirty="0"/>
          </a:p>
        </p:txBody>
      </p:sp>
    </p:spTree>
    <p:extLst>
      <p:ext uri="{BB962C8B-B14F-4D97-AF65-F5344CB8AC3E}">
        <p14:creationId xmlns:p14="http://schemas.microsoft.com/office/powerpoint/2010/main" val="3020958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C640A-3616-2E40-B563-EFB14325FB85}"/>
              </a:ext>
            </a:extLst>
          </p:cNvPr>
          <p:cNvSpPr>
            <a:spLocks noGrp="1"/>
          </p:cNvSpPr>
          <p:nvPr>
            <p:ph type="title"/>
          </p:nvPr>
        </p:nvSpPr>
        <p:spPr/>
        <p:txBody>
          <a:bodyPr/>
          <a:lstStyle/>
          <a:p>
            <a:r>
              <a:rPr lang="en-IN" dirty="0"/>
              <a:t>Hamming Distance</a:t>
            </a:r>
          </a:p>
        </p:txBody>
      </p:sp>
      <p:sp>
        <p:nvSpPr>
          <p:cNvPr id="3" name="Content Placeholder 2">
            <a:extLst>
              <a:ext uri="{FF2B5EF4-FFF2-40B4-BE49-F238E27FC236}">
                <a16:creationId xmlns:a16="http://schemas.microsoft.com/office/drawing/2014/main" id="{78424455-BD51-F5B9-7654-7593B5C49CA7}"/>
              </a:ext>
            </a:extLst>
          </p:cNvPr>
          <p:cNvSpPr>
            <a:spLocks noGrp="1"/>
          </p:cNvSpPr>
          <p:nvPr>
            <p:ph idx="1"/>
          </p:nvPr>
        </p:nvSpPr>
        <p:spPr/>
        <p:txBody>
          <a:bodyPr/>
          <a:lstStyle/>
          <a:p>
            <a:pPr algn="just"/>
            <a:r>
              <a:rPr lang="en-US" sz="2400" b="0" i="0" u="none" strike="noStrike" baseline="0" dirty="0">
                <a:latin typeface="+mj-lt"/>
              </a:rPr>
              <a:t>The </a:t>
            </a:r>
            <a:r>
              <a:rPr lang="en-US" sz="2400" b="1" i="0" u="none" strike="noStrike" baseline="0" dirty="0">
                <a:latin typeface="+mj-lt"/>
              </a:rPr>
              <a:t>Hamming distance </a:t>
            </a:r>
            <a:r>
              <a:rPr lang="en-US" sz="2400" b="0" i="0" u="none" strike="noStrike" baseline="0" dirty="0">
                <a:latin typeface="+mj-lt"/>
              </a:rPr>
              <a:t>between two words (of the same size) is the number of</a:t>
            </a:r>
          </a:p>
          <a:p>
            <a:pPr algn="just"/>
            <a:r>
              <a:rPr lang="en-US" sz="2400" b="0" i="0" u="none" strike="noStrike" baseline="0" dirty="0">
                <a:latin typeface="+mj-lt"/>
              </a:rPr>
              <a:t>differences between the corresponding bits. </a:t>
            </a:r>
          </a:p>
          <a:p>
            <a:pPr algn="just"/>
            <a:r>
              <a:rPr lang="en-US" sz="2400" b="0" i="0" u="none" strike="noStrike" baseline="0" dirty="0">
                <a:latin typeface="+mj-lt"/>
              </a:rPr>
              <a:t>The Hamming distance between two words </a:t>
            </a:r>
            <a:r>
              <a:rPr lang="en-US" sz="2400" b="0" i="1" u="none" strike="noStrike" baseline="0" dirty="0">
                <a:latin typeface="+mj-lt"/>
              </a:rPr>
              <a:t>x </a:t>
            </a:r>
            <a:r>
              <a:rPr lang="en-US" sz="2400" b="0" i="0" u="none" strike="noStrike" baseline="0" dirty="0">
                <a:latin typeface="+mj-lt"/>
              </a:rPr>
              <a:t>and </a:t>
            </a:r>
            <a:r>
              <a:rPr lang="en-US" sz="2400" b="0" i="1" u="none" strike="noStrike" baseline="0" dirty="0">
                <a:latin typeface="+mj-lt"/>
              </a:rPr>
              <a:t>y </a:t>
            </a:r>
            <a:r>
              <a:rPr lang="en-US" sz="2400" b="0" i="0" u="none" strike="noStrike" baseline="0" dirty="0">
                <a:latin typeface="+mj-lt"/>
              </a:rPr>
              <a:t>as </a:t>
            </a:r>
            <a:r>
              <a:rPr lang="en-US" sz="2400" b="1" i="1" u="none" strike="noStrike" baseline="0" dirty="0">
                <a:latin typeface="+mj-lt"/>
              </a:rPr>
              <a:t>d</a:t>
            </a:r>
            <a:r>
              <a:rPr lang="en-US" sz="2400" b="0" i="0" u="none" strike="noStrike" baseline="0" dirty="0">
                <a:latin typeface="+mj-lt"/>
              </a:rPr>
              <a:t>(</a:t>
            </a:r>
            <a:r>
              <a:rPr lang="en-US" sz="2400" b="0" i="1" u="none" strike="noStrike" baseline="0" dirty="0">
                <a:latin typeface="+mj-lt"/>
              </a:rPr>
              <a:t>x</a:t>
            </a:r>
            <a:r>
              <a:rPr lang="en-US" sz="2400" b="0" i="0" u="none" strike="noStrike" baseline="0" dirty="0">
                <a:latin typeface="+mj-lt"/>
              </a:rPr>
              <a:t>, </a:t>
            </a:r>
            <a:r>
              <a:rPr lang="en-US" sz="2400" b="0" i="1" u="none" strike="noStrike" baseline="0" dirty="0">
                <a:latin typeface="+mj-lt"/>
              </a:rPr>
              <a:t>y</a:t>
            </a:r>
            <a:r>
              <a:rPr lang="en-US" sz="2400" b="0" i="0" u="none" strike="noStrike" baseline="0" dirty="0">
                <a:latin typeface="+mj-lt"/>
              </a:rPr>
              <a:t>).</a:t>
            </a:r>
          </a:p>
          <a:p>
            <a:pPr algn="just"/>
            <a:r>
              <a:rPr lang="en-US" sz="2400" b="0" i="0" u="none" strike="noStrike" baseline="0" dirty="0">
                <a:latin typeface="+mj-lt"/>
              </a:rPr>
              <a:t>The Hamming distance can easily be found if we apply the </a:t>
            </a:r>
            <a:r>
              <a:rPr lang="en-US" sz="2400" b="1" i="0" u="none" strike="noStrike" baseline="0" dirty="0">
                <a:latin typeface="+mj-lt"/>
              </a:rPr>
              <a:t>XOR</a:t>
            </a:r>
            <a:r>
              <a:rPr lang="en-US" sz="2400" b="0" i="0" u="none" strike="noStrike" baseline="0" dirty="0">
                <a:latin typeface="+mj-lt"/>
              </a:rPr>
              <a:t> operation on the two words and count the number of 1s in the result.</a:t>
            </a:r>
            <a:endParaRPr lang="en-IN" sz="4000" dirty="0">
              <a:latin typeface="+mj-lt"/>
            </a:endParaRPr>
          </a:p>
        </p:txBody>
      </p:sp>
    </p:spTree>
    <p:extLst>
      <p:ext uri="{BB962C8B-B14F-4D97-AF65-F5344CB8AC3E}">
        <p14:creationId xmlns:p14="http://schemas.microsoft.com/office/powerpoint/2010/main" val="4213894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F4497-C6C6-9E96-85C1-BDB240E85A09}"/>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B9F0C866-1C93-5249-F5AE-B976552EB31B}"/>
              </a:ext>
            </a:extLst>
          </p:cNvPr>
          <p:cNvSpPr>
            <a:spLocks noGrp="1"/>
          </p:cNvSpPr>
          <p:nvPr>
            <p:ph idx="1"/>
          </p:nvPr>
        </p:nvSpPr>
        <p:spPr/>
        <p:txBody>
          <a:bodyPr/>
          <a:lstStyle/>
          <a:p>
            <a:r>
              <a:rPr lang="en-US" dirty="0"/>
              <a:t>Let us find the Hamming distance between two pairs of words.</a:t>
            </a:r>
          </a:p>
          <a:p>
            <a:pPr marL="514350" indent="-514350">
              <a:buFont typeface="+mj-lt"/>
              <a:buAutoNum type="arabicPeriod"/>
            </a:pPr>
            <a:r>
              <a:rPr lang="en-US" dirty="0"/>
              <a:t>The Hamming distance d(000, 011) is 2 because (000 ⊕ 011) is 011 (two 1s).</a:t>
            </a:r>
          </a:p>
          <a:p>
            <a:pPr marL="514350" indent="-514350">
              <a:buFont typeface="+mj-lt"/>
              <a:buAutoNum type="arabicPeriod"/>
            </a:pPr>
            <a:r>
              <a:rPr lang="en-US" dirty="0"/>
              <a:t>The Hamming distance d(10101, 11110) is 3 because (10101 ⊕ 11110) is 01011 (three 1s).</a:t>
            </a:r>
            <a:endParaRPr lang="en-IN" dirty="0"/>
          </a:p>
        </p:txBody>
      </p:sp>
    </p:spTree>
    <p:extLst>
      <p:ext uri="{BB962C8B-B14F-4D97-AF65-F5344CB8AC3E}">
        <p14:creationId xmlns:p14="http://schemas.microsoft.com/office/powerpoint/2010/main" val="1519949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3953C-3C63-5519-320A-69D25061945A}"/>
              </a:ext>
            </a:extLst>
          </p:cNvPr>
          <p:cNvSpPr>
            <a:spLocks noGrp="1"/>
          </p:cNvSpPr>
          <p:nvPr>
            <p:ph type="title"/>
          </p:nvPr>
        </p:nvSpPr>
        <p:spPr/>
        <p:txBody>
          <a:bodyPr/>
          <a:lstStyle/>
          <a:p>
            <a:r>
              <a:rPr lang="en-IN" dirty="0"/>
              <a:t>Minimum Hamming Distance</a:t>
            </a:r>
          </a:p>
        </p:txBody>
      </p:sp>
      <p:sp>
        <p:nvSpPr>
          <p:cNvPr id="3" name="Content Placeholder 2">
            <a:extLst>
              <a:ext uri="{FF2B5EF4-FFF2-40B4-BE49-F238E27FC236}">
                <a16:creationId xmlns:a16="http://schemas.microsoft.com/office/drawing/2014/main" id="{20DF44C9-28FA-BD01-87E5-4F80011F35FB}"/>
              </a:ext>
            </a:extLst>
          </p:cNvPr>
          <p:cNvSpPr>
            <a:spLocks noGrp="1"/>
          </p:cNvSpPr>
          <p:nvPr>
            <p:ph idx="1"/>
          </p:nvPr>
        </p:nvSpPr>
        <p:spPr/>
        <p:txBody>
          <a:bodyPr/>
          <a:lstStyle/>
          <a:p>
            <a:pPr algn="l"/>
            <a:r>
              <a:rPr lang="en-US" sz="1800" b="0" i="0" u="none" strike="noStrike" baseline="0" dirty="0">
                <a:latin typeface="Times-Roman"/>
              </a:rPr>
              <a:t>If </a:t>
            </a:r>
            <a:r>
              <a:rPr lang="en-US" sz="1800" b="0" i="1" u="none" strike="noStrike" baseline="0" dirty="0">
                <a:latin typeface="Times-Italic"/>
              </a:rPr>
              <a:t>s </a:t>
            </a:r>
            <a:r>
              <a:rPr lang="en-US" sz="1800" b="0" i="0" u="none" strike="noStrike" baseline="0" dirty="0">
                <a:latin typeface="Times-Roman"/>
              </a:rPr>
              <a:t>errors occur during transmission, the Hamming distance between the sent codeword and received codeword </a:t>
            </a:r>
            <a:r>
              <a:rPr lang="en-IN" sz="1800" b="0" i="0" u="none" strike="noStrike" baseline="0" dirty="0">
                <a:latin typeface="Times-Roman"/>
              </a:rPr>
              <a:t>is </a:t>
            </a:r>
            <a:r>
              <a:rPr lang="en-IN" sz="1800" b="0" i="1" u="none" strike="noStrike" baseline="0" dirty="0">
                <a:latin typeface="Times-Italic"/>
              </a:rPr>
              <a:t>s</a:t>
            </a:r>
            <a:r>
              <a:rPr lang="en-IN" sz="1800" b="0" i="0" u="none" strike="noStrike" baseline="0" dirty="0">
                <a:latin typeface="Times-Roman"/>
              </a:rPr>
              <a:t>.</a:t>
            </a:r>
          </a:p>
          <a:p>
            <a:pPr algn="l"/>
            <a:r>
              <a:rPr lang="en-US" sz="1800" b="0" i="0" u="none" strike="noStrike" baseline="0" dirty="0">
                <a:latin typeface="Times-Roman"/>
              </a:rPr>
              <a:t>If our system is to detect up to </a:t>
            </a:r>
            <a:r>
              <a:rPr lang="en-US" sz="1800" b="0" i="1" u="none" strike="noStrike" baseline="0" dirty="0">
                <a:latin typeface="Times-Italic"/>
              </a:rPr>
              <a:t>s </a:t>
            </a:r>
            <a:r>
              <a:rPr lang="en-US" sz="1800" b="0" i="0" u="none" strike="noStrike" baseline="0" dirty="0">
                <a:latin typeface="Times-Roman"/>
              </a:rPr>
              <a:t>errors, the minimum distance between the valid</a:t>
            </a:r>
          </a:p>
          <a:p>
            <a:pPr algn="l"/>
            <a:r>
              <a:rPr lang="en-US" sz="1800" b="0" i="0" u="none" strike="noStrike" baseline="0" dirty="0">
                <a:latin typeface="Times-Roman"/>
              </a:rPr>
              <a:t>codes must be</a:t>
            </a:r>
            <a:r>
              <a:rPr lang="en-US" sz="1800" b="1" i="0" u="none" strike="noStrike" baseline="0" dirty="0">
                <a:latin typeface="Times-Roman"/>
              </a:rPr>
              <a:t> (</a:t>
            </a:r>
            <a:r>
              <a:rPr lang="en-US" sz="1800" b="1" i="1" u="none" strike="noStrike" baseline="0" dirty="0">
                <a:latin typeface="Times-Italic"/>
              </a:rPr>
              <a:t>s </a:t>
            </a:r>
            <a:r>
              <a:rPr lang="en-US" sz="1800" b="1" i="0" u="none" strike="noStrike" baseline="0" dirty="0">
                <a:latin typeface="Symbol" panose="05050102010706020507" pitchFamily="18" charset="2"/>
              </a:rPr>
              <a:t>+ </a:t>
            </a:r>
            <a:r>
              <a:rPr lang="en-US" sz="1800" b="1" i="0" u="none" strike="noStrike" baseline="0" dirty="0">
                <a:latin typeface="Times-Roman"/>
              </a:rPr>
              <a:t>1), </a:t>
            </a:r>
            <a:r>
              <a:rPr lang="en-US" sz="1800" b="0" i="0" u="none" strike="noStrike" baseline="0" dirty="0">
                <a:latin typeface="Times-Roman"/>
              </a:rPr>
              <a:t>so that the received codeword does not match a valid codeword.</a:t>
            </a:r>
          </a:p>
          <a:p>
            <a:pPr algn="l"/>
            <a:r>
              <a:rPr lang="en-US" sz="1800" b="0" i="0" u="none" strike="noStrike" baseline="0" dirty="0">
                <a:latin typeface="Times-Roman"/>
              </a:rPr>
              <a:t>if the minimum distance between all valid codewords is </a:t>
            </a:r>
            <a:r>
              <a:rPr lang="en-US" sz="1800" b="1" i="0" u="none" strike="noStrike" baseline="0" dirty="0">
                <a:latin typeface="Times-Roman"/>
              </a:rPr>
              <a:t>(</a:t>
            </a:r>
            <a:r>
              <a:rPr lang="en-US" sz="1800" b="1" i="1" u="none" strike="noStrike" baseline="0" dirty="0">
                <a:latin typeface="Times-Italic"/>
              </a:rPr>
              <a:t>s </a:t>
            </a:r>
            <a:r>
              <a:rPr lang="en-US" sz="1800" b="1" i="0" u="none" strike="noStrike" baseline="0" dirty="0">
                <a:latin typeface="Symbol" panose="05050102010706020507" pitchFamily="18" charset="2"/>
              </a:rPr>
              <a:t>+ </a:t>
            </a:r>
            <a:r>
              <a:rPr lang="en-US" sz="1800" b="1" i="0" u="none" strike="noStrike" baseline="0" dirty="0">
                <a:latin typeface="Times-Roman"/>
              </a:rPr>
              <a:t>1)</a:t>
            </a:r>
            <a:r>
              <a:rPr lang="en-US" sz="1800" i="0" u="none" strike="noStrike" baseline="0" dirty="0">
                <a:latin typeface="Times-Roman"/>
              </a:rPr>
              <a:t>, </a:t>
            </a:r>
            <a:r>
              <a:rPr lang="en-US" sz="1800" b="0" i="0" u="none" strike="noStrike" baseline="0" dirty="0">
                <a:latin typeface="Times-Roman"/>
              </a:rPr>
              <a:t>the received codeword cannot be erroneously mistaken for another codeword.</a:t>
            </a:r>
          </a:p>
          <a:p>
            <a:pPr algn="l"/>
            <a:r>
              <a:rPr lang="en-US" sz="1800" b="0" i="0" u="none" strike="noStrike" baseline="0" dirty="0">
                <a:latin typeface="Times-Roman"/>
              </a:rPr>
              <a:t>Although a code with </a:t>
            </a:r>
            <a:r>
              <a:rPr lang="en-US" sz="1800" b="0" i="1" u="none" strike="noStrike" baseline="0" dirty="0" err="1">
                <a:latin typeface="Times-Italic"/>
              </a:rPr>
              <a:t>d</a:t>
            </a:r>
            <a:r>
              <a:rPr lang="en-US" sz="1800" b="0" i="0" u="none" strike="noStrike" baseline="0" dirty="0" err="1">
                <a:latin typeface="Times-Roman"/>
              </a:rPr>
              <a:t>min</a:t>
            </a:r>
            <a:r>
              <a:rPr lang="en-US" sz="1800" b="0" i="0" u="none" strike="noStrike" baseline="0" dirty="0">
                <a:latin typeface="Times-Roman"/>
              </a:rPr>
              <a:t> </a:t>
            </a:r>
            <a:r>
              <a:rPr lang="en-US" sz="1800" b="0" i="0" u="none" strike="noStrike" baseline="0" dirty="0">
                <a:latin typeface="Symbol" panose="05050102010706020507" pitchFamily="18" charset="2"/>
              </a:rPr>
              <a:t>= </a:t>
            </a:r>
            <a:r>
              <a:rPr lang="en-US" sz="1800" b="0" i="1" u="none" strike="noStrike" baseline="0" dirty="0">
                <a:latin typeface="Times-Italic"/>
              </a:rPr>
              <a:t>s </a:t>
            </a:r>
            <a:r>
              <a:rPr lang="en-US" sz="1800" b="0" i="0" u="none" strike="noStrike" baseline="0" dirty="0">
                <a:latin typeface="Symbol" panose="05050102010706020507" pitchFamily="18" charset="2"/>
              </a:rPr>
              <a:t>+ </a:t>
            </a:r>
            <a:r>
              <a:rPr lang="en-US" sz="1800" b="0" i="0" u="none" strike="noStrike" baseline="0" dirty="0">
                <a:latin typeface="Times-Roman"/>
              </a:rPr>
              <a:t>1 may be able to detect more than </a:t>
            </a:r>
            <a:r>
              <a:rPr lang="en-US" sz="1800" b="0" i="1" u="none" strike="noStrike" baseline="0" dirty="0">
                <a:latin typeface="Times-Italic"/>
              </a:rPr>
              <a:t>s </a:t>
            </a:r>
            <a:r>
              <a:rPr lang="en-US" sz="1800" b="0" i="0" u="none" strike="noStrike" baseline="0" dirty="0">
                <a:latin typeface="Times-Roman"/>
              </a:rPr>
              <a:t>errors in some special cases, only </a:t>
            </a:r>
            <a:r>
              <a:rPr lang="en-US" sz="1800" b="0" i="1" u="none" strike="noStrike" baseline="0" dirty="0">
                <a:latin typeface="Times-Italic"/>
              </a:rPr>
              <a:t>s </a:t>
            </a:r>
            <a:r>
              <a:rPr lang="en-US" sz="1800" b="0" i="0" u="none" strike="noStrike" baseline="0" dirty="0">
                <a:latin typeface="Times-Roman"/>
              </a:rPr>
              <a:t>or fewer errors are </a:t>
            </a:r>
            <a:r>
              <a:rPr lang="en-IN" sz="1800" b="1" i="1" u="none" strike="noStrike" baseline="0" dirty="0">
                <a:latin typeface="Times-Roman"/>
              </a:rPr>
              <a:t>guaranteed</a:t>
            </a:r>
            <a:r>
              <a:rPr lang="en-IN" sz="1800" b="0" i="0" u="none" strike="noStrike" baseline="0" dirty="0">
                <a:latin typeface="Times-Roman"/>
              </a:rPr>
              <a:t> to be detected.</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0BE5344-74F4-F27B-8E0F-A7D45FF784AC}"/>
                  </a:ext>
                </a:extLst>
              </p14:cNvPr>
              <p14:cNvContentPartPr/>
              <p14:nvPr/>
            </p14:nvContentPartPr>
            <p14:xfrm>
              <a:off x="1134405" y="2713830"/>
              <a:ext cx="780480" cy="277200"/>
            </p14:xfrm>
          </p:contentPart>
        </mc:Choice>
        <mc:Fallback xmlns="">
          <p:pic>
            <p:nvPicPr>
              <p:cNvPr id="4" name="Ink 3">
                <a:extLst>
                  <a:ext uri="{FF2B5EF4-FFF2-40B4-BE49-F238E27FC236}">
                    <a16:creationId xmlns:a16="http://schemas.microsoft.com/office/drawing/2014/main" id="{F0BE5344-74F4-F27B-8E0F-A7D45FF784AC}"/>
                  </a:ext>
                </a:extLst>
              </p:cNvPr>
              <p:cNvPicPr/>
              <p:nvPr/>
            </p:nvPicPr>
            <p:blipFill>
              <a:blip r:embed="rId3"/>
              <a:stretch>
                <a:fillRect/>
              </a:stretch>
            </p:blipFill>
            <p:spPr>
              <a:xfrm>
                <a:off x="1080405" y="2606190"/>
                <a:ext cx="888120" cy="492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915626AF-90DE-4A9D-3442-3AA43A661681}"/>
                  </a:ext>
                </a:extLst>
              </p14:cNvPr>
              <p14:cNvContentPartPr/>
              <p14:nvPr/>
            </p14:nvContentPartPr>
            <p14:xfrm>
              <a:off x="952245" y="2208750"/>
              <a:ext cx="7020720" cy="260640"/>
            </p14:xfrm>
          </p:contentPart>
        </mc:Choice>
        <mc:Fallback xmlns="">
          <p:pic>
            <p:nvPicPr>
              <p:cNvPr id="5" name="Ink 4">
                <a:extLst>
                  <a:ext uri="{FF2B5EF4-FFF2-40B4-BE49-F238E27FC236}">
                    <a16:creationId xmlns:a16="http://schemas.microsoft.com/office/drawing/2014/main" id="{915626AF-90DE-4A9D-3442-3AA43A661681}"/>
                  </a:ext>
                </a:extLst>
              </p:cNvPr>
              <p:cNvPicPr/>
              <p:nvPr/>
            </p:nvPicPr>
            <p:blipFill>
              <a:blip r:embed="rId5"/>
              <a:stretch>
                <a:fillRect/>
              </a:stretch>
            </p:blipFill>
            <p:spPr>
              <a:xfrm>
                <a:off x="898605" y="2100750"/>
                <a:ext cx="7128360" cy="476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0C3079A2-D29B-3CB8-137E-DB0440C3F61C}"/>
                  </a:ext>
                </a:extLst>
              </p14:cNvPr>
              <p14:cNvContentPartPr/>
              <p14:nvPr/>
            </p14:nvContentPartPr>
            <p14:xfrm>
              <a:off x="6990525" y="2457150"/>
              <a:ext cx="1345320" cy="11160"/>
            </p14:xfrm>
          </p:contentPart>
        </mc:Choice>
        <mc:Fallback xmlns="">
          <p:pic>
            <p:nvPicPr>
              <p:cNvPr id="6" name="Ink 5">
                <a:extLst>
                  <a:ext uri="{FF2B5EF4-FFF2-40B4-BE49-F238E27FC236}">
                    <a16:creationId xmlns:a16="http://schemas.microsoft.com/office/drawing/2014/main" id="{0C3079A2-D29B-3CB8-137E-DB0440C3F61C}"/>
                  </a:ext>
                </a:extLst>
              </p:cNvPr>
              <p:cNvPicPr/>
              <p:nvPr/>
            </p:nvPicPr>
            <p:blipFill>
              <a:blip r:embed="rId7"/>
              <a:stretch>
                <a:fillRect/>
              </a:stretch>
            </p:blipFill>
            <p:spPr>
              <a:xfrm>
                <a:off x="6936885" y="2349150"/>
                <a:ext cx="145296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DD9BD045-E8C8-558B-7F36-0427221D77D5}"/>
                  </a:ext>
                </a:extLst>
              </p14:cNvPr>
              <p14:cNvContentPartPr/>
              <p14:nvPr/>
            </p14:nvContentPartPr>
            <p14:xfrm>
              <a:off x="5373405" y="2609790"/>
              <a:ext cx="2789640" cy="334800"/>
            </p14:xfrm>
          </p:contentPart>
        </mc:Choice>
        <mc:Fallback xmlns="">
          <p:pic>
            <p:nvPicPr>
              <p:cNvPr id="7" name="Ink 6">
                <a:extLst>
                  <a:ext uri="{FF2B5EF4-FFF2-40B4-BE49-F238E27FC236}">
                    <a16:creationId xmlns:a16="http://schemas.microsoft.com/office/drawing/2014/main" id="{DD9BD045-E8C8-558B-7F36-0427221D77D5}"/>
                  </a:ext>
                </a:extLst>
              </p:cNvPr>
              <p:cNvPicPr/>
              <p:nvPr/>
            </p:nvPicPr>
            <p:blipFill>
              <a:blip r:embed="rId9"/>
              <a:stretch>
                <a:fillRect/>
              </a:stretch>
            </p:blipFill>
            <p:spPr>
              <a:xfrm>
                <a:off x="5319765" y="2501790"/>
                <a:ext cx="2897280" cy="550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874C3FF6-8A48-5233-94D1-736421820A76}"/>
                  </a:ext>
                </a:extLst>
              </p14:cNvPr>
              <p14:cNvContentPartPr/>
              <p14:nvPr/>
            </p14:nvContentPartPr>
            <p14:xfrm>
              <a:off x="715365" y="2686830"/>
              <a:ext cx="5951160" cy="188640"/>
            </p14:xfrm>
          </p:contentPart>
        </mc:Choice>
        <mc:Fallback xmlns="">
          <p:pic>
            <p:nvPicPr>
              <p:cNvPr id="8" name="Ink 7">
                <a:extLst>
                  <a:ext uri="{FF2B5EF4-FFF2-40B4-BE49-F238E27FC236}">
                    <a16:creationId xmlns:a16="http://schemas.microsoft.com/office/drawing/2014/main" id="{874C3FF6-8A48-5233-94D1-736421820A76}"/>
                  </a:ext>
                </a:extLst>
              </p:cNvPr>
              <p:cNvPicPr/>
              <p:nvPr/>
            </p:nvPicPr>
            <p:blipFill>
              <a:blip r:embed="rId11"/>
              <a:stretch>
                <a:fillRect/>
              </a:stretch>
            </p:blipFill>
            <p:spPr>
              <a:xfrm>
                <a:off x="661725" y="2578830"/>
                <a:ext cx="6058800" cy="404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E5857C77-F154-8A38-47EE-1C957940FDB2}"/>
                  </a:ext>
                </a:extLst>
              </p14:cNvPr>
              <p14:cNvContentPartPr/>
              <p14:nvPr/>
            </p14:nvContentPartPr>
            <p14:xfrm>
              <a:off x="866565" y="2924070"/>
              <a:ext cx="742680" cy="20160"/>
            </p14:xfrm>
          </p:contentPart>
        </mc:Choice>
        <mc:Fallback xmlns="">
          <p:pic>
            <p:nvPicPr>
              <p:cNvPr id="9" name="Ink 8">
                <a:extLst>
                  <a:ext uri="{FF2B5EF4-FFF2-40B4-BE49-F238E27FC236}">
                    <a16:creationId xmlns:a16="http://schemas.microsoft.com/office/drawing/2014/main" id="{E5857C77-F154-8A38-47EE-1C957940FDB2}"/>
                  </a:ext>
                </a:extLst>
              </p:cNvPr>
              <p:cNvPicPr/>
              <p:nvPr/>
            </p:nvPicPr>
            <p:blipFill>
              <a:blip r:embed="rId13"/>
              <a:stretch>
                <a:fillRect/>
              </a:stretch>
            </p:blipFill>
            <p:spPr>
              <a:xfrm>
                <a:off x="812565" y="2816430"/>
                <a:ext cx="85032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50CFC005-7797-EC10-B9C2-CBDF2FE82DF9}"/>
                  </a:ext>
                </a:extLst>
              </p14:cNvPr>
              <p14:cNvContentPartPr/>
              <p14:nvPr/>
            </p14:nvContentPartPr>
            <p14:xfrm>
              <a:off x="-343035" y="4505190"/>
              <a:ext cx="360" cy="3960"/>
            </p14:xfrm>
          </p:contentPart>
        </mc:Choice>
        <mc:Fallback xmlns="">
          <p:pic>
            <p:nvPicPr>
              <p:cNvPr id="10" name="Ink 9">
                <a:extLst>
                  <a:ext uri="{FF2B5EF4-FFF2-40B4-BE49-F238E27FC236}">
                    <a16:creationId xmlns:a16="http://schemas.microsoft.com/office/drawing/2014/main" id="{50CFC005-7797-EC10-B9C2-CBDF2FE82DF9}"/>
                  </a:ext>
                </a:extLst>
              </p:cNvPr>
              <p:cNvPicPr/>
              <p:nvPr/>
            </p:nvPicPr>
            <p:blipFill>
              <a:blip r:embed="rId15"/>
              <a:stretch>
                <a:fillRect/>
              </a:stretch>
            </p:blipFill>
            <p:spPr>
              <a:xfrm>
                <a:off x="-397035" y="4397190"/>
                <a:ext cx="10800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4EE59280-E073-5E09-0374-59D2E2A1C930}"/>
                  </a:ext>
                </a:extLst>
              </p14:cNvPr>
              <p14:cNvContentPartPr/>
              <p14:nvPr/>
            </p14:nvContentPartPr>
            <p14:xfrm>
              <a:off x="847485" y="1799430"/>
              <a:ext cx="2049840" cy="135360"/>
            </p14:xfrm>
          </p:contentPart>
        </mc:Choice>
        <mc:Fallback xmlns="">
          <p:pic>
            <p:nvPicPr>
              <p:cNvPr id="11" name="Ink 10">
                <a:extLst>
                  <a:ext uri="{FF2B5EF4-FFF2-40B4-BE49-F238E27FC236}">
                    <a16:creationId xmlns:a16="http://schemas.microsoft.com/office/drawing/2014/main" id="{4EE59280-E073-5E09-0374-59D2E2A1C930}"/>
                  </a:ext>
                </a:extLst>
              </p:cNvPr>
              <p:cNvPicPr/>
              <p:nvPr/>
            </p:nvPicPr>
            <p:blipFill>
              <a:blip r:embed="rId17"/>
              <a:stretch>
                <a:fillRect/>
              </a:stretch>
            </p:blipFill>
            <p:spPr>
              <a:xfrm>
                <a:off x="793845" y="1691430"/>
                <a:ext cx="2157480" cy="351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389A2677-BE71-6A6C-C920-9B2F4A329864}"/>
                  </a:ext>
                </a:extLst>
              </p14:cNvPr>
              <p14:cNvContentPartPr/>
              <p14:nvPr/>
            </p14:nvContentPartPr>
            <p14:xfrm>
              <a:off x="2161125" y="1828230"/>
              <a:ext cx="5969160" cy="124920"/>
            </p14:xfrm>
          </p:contentPart>
        </mc:Choice>
        <mc:Fallback xmlns="">
          <p:pic>
            <p:nvPicPr>
              <p:cNvPr id="12" name="Ink 11">
                <a:extLst>
                  <a:ext uri="{FF2B5EF4-FFF2-40B4-BE49-F238E27FC236}">
                    <a16:creationId xmlns:a16="http://schemas.microsoft.com/office/drawing/2014/main" id="{389A2677-BE71-6A6C-C920-9B2F4A329864}"/>
                  </a:ext>
                </a:extLst>
              </p:cNvPr>
              <p:cNvPicPr/>
              <p:nvPr/>
            </p:nvPicPr>
            <p:blipFill>
              <a:blip r:embed="rId19"/>
              <a:stretch>
                <a:fillRect/>
              </a:stretch>
            </p:blipFill>
            <p:spPr>
              <a:xfrm>
                <a:off x="2107125" y="1720230"/>
                <a:ext cx="6076800" cy="340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D59E212A-A428-1244-D8AD-47D89A348BFA}"/>
                  </a:ext>
                </a:extLst>
              </p14:cNvPr>
              <p14:cNvContentPartPr/>
              <p14:nvPr/>
            </p14:nvContentPartPr>
            <p14:xfrm>
              <a:off x="686565" y="1989150"/>
              <a:ext cx="3723480" cy="211320"/>
            </p14:xfrm>
          </p:contentPart>
        </mc:Choice>
        <mc:Fallback xmlns="">
          <p:pic>
            <p:nvPicPr>
              <p:cNvPr id="13" name="Ink 12">
                <a:extLst>
                  <a:ext uri="{FF2B5EF4-FFF2-40B4-BE49-F238E27FC236}">
                    <a16:creationId xmlns:a16="http://schemas.microsoft.com/office/drawing/2014/main" id="{D59E212A-A428-1244-D8AD-47D89A348BFA}"/>
                  </a:ext>
                </a:extLst>
              </p:cNvPr>
              <p:cNvPicPr/>
              <p:nvPr/>
            </p:nvPicPr>
            <p:blipFill>
              <a:blip r:embed="rId21"/>
              <a:stretch>
                <a:fillRect/>
              </a:stretch>
            </p:blipFill>
            <p:spPr>
              <a:xfrm>
                <a:off x="632925" y="1881510"/>
                <a:ext cx="3831120" cy="4269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A419564A-0871-D0CE-8B97-0D533EDFF9D6}"/>
                  </a:ext>
                </a:extLst>
              </p14:cNvPr>
              <p14:cNvContentPartPr/>
              <p14:nvPr/>
            </p14:nvContentPartPr>
            <p14:xfrm>
              <a:off x="-1409715" y="5133750"/>
              <a:ext cx="360" cy="360"/>
            </p14:xfrm>
          </p:contentPart>
        </mc:Choice>
        <mc:Fallback xmlns="">
          <p:pic>
            <p:nvPicPr>
              <p:cNvPr id="14" name="Ink 13">
                <a:extLst>
                  <a:ext uri="{FF2B5EF4-FFF2-40B4-BE49-F238E27FC236}">
                    <a16:creationId xmlns:a16="http://schemas.microsoft.com/office/drawing/2014/main" id="{A419564A-0871-D0CE-8B97-0D533EDFF9D6}"/>
                  </a:ext>
                </a:extLst>
              </p:cNvPr>
              <p:cNvPicPr/>
              <p:nvPr/>
            </p:nvPicPr>
            <p:blipFill>
              <a:blip r:embed="rId23"/>
              <a:stretch>
                <a:fillRect/>
              </a:stretch>
            </p:blipFill>
            <p:spPr>
              <a:xfrm>
                <a:off x="-1463355" y="502575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ABB14F2C-7F41-FFC6-C11F-3F4AF4C70895}"/>
                  </a:ext>
                </a:extLst>
              </p14:cNvPr>
              <p14:cNvContentPartPr/>
              <p14:nvPr/>
            </p14:nvContentPartPr>
            <p14:xfrm>
              <a:off x="895365" y="3868710"/>
              <a:ext cx="7836120" cy="65520"/>
            </p14:xfrm>
          </p:contentPart>
        </mc:Choice>
        <mc:Fallback xmlns="">
          <p:pic>
            <p:nvPicPr>
              <p:cNvPr id="15" name="Ink 14">
                <a:extLst>
                  <a:ext uri="{FF2B5EF4-FFF2-40B4-BE49-F238E27FC236}">
                    <a16:creationId xmlns:a16="http://schemas.microsoft.com/office/drawing/2014/main" id="{ABB14F2C-7F41-FFC6-C11F-3F4AF4C70895}"/>
                  </a:ext>
                </a:extLst>
              </p:cNvPr>
              <p:cNvPicPr/>
              <p:nvPr/>
            </p:nvPicPr>
            <p:blipFill>
              <a:blip r:embed="rId25"/>
              <a:stretch>
                <a:fillRect/>
              </a:stretch>
            </p:blipFill>
            <p:spPr>
              <a:xfrm>
                <a:off x="841365" y="3760710"/>
                <a:ext cx="794376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6ABD66C9-96EB-4E32-F9AC-640EE04B16CF}"/>
                  </a:ext>
                </a:extLst>
              </p14:cNvPr>
              <p14:cNvContentPartPr/>
              <p14:nvPr/>
            </p14:nvContentPartPr>
            <p14:xfrm>
              <a:off x="914085" y="4276590"/>
              <a:ext cx="6284520" cy="211320"/>
            </p14:xfrm>
          </p:contentPart>
        </mc:Choice>
        <mc:Fallback xmlns="">
          <p:pic>
            <p:nvPicPr>
              <p:cNvPr id="16" name="Ink 15">
                <a:extLst>
                  <a:ext uri="{FF2B5EF4-FFF2-40B4-BE49-F238E27FC236}">
                    <a16:creationId xmlns:a16="http://schemas.microsoft.com/office/drawing/2014/main" id="{6ABD66C9-96EB-4E32-F9AC-640EE04B16CF}"/>
                  </a:ext>
                </a:extLst>
              </p:cNvPr>
              <p:cNvPicPr/>
              <p:nvPr/>
            </p:nvPicPr>
            <p:blipFill>
              <a:blip r:embed="rId27"/>
              <a:stretch>
                <a:fillRect/>
              </a:stretch>
            </p:blipFill>
            <p:spPr>
              <a:xfrm>
                <a:off x="860445" y="4168590"/>
                <a:ext cx="6392160" cy="4269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18440999-F89C-3F1C-92B5-5F4B88B1E60F}"/>
                  </a:ext>
                </a:extLst>
              </p14:cNvPr>
              <p14:cNvContentPartPr/>
              <p14:nvPr/>
            </p14:nvContentPartPr>
            <p14:xfrm>
              <a:off x="5334165" y="4198470"/>
              <a:ext cx="1691280" cy="78120"/>
            </p14:xfrm>
          </p:contentPart>
        </mc:Choice>
        <mc:Fallback xmlns="">
          <p:pic>
            <p:nvPicPr>
              <p:cNvPr id="17" name="Ink 16">
                <a:extLst>
                  <a:ext uri="{FF2B5EF4-FFF2-40B4-BE49-F238E27FC236}">
                    <a16:creationId xmlns:a16="http://schemas.microsoft.com/office/drawing/2014/main" id="{18440999-F89C-3F1C-92B5-5F4B88B1E60F}"/>
                  </a:ext>
                </a:extLst>
              </p:cNvPr>
              <p:cNvPicPr/>
              <p:nvPr/>
            </p:nvPicPr>
            <p:blipFill>
              <a:blip r:embed="rId29"/>
              <a:stretch>
                <a:fillRect/>
              </a:stretch>
            </p:blipFill>
            <p:spPr>
              <a:xfrm>
                <a:off x="5280165" y="4090830"/>
                <a:ext cx="1798920" cy="293760"/>
              </a:xfrm>
              <a:prstGeom prst="rect">
                <a:avLst/>
              </a:prstGeom>
            </p:spPr>
          </p:pic>
        </mc:Fallback>
      </mc:AlternateContent>
    </p:spTree>
    <p:extLst>
      <p:ext uri="{BB962C8B-B14F-4D97-AF65-F5344CB8AC3E}">
        <p14:creationId xmlns:p14="http://schemas.microsoft.com/office/powerpoint/2010/main" val="2680848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Errors in data transmission</a:t>
            </a:r>
          </a:p>
        </p:txBody>
      </p:sp>
      <p:sp>
        <p:nvSpPr>
          <p:cNvPr id="10" name="Content Placeholder 9"/>
          <p:cNvSpPr>
            <a:spLocks noGrp="1"/>
          </p:cNvSpPr>
          <p:nvPr>
            <p:ph idx="1"/>
          </p:nvPr>
        </p:nvSpPr>
        <p:spPr>
          <a:xfrm>
            <a:off x="228600" y="1172829"/>
            <a:ext cx="8686800" cy="3886200"/>
          </a:xfrm>
        </p:spPr>
        <p:txBody>
          <a:bodyPr/>
          <a:lstStyle/>
          <a:p>
            <a:r>
              <a:rPr lang="en-US" altLang="en-US" sz="2800" dirty="0"/>
              <a:t>Data can be corrupted  during transmission.</a:t>
            </a:r>
          </a:p>
          <a:p>
            <a:r>
              <a:rPr lang="en-US" altLang="en-US" sz="2800" dirty="0"/>
              <a:t>A lot of applications require that  errors be detected and corrected.</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7D901-D221-92D9-777C-28E299AA817F}"/>
              </a:ext>
            </a:extLst>
          </p:cNvPr>
          <p:cNvSpPr>
            <a:spLocks noGrp="1"/>
          </p:cNvSpPr>
          <p:nvPr>
            <p:ph type="title"/>
          </p:nvPr>
        </p:nvSpPr>
        <p:spPr/>
        <p:txBody>
          <a:bodyPr/>
          <a:lstStyle/>
          <a:p>
            <a:r>
              <a:rPr lang="en-IN" dirty="0"/>
              <a:t>Parity-Check Code</a:t>
            </a:r>
          </a:p>
        </p:txBody>
      </p:sp>
      <p:sp>
        <p:nvSpPr>
          <p:cNvPr id="3" name="Content Placeholder 2">
            <a:extLst>
              <a:ext uri="{FF2B5EF4-FFF2-40B4-BE49-F238E27FC236}">
                <a16:creationId xmlns:a16="http://schemas.microsoft.com/office/drawing/2014/main" id="{8370C764-62D9-39E0-46F6-C5A5DD8E1C4D}"/>
              </a:ext>
            </a:extLst>
          </p:cNvPr>
          <p:cNvSpPr>
            <a:spLocks noGrp="1"/>
          </p:cNvSpPr>
          <p:nvPr>
            <p:ph idx="1"/>
          </p:nvPr>
        </p:nvSpPr>
        <p:spPr/>
        <p:txBody>
          <a:bodyPr/>
          <a:lstStyle/>
          <a:p>
            <a:r>
              <a:rPr lang="en-IN" sz="1800" b="0" i="0" u="none" strike="noStrike" baseline="0" dirty="0">
                <a:latin typeface="Times-Roman"/>
              </a:rPr>
              <a:t>linear block code.</a:t>
            </a:r>
          </a:p>
          <a:p>
            <a:pPr algn="l"/>
            <a:r>
              <a:rPr lang="en-US" sz="1800" b="0" i="0" u="none" strike="noStrike" baseline="0" dirty="0">
                <a:latin typeface="Times-Roman"/>
              </a:rPr>
              <a:t>a </a:t>
            </a:r>
            <a:r>
              <a:rPr lang="en-US" sz="1800" b="0" i="1" u="none" strike="noStrike" baseline="0" dirty="0">
                <a:latin typeface="Times-Italic"/>
              </a:rPr>
              <a:t>k</a:t>
            </a:r>
            <a:r>
              <a:rPr lang="en-US" sz="1800" b="0" i="0" u="none" strike="noStrike" baseline="0" dirty="0">
                <a:latin typeface="Times-Roman"/>
              </a:rPr>
              <a:t>-bit </a:t>
            </a:r>
            <a:r>
              <a:rPr lang="en-US" sz="1800" b="0" i="0" u="none" strike="noStrike" baseline="0" dirty="0" err="1">
                <a:latin typeface="Times-Roman"/>
              </a:rPr>
              <a:t>dataword</a:t>
            </a:r>
            <a:r>
              <a:rPr lang="en-US" sz="1800" b="0" i="0" u="none" strike="noStrike" baseline="0" dirty="0">
                <a:latin typeface="Times-Roman"/>
              </a:rPr>
              <a:t> is changed to an </a:t>
            </a:r>
            <a:r>
              <a:rPr lang="en-US" sz="1800" b="0" i="1" u="none" strike="noStrike" baseline="0" dirty="0">
                <a:latin typeface="Times-Italic"/>
              </a:rPr>
              <a:t>n</a:t>
            </a:r>
            <a:r>
              <a:rPr lang="en-US" sz="1800" b="0" i="0" u="none" strike="noStrike" baseline="0" dirty="0">
                <a:latin typeface="Times-Roman"/>
              </a:rPr>
              <a:t>-bit codeword </a:t>
            </a:r>
            <a:r>
              <a:rPr lang="en-IN" sz="1800" b="0" i="0" u="none" strike="noStrike" baseline="0" dirty="0">
                <a:latin typeface="Times-Roman"/>
              </a:rPr>
              <a:t>where </a:t>
            </a:r>
            <a:r>
              <a:rPr lang="en-IN" sz="1800" b="1" i="1" u="none" strike="noStrike" baseline="0" dirty="0">
                <a:latin typeface="Times-Italic"/>
              </a:rPr>
              <a:t>n </a:t>
            </a:r>
            <a:r>
              <a:rPr lang="en-IN" sz="1800" b="1" i="0" u="none" strike="noStrike" baseline="0" dirty="0">
                <a:latin typeface="Symbol" panose="05050102010706020507" pitchFamily="18" charset="2"/>
              </a:rPr>
              <a:t>= </a:t>
            </a:r>
            <a:r>
              <a:rPr lang="en-IN" sz="1800" b="1" i="1" u="none" strike="noStrike" baseline="0" dirty="0">
                <a:latin typeface="Times-Italic"/>
              </a:rPr>
              <a:t>k </a:t>
            </a:r>
            <a:r>
              <a:rPr lang="en-IN" sz="1800" b="1" i="0" u="none" strike="noStrike" baseline="0" dirty="0">
                <a:latin typeface="Symbol" panose="05050102010706020507" pitchFamily="18" charset="2"/>
              </a:rPr>
              <a:t>+ </a:t>
            </a:r>
            <a:r>
              <a:rPr lang="en-IN" sz="1800" b="1" i="0" u="none" strike="noStrike" baseline="0" dirty="0">
                <a:latin typeface="Times-Roman"/>
              </a:rPr>
              <a:t>1</a:t>
            </a:r>
          </a:p>
          <a:p>
            <a:pPr algn="l"/>
            <a:r>
              <a:rPr lang="en-US" sz="1800" b="0" i="0" u="none" strike="noStrike" baseline="0" dirty="0">
                <a:latin typeface="Times-Roman"/>
              </a:rPr>
              <a:t>The extra bit, called the </a:t>
            </a:r>
            <a:r>
              <a:rPr lang="en-US" sz="1800" b="0" i="1" u="none" strike="noStrike" baseline="0" dirty="0">
                <a:latin typeface="Times-Italic"/>
              </a:rPr>
              <a:t>parity bit, </a:t>
            </a:r>
            <a:r>
              <a:rPr lang="en-US" sz="1800" b="0" i="0" u="none" strike="noStrike" baseline="0" dirty="0">
                <a:latin typeface="Times-Roman"/>
              </a:rPr>
              <a:t>is selected to make the total number of 1s in the codeword even.</a:t>
            </a:r>
            <a:endParaRPr lang="en-IN" b="1" dirty="0"/>
          </a:p>
        </p:txBody>
      </p:sp>
      <p:pic>
        <p:nvPicPr>
          <p:cNvPr id="5" name="Picture 4">
            <a:extLst>
              <a:ext uri="{FF2B5EF4-FFF2-40B4-BE49-F238E27FC236}">
                <a16:creationId xmlns:a16="http://schemas.microsoft.com/office/drawing/2014/main" id="{796707A4-87FF-308D-0C41-D3F403E12756}"/>
              </a:ext>
            </a:extLst>
          </p:cNvPr>
          <p:cNvPicPr>
            <a:picLocks noChangeAspect="1"/>
          </p:cNvPicPr>
          <p:nvPr/>
        </p:nvPicPr>
        <p:blipFill>
          <a:blip r:embed="rId2"/>
          <a:stretch>
            <a:fillRect/>
          </a:stretch>
        </p:blipFill>
        <p:spPr>
          <a:xfrm>
            <a:off x="1135082" y="2842051"/>
            <a:ext cx="6873836" cy="2415749"/>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2BA4085-0A57-FD8A-E5C0-E3793918CECE}"/>
                  </a:ext>
                </a:extLst>
              </p14:cNvPr>
              <p14:cNvContentPartPr/>
              <p14:nvPr/>
            </p14:nvContentPartPr>
            <p14:xfrm>
              <a:off x="-1857555" y="4209990"/>
              <a:ext cx="360" cy="360"/>
            </p14:xfrm>
          </p:contentPart>
        </mc:Choice>
        <mc:Fallback xmlns="">
          <p:pic>
            <p:nvPicPr>
              <p:cNvPr id="4" name="Ink 3">
                <a:extLst>
                  <a:ext uri="{FF2B5EF4-FFF2-40B4-BE49-F238E27FC236}">
                    <a16:creationId xmlns:a16="http://schemas.microsoft.com/office/drawing/2014/main" id="{52BA4085-0A57-FD8A-E5C0-E3793918CECE}"/>
                  </a:ext>
                </a:extLst>
              </p:cNvPr>
              <p:cNvPicPr/>
              <p:nvPr/>
            </p:nvPicPr>
            <p:blipFill>
              <a:blip r:embed="rId4"/>
              <a:stretch>
                <a:fillRect/>
              </a:stretch>
            </p:blipFill>
            <p:spPr>
              <a:xfrm>
                <a:off x="-1911195" y="410199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D40EFB51-42A8-64EF-3D75-81D9E2357A02}"/>
                  </a:ext>
                </a:extLst>
              </p14:cNvPr>
              <p14:cNvContentPartPr/>
              <p14:nvPr/>
            </p14:nvContentPartPr>
            <p14:xfrm>
              <a:off x="7667325" y="323430"/>
              <a:ext cx="249120" cy="903240"/>
            </p14:xfrm>
          </p:contentPart>
        </mc:Choice>
        <mc:Fallback xmlns="">
          <p:pic>
            <p:nvPicPr>
              <p:cNvPr id="6" name="Ink 5">
                <a:extLst>
                  <a:ext uri="{FF2B5EF4-FFF2-40B4-BE49-F238E27FC236}">
                    <a16:creationId xmlns:a16="http://schemas.microsoft.com/office/drawing/2014/main" id="{D40EFB51-42A8-64EF-3D75-81D9E2357A02}"/>
                  </a:ext>
                </a:extLst>
              </p:cNvPr>
              <p:cNvPicPr/>
              <p:nvPr/>
            </p:nvPicPr>
            <p:blipFill>
              <a:blip r:embed="rId6"/>
              <a:stretch>
                <a:fillRect/>
              </a:stretch>
            </p:blipFill>
            <p:spPr>
              <a:xfrm>
                <a:off x="7613325" y="215430"/>
                <a:ext cx="356760" cy="1118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36648DD5-382C-EF99-022E-6F80E0EF1D34}"/>
                  </a:ext>
                </a:extLst>
              </p14:cNvPr>
              <p14:cNvContentPartPr/>
              <p14:nvPr/>
            </p14:nvContentPartPr>
            <p14:xfrm>
              <a:off x="7762725" y="1781070"/>
              <a:ext cx="360" cy="360"/>
            </p14:xfrm>
          </p:contentPart>
        </mc:Choice>
        <mc:Fallback xmlns="">
          <p:pic>
            <p:nvPicPr>
              <p:cNvPr id="7" name="Ink 6">
                <a:extLst>
                  <a:ext uri="{FF2B5EF4-FFF2-40B4-BE49-F238E27FC236}">
                    <a16:creationId xmlns:a16="http://schemas.microsoft.com/office/drawing/2014/main" id="{36648DD5-382C-EF99-022E-6F80E0EF1D34}"/>
                  </a:ext>
                </a:extLst>
              </p:cNvPr>
              <p:cNvPicPr/>
              <p:nvPr/>
            </p:nvPicPr>
            <p:blipFill>
              <a:blip r:embed="rId4"/>
              <a:stretch>
                <a:fillRect/>
              </a:stretch>
            </p:blipFill>
            <p:spPr>
              <a:xfrm>
                <a:off x="7708725" y="1673430"/>
                <a:ext cx="108000" cy="216000"/>
              </a:xfrm>
              <a:prstGeom prst="rect">
                <a:avLst/>
              </a:prstGeom>
            </p:spPr>
          </p:pic>
        </mc:Fallback>
      </mc:AlternateContent>
    </p:spTree>
    <p:extLst>
      <p:ext uri="{BB962C8B-B14F-4D97-AF65-F5344CB8AC3E}">
        <p14:creationId xmlns:p14="http://schemas.microsoft.com/office/powerpoint/2010/main" val="326375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47573-E273-6571-8F88-2D9410CD3AE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BF122C0-5A0B-832B-1278-7AAF2945AD7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A6A5E9B-5DD0-2F21-63F1-510F377A98E4}"/>
              </a:ext>
            </a:extLst>
          </p:cNvPr>
          <p:cNvPicPr>
            <a:picLocks noChangeAspect="1"/>
          </p:cNvPicPr>
          <p:nvPr/>
        </p:nvPicPr>
        <p:blipFill>
          <a:blip r:embed="rId2"/>
          <a:stretch>
            <a:fillRect/>
          </a:stretch>
        </p:blipFill>
        <p:spPr>
          <a:xfrm>
            <a:off x="1302736" y="1524000"/>
            <a:ext cx="6538527" cy="3627434"/>
          </a:xfrm>
          <a:prstGeom prst="rect">
            <a:avLst/>
          </a:prstGeom>
        </p:spPr>
      </p:pic>
    </p:spTree>
    <p:extLst>
      <p:ext uri="{BB962C8B-B14F-4D97-AF65-F5344CB8AC3E}">
        <p14:creationId xmlns:p14="http://schemas.microsoft.com/office/powerpoint/2010/main" val="3787316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0C76B-61AB-82B6-DB68-E239C9D94C65}"/>
              </a:ext>
            </a:extLst>
          </p:cNvPr>
          <p:cNvSpPr>
            <a:spLocks noGrp="1"/>
          </p:cNvSpPr>
          <p:nvPr>
            <p:ph type="title"/>
          </p:nvPr>
        </p:nvSpPr>
        <p:spPr/>
        <p:txBody>
          <a:bodyPr/>
          <a:lstStyle/>
          <a:p>
            <a:r>
              <a:rPr lang="en-IN" dirty="0"/>
              <a:t>Encoder</a:t>
            </a:r>
          </a:p>
        </p:txBody>
      </p:sp>
      <p:sp>
        <p:nvSpPr>
          <p:cNvPr id="3" name="Content Placeholder 2">
            <a:extLst>
              <a:ext uri="{FF2B5EF4-FFF2-40B4-BE49-F238E27FC236}">
                <a16:creationId xmlns:a16="http://schemas.microsoft.com/office/drawing/2014/main" id="{7FA1C856-15A4-3A3B-EB97-8784B93E669C}"/>
              </a:ext>
            </a:extLst>
          </p:cNvPr>
          <p:cNvSpPr>
            <a:spLocks noGrp="1"/>
          </p:cNvSpPr>
          <p:nvPr>
            <p:ph idx="1"/>
          </p:nvPr>
        </p:nvSpPr>
        <p:spPr/>
        <p:txBody>
          <a:bodyPr/>
          <a:lstStyle/>
          <a:p>
            <a:pPr algn="l"/>
            <a:r>
              <a:rPr lang="en-IN" sz="1800" b="0" i="0" u="none" strike="noStrike" baseline="0" dirty="0">
                <a:latin typeface="Times-Roman"/>
              </a:rPr>
              <a:t>The encoder </a:t>
            </a:r>
            <a:r>
              <a:rPr lang="en-US" sz="1800" b="0" i="0" u="none" strike="noStrike" baseline="0" dirty="0">
                <a:latin typeface="Times-Roman"/>
              </a:rPr>
              <a:t>uses a generator that takes a copy of a 4-bit </a:t>
            </a:r>
            <a:r>
              <a:rPr lang="en-US" sz="1800" b="0" i="0" u="none" strike="noStrike" baseline="0" dirty="0" err="1">
                <a:latin typeface="Times-Roman"/>
              </a:rPr>
              <a:t>dataword</a:t>
            </a:r>
            <a:r>
              <a:rPr lang="en-US" sz="1800" b="0" i="0" u="none" strike="noStrike" baseline="0" dirty="0">
                <a:latin typeface="Times-Roman"/>
              </a:rPr>
              <a:t> (</a:t>
            </a:r>
            <a:r>
              <a:rPr lang="en-US" sz="1800" b="0" i="1" u="none" strike="noStrike" baseline="0" dirty="0">
                <a:latin typeface="Times-Italic"/>
              </a:rPr>
              <a:t>a</a:t>
            </a:r>
            <a:r>
              <a:rPr lang="en-US" sz="1800" b="0" i="0" u="none" strike="noStrike" baseline="0" dirty="0">
                <a:latin typeface="Times-Roman"/>
              </a:rPr>
              <a:t>0, </a:t>
            </a:r>
            <a:r>
              <a:rPr lang="en-US" sz="1800" b="0" i="1" u="none" strike="noStrike" baseline="0" dirty="0">
                <a:latin typeface="Times-Italic"/>
              </a:rPr>
              <a:t>a</a:t>
            </a:r>
            <a:r>
              <a:rPr lang="en-US" sz="1800" b="0" i="0" u="none" strike="noStrike" baseline="0" dirty="0">
                <a:latin typeface="Times-Roman"/>
              </a:rPr>
              <a:t>1, </a:t>
            </a:r>
            <a:r>
              <a:rPr lang="en-US" sz="1800" b="0" i="1" u="none" strike="noStrike" baseline="0" dirty="0">
                <a:latin typeface="Times-Italic"/>
              </a:rPr>
              <a:t>a</a:t>
            </a:r>
            <a:r>
              <a:rPr lang="en-US" sz="1800" b="0" i="0" u="none" strike="noStrike" baseline="0" dirty="0">
                <a:latin typeface="Times-Roman"/>
              </a:rPr>
              <a:t>2, and </a:t>
            </a:r>
            <a:r>
              <a:rPr lang="en-US" sz="1800" b="0" i="1" u="none" strike="noStrike" baseline="0" dirty="0">
                <a:latin typeface="Times-Italic"/>
              </a:rPr>
              <a:t>a</a:t>
            </a:r>
            <a:r>
              <a:rPr lang="en-US" sz="1800" b="0" i="0" u="none" strike="noStrike" baseline="0" dirty="0">
                <a:latin typeface="Times-Roman"/>
              </a:rPr>
              <a:t>3) and generates a parity bit </a:t>
            </a:r>
            <a:r>
              <a:rPr lang="en-US" sz="1800" b="0" i="1" u="none" strike="noStrike" baseline="0" dirty="0">
                <a:latin typeface="Times-Italic"/>
              </a:rPr>
              <a:t>r</a:t>
            </a:r>
            <a:r>
              <a:rPr lang="en-US" sz="1800" b="0" i="0" u="none" strike="noStrike" baseline="0" dirty="0">
                <a:latin typeface="Times-Roman"/>
              </a:rPr>
              <a:t>0. </a:t>
            </a:r>
          </a:p>
          <a:p>
            <a:pPr algn="l"/>
            <a:r>
              <a:rPr lang="en-US" sz="1800" b="0" i="0" u="none" strike="noStrike" baseline="0" dirty="0">
                <a:latin typeface="Times-Roman"/>
              </a:rPr>
              <a:t>The </a:t>
            </a:r>
            <a:r>
              <a:rPr lang="en-US" sz="1800" b="0" i="0" u="none" strike="noStrike" baseline="0" dirty="0" err="1">
                <a:latin typeface="Times-Roman"/>
              </a:rPr>
              <a:t>dataword</a:t>
            </a:r>
            <a:r>
              <a:rPr lang="en-US" sz="1800" b="0" i="0" u="none" strike="noStrike" baseline="0" dirty="0">
                <a:latin typeface="Times-Roman"/>
              </a:rPr>
              <a:t> bits and the parity bit create the 5-bit codeword. The parity bit that is added makes the number of 1s in the codeword even. </a:t>
            </a:r>
          </a:p>
          <a:p>
            <a:pPr algn="l"/>
            <a:r>
              <a:rPr lang="en-US" sz="1800" b="0" i="0" u="none" strike="noStrike" baseline="0" dirty="0">
                <a:latin typeface="Times-Roman"/>
              </a:rPr>
              <a:t>This is normally done by adding the 4 bits of the </a:t>
            </a:r>
            <a:r>
              <a:rPr lang="en-US" sz="1800" b="0" i="0" u="none" strike="noStrike" baseline="0" dirty="0" err="1">
                <a:latin typeface="Times-Roman"/>
              </a:rPr>
              <a:t>dataword</a:t>
            </a:r>
            <a:r>
              <a:rPr lang="en-US" sz="1800" b="0" i="0" u="none" strike="noStrike" baseline="0" dirty="0">
                <a:latin typeface="Times-Roman"/>
              </a:rPr>
              <a:t> (modulo-2); </a:t>
            </a:r>
          </a:p>
          <a:p>
            <a:pPr algn="l"/>
            <a:r>
              <a:rPr lang="en-US" sz="1800" dirty="0">
                <a:latin typeface="Times-Roman"/>
              </a:rPr>
              <a:t>T</a:t>
            </a:r>
            <a:r>
              <a:rPr lang="en-US" sz="1800" b="0" i="0" u="none" strike="noStrike" baseline="0" dirty="0">
                <a:latin typeface="Times-Roman"/>
              </a:rPr>
              <a:t>he result is the parity bit.</a:t>
            </a:r>
          </a:p>
          <a:p>
            <a:pPr algn="l"/>
            <a:endParaRPr lang="en-US" sz="1800" dirty="0">
              <a:latin typeface="Times-Roman"/>
            </a:endParaRPr>
          </a:p>
        </p:txBody>
      </p:sp>
      <p:pic>
        <p:nvPicPr>
          <p:cNvPr id="5" name="Picture 4">
            <a:extLst>
              <a:ext uri="{FF2B5EF4-FFF2-40B4-BE49-F238E27FC236}">
                <a16:creationId xmlns:a16="http://schemas.microsoft.com/office/drawing/2014/main" id="{30F734F2-CC9E-C4C7-1BFF-E0911CA209C9}"/>
              </a:ext>
            </a:extLst>
          </p:cNvPr>
          <p:cNvPicPr>
            <a:picLocks noChangeAspect="1"/>
          </p:cNvPicPr>
          <p:nvPr/>
        </p:nvPicPr>
        <p:blipFill>
          <a:blip r:embed="rId2"/>
          <a:stretch>
            <a:fillRect/>
          </a:stretch>
        </p:blipFill>
        <p:spPr>
          <a:xfrm>
            <a:off x="2419163" y="4114800"/>
            <a:ext cx="4305673" cy="396274"/>
          </a:xfrm>
          <a:prstGeom prst="rect">
            <a:avLst/>
          </a:prstGeom>
        </p:spPr>
      </p:pic>
      <p:sp>
        <p:nvSpPr>
          <p:cNvPr id="4" name="TextBox 3">
            <a:extLst>
              <a:ext uri="{FF2B5EF4-FFF2-40B4-BE49-F238E27FC236}">
                <a16:creationId xmlns:a16="http://schemas.microsoft.com/office/drawing/2014/main" id="{9D28DE0C-49EB-E554-9497-04DFC905F847}"/>
              </a:ext>
            </a:extLst>
          </p:cNvPr>
          <p:cNvSpPr txBox="1"/>
          <p:nvPr/>
        </p:nvSpPr>
        <p:spPr>
          <a:xfrm>
            <a:off x="2409331" y="4629405"/>
            <a:ext cx="39624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r</a:t>
            </a:r>
            <a:r>
              <a:rPr lang="en-IN" sz="2000" b="1" baseline="-25000" dirty="0">
                <a:latin typeface="Times New Roman" panose="02020603050405020304" pitchFamily="18" charset="0"/>
                <a:cs typeface="Times New Roman" panose="02020603050405020304" pitchFamily="18" charset="0"/>
              </a:rPr>
              <a:t>0</a:t>
            </a:r>
            <a:r>
              <a:rPr lang="en-IN" sz="2000" b="1" dirty="0">
                <a:latin typeface="Times New Roman" panose="02020603050405020304" pitchFamily="18" charset="0"/>
                <a:cs typeface="Times New Roman" panose="02020603050405020304" pitchFamily="18" charset="0"/>
              </a:rPr>
              <a:t> = ∑ a</a:t>
            </a:r>
            <a:r>
              <a:rPr lang="en-IN" sz="2000" b="1" baseline="-25000" dirty="0">
                <a:latin typeface="Times New Roman" panose="02020603050405020304" pitchFamily="18" charset="0"/>
                <a:cs typeface="Times New Roman" panose="02020603050405020304" pitchFamily="18" charset="0"/>
              </a:rPr>
              <a:t>i</a:t>
            </a:r>
            <a:r>
              <a:rPr lang="en-IN" sz="2000" b="1" dirty="0">
                <a:latin typeface="Times New Roman" panose="02020603050405020304" pitchFamily="18" charset="0"/>
                <a:cs typeface="Times New Roman" panose="02020603050405020304" pitchFamily="18" charset="0"/>
              </a:rPr>
              <a:t> mod 2</a:t>
            </a:r>
          </a:p>
        </p:txBody>
      </p:sp>
    </p:spTree>
    <p:extLst>
      <p:ext uri="{BB962C8B-B14F-4D97-AF65-F5344CB8AC3E}">
        <p14:creationId xmlns:p14="http://schemas.microsoft.com/office/powerpoint/2010/main" val="3842269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0C76B-61AB-82B6-DB68-E239C9D94C6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FA1C856-15A4-3A3B-EB97-8784B93E669C}"/>
              </a:ext>
            </a:extLst>
          </p:cNvPr>
          <p:cNvSpPr>
            <a:spLocks noGrp="1"/>
          </p:cNvSpPr>
          <p:nvPr>
            <p:ph idx="1"/>
          </p:nvPr>
        </p:nvSpPr>
        <p:spPr/>
        <p:txBody>
          <a:bodyPr/>
          <a:lstStyle/>
          <a:p>
            <a:pPr algn="l"/>
            <a:r>
              <a:rPr lang="en-US" sz="1800" b="0" i="0" u="none" strike="noStrike" baseline="0" dirty="0">
                <a:latin typeface="Times-Roman"/>
              </a:rPr>
              <a:t>If the number of 1s is even, the result is 0; if the number of 1s is odd, the result is 1.</a:t>
            </a:r>
          </a:p>
          <a:p>
            <a:pPr algn="l"/>
            <a:r>
              <a:rPr lang="en-US" sz="1800" b="0" i="0" u="none" strike="noStrike" baseline="0" dirty="0">
                <a:latin typeface="Times-Roman"/>
              </a:rPr>
              <a:t>The sender sends the codeword, which may be corrupted during transmission. </a:t>
            </a:r>
          </a:p>
          <a:p>
            <a:pPr algn="l"/>
            <a:r>
              <a:rPr lang="en-US" sz="1800" b="0" i="0" u="none" strike="noStrike" baseline="0" dirty="0">
                <a:latin typeface="Times-Roman"/>
              </a:rPr>
              <a:t>The</a:t>
            </a:r>
            <a:r>
              <a:rPr lang="en-US" sz="1800" dirty="0">
                <a:latin typeface="Times-Roman"/>
              </a:rPr>
              <a:t> </a:t>
            </a:r>
            <a:r>
              <a:rPr lang="en-US" sz="1800" b="0" i="0" u="none" strike="noStrike" baseline="0" dirty="0">
                <a:latin typeface="Times-Roman"/>
              </a:rPr>
              <a:t>receiver receives a 5-bit word. The checker at the receiver does the same thing as the generator in the sender with one exception: The addition is done over all 5 bits.</a:t>
            </a:r>
          </a:p>
          <a:p>
            <a:pPr algn="l"/>
            <a:r>
              <a:rPr lang="en-US" sz="1800" b="0" i="0" u="none" strike="noStrike" baseline="0" dirty="0">
                <a:latin typeface="Times-Roman"/>
              </a:rPr>
              <a:t>Result is called the </a:t>
            </a:r>
            <a:r>
              <a:rPr lang="en-US" sz="1800" b="1" i="1" u="none" strike="noStrike" baseline="0" dirty="0">
                <a:latin typeface="Times-BoldItalic"/>
              </a:rPr>
              <a:t>syndrome</a:t>
            </a:r>
            <a:r>
              <a:rPr lang="en-US" sz="1800" b="1" i="0" u="none" strike="noStrike" baseline="0" dirty="0">
                <a:latin typeface="Times-Bold"/>
              </a:rPr>
              <a:t>, </a:t>
            </a:r>
            <a:r>
              <a:rPr lang="en-US" sz="1800" b="0" i="0" u="none" strike="noStrike" baseline="0" dirty="0">
                <a:latin typeface="Times-Roman"/>
              </a:rPr>
              <a:t>is just 1 bit. The syndrome is 0 when the number of 1s in the received codeword is even; otherwise, it is 1.</a:t>
            </a:r>
            <a:endParaRPr lang="en-US" sz="1800" dirty="0">
              <a:latin typeface="Times-Roman"/>
            </a:endParaRPr>
          </a:p>
        </p:txBody>
      </p:sp>
      <p:pic>
        <p:nvPicPr>
          <p:cNvPr id="6" name="Picture 5">
            <a:extLst>
              <a:ext uri="{FF2B5EF4-FFF2-40B4-BE49-F238E27FC236}">
                <a16:creationId xmlns:a16="http://schemas.microsoft.com/office/drawing/2014/main" id="{797D7113-BD31-A259-A486-45AD34FCB04D}"/>
              </a:ext>
            </a:extLst>
          </p:cNvPr>
          <p:cNvPicPr>
            <a:picLocks noChangeAspect="1"/>
          </p:cNvPicPr>
          <p:nvPr/>
        </p:nvPicPr>
        <p:blipFill>
          <a:blip r:embed="rId2"/>
          <a:stretch>
            <a:fillRect/>
          </a:stretch>
        </p:blipFill>
        <p:spPr>
          <a:xfrm>
            <a:off x="2053371" y="4114800"/>
            <a:ext cx="5037257" cy="365792"/>
          </a:xfrm>
          <a:prstGeom prst="rect">
            <a:avLst/>
          </a:prstGeom>
        </p:spPr>
      </p:pic>
      <p:sp>
        <p:nvSpPr>
          <p:cNvPr id="4" name="TextBox 3">
            <a:extLst>
              <a:ext uri="{FF2B5EF4-FFF2-40B4-BE49-F238E27FC236}">
                <a16:creationId xmlns:a16="http://schemas.microsoft.com/office/drawing/2014/main" id="{9C25C6B6-179E-0CFD-01B1-193A35EC7CA5}"/>
              </a:ext>
            </a:extLst>
          </p:cNvPr>
          <p:cNvSpPr txBox="1"/>
          <p:nvPr/>
        </p:nvSpPr>
        <p:spPr>
          <a:xfrm>
            <a:off x="2053371" y="4663154"/>
            <a:ext cx="39624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s</a:t>
            </a:r>
            <a:r>
              <a:rPr lang="en-IN" sz="2000" b="1" baseline="-25000" dirty="0">
                <a:latin typeface="Times New Roman" panose="02020603050405020304" pitchFamily="18" charset="0"/>
                <a:cs typeface="Times New Roman" panose="02020603050405020304" pitchFamily="18" charset="0"/>
              </a:rPr>
              <a:t>0</a:t>
            </a:r>
            <a:r>
              <a:rPr lang="en-IN" sz="2000" b="1" dirty="0">
                <a:latin typeface="Times New Roman" panose="02020603050405020304" pitchFamily="18" charset="0"/>
                <a:cs typeface="Times New Roman" panose="02020603050405020304" pitchFamily="18" charset="0"/>
              </a:rPr>
              <a:t> = ∑ b</a:t>
            </a:r>
            <a:r>
              <a:rPr lang="en-IN" sz="2000" b="1" baseline="-25000" dirty="0">
                <a:latin typeface="Times New Roman" panose="02020603050405020304" pitchFamily="18" charset="0"/>
                <a:cs typeface="Times New Roman" panose="02020603050405020304" pitchFamily="18" charset="0"/>
              </a:rPr>
              <a:t>i</a:t>
            </a:r>
            <a:r>
              <a:rPr lang="en-IN" sz="2000" b="1" dirty="0">
                <a:latin typeface="Times New Roman" panose="02020603050405020304" pitchFamily="18" charset="0"/>
                <a:cs typeface="Times New Roman" panose="02020603050405020304" pitchFamily="18" charset="0"/>
              </a:rPr>
              <a:t> + q</a:t>
            </a:r>
            <a:r>
              <a:rPr lang="en-IN" sz="2000" b="1" baseline="-25000" dirty="0">
                <a:latin typeface="Times New Roman" panose="02020603050405020304" pitchFamily="18" charset="0"/>
                <a:cs typeface="Times New Roman" panose="02020603050405020304" pitchFamily="18" charset="0"/>
              </a:rPr>
              <a:t>0</a:t>
            </a:r>
            <a:r>
              <a:rPr lang="en-IN" sz="2000" b="1" dirty="0">
                <a:latin typeface="Times New Roman" panose="02020603050405020304" pitchFamily="18" charset="0"/>
                <a:cs typeface="Times New Roman" panose="02020603050405020304" pitchFamily="18" charset="0"/>
              </a:rPr>
              <a:t> mod 2</a:t>
            </a:r>
          </a:p>
        </p:txBody>
      </p:sp>
    </p:spTree>
    <p:extLst>
      <p:ext uri="{BB962C8B-B14F-4D97-AF65-F5344CB8AC3E}">
        <p14:creationId xmlns:p14="http://schemas.microsoft.com/office/powerpoint/2010/main" val="3563267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211DD-91F1-E6F5-0BD4-75E391A27A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3DD679E-FCBD-B244-78C6-3756937F59F8}"/>
              </a:ext>
            </a:extLst>
          </p:cNvPr>
          <p:cNvSpPr>
            <a:spLocks noGrp="1"/>
          </p:cNvSpPr>
          <p:nvPr>
            <p:ph idx="1"/>
          </p:nvPr>
        </p:nvSpPr>
        <p:spPr/>
        <p:txBody>
          <a:bodyPr/>
          <a:lstStyle/>
          <a:p>
            <a:pPr algn="l"/>
            <a:r>
              <a:rPr lang="en-US" sz="1800" b="0" i="0" u="none" strike="noStrike" baseline="0" dirty="0">
                <a:latin typeface="Times-Roman"/>
              </a:rPr>
              <a:t>If the syndrome is 0, there is no detectable error in the received codeword; the data portion of the received codeword is accepted as the </a:t>
            </a:r>
            <a:r>
              <a:rPr lang="en-US" sz="1800" b="0" i="0" u="none" strike="noStrike" baseline="0" dirty="0" err="1">
                <a:latin typeface="Times-Roman"/>
              </a:rPr>
              <a:t>dataword</a:t>
            </a:r>
            <a:r>
              <a:rPr lang="en-US" sz="1800" b="0" i="0" u="none" strike="noStrike" baseline="0" dirty="0">
                <a:latin typeface="Times-Roman"/>
              </a:rPr>
              <a:t>; </a:t>
            </a:r>
          </a:p>
          <a:p>
            <a:pPr algn="l"/>
            <a:r>
              <a:rPr lang="en-US" sz="1800" b="0" i="0" u="none" strike="noStrike" baseline="0" dirty="0">
                <a:latin typeface="Times-Roman"/>
              </a:rPr>
              <a:t>if the syndrome is 1, the data portion of the received codeword is discarded. </a:t>
            </a:r>
          </a:p>
          <a:p>
            <a:pPr algn="l"/>
            <a:r>
              <a:rPr lang="en-US" sz="1800" b="0" i="0" u="none" strike="noStrike" baseline="0" dirty="0">
                <a:latin typeface="Times-Roman"/>
              </a:rPr>
              <a:t>The </a:t>
            </a:r>
            <a:r>
              <a:rPr lang="en-US" sz="1800" b="0" i="0" u="none" strike="noStrike" baseline="0" dirty="0" err="1">
                <a:latin typeface="Times-Roman"/>
              </a:rPr>
              <a:t>dataword</a:t>
            </a:r>
            <a:r>
              <a:rPr lang="en-US" sz="1800" b="0" i="0" u="none" strike="noStrike" baseline="0" dirty="0">
                <a:latin typeface="Times-Roman"/>
              </a:rPr>
              <a:t> is not created.</a:t>
            </a:r>
            <a:endParaRPr lang="en-IN" dirty="0"/>
          </a:p>
        </p:txBody>
      </p:sp>
    </p:spTree>
    <p:extLst>
      <p:ext uri="{BB962C8B-B14F-4D97-AF65-F5344CB8AC3E}">
        <p14:creationId xmlns:p14="http://schemas.microsoft.com/office/powerpoint/2010/main" val="3443518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E23E-B0D9-BADB-D591-20030484E1FC}"/>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BD108DA9-1BC1-4462-F788-02721611BFC0}"/>
              </a:ext>
            </a:extLst>
          </p:cNvPr>
          <p:cNvSpPr>
            <a:spLocks noGrp="1"/>
          </p:cNvSpPr>
          <p:nvPr>
            <p:ph idx="1"/>
          </p:nvPr>
        </p:nvSpPr>
        <p:spPr/>
        <p:txBody>
          <a:bodyPr/>
          <a:lstStyle/>
          <a:p>
            <a:pPr algn="l"/>
            <a:r>
              <a:rPr lang="en-US" sz="1800" b="0" i="0" u="none" strike="noStrike" baseline="0" dirty="0">
                <a:latin typeface="Times-Roman"/>
              </a:rPr>
              <a:t>Assume the sender sends the </a:t>
            </a:r>
            <a:r>
              <a:rPr lang="en-US" sz="1800" b="0" i="0" u="none" strike="noStrike" baseline="0" dirty="0" err="1">
                <a:latin typeface="Times-Roman"/>
              </a:rPr>
              <a:t>dataword</a:t>
            </a:r>
            <a:r>
              <a:rPr lang="en-US" sz="1800" b="0" i="0" u="none" strike="noStrike" baseline="0" dirty="0">
                <a:latin typeface="Times-Roman"/>
              </a:rPr>
              <a:t> 1011. The codeword created from this </a:t>
            </a:r>
            <a:r>
              <a:rPr lang="en-US" sz="1800" b="0" i="0" u="none" strike="noStrike" baseline="0" dirty="0" err="1">
                <a:latin typeface="Times-Roman"/>
              </a:rPr>
              <a:t>dataword</a:t>
            </a:r>
            <a:r>
              <a:rPr lang="en-US" sz="1800" b="0" i="0" u="none" strike="noStrike" baseline="0" dirty="0">
                <a:latin typeface="Times-Roman"/>
              </a:rPr>
              <a:t> is 10111, which is sent to the receiver. The following five cases.</a:t>
            </a:r>
          </a:p>
          <a:p>
            <a:pPr algn="l"/>
            <a:endParaRPr lang="en-US" sz="1800" dirty="0">
              <a:latin typeface="Times-Roman"/>
            </a:endParaRPr>
          </a:p>
          <a:p>
            <a:pPr algn="l">
              <a:buFont typeface="+mj-lt"/>
              <a:buAutoNum type="arabicPeriod"/>
            </a:pPr>
            <a:r>
              <a:rPr lang="en-US" sz="1800" b="0" i="0" u="none" strike="noStrike" baseline="0" dirty="0">
                <a:solidFill>
                  <a:srgbClr val="000000"/>
                </a:solidFill>
                <a:latin typeface="Times-Roman"/>
              </a:rPr>
              <a:t>No error occurs; the received codeword is 10111. The syndrome is 0. The </a:t>
            </a:r>
            <a:r>
              <a:rPr lang="en-US" sz="1800" b="0" i="0" u="none" strike="noStrike" baseline="0" dirty="0" err="1">
                <a:solidFill>
                  <a:srgbClr val="000000"/>
                </a:solidFill>
                <a:latin typeface="Times-Roman"/>
              </a:rPr>
              <a:t>dataword</a:t>
            </a:r>
            <a:r>
              <a:rPr lang="en-US" sz="1800" b="0" i="0" u="none" strike="noStrike" baseline="0" dirty="0">
                <a:solidFill>
                  <a:srgbClr val="000000"/>
                </a:solidFill>
                <a:latin typeface="Times-Roman"/>
              </a:rPr>
              <a:t> 1011 is </a:t>
            </a:r>
            <a:r>
              <a:rPr lang="en-IN" sz="1800" b="0" i="0" u="none" strike="noStrike" baseline="0" dirty="0">
                <a:solidFill>
                  <a:srgbClr val="000000"/>
                </a:solidFill>
                <a:latin typeface="Times-Roman"/>
              </a:rPr>
              <a:t>created.</a:t>
            </a:r>
          </a:p>
          <a:p>
            <a:pPr algn="l">
              <a:buFont typeface="+mj-lt"/>
              <a:buAutoNum type="arabicPeriod"/>
            </a:pPr>
            <a:r>
              <a:rPr lang="en-US" sz="1800" b="1" i="0" u="none" strike="noStrike" baseline="0" dirty="0">
                <a:solidFill>
                  <a:srgbClr val="00FFFF"/>
                </a:solidFill>
                <a:latin typeface="Times-Bold"/>
              </a:rPr>
              <a:t> </a:t>
            </a:r>
            <a:r>
              <a:rPr lang="en-US" sz="1800" b="0" i="0" u="none" strike="noStrike" baseline="0" dirty="0">
                <a:solidFill>
                  <a:srgbClr val="000000"/>
                </a:solidFill>
                <a:latin typeface="Times-Roman"/>
              </a:rPr>
              <a:t>One single-bit error changes </a:t>
            </a:r>
            <a:r>
              <a:rPr lang="en-US" sz="1800" b="0" i="1" u="none" strike="noStrike" baseline="0" dirty="0">
                <a:solidFill>
                  <a:srgbClr val="000000"/>
                </a:solidFill>
                <a:latin typeface="Times-Italic"/>
              </a:rPr>
              <a:t>a</a:t>
            </a:r>
            <a:r>
              <a:rPr lang="en-US" sz="1800" b="0" i="0" u="none" strike="noStrike" baseline="0" dirty="0">
                <a:solidFill>
                  <a:srgbClr val="000000"/>
                </a:solidFill>
                <a:latin typeface="Times-Roman"/>
              </a:rPr>
              <a:t>1. The received codeword is 10</a:t>
            </a:r>
            <a:r>
              <a:rPr lang="en-US" sz="1800" b="1" i="0" u="none" strike="noStrike" baseline="0" dirty="0">
                <a:solidFill>
                  <a:srgbClr val="00FFFF"/>
                </a:solidFill>
                <a:latin typeface="Times-Bold"/>
              </a:rPr>
              <a:t>0</a:t>
            </a:r>
            <a:r>
              <a:rPr lang="en-US" sz="1800" b="0" i="0" u="none" strike="noStrike" baseline="0" dirty="0">
                <a:solidFill>
                  <a:srgbClr val="000000"/>
                </a:solidFill>
                <a:latin typeface="Times-Roman"/>
              </a:rPr>
              <a:t>11. The syndrome is 1. No </a:t>
            </a:r>
            <a:r>
              <a:rPr lang="en-IN" sz="1800" b="0" i="0" u="none" strike="noStrike" baseline="0" dirty="0" err="1">
                <a:solidFill>
                  <a:srgbClr val="000000"/>
                </a:solidFill>
                <a:latin typeface="Times-Roman"/>
              </a:rPr>
              <a:t>dataword</a:t>
            </a:r>
            <a:r>
              <a:rPr lang="en-IN" sz="1800" b="0" i="0" u="none" strike="noStrike" baseline="0" dirty="0">
                <a:solidFill>
                  <a:srgbClr val="000000"/>
                </a:solidFill>
                <a:latin typeface="Times-Roman"/>
              </a:rPr>
              <a:t> is created.</a:t>
            </a:r>
          </a:p>
          <a:p>
            <a:pPr algn="l">
              <a:buFont typeface="+mj-lt"/>
              <a:buAutoNum type="arabicPeriod"/>
            </a:pPr>
            <a:r>
              <a:rPr lang="en-US" sz="1800" b="0" i="0" u="none" strike="noStrike" baseline="0" dirty="0">
                <a:solidFill>
                  <a:srgbClr val="000000"/>
                </a:solidFill>
                <a:latin typeface="Times-Roman"/>
              </a:rPr>
              <a:t>One single-bit error changes </a:t>
            </a:r>
            <a:r>
              <a:rPr lang="en-US" sz="1800" b="0" i="1" u="none" strike="noStrike" baseline="0" dirty="0">
                <a:solidFill>
                  <a:srgbClr val="000000"/>
                </a:solidFill>
                <a:latin typeface="Times-Italic"/>
              </a:rPr>
              <a:t>r</a:t>
            </a:r>
            <a:r>
              <a:rPr lang="en-US" sz="1800" b="0" i="0" u="none" strike="noStrike" baseline="0" dirty="0">
                <a:solidFill>
                  <a:srgbClr val="000000"/>
                </a:solidFill>
                <a:latin typeface="Times-Roman"/>
              </a:rPr>
              <a:t>0. The received codeword is 1011</a:t>
            </a:r>
            <a:r>
              <a:rPr lang="en-US" sz="1800" b="1" i="0" u="none" strike="noStrike" baseline="0" dirty="0">
                <a:solidFill>
                  <a:srgbClr val="00FFFF"/>
                </a:solidFill>
                <a:latin typeface="Times-Bold"/>
              </a:rPr>
              <a:t>0</a:t>
            </a:r>
            <a:r>
              <a:rPr lang="en-US" sz="1800" b="0" i="0" u="none" strike="noStrike" baseline="0" dirty="0">
                <a:solidFill>
                  <a:srgbClr val="000000"/>
                </a:solidFill>
                <a:latin typeface="Times-Roman"/>
              </a:rPr>
              <a:t>. The syndrome is 1. No </a:t>
            </a:r>
            <a:r>
              <a:rPr lang="en-US" sz="1800" b="0" i="0" u="none" strike="noStrike" baseline="0" dirty="0" err="1">
                <a:solidFill>
                  <a:srgbClr val="000000"/>
                </a:solidFill>
                <a:latin typeface="Times-Roman"/>
              </a:rPr>
              <a:t>dataword</a:t>
            </a:r>
            <a:r>
              <a:rPr lang="en-US" sz="1800" dirty="0">
                <a:solidFill>
                  <a:srgbClr val="000000"/>
                </a:solidFill>
                <a:latin typeface="Times-Roman"/>
              </a:rPr>
              <a:t> </a:t>
            </a:r>
            <a:r>
              <a:rPr lang="en-US" sz="1800" b="0" i="0" u="none" strike="noStrike" baseline="0" dirty="0">
                <a:solidFill>
                  <a:srgbClr val="000000"/>
                </a:solidFill>
                <a:latin typeface="Times-Roman"/>
              </a:rPr>
              <a:t>is created. Note that although none of the </a:t>
            </a:r>
            <a:r>
              <a:rPr lang="en-US" sz="1800" b="0" i="0" u="none" strike="noStrike" baseline="0" dirty="0" err="1">
                <a:solidFill>
                  <a:srgbClr val="000000"/>
                </a:solidFill>
                <a:latin typeface="Times-Roman"/>
              </a:rPr>
              <a:t>dataword</a:t>
            </a:r>
            <a:r>
              <a:rPr lang="en-US" sz="1800" b="0" i="0" u="none" strike="noStrike" baseline="0" dirty="0">
                <a:solidFill>
                  <a:srgbClr val="000000"/>
                </a:solidFill>
                <a:latin typeface="Times-Roman"/>
              </a:rPr>
              <a:t> bits are corrupted, no </a:t>
            </a:r>
            <a:r>
              <a:rPr lang="en-US" sz="1800" b="0" i="0" u="none" strike="noStrike" baseline="0" dirty="0" err="1">
                <a:solidFill>
                  <a:srgbClr val="000000"/>
                </a:solidFill>
                <a:latin typeface="Times-Roman"/>
              </a:rPr>
              <a:t>dataword</a:t>
            </a:r>
            <a:r>
              <a:rPr lang="en-US" sz="1800" b="0" i="0" u="none" strike="noStrike" baseline="0" dirty="0">
                <a:solidFill>
                  <a:srgbClr val="000000"/>
                </a:solidFill>
                <a:latin typeface="Times-Roman"/>
              </a:rPr>
              <a:t> is created because the code is not sophisticated enough to show the position of the corrupted bit.</a:t>
            </a:r>
            <a:endParaRPr lang="en-IN" dirty="0"/>
          </a:p>
        </p:txBody>
      </p:sp>
    </p:spTree>
    <p:extLst>
      <p:ext uri="{BB962C8B-B14F-4D97-AF65-F5344CB8AC3E}">
        <p14:creationId xmlns:p14="http://schemas.microsoft.com/office/powerpoint/2010/main" val="1249717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7DF74-DEE5-86E1-1485-2E7754FD5D8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14E226D-A557-09F4-F17E-DAE12D329050}"/>
              </a:ext>
            </a:extLst>
          </p:cNvPr>
          <p:cNvSpPr>
            <a:spLocks noGrp="1"/>
          </p:cNvSpPr>
          <p:nvPr>
            <p:ph idx="1"/>
          </p:nvPr>
        </p:nvSpPr>
        <p:spPr/>
        <p:txBody>
          <a:bodyPr/>
          <a:lstStyle/>
          <a:p>
            <a:pPr marL="0" indent="0" algn="l">
              <a:buNone/>
            </a:pPr>
            <a:r>
              <a:rPr lang="en-US" sz="1800" b="0" i="0" u="none" strike="noStrike" baseline="0" dirty="0">
                <a:solidFill>
                  <a:srgbClr val="000000"/>
                </a:solidFill>
                <a:latin typeface="Times-Roman"/>
              </a:rPr>
              <a:t>4. An error changes </a:t>
            </a:r>
            <a:r>
              <a:rPr lang="en-US" sz="1800" b="0" i="1" u="none" strike="noStrike" baseline="0" dirty="0">
                <a:solidFill>
                  <a:srgbClr val="000000"/>
                </a:solidFill>
                <a:latin typeface="Times-Italic"/>
              </a:rPr>
              <a:t>r</a:t>
            </a:r>
            <a:r>
              <a:rPr lang="en-US" sz="1800" b="0" i="0" u="none" strike="noStrike" baseline="0" dirty="0">
                <a:solidFill>
                  <a:srgbClr val="000000"/>
                </a:solidFill>
                <a:latin typeface="Times-Roman"/>
              </a:rPr>
              <a:t>0 and a second error changes </a:t>
            </a:r>
            <a:r>
              <a:rPr lang="en-US" sz="1800" b="0" i="1" u="none" strike="noStrike" baseline="0" dirty="0">
                <a:solidFill>
                  <a:srgbClr val="000000"/>
                </a:solidFill>
                <a:latin typeface="Times-Italic"/>
              </a:rPr>
              <a:t>a</a:t>
            </a:r>
            <a:r>
              <a:rPr lang="en-US" sz="1800" b="0" i="0" u="none" strike="noStrike" baseline="0" dirty="0">
                <a:solidFill>
                  <a:srgbClr val="000000"/>
                </a:solidFill>
                <a:latin typeface="Times-Roman"/>
              </a:rPr>
              <a:t>3. The received codeword is </a:t>
            </a:r>
            <a:r>
              <a:rPr lang="en-US" sz="1800" b="1" i="0" u="none" strike="noStrike" baseline="0" dirty="0">
                <a:solidFill>
                  <a:srgbClr val="00FFFF"/>
                </a:solidFill>
                <a:latin typeface="Times-Bold"/>
              </a:rPr>
              <a:t>0</a:t>
            </a:r>
            <a:r>
              <a:rPr lang="en-US" sz="1800" b="0" i="0" u="none" strike="noStrike" baseline="0" dirty="0">
                <a:solidFill>
                  <a:srgbClr val="000000"/>
                </a:solidFill>
                <a:latin typeface="Times-Roman"/>
              </a:rPr>
              <a:t>011</a:t>
            </a:r>
            <a:r>
              <a:rPr lang="en-US" sz="1800" b="1" i="0" u="none" strike="noStrike" baseline="0" dirty="0">
                <a:solidFill>
                  <a:srgbClr val="00FFFF"/>
                </a:solidFill>
                <a:latin typeface="Times-Bold"/>
              </a:rPr>
              <a:t>0</a:t>
            </a:r>
            <a:r>
              <a:rPr lang="en-US" sz="1800" b="0" i="0" u="none" strike="noStrike" baseline="0" dirty="0">
                <a:solidFill>
                  <a:srgbClr val="000000"/>
                </a:solidFill>
                <a:latin typeface="Times-Roman"/>
              </a:rPr>
              <a:t>. The syndrome is 0. The </a:t>
            </a:r>
            <a:r>
              <a:rPr lang="en-US" sz="1800" b="0" i="0" u="none" strike="noStrike" baseline="0" dirty="0" err="1">
                <a:solidFill>
                  <a:srgbClr val="000000"/>
                </a:solidFill>
                <a:latin typeface="Times-Roman"/>
              </a:rPr>
              <a:t>dataword</a:t>
            </a:r>
            <a:r>
              <a:rPr lang="en-US" sz="1800" b="0" i="0" u="none" strike="noStrike" baseline="0" dirty="0">
                <a:solidFill>
                  <a:srgbClr val="000000"/>
                </a:solidFill>
                <a:latin typeface="Times-Roman"/>
              </a:rPr>
              <a:t> 0011 is created at the receiver. Note that here the </a:t>
            </a:r>
            <a:r>
              <a:rPr lang="en-US" sz="1800" b="0" i="0" u="none" strike="noStrike" baseline="0" dirty="0" err="1">
                <a:solidFill>
                  <a:srgbClr val="000000"/>
                </a:solidFill>
                <a:latin typeface="Times-Roman"/>
              </a:rPr>
              <a:t>dataword</a:t>
            </a:r>
            <a:r>
              <a:rPr lang="en-US" sz="1800" b="0" i="0" u="none" strike="noStrike" baseline="0" dirty="0">
                <a:solidFill>
                  <a:srgbClr val="000000"/>
                </a:solidFill>
                <a:latin typeface="Times-Roman"/>
              </a:rPr>
              <a:t> is wrongly created due to the syndrome value. </a:t>
            </a:r>
            <a:r>
              <a:rPr lang="en-US" sz="1800" b="1" i="0" u="none" strike="noStrike" baseline="0" dirty="0">
                <a:solidFill>
                  <a:srgbClr val="000000"/>
                </a:solidFill>
                <a:latin typeface="Times-Roman"/>
              </a:rPr>
              <a:t>The simple parity-check decoder cannot detect an even number of errors</a:t>
            </a:r>
            <a:r>
              <a:rPr lang="en-US" sz="1800" b="0" i="0" u="none" strike="noStrike" baseline="0" dirty="0">
                <a:solidFill>
                  <a:srgbClr val="000000"/>
                </a:solidFill>
                <a:latin typeface="Times-Roman"/>
              </a:rPr>
              <a:t>. The errors cancel each other out and give the syndrome a value of 0.</a:t>
            </a:r>
          </a:p>
          <a:p>
            <a:pPr marL="0" indent="0" algn="l">
              <a:buNone/>
            </a:pPr>
            <a:endParaRPr lang="en-US" sz="1800" dirty="0">
              <a:solidFill>
                <a:srgbClr val="000000"/>
              </a:solidFill>
              <a:latin typeface="Times-Roman"/>
            </a:endParaRPr>
          </a:p>
          <a:p>
            <a:pPr marL="0" indent="0" algn="l">
              <a:buNone/>
            </a:pPr>
            <a:r>
              <a:rPr lang="en-US" sz="1800" dirty="0">
                <a:solidFill>
                  <a:srgbClr val="000000"/>
                </a:solidFill>
                <a:latin typeface="Times-Roman"/>
              </a:rPr>
              <a:t>5. </a:t>
            </a:r>
            <a:r>
              <a:rPr lang="en-US" sz="1800" b="0" i="0" u="none" strike="noStrike" baseline="0" dirty="0">
                <a:solidFill>
                  <a:srgbClr val="000000"/>
                </a:solidFill>
                <a:latin typeface="Times-Roman"/>
              </a:rPr>
              <a:t>Three bits—</a:t>
            </a:r>
            <a:r>
              <a:rPr lang="en-US" sz="1800" b="0" i="1" u="none" strike="noStrike" baseline="0" dirty="0">
                <a:solidFill>
                  <a:srgbClr val="000000"/>
                </a:solidFill>
                <a:latin typeface="Times-Italic"/>
              </a:rPr>
              <a:t>a</a:t>
            </a:r>
            <a:r>
              <a:rPr lang="en-US" sz="1800" b="0" i="0" u="none" strike="noStrike" baseline="0" dirty="0">
                <a:solidFill>
                  <a:srgbClr val="000000"/>
                </a:solidFill>
                <a:latin typeface="Times-Roman"/>
              </a:rPr>
              <a:t>3, </a:t>
            </a:r>
            <a:r>
              <a:rPr lang="en-US" sz="1800" b="0" i="1" u="none" strike="noStrike" baseline="0" dirty="0">
                <a:solidFill>
                  <a:srgbClr val="000000"/>
                </a:solidFill>
                <a:latin typeface="Times-Italic"/>
              </a:rPr>
              <a:t>a</a:t>
            </a:r>
            <a:r>
              <a:rPr lang="en-US" sz="1800" b="0" i="0" u="none" strike="noStrike" baseline="0" dirty="0">
                <a:solidFill>
                  <a:srgbClr val="000000"/>
                </a:solidFill>
                <a:latin typeface="Times-Roman"/>
              </a:rPr>
              <a:t>2, and </a:t>
            </a:r>
            <a:r>
              <a:rPr lang="en-US" sz="1800" b="0" i="1" u="none" strike="noStrike" baseline="0" dirty="0">
                <a:solidFill>
                  <a:srgbClr val="000000"/>
                </a:solidFill>
                <a:latin typeface="Times-Italic"/>
              </a:rPr>
              <a:t>a</a:t>
            </a:r>
            <a:r>
              <a:rPr lang="en-US" sz="1800" b="0" i="0" u="none" strike="noStrike" baseline="0" dirty="0">
                <a:solidFill>
                  <a:srgbClr val="000000"/>
                </a:solidFill>
                <a:latin typeface="Times-Roman"/>
              </a:rPr>
              <a:t>1—are changed by errors. The received codeword is </a:t>
            </a:r>
            <a:r>
              <a:rPr lang="en-US" sz="1800" b="1" i="0" u="none" strike="noStrike" baseline="0" dirty="0">
                <a:solidFill>
                  <a:srgbClr val="00FFFF"/>
                </a:solidFill>
                <a:latin typeface="Times-Bold"/>
              </a:rPr>
              <a:t>010</a:t>
            </a:r>
            <a:r>
              <a:rPr lang="en-US" sz="1800" b="0" i="0" u="none" strike="noStrike" baseline="0" dirty="0">
                <a:solidFill>
                  <a:srgbClr val="000000"/>
                </a:solidFill>
                <a:latin typeface="Times-Roman"/>
              </a:rPr>
              <a:t>11. The syndrome is 1. The </a:t>
            </a:r>
            <a:r>
              <a:rPr lang="en-US" sz="1800" b="0" i="0" u="none" strike="noStrike" baseline="0" dirty="0" err="1">
                <a:solidFill>
                  <a:srgbClr val="000000"/>
                </a:solidFill>
                <a:latin typeface="Times-Roman"/>
              </a:rPr>
              <a:t>dataword</a:t>
            </a:r>
            <a:r>
              <a:rPr lang="en-US" sz="1800" b="0" i="0" u="none" strike="noStrike" baseline="0" dirty="0">
                <a:solidFill>
                  <a:srgbClr val="000000"/>
                </a:solidFill>
                <a:latin typeface="Times-Roman"/>
              </a:rPr>
              <a:t> is not created. This shows that the simple parity check, guaranteed to detect one single error, can also find </a:t>
            </a:r>
            <a:r>
              <a:rPr lang="en-US" sz="1800" b="1" i="0" u="none" strike="noStrike" baseline="0" dirty="0">
                <a:solidFill>
                  <a:srgbClr val="000000"/>
                </a:solidFill>
                <a:latin typeface="Times-Roman"/>
              </a:rPr>
              <a:t>any odd number of errors.</a:t>
            </a:r>
            <a:endParaRPr lang="en-IN" b="1" dirty="0"/>
          </a:p>
        </p:txBody>
      </p:sp>
    </p:spTree>
    <p:extLst>
      <p:ext uri="{BB962C8B-B14F-4D97-AF65-F5344CB8AC3E}">
        <p14:creationId xmlns:p14="http://schemas.microsoft.com/office/powerpoint/2010/main" val="2077541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70D40-7510-3A7D-3FB2-21815DE24546}"/>
              </a:ext>
            </a:extLst>
          </p:cNvPr>
          <p:cNvSpPr>
            <a:spLocks noGrp="1"/>
          </p:cNvSpPr>
          <p:nvPr>
            <p:ph type="title"/>
          </p:nvPr>
        </p:nvSpPr>
        <p:spPr/>
        <p:txBody>
          <a:bodyPr/>
          <a:lstStyle/>
          <a:p>
            <a:r>
              <a:rPr lang="en-US" dirty="0"/>
              <a:t>Cyclic codes</a:t>
            </a:r>
            <a:endParaRPr lang="en-IN" dirty="0"/>
          </a:p>
        </p:txBody>
      </p:sp>
      <p:sp>
        <p:nvSpPr>
          <p:cNvPr id="3" name="Content Placeholder 2">
            <a:extLst>
              <a:ext uri="{FF2B5EF4-FFF2-40B4-BE49-F238E27FC236}">
                <a16:creationId xmlns:a16="http://schemas.microsoft.com/office/drawing/2014/main" id="{1D1C3A31-D317-9882-04D3-B011730D66E0}"/>
              </a:ext>
            </a:extLst>
          </p:cNvPr>
          <p:cNvSpPr>
            <a:spLocks noGrp="1"/>
          </p:cNvSpPr>
          <p:nvPr>
            <p:ph idx="1"/>
          </p:nvPr>
        </p:nvSpPr>
        <p:spPr/>
        <p:txBody>
          <a:bodyPr/>
          <a:lstStyle/>
          <a:p>
            <a:pPr algn="l"/>
            <a:r>
              <a:rPr lang="en-US" sz="1800" b="0" i="0" u="none" strike="noStrike" baseline="0" dirty="0">
                <a:latin typeface="Times-Roman"/>
              </a:rPr>
              <a:t>In a </a:t>
            </a:r>
            <a:r>
              <a:rPr lang="en-US" sz="1800" b="1" i="0" u="none" strike="noStrike" baseline="0" dirty="0">
                <a:latin typeface="Times-Bold"/>
              </a:rPr>
              <a:t>cyclic code, </a:t>
            </a:r>
            <a:r>
              <a:rPr lang="en-US" sz="1800" b="0" i="0" u="none" strike="noStrike" baseline="0" dirty="0">
                <a:latin typeface="Times-Roman"/>
              </a:rPr>
              <a:t>if a codeword is cyclically shifted (rotated), the result is another codeword.</a:t>
            </a:r>
          </a:p>
          <a:p>
            <a:pPr algn="l"/>
            <a:endParaRPr lang="en-US" sz="1800" dirty="0">
              <a:latin typeface="Times-Roman"/>
            </a:endParaRPr>
          </a:p>
          <a:p>
            <a:pPr algn="l"/>
            <a:endParaRPr lang="en-US" sz="1800" dirty="0">
              <a:latin typeface="Times-Roman"/>
            </a:endParaRPr>
          </a:p>
          <a:p>
            <a:pPr algn="l"/>
            <a:endParaRPr lang="en-US" sz="1800" dirty="0">
              <a:latin typeface="Times-Roman"/>
            </a:endParaRPr>
          </a:p>
          <a:p>
            <a:pPr algn="l"/>
            <a:endParaRPr lang="en-US" sz="1800" dirty="0">
              <a:latin typeface="Times-Roman"/>
            </a:endParaRPr>
          </a:p>
          <a:p>
            <a:pPr algn="l"/>
            <a:endParaRPr lang="en-US" sz="1800" dirty="0">
              <a:latin typeface="Times-Roman"/>
            </a:endParaRPr>
          </a:p>
          <a:p>
            <a:pPr algn="l"/>
            <a:endParaRPr lang="en-US" sz="1800" dirty="0">
              <a:latin typeface="Times-Roman"/>
            </a:endParaRPr>
          </a:p>
          <a:p>
            <a:pPr algn="l"/>
            <a:endParaRPr lang="en-US" sz="1800" dirty="0">
              <a:latin typeface="Times-Roman"/>
            </a:endParaRPr>
          </a:p>
          <a:p>
            <a:pPr algn="l"/>
            <a:r>
              <a:rPr lang="en-IN" sz="1800" b="0" i="0" u="none" strike="noStrike" baseline="0" dirty="0">
                <a:latin typeface="Times-Roman"/>
              </a:rPr>
              <a:t>For example, </a:t>
            </a:r>
            <a:r>
              <a:rPr lang="en-US" sz="1800" b="0" i="0" u="none" strike="noStrike" baseline="0" dirty="0">
                <a:latin typeface="Times-Roman"/>
              </a:rPr>
              <a:t>if 1011000 is a codeword and we cyclically left-shift, then 0110001 is also a codeword</a:t>
            </a:r>
            <a:endParaRPr lang="en-IN" dirty="0"/>
          </a:p>
        </p:txBody>
      </p:sp>
      <p:pic>
        <p:nvPicPr>
          <p:cNvPr id="5" name="Picture 4">
            <a:extLst>
              <a:ext uri="{FF2B5EF4-FFF2-40B4-BE49-F238E27FC236}">
                <a16:creationId xmlns:a16="http://schemas.microsoft.com/office/drawing/2014/main" id="{2EB7EE38-C3CA-4F82-3D23-5E736B124431}"/>
              </a:ext>
            </a:extLst>
          </p:cNvPr>
          <p:cNvPicPr>
            <a:picLocks noChangeAspect="1"/>
          </p:cNvPicPr>
          <p:nvPr/>
        </p:nvPicPr>
        <p:blipFill>
          <a:blip r:embed="rId2"/>
          <a:stretch>
            <a:fillRect/>
          </a:stretch>
        </p:blipFill>
        <p:spPr>
          <a:xfrm>
            <a:off x="2526365" y="2312613"/>
            <a:ext cx="4091269" cy="2232774"/>
          </a:xfrm>
          <a:prstGeom prst="rect">
            <a:avLst/>
          </a:prstGeom>
        </p:spPr>
      </p:pic>
    </p:spTree>
    <p:extLst>
      <p:ext uri="{BB962C8B-B14F-4D97-AF65-F5344CB8AC3E}">
        <p14:creationId xmlns:p14="http://schemas.microsoft.com/office/powerpoint/2010/main" val="871977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38C7-8625-DBC9-5594-432E25C16669}"/>
              </a:ext>
            </a:extLst>
          </p:cNvPr>
          <p:cNvSpPr>
            <a:spLocks noGrp="1"/>
          </p:cNvSpPr>
          <p:nvPr>
            <p:ph type="title"/>
          </p:nvPr>
        </p:nvSpPr>
        <p:spPr/>
        <p:txBody>
          <a:bodyPr/>
          <a:lstStyle/>
          <a:p>
            <a:r>
              <a:rPr lang="en-IN" sz="4000" dirty="0"/>
              <a:t>Cyclic Redundancy Check (CRC)</a:t>
            </a:r>
          </a:p>
        </p:txBody>
      </p:sp>
      <p:pic>
        <p:nvPicPr>
          <p:cNvPr id="5" name="Content Placeholder 4">
            <a:extLst>
              <a:ext uri="{FF2B5EF4-FFF2-40B4-BE49-F238E27FC236}">
                <a16:creationId xmlns:a16="http://schemas.microsoft.com/office/drawing/2014/main" id="{C0B4934A-8376-E644-659C-6268C4EDB7B2}"/>
              </a:ext>
            </a:extLst>
          </p:cNvPr>
          <p:cNvPicPr>
            <a:picLocks noGrp="1" noChangeAspect="1"/>
          </p:cNvPicPr>
          <p:nvPr>
            <p:ph idx="1"/>
          </p:nvPr>
        </p:nvPicPr>
        <p:blipFill>
          <a:blip r:embed="rId2"/>
          <a:stretch>
            <a:fillRect/>
          </a:stretch>
        </p:blipFill>
        <p:spPr>
          <a:xfrm>
            <a:off x="601636" y="2076323"/>
            <a:ext cx="7940728" cy="2933954"/>
          </a:xfr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1C6D8CAA-2FC3-AA7F-7F25-CB711D6DAFE4}"/>
                  </a:ext>
                </a:extLst>
              </p14:cNvPr>
              <p14:cNvContentPartPr/>
              <p14:nvPr/>
            </p14:nvContentPartPr>
            <p14:xfrm>
              <a:off x="-2286315" y="4457310"/>
              <a:ext cx="3960" cy="4320"/>
            </p14:xfrm>
          </p:contentPart>
        </mc:Choice>
        <mc:Fallback xmlns="">
          <p:pic>
            <p:nvPicPr>
              <p:cNvPr id="3" name="Ink 2">
                <a:extLst>
                  <a:ext uri="{FF2B5EF4-FFF2-40B4-BE49-F238E27FC236}">
                    <a16:creationId xmlns:a16="http://schemas.microsoft.com/office/drawing/2014/main" id="{1C6D8CAA-2FC3-AA7F-7F25-CB711D6DAFE4}"/>
                  </a:ext>
                </a:extLst>
              </p:cNvPr>
              <p:cNvPicPr/>
              <p:nvPr/>
            </p:nvPicPr>
            <p:blipFill>
              <a:blip r:embed="rId4"/>
              <a:stretch>
                <a:fillRect/>
              </a:stretch>
            </p:blipFill>
            <p:spPr>
              <a:xfrm>
                <a:off x="-2339955" y="4349670"/>
                <a:ext cx="11160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126B7E67-E86C-45F0-2186-C8BE741505E5}"/>
                  </a:ext>
                </a:extLst>
              </p14:cNvPr>
              <p14:cNvContentPartPr/>
              <p14:nvPr/>
            </p14:nvContentPartPr>
            <p14:xfrm>
              <a:off x="8439165" y="507030"/>
              <a:ext cx="116280" cy="773280"/>
            </p14:xfrm>
          </p:contentPart>
        </mc:Choice>
        <mc:Fallback xmlns="">
          <p:pic>
            <p:nvPicPr>
              <p:cNvPr id="4" name="Ink 3">
                <a:extLst>
                  <a:ext uri="{FF2B5EF4-FFF2-40B4-BE49-F238E27FC236}">
                    <a16:creationId xmlns:a16="http://schemas.microsoft.com/office/drawing/2014/main" id="{126B7E67-E86C-45F0-2186-C8BE741505E5}"/>
                  </a:ext>
                </a:extLst>
              </p:cNvPr>
              <p:cNvPicPr/>
              <p:nvPr/>
            </p:nvPicPr>
            <p:blipFill>
              <a:blip r:embed="rId6"/>
              <a:stretch>
                <a:fillRect/>
              </a:stretch>
            </p:blipFill>
            <p:spPr>
              <a:xfrm>
                <a:off x="8385165" y="399390"/>
                <a:ext cx="223920" cy="988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B67094F3-FCD4-0CA2-1518-1C775624AAFB}"/>
                  </a:ext>
                </a:extLst>
              </p14:cNvPr>
              <p14:cNvContentPartPr/>
              <p14:nvPr/>
            </p14:nvContentPartPr>
            <p14:xfrm>
              <a:off x="8543925" y="1923990"/>
              <a:ext cx="360" cy="360"/>
            </p14:xfrm>
          </p:contentPart>
        </mc:Choice>
        <mc:Fallback xmlns="">
          <p:pic>
            <p:nvPicPr>
              <p:cNvPr id="6" name="Ink 5">
                <a:extLst>
                  <a:ext uri="{FF2B5EF4-FFF2-40B4-BE49-F238E27FC236}">
                    <a16:creationId xmlns:a16="http://schemas.microsoft.com/office/drawing/2014/main" id="{B67094F3-FCD4-0CA2-1518-1C775624AAFB}"/>
                  </a:ext>
                </a:extLst>
              </p:cNvPr>
              <p:cNvPicPr/>
              <p:nvPr/>
            </p:nvPicPr>
            <p:blipFill>
              <a:blip r:embed="rId8"/>
              <a:stretch>
                <a:fillRect/>
              </a:stretch>
            </p:blipFill>
            <p:spPr>
              <a:xfrm>
                <a:off x="8489925" y="1815990"/>
                <a:ext cx="108000" cy="216000"/>
              </a:xfrm>
              <a:prstGeom prst="rect">
                <a:avLst/>
              </a:prstGeom>
            </p:spPr>
          </p:pic>
        </mc:Fallback>
      </mc:AlternateContent>
    </p:spTree>
    <p:extLst>
      <p:ext uri="{BB962C8B-B14F-4D97-AF65-F5344CB8AC3E}">
        <p14:creationId xmlns:p14="http://schemas.microsoft.com/office/powerpoint/2010/main" val="2154483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D0DAA-B586-564B-DF37-AE09D0A865A9}"/>
              </a:ext>
            </a:extLst>
          </p:cNvPr>
          <p:cNvSpPr>
            <a:spLocks noGrp="1"/>
          </p:cNvSpPr>
          <p:nvPr>
            <p:ph type="title"/>
          </p:nvPr>
        </p:nvSpPr>
        <p:spPr/>
        <p:txBody>
          <a:bodyPr/>
          <a:lstStyle/>
          <a:p>
            <a:r>
              <a:rPr lang="en-US" dirty="0"/>
              <a:t>Encoding</a:t>
            </a:r>
            <a:endParaRPr lang="en-IN" dirty="0"/>
          </a:p>
        </p:txBody>
      </p:sp>
      <p:sp>
        <p:nvSpPr>
          <p:cNvPr id="3" name="Content Placeholder 2">
            <a:extLst>
              <a:ext uri="{FF2B5EF4-FFF2-40B4-BE49-F238E27FC236}">
                <a16:creationId xmlns:a16="http://schemas.microsoft.com/office/drawing/2014/main" id="{2F1A1C9F-1BDF-79F5-60A2-D89FC78E35D4}"/>
              </a:ext>
            </a:extLst>
          </p:cNvPr>
          <p:cNvSpPr>
            <a:spLocks noGrp="1"/>
          </p:cNvSpPr>
          <p:nvPr>
            <p:ph idx="1"/>
          </p:nvPr>
        </p:nvSpPr>
        <p:spPr/>
        <p:txBody>
          <a:bodyPr/>
          <a:lstStyle/>
          <a:p>
            <a:r>
              <a:rPr lang="en-US" sz="1800" b="0" i="0" u="none" strike="noStrike" baseline="0" dirty="0">
                <a:latin typeface="Times-Roman"/>
              </a:rPr>
              <a:t>the </a:t>
            </a:r>
            <a:r>
              <a:rPr lang="en-US" sz="1800" b="0" i="0" u="none" strike="noStrike" baseline="0" dirty="0" err="1">
                <a:latin typeface="Times-Roman"/>
              </a:rPr>
              <a:t>dataword</a:t>
            </a:r>
            <a:r>
              <a:rPr lang="en-US" sz="1800" b="0" i="0" u="none" strike="noStrike" baseline="0" dirty="0">
                <a:latin typeface="Times-Roman"/>
              </a:rPr>
              <a:t> has </a:t>
            </a:r>
            <a:r>
              <a:rPr lang="en-US" sz="1800" b="0" i="1" u="none" strike="noStrike" baseline="0" dirty="0">
                <a:latin typeface="Times-Italic"/>
              </a:rPr>
              <a:t>k </a:t>
            </a:r>
            <a:r>
              <a:rPr lang="en-US" sz="1800" b="0" i="0" u="none" strike="noStrike" baseline="0" dirty="0">
                <a:latin typeface="Times-Roman"/>
              </a:rPr>
              <a:t>bits (4 here); the codeword has </a:t>
            </a:r>
            <a:r>
              <a:rPr lang="en-US" sz="1800" b="1" i="1" u="none" strike="noStrike" baseline="0" dirty="0">
                <a:latin typeface="Times-Italic"/>
              </a:rPr>
              <a:t>n</a:t>
            </a:r>
            <a:r>
              <a:rPr lang="en-US" sz="1800" b="0" i="1" u="none" strike="noStrike" baseline="0" dirty="0">
                <a:latin typeface="Times-Italic"/>
              </a:rPr>
              <a:t> </a:t>
            </a:r>
            <a:r>
              <a:rPr lang="en-US" sz="1800" b="0" i="0" u="none" strike="noStrike" baseline="0" dirty="0">
                <a:latin typeface="Times-Roman"/>
              </a:rPr>
              <a:t>bits (7 </a:t>
            </a:r>
            <a:r>
              <a:rPr lang="en-US" sz="1800" dirty="0">
                <a:latin typeface="Times-Roman"/>
              </a:rPr>
              <a:t>for instance</a:t>
            </a:r>
            <a:r>
              <a:rPr lang="en-US" sz="1800" b="0" i="0" u="none" strike="noStrike" baseline="0" dirty="0">
                <a:latin typeface="Times-Roman"/>
              </a:rPr>
              <a:t>).</a:t>
            </a:r>
          </a:p>
          <a:p>
            <a:pPr algn="l"/>
            <a:r>
              <a:rPr lang="en-US" sz="1800" b="0" i="0" u="none" strike="noStrike" baseline="0" dirty="0">
                <a:latin typeface="Times-Roman"/>
              </a:rPr>
              <a:t>The size of the </a:t>
            </a:r>
            <a:r>
              <a:rPr lang="en-US" sz="1800" b="0" i="0" u="none" strike="noStrike" baseline="0" dirty="0" err="1">
                <a:latin typeface="Times-Roman"/>
              </a:rPr>
              <a:t>dataword</a:t>
            </a:r>
            <a:r>
              <a:rPr lang="en-US" sz="1800" b="0" i="0" u="none" strike="noStrike" baseline="0" dirty="0">
                <a:latin typeface="Times-Roman"/>
              </a:rPr>
              <a:t> is augmented by adding </a:t>
            </a:r>
            <a:r>
              <a:rPr lang="en-US" sz="1800" b="1" i="1" u="none" strike="noStrike" baseline="0" dirty="0">
                <a:latin typeface="Times-Italic"/>
              </a:rPr>
              <a:t>n </a:t>
            </a:r>
            <a:r>
              <a:rPr lang="en-US" sz="1800" b="1" dirty="0">
                <a:latin typeface="Symbol" panose="05050102010706020507" pitchFamily="18" charset="2"/>
              </a:rPr>
              <a:t>-</a:t>
            </a:r>
            <a:r>
              <a:rPr lang="en-US" sz="1800" b="1" i="0" u="none" strike="noStrike" baseline="0" dirty="0">
                <a:latin typeface="Symbol" panose="05050102010706020507" pitchFamily="18" charset="2"/>
              </a:rPr>
              <a:t> </a:t>
            </a:r>
            <a:r>
              <a:rPr lang="en-US" sz="1800" b="1" i="1" u="none" strike="noStrike" baseline="0" dirty="0">
                <a:latin typeface="Times-Italic"/>
              </a:rPr>
              <a:t>k </a:t>
            </a:r>
            <a:r>
              <a:rPr lang="en-US" sz="1800" b="0" i="0" u="none" strike="noStrike" baseline="0" dirty="0">
                <a:latin typeface="Times-Roman"/>
              </a:rPr>
              <a:t>(3 </a:t>
            </a:r>
            <a:r>
              <a:rPr lang="en-US" sz="1800" dirty="0">
                <a:latin typeface="Times-Roman"/>
              </a:rPr>
              <a:t>for instance</a:t>
            </a:r>
            <a:r>
              <a:rPr lang="en-US" sz="1800" b="0" i="0" u="none" strike="noStrike" baseline="0" dirty="0">
                <a:latin typeface="Times-Roman"/>
              </a:rPr>
              <a:t>) 0s to the right-hand side </a:t>
            </a:r>
            <a:r>
              <a:rPr lang="en-IN" sz="1800" b="0" i="0" u="none" strike="noStrike" baseline="0" dirty="0">
                <a:latin typeface="Times-Roman"/>
              </a:rPr>
              <a:t>of the word.</a:t>
            </a:r>
          </a:p>
          <a:p>
            <a:pPr algn="l"/>
            <a:r>
              <a:rPr lang="en-US" sz="1800" b="1" i="1" u="none" strike="noStrike" baseline="0" dirty="0">
                <a:latin typeface="Times-Italic"/>
              </a:rPr>
              <a:t>n</a:t>
            </a:r>
            <a:r>
              <a:rPr lang="en-US" sz="1800" b="1" i="0" u="none" strike="noStrike" baseline="0" dirty="0">
                <a:latin typeface="Times-Roman"/>
              </a:rPr>
              <a:t>-bit</a:t>
            </a:r>
            <a:r>
              <a:rPr lang="en-US" sz="1800" b="0" i="0" u="none" strike="noStrike" baseline="0" dirty="0">
                <a:latin typeface="Times-Roman"/>
              </a:rPr>
              <a:t> result is fed into the generator</a:t>
            </a:r>
            <a:endParaRPr lang="en-IN" sz="1800" dirty="0">
              <a:latin typeface="Times-Roman"/>
            </a:endParaRPr>
          </a:p>
          <a:p>
            <a:pPr algn="l"/>
            <a:r>
              <a:rPr lang="en-US" sz="1800" b="0" i="0" u="none" strike="noStrike" baseline="0" dirty="0">
                <a:latin typeface="Times-Roman"/>
              </a:rPr>
              <a:t>The generator uses a divisor of size </a:t>
            </a:r>
            <a:r>
              <a:rPr lang="en-US" sz="1800" b="1" i="1" u="none" strike="noStrike" baseline="0" dirty="0">
                <a:latin typeface="Times-Italic"/>
              </a:rPr>
              <a:t>n </a:t>
            </a:r>
            <a:r>
              <a:rPr lang="en-US" sz="1800" b="1" i="0" u="none" strike="noStrike" baseline="0" dirty="0">
                <a:latin typeface="Symbol" panose="05050102010706020507" pitchFamily="18" charset="2"/>
              </a:rPr>
              <a:t>- </a:t>
            </a:r>
            <a:r>
              <a:rPr lang="en-US" sz="1800" b="1" i="1" u="none" strike="noStrike" baseline="0" dirty="0">
                <a:latin typeface="Times-Italic"/>
              </a:rPr>
              <a:t>k </a:t>
            </a:r>
            <a:r>
              <a:rPr lang="en-US" sz="1800" b="1" i="0" u="none" strike="noStrike" baseline="0" dirty="0">
                <a:latin typeface="Symbol" panose="05050102010706020507" pitchFamily="18" charset="2"/>
              </a:rPr>
              <a:t>+ </a:t>
            </a:r>
            <a:r>
              <a:rPr lang="en-US" sz="1800" b="1" i="0" u="none" strike="noStrike" baseline="0" dirty="0">
                <a:latin typeface="Times-Roman"/>
              </a:rPr>
              <a:t>1 </a:t>
            </a:r>
            <a:r>
              <a:rPr lang="en-US" sz="1800" b="0" i="0" u="none" strike="noStrike" baseline="0" dirty="0">
                <a:latin typeface="Times-Roman"/>
              </a:rPr>
              <a:t>(4 </a:t>
            </a:r>
            <a:r>
              <a:rPr lang="en-US" sz="1800" dirty="0">
                <a:latin typeface="Times-Roman"/>
              </a:rPr>
              <a:t>for instance</a:t>
            </a:r>
            <a:r>
              <a:rPr lang="en-US" sz="1800" b="0" i="0" u="none" strike="noStrike" baseline="0" dirty="0">
                <a:latin typeface="Times-Roman"/>
              </a:rPr>
              <a:t>)</a:t>
            </a:r>
          </a:p>
          <a:p>
            <a:pPr algn="l"/>
            <a:r>
              <a:rPr lang="en-US" sz="1800" b="0" i="0" u="none" strike="noStrike" baseline="0" dirty="0">
                <a:latin typeface="Times-Roman"/>
              </a:rPr>
              <a:t>The generator divides the augmented </a:t>
            </a:r>
            <a:r>
              <a:rPr lang="en-US" sz="1800" b="0" i="0" u="none" strike="noStrike" baseline="0" dirty="0" err="1">
                <a:latin typeface="Times-Roman"/>
              </a:rPr>
              <a:t>dataword</a:t>
            </a:r>
            <a:r>
              <a:rPr lang="en-US" sz="1800" b="0" i="0" u="none" strike="noStrike" baseline="0" dirty="0">
                <a:latin typeface="Times-Roman"/>
              </a:rPr>
              <a:t> by the divisor (modulo-2 division).</a:t>
            </a:r>
          </a:p>
          <a:p>
            <a:pPr algn="l"/>
            <a:r>
              <a:rPr lang="en-US" sz="1800" b="0" i="0" u="none" strike="noStrike" baseline="0" dirty="0">
                <a:latin typeface="Times-Roman"/>
              </a:rPr>
              <a:t>The quotient of the division is discarded</a:t>
            </a:r>
            <a:r>
              <a:rPr lang="en-US" sz="1800" dirty="0">
                <a:latin typeface="Times-Roman"/>
              </a:rPr>
              <a:t>.</a:t>
            </a:r>
          </a:p>
          <a:p>
            <a:pPr algn="l"/>
            <a:r>
              <a:rPr lang="en-US" sz="1800" b="0" i="0" u="none" strike="noStrike" baseline="0" dirty="0">
                <a:latin typeface="Times-Roman"/>
              </a:rPr>
              <a:t>the remainder (</a:t>
            </a:r>
            <a:r>
              <a:rPr lang="en-US" sz="1800" b="0" i="1" u="none" strike="noStrike" baseline="0" dirty="0">
                <a:latin typeface="Times-Italic"/>
              </a:rPr>
              <a:t>r</a:t>
            </a:r>
            <a:r>
              <a:rPr lang="en-US" sz="1800" b="0" i="0" u="none" strike="noStrike" baseline="0" dirty="0">
                <a:latin typeface="Times-Roman"/>
              </a:rPr>
              <a:t>2</a:t>
            </a:r>
            <a:r>
              <a:rPr lang="en-US" sz="1800" b="0" i="1" u="none" strike="noStrike" baseline="0" dirty="0">
                <a:latin typeface="Times-Italic"/>
              </a:rPr>
              <a:t>r</a:t>
            </a:r>
            <a:r>
              <a:rPr lang="en-US" sz="1800" b="0" i="0" u="none" strike="noStrike" baseline="0" dirty="0">
                <a:latin typeface="Times-Roman"/>
              </a:rPr>
              <a:t>1</a:t>
            </a:r>
            <a:r>
              <a:rPr lang="en-US" sz="1800" b="0" i="1" u="none" strike="noStrike" baseline="0" dirty="0">
                <a:latin typeface="Times-Italic"/>
              </a:rPr>
              <a:t>r</a:t>
            </a:r>
            <a:r>
              <a:rPr lang="en-US" sz="1800" b="0" i="0" u="none" strike="noStrike" baseline="0" dirty="0">
                <a:latin typeface="Times-Roman"/>
              </a:rPr>
              <a:t>0) is appended to the </a:t>
            </a:r>
            <a:r>
              <a:rPr lang="en-US" sz="1800" b="0" i="0" u="none" strike="noStrike" baseline="0" dirty="0" err="1">
                <a:latin typeface="Times-Roman"/>
              </a:rPr>
              <a:t>dataword</a:t>
            </a:r>
            <a:r>
              <a:rPr lang="en-US" sz="1800" b="0" i="0" u="none" strike="noStrike" baseline="0" dirty="0">
                <a:latin typeface="Times-Roman"/>
              </a:rPr>
              <a:t> to create the codeword</a:t>
            </a:r>
            <a:endParaRPr lang="en-IN" dirty="0"/>
          </a:p>
        </p:txBody>
      </p:sp>
    </p:spTree>
    <p:extLst>
      <p:ext uri="{BB962C8B-B14F-4D97-AF65-F5344CB8AC3E}">
        <p14:creationId xmlns:p14="http://schemas.microsoft.com/office/powerpoint/2010/main" val="1594126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3DBA8-11CB-8603-0413-0FC24FB59AC2}"/>
              </a:ext>
            </a:extLst>
          </p:cNvPr>
          <p:cNvSpPr>
            <a:spLocks noGrp="1"/>
          </p:cNvSpPr>
          <p:nvPr>
            <p:ph type="title"/>
          </p:nvPr>
        </p:nvSpPr>
        <p:spPr>
          <a:xfrm>
            <a:off x="457200" y="-228600"/>
            <a:ext cx="8229600" cy="1143000"/>
          </a:xfrm>
        </p:spPr>
        <p:txBody>
          <a:bodyPr/>
          <a:lstStyle/>
          <a:p>
            <a:endParaRPr lang="en-IN" dirty="0"/>
          </a:p>
        </p:txBody>
      </p:sp>
      <p:sp>
        <p:nvSpPr>
          <p:cNvPr id="3" name="Content Placeholder 2">
            <a:extLst>
              <a:ext uri="{FF2B5EF4-FFF2-40B4-BE49-F238E27FC236}">
                <a16:creationId xmlns:a16="http://schemas.microsoft.com/office/drawing/2014/main" id="{BD20D4FB-D33A-6C75-D0B5-7E3C34A24A0E}"/>
              </a:ext>
            </a:extLst>
          </p:cNvPr>
          <p:cNvSpPr>
            <a:spLocks noGrp="1"/>
          </p:cNvSpPr>
          <p:nvPr>
            <p:ph idx="1"/>
          </p:nvPr>
        </p:nvSpPr>
        <p:spPr>
          <a:xfrm>
            <a:off x="457200" y="1096962"/>
            <a:ext cx="8229600" cy="3886200"/>
          </a:xfrm>
        </p:spPr>
        <p:txBody>
          <a:bodyPr/>
          <a:lstStyle/>
          <a:p>
            <a:endParaRPr lang="en-IN" dirty="0"/>
          </a:p>
        </p:txBody>
      </p:sp>
      <p:graphicFrame>
        <p:nvGraphicFramePr>
          <p:cNvPr id="5" name="Diagram 4">
            <a:extLst>
              <a:ext uri="{FF2B5EF4-FFF2-40B4-BE49-F238E27FC236}">
                <a16:creationId xmlns:a16="http://schemas.microsoft.com/office/drawing/2014/main" id="{5DC20227-10CB-25BC-6925-07B0118BFE1C}"/>
              </a:ext>
            </a:extLst>
          </p:cNvPr>
          <p:cNvGraphicFramePr/>
          <p:nvPr>
            <p:extLst>
              <p:ext uri="{D42A27DB-BD31-4B8C-83A1-F6EECF244321}">
                <p14:modId xmlns:p14="http://schemas.microsoft.com/office/powerpoint/2010/main" val="1637038053"/>
              </p:ext>
            </p:extLst>
          </p:nvPr>
        </p:nvGraphicFramePr>
        <p:xfrm>
          <a:off x="1524000" y="89376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21542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12CAF-8D13-6321-997A-C32BA36FD3E3}"/>
              </a:ext>
            </a:extLst>
          </p:cNvPr>
          <p:cNvSpPr>
            <a:spLocks noGrp="1"/>
          </p:cNvSpPr>
          <p:nvPr>
            <p:ph type="title"/>
          </p:nvPr>
        </p:nvSpPr>
        <p:spPr/>
        <p:txBody>
          <a:bodyPr/>
          <a:lstStyle/>
          <a:p>
            <a:r>
              <a:rPr lang="en-US" dirty="0"/>
              <a:t>Decoding</a:t>
            </a:r>
            <a:endParaRPr lang="en-IN" dirty="0"/>
          </a:p>
        </p:txBody>
      </p:sp>
      <p:sp>
        <p:nvSpPr>
          <p:cNvPr id="3" name="Content Placeholder 2">
            <a:extLst>
              <a:ext uri="{FF2B5EF4-FFF2-40B4-BE49-F238E27FC236}">
                <a16:creationId xmlns:a16="http://schemas.microsoft.com/office/drawing/2014/main" id="{6C5E83C4-302F-13CB-573F-BB71E9ADA530}"/>
              </a:ext>
            </a:extLst>
          </p:cNvPr>
          <p:cNvSpPr>
            <a:spLocks noGrp="1"/>
          </p:cNvSpPr>
          <p:nvPr>
            <p:ph idx="1"/>
          </p:nvPr>
        </p:nvSpPr>
        <p:spPr/>
        <p:txBody>
          <a:bodyPr/>
          <a:lstStyle/>
          <a:p>
            <a:r>
              <a:rPr lang="en-US" sz="1800" b="0" i="0" u="none" strike="noStrike" baseline="0" dirty="0">
                <a:latin typeface="Times-Roman"/>
              </a:rPr>
              <a:t>The decoder receives the codeword</a:t>
            </a:r>
          </a:p>
          <a:p>
            <a:pPr algn="l"/>
            <a:r>
              <a:rPr lang="en-IN" sz="1800" b="0" i="0" u="none" strike="noStrike" baseline="0" dirty="0">
                <a:latin typeface="Times-Roman"/>
              </a:rPr>
              <a:t>A copy of all </a:t>
            </a:r>
            <a:r>
              <a:rPr lang="en-US" sz="1800" b="1" i="1" u="none" strike="noStrike" baseline="0" dirty="0">
                <a:latin typeface="Times-Italic"/>
              </a:rPr>
              <a:t>n</a:t>
            </a:r>
            <a:r>
              <a:rPr lang="en-US" sz="1800" b="0" i="1" u="none" strike="noStrike" baseline="0" dirty="0">
                <a:latin typeface="Times-Italic"/>
              </a:rPr>
              <a:t> </a:t>
            </a:r>
            <a:r>
              <a:rPr lang="en-US" sz="1800" b="0" i="0" u="none" strike="noStrike" baseline="0" dirty="0">
                <a:latin typeface="Times-Roman"/>
              </a:rPr>
              <a:t>bits is fed to the checker</a:t>
            </a:r>
          </a:p>
          <a:p>
            <a:pPr algn="l"/>
            <a:r>
              <a:rPr lang="en-US" sz="1800" dirty="0">
                <a:latin typeface="Times-Roman"/>
              </a:rPr>
              <a:t>The remainder of </a:t>
            </a:r>
            <a:r>
              <a:rPr lang="en-US" sz="1800" b="0" i="0" u="none" strike="noStrike" baseline="0" dirty="0">
                <a:latin typeface="Times-Roman"/>
              </a:rPr>
              <a:t>the checker is a syndrome of </a:t>
            </a:r>
            <a:r>
              <a:rPr lang="en-US" sz="1800" b="1" i="1" u="none" strike="noStrike" baseline="0" dirty="0">
                <a:latin typeface="Times-Italic"/>
              </a:rPr>
              <a:t>n </a:t>
            </a:r>
            <a:r>
              <a:rPr lang="en-US" sz="1800" b="1" i="0" u="none" strike="noStrike" baseline="0" dirty="0">
                <a:latin typeface="Symbol" panose="05050102010706020507" pitchFamily="18" charset="2"/>
              </a:rPr>
              <a:t>- </a:t>
            </a:r>
            <a:r>
              <a:rPr lang="en-US" sz="1800" b="1" i="1" u="none" strike="noStrike" baseline="0" dirty="0">
                <a:latin typeface="Times-Italic"/>
              </a:rPr>
              <a:t>k </a:t>
            </a:r>
            <a:r>
              <a:rPr lang="en-US" sz="1800" b="0" i="0" u="none" strike="noStrike" baseline="0" dirty="0">
                <a:latin typeface="Times-Roman"/>
              </a:rPr>
              <a:t>(3 for instance) bits</a:t>
            </a:r>
          </a:p>
          <a:p>
            <a:pPr algn="l"/>
            <a:r>
              <a:rPr lang="en-US" sz="1800" b="0" i="0" u="none" strike="noStrike" baseline="0" dirty="0">
                <a:latin typeface="Times-Roman"/>
              </a:rPr>
              <a:t>If the syndrome bits are all 0s, the 4 leftmost bits of the codeword are accepted as the </a:t>
            </a:r>
            <a:r>
              <a:rPr lang="en-US" sz="1800" b="0" i="0" u="none" strike="noStrike" baseline="0" dirty="0" err="1">
                <a:latin typeface="Times-Roman"/>
              </a:rPr>
              <a:t>dataword</a:t>
            </a:r>
            <a:endParaRPr lang="en-US" sz="1800" b="0" i="0" u="none" strike="noStrike" baseline="0" dirty="0">
              <a:latin typeface="Times-Roman"/>
            </a:endParaRPr>
          </a:p>
          <a:p>
            <a:pPr algn="l"/>
            <a:r>
              <a:rPr lang="en-IN" sz="1800" b="0" i="0" u="none" strike="noStrike" baseline="0" dirty="0">
                <a:solidFill>
                  <a:srgbClr val="000000"/>
                </a:solidFill>
                <a:latin typeface="Times-Roman"/>
              </a:rPr>
              <a:t>otherwise, </a:t>
            </a:r>
            <a:r>
              <a:rPr lang="en-US" sz="1800" b="0" i="0" u="none" strike="noStrike" baseline="0" dirty="0">
                <a:solidFill>
                  <a:srgbClr val="000000"/>
                </a:solidFill>
                <a:latin typeface="Times-Roman"/>
              </a:rPr>
              <a:t>the 4 bits are discarded (error).</a:t>
            </a:r>
          </a:p>
        </p:txBody>
      </p:sp>
    </p:spTree>
    <p:extLst>
      <p:ext uri="{BB962C8B-B14F-4D97-AF65-F5344CB8AC3E}">
        <p14:creationId xmlns:p14="http://schemas.microsoft.com/office/powerpoint/2010/main" val="233189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FFE9B-E807-8D50-F731-5CE12A558D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C6322B7-9EE0-5294-C2F8-D1513F4C988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FE4EDAE-3F5D-474E-79B6-1D34E056C4AC}"/>
              </a:ext>
            </a:extLst>
          </p:cNvPr>
          <p:cNvPicPr>
            <a:picLocks noChangeAspect="1"/>
          </p:cNvPicPr>
          <p:nvPr/>
        </p:nvPicPr>
        <p:blipFill>
          <a:blip r:embed="rId2"/>
          <a:stretch>
            <a:fillRect/>
          </a:stretch>
        </p:blipFill>
        <p:spPr>
          <a:xfrm>
            <a:off x="430171" y="1173284"/>
            <a:ext cx="8283658" cy="4511431"/>
          </a:xfrm>
          <a:prstGeom prst="rect">
            <a:avLst/>
          </a:prstGeom>
        </p:spPr>
      </p:pic>
    </p:spTree>
    <p:extLst>
      <p:ext uri="{BB962C8B-B14F-4D97-AF65-F5344CB8AC3E}">
        <p14:creationId xmlns:p14="http://schemas.microsoft.com/office/powerpoint/2010/main" val="12821881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10E8C-0F8A-41E1-FCDE-D4497C4058B1}"/>
              </a:ext>
            </a:extLst>
          </p:cNvPr>
          <p:cNvSpPr>
            <a:spLocks noGrp="1"/>
          </p:cNvSpPr>
          <p:nvPr>
            <p:ph type="title"/>
          </p:nvPr>
        </p:nvSpPr>
        <p:spPr/>
        <p:txBody>
          <a:bodyPr/>
          <a:lstStyle/>
          <a:p>
            <a:r>
              <a:rPr lang="en-US" dirty="0"/>
              <a:t>Division in CRC encoder</a:t>
            </a:r>
            <a:endParaRPr lang="en-IN" dirty="0"/>
          </a:p>
        </p:txBody>
      </p:sp>
      <p:sp>
        <p:nvSpPr>
          <p:cNvPr id="3" name="Content Placeholder 2">
            <a:extLst>
              <a:ext uri="{FF2B5EF4-FFF2-40B4-BE49-F238E27FC236}">
                <a16:creationId xmlns:a16="http://schemas.microsoft.com/office/drawing/2014/main" id="{24696634-DBBF-73B1-FE84-B782B8094667}"/>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C0350881-918C-8867-FBC7-E5601405A3B0}"/>
              </a:ext>
            </a:extLst>
          </p:cNvPr>
          <p:cNvPicPr>
            <a:picLocks noChangeAspect="1"/>
          </p:cNvPicPr>
          <p:nvPr/>
        </p:nvPicPr>
        <p:blipFill>
          <a:blip r:embed="rId2"/>
          <a:stretch>
            <a:fillRect/>
          </a:stretch>
        </p:blipFill>
        <p:spPr>
          <a:xfrm>
            <a:off x="2729751" y="1578666"/>
            <a:ext cx="3684497" cy="3679134"/>
          </a:xfrm>
          <a:prstGeom prst="rect">
            <a:avLst/>
          </a:prstGeom>
        </p:spPr>
      </p:pic>
    </p:spTree>
    <p:extLst>
      <p:ext uri="{BB962C8B-B14F-4D97-AF65-F5344CB8AC3E}">
        <p14:creationId xmlns:p14="http://schemas.microsoft.com/office/powerpoint/2010/main" val="1568134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A2AB1-39A2-410C-8B2E-F54B09E7C3A0}"/>
              </a:ext>
            </a:extLst>
          </p:cNvPr>
          <p:cNvSpPr>
            <a:spLocks noGrp="1"/>
          </p:cNvSpPr>
          <p:nvPr>
            <p:ph type="title"/>
          </p:nvPr>
        </p:nvSpPr>
        <p:spPr/>
        <p:txBody>
          <a:bodyPr/>
          <a:lstStyle/>
          <a:p>
            <a:r>
              <a:rPr lang="en-US" dirty="0"/>
              <a:t>Division in CRC Decoder</a:t>
            </a:r>
            <a:endParaRPr lang="en-IN" dirty="0"/>
          </a:p>
        </p:txBody>
      </p:sp>
      <p:sp>
        <p:nvSpPr>
          <p:cNvPr id="3" name="Content Placeholder 2">
            <a:extLst>
              <a:ext uri="{FF2B5EF4-FFF2-40B4-BE49-F238E27FC236}">
                <a16:creationId xmlns:a16="http://schemas.microsoft.com/office/drawing/2014/main" id="{DC81363A-DBBE-7E9F-AC8C-000E9D4D6AF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F4DEB81-76C0-F226-8680-5A892E07AC2E}"/>
              </a:ext>
            </a:extLst>
          </p:cNvPr>
          <p:cNvPicPr>
            <a:picLocks noChangeAspect="1"/>
          </p:cNvPicPr>
          <p:nvPr/>
        </p:nvPicPr>
        <p:blipFill>
          <a:blip r:embed="rId2"/>
          <a:stretch>
            <a:fillRect/>
          </a:stretch>
        </p:blipFill>
        <p:spPr>
          <a:xfrm>
            <a:off x="3207938" y="1981200"/>
            <a:ext cx="2728124" cy="3201145"/>
          </a:xfrm>
          <a:prstGeom prst="rect">
            <a:avLst/>
          </a:prstGeom>
        </p:spPr>
      </p:pic>
    </p:spTree>
    <p:extLst>
      <p:ext uri="{BB962C8B-B14F-4D97-AF65-F5344CB8AC3E}">
        <p14:creationId xmlns:p14="http://schemas.microsoft.com/office/powerpoint/2010/main" val="549865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A2AB1-39A2-410C-8B2E-F54B09E7C3A0}"/>
              </a:ext>
            </a:extLst>
          </p:cNvPr>
          <p:cNvSpPr>
            <a:spLocks noGrp="1"/>
          </p:cNvSpPr>
          <p:nvPr>
            <p:ph type="title"/>
          </p:nvPr>
        </p:nvSpPr>
        <p:spPr/>
        <p:txBody>
          <a:bodyPr/>
          <a:lstStyle/>
          <a:p>
            <a:r>
              <a:rPr lang="en-US" dirty="0"/>
              <a:t>Division in CRC Decoder</a:t>
            </a:r>
            <a:endParaRPr lang="en-IN" dirty="0"/>
          </a:p>
        </p:txBody>
      </p:sp>
      <p:sp>
        <p:nvSpPr>
          <p:cNvPr id="3" name="Content Placeholder 2">
            <a:extLst>
              <a:ext uri="{FF2B5EF4-FFF2-40B4-BE49-F238E27FC236}">
                <a16:creationId xmlns:a16="http://schemas.microsoft.com/office/drawing/2014/main" id="{DC81363A-DBBE-7E9F-AC8C-000E9D4D6AF2}"/>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2BA60555-FBF9-9E68-5ED7-3B33EDA085D5}"/>
              </a:ext>
            </a:extLst>
          </p:cNvPr>
          <p:cNvPicPr>
            <a:picLocks noChangeAspect="1"/>
          </p:cNvPicPr>
          <p:nvPr/>
        </p:nvPicPr>
        <p:blipFill>
          <a:blip r:embed="rId2"/>
          <a:stretch>
            <a:fillRect/>
          </a:stretch>
        </p:blipFill>
        <p:spPr>
          <a:xfrm>
            <a:off x="3090312" y="1697860"/>
            <a:ext cx="2963375" cy="3462280"/>
          </a:xfrm>
          <a:prstGeom prst="rect">
            <a:avLst/>
          </a:prstGeom>
        </p:spPr>
      </p:pic>
    </p:spTree>
    <p:extLst>
      <p:ext uri="{BB962C8B-B14F-4D97-AF65-F5344CB8AC3E}">
        <p14:creationId xmlns:p14="http://schemas.microsoft.com/office/powerpoint/2010/main" val="41730105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AF292-C74C-9CBD-C2F3-0F6BE7491793}"/>
              </a:ext>
            </a:extLst>
          </p:cNvPr>
          <p:cNvSpPr>
            <a:spLocks noGrp="1"/>
          </p:cNvSpPr>
          <p:nvPr>
            <p:ph type="title"/>
          </p:nvPr>
        </p:nvSpPr>
        <p:spPr/>
        <p:txBody>
          <a:bodyPr/>
          <a:lstStyle/>
          <a:p>
            <a:r>
              <a:rPr lang="en-US" dirty="0"/>
              <a:t>Checksum</a:t>
            </a:r>
            <a:endParaRPr lang="en-IN" dirty="0"/>
          </a:p>
        </p:txBody>
      </p:sp>
      <p:sp>
        <p:nvSpPr>
          <p:cNvPr id="3" name="Content Placeholder 2">
            <a:extLst>
              <a:ext uri="{FF2B5EF4-FFF2-40B4-BE49-F238E27FC236}">
                <a16:creationId xmlns:a16="http://schemas.microsoft.com/office/drawing/2014/main" id="{5CBDF67D-E6FA-40A0-9F0B-42A473B5FFA5}"/>
              </a:ext>
            </a:extLst>
          </p:cNvPr>
          <p:cNvSpPr>
            <a:spLocks noGrp="1"/>
          </p:cNvSpPr>
          <p:nvPr>
            <p:ph idx="1"/>
          </p:nvPr>
        </p:nvSpPr>
        <p:spPr/>
        <p:txBody>
          <a:bodyPr/>
          <a:lstStyle/>
          <a:p>
            <a:pPr algn="l"/>
            <a:r>
              <a:rPr lang="en-US" sz="1800" b="1" i="0" u="none" strike="noStrike" baseline="0" dirty="0">
                <a:latin typeface="Times-Bold"/>
              </a:rPr>
              <a:t>Checksum </a:t>
            </a:r>
            <a:r>
              <a:rPr lang="en-US" sz="1800" b="0" i="0" u="none" strike="noStrike" baseline="0" dirty="0">
                <a:latin typeface="Times-Roman"/>
              </a:rPr>
              <a:t>is an error-detecting technique that can be applied to a message of any </a:t>
            </a:r>
            <a:r>
              <a:rPr lang="en-IN" sz="1800" b="0" i="0" u="none" strike="noStrike" baseline="0" dirty="0">
                <a:latin typeface="Times-Roman"/>
              </a:rPr>
              <a:t>length. </a:t>
            </a:r>
          </a:p>
          <a:p>
            <a:pPr algn="l"/>
            <a:r>
              <a:rPr lang="en-US" sz="1800" b="0" i="0" u="none" strike="noStrike" baseline="0" dirty="0">
                <a:latin typeface="Times-Roman"/>
              </a:rPr>
              <a:t>At the source, the message is first divided into </a:t>
            </a:r>
            <a:r>
              <a:rPr lang="en-US" sz="1800" b="0" i="1" u="none" strike="noStrike" baseline="0" dirty="0">
                <a:latin typeface="Times-Italic"/>
              </a:rPr>
              <a:t>m</a:t>
            </a:r>
            <a:r>
              <a:rPr lang="en-US" sz="1800" b="0" i="0" u="none" strike="noStrike" baseline="0" dirty="0">
                <a:latin typeface="Times-Roman"/>
              </a:rPr>
              <a:t>-bit units</a:t>
            </a:r>
            <a:endParaRPr lang="en-IN" sz="1800" dirty="0">
              <a:latin typeface="Times-Roman"/>
            </a:endParaRPr>
          </a:p>
          <a:p>
            <a:pPr algn="l"/>
            <a:r>
              <a:rPr lang="en-IN" sz="1800" b="0" i="0" u="none" strike="noStrike" baseline="0" dirty="0">
                <a:latin typeface="Times-Roman"/>
              </a:rPr>
              <a:t>The generator then creates </a:t>
            </a:r>
            <a:r>
              <a:rPr lang="en-US" sz="1800" b="0" i="0" u="none" strike="noStrike" baseline="0" dirty="0">
                <a:latin typeface="Times-Roman"/>
              </a:rPr>
              <a:t>an extra </a:t>
            </a:r>
            <a:r>
              <a:rPr lang="en-US" sz="1800" b="0" i="1" u="none" strike="noStrike" baseline="0" dirty="0">
                <a:latin typeface="Times-Italic"/>
              </a:rPr>
              <a:t>m</a:t>
            </a:r>
            <a:r>
              <a:rPr lang="en-US" sz="1800" b="0" i="0" u="none" strike="noStrike" baseline="0" dirty="0">
                <a:latin typeface="Times-Roman"/>
              </a:rPr>
              <a:t>-bit unit called the </a:t>
            </a:r>
            <a:r>
              <a:rPr lang="en-US" sz="1800" b="1" i="1" u="none" strike="noStrike" baseline="0" dirty="0">
                <a:latin typeface="Times-BoldItalic"/>
              </a:rPr>
              <a:t>checksum</a:t>
            </a:r>
            <a:endParaRPr lang="en-IN" sz="1800" b="0" i="0" u="none" strike="noStrike" baseline="0" dirty="0">
              <a:latin typeface="Times-Roman"/>
            </a:endParaRPr>
          </a:p>
          <a:p>
            <a:pPr algn="l"/>
            <a:r>
              <a:rPr lang="en-IN" sz="1800" b="0" i="0" u="none" strike="noStrike" baseline="0" dirty="0">
                <a:latin typeface="Times-Roman"/>
              </a:rPr>
              <a:t>At the </a:t>
            </a:r>
            <a:r>
              <a:rPr lang="en-US" sz="1800" b="0" i="0" u="none" strike="noStrike" baseline="0" dirty="0">
                <a:latin typeface="Times-Roman"/>
              </a:rPr>
              <a:t>destination, the checker creates a new checksum from the combination of the message </a:t>
            </a:r>
            <a:r>
              <a:rPr lang="en-IN" sz="1800" b="0" i="0" u="none" strike="noStrike" baseline="0" dirty="0">
                <a:latin typeface="Times-Roman"/>
              </a:rPr>
              <a:t>and sent checksum</a:t>
            </a:r>
          </a:p>
          <a:p>
            <a:pPr algn="l"/>
            <a:r>
              <a:rPr lang="en-US" sz="1800" b="1" i="0" u="none" strike="noStrike" baseline="0" dirty="0">
                <a:latin typeface="Times-Roman"/>
              </a:rPr>
              <a:t>If the new checksum is all 0s, the message is accepted</a:t>
            </a:r>
            <a:r>
              <a:rPr lang="en-IN" sz="1800" b="1" dirty="0">
                <a:latin typeface="Times-Roman"/>
              </a:rPr>
              <a:t>, otherwise discarded.</a:t>
            </a:r>
          </a:p>
          <a:p>
            <a:pPr algn="l"/>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B8E933C-3C41-7BD7-4352-6D0251BB3F1F}"/>
                  </a:ext>
                </a:extLst>
              </p14:cNvPr>
              <p14:cNvContentPartPr/>
              <p14:nvPr/>
            </p14:nvContentPartPr>
            <p14:xfrm>
              <a:off x="-1705275" y="4381350"/>
              <a:ext cx="360" cy="360"/>
            </p14:xfrm>
          </p:contentPart>
        </mc:Choice>
        <mc:Fallback xmlns="">
          <p:pic>
            <p:nvPicPr>
              <p:cNvPr id="4" name="Ink 3">
                <a:extLst>
                  <a:ext uri="{FF2B5EF4-FFF2-40B4-BE49-F238E27FC236}">
                    <a16:creationId xmlns:a16="http://schemas.microsoft.com/office/drawing/2014/main" id="{6B8E933C-3C41-7BD7-4352-6D0251BB3F1F}"/>
                  </a:ext>
                </a:extLst>
              </p:cNvPr>
              <p:cNvPicPr/>
              <p:nvPr/>
            </p:nvPicPr>
            <p:blipFill>
              <a:blip r:embed="rId3"/>
              <a:stretch>
                <a:fillRect/>
              </a:stretch>
            </p:blipFill>
            <p:spPr>
              <a:xfrm>
                <a:off x="-1759275" y="427335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DB63C051-5C49-C03A-3850-815B0051E100}"/>
                  </a:ext>
                </a:extLst>
              </p14:cNvPr>
              <p14:cNvContentPartPr/>
              <p14:nvPr/>
            </p14:nvContentPartPr>
            <p14:xfrm>
              <a:off x="856845" y="3596550"/>
              <a:ext cx="7090200" cy="99360"/>
            </p14:xfrm>
          </p:contentPart>
        </mc:Choice>
        <mc:Fallback xmlns="">
          <p:pic>
            <p:nvPicPr>
              <p:cNvPr id="5" name="Ink 4">
                <a:extLst>
                  <a:ext uri="{FF2B5EF4-FFF2-40B4-BE49-F238E27FC236}">
                    <a16:creationId xmlns:a16="http://schemas.microsoft.com/office/drawing/2014/main" id="{DB63C051-5C49-C03A-3850-815B0051E100}"/>
                  </a:ext>
                </a:extLst>
              </p:cNvPr>
              <p:cNvPicPr/>
              <p:nvPr/>
            </p:nvPicPr>
            <p:blipFill>
              <a:blip r:embed="rId5"/>
              <a:stretch>
                <a:fillRect/>
              </a:stretch>
            </p:blipFill>
            <p:spPr>
              <a:xfrm>
                <a:off x="803205" y="3488550"/>
                <a:ext cx="7197840" cy="315000"/>
              </a:xfrm>
              <a:prstGeom prst="rect">
                <a:avLst/>
              </a:prstGeom>
            </p:spPr>
          </p:pic>
        </mc:Fallback>
      </mc:AlternateContent>
    </p:spTree>
    <p:extLst>
      <p:ext uri="{BB962C8B-B14F-4D97-AF65-F5344CB8AC3E}">
        <p14:creationId xmlns:p14="http://schemas.microsoft.com/office/powerpoint/2010/main" val="29325808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732BF-A85B-E11F-977E-DEB123E432A4}"/>
              </a:ext>
            </a:extLst>
          </p:cNvPr>
          <p:cNvSpPr>
            <a:spLocks noGrp="1"/>
          </p:cNvSpPr>
          <p:nvPr>
            <p:ph type="title"/>
          </p:nvPr>
        </p:nvSpPr>
        <p:spPr/>
        <p:txBody>
          <a:bodyPr/>
          <a:lstStyle/>
          <a:p>
            <a:r>
              <a:rPr lang="en-US" dirty="0"/>
              <a:t>Checksum</a:t>
            </a:r>
            <a:endParaRPr lang="en-IN" dirty="0"/>
          </a:p>
        </p:txBody>
      </p:sp>
      <p:sp>
        <p:nvSpPr>
          <p:cNvPr id="3" name="Content Placeholder 2">
            <a:extLst>
              <a:ext uri="{FF2B5EF4-FFF2-40B4-BE49-F238E27FC236}">
                <a16:creationId xmlns:a16="http://schemas.microsoft.com/office/drawing/2014/main" id="{D5C1B8E4-A790-BB7B-378C-6E243910A4C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E32AFF1-F61B-B851-0D16-28C393372389}"/>
              </a:ext>
            </a:extLst>
          </p:cNvPr>
          <p:cNvPicPr>
            <a:picLocks noChangeAspect="1"/>
          </p:cNvPicPr>
          <p:nvPr/>
        </p:nvPicPr>
        <p:blipFill>
          <a:blip r:embed="rId2"/>
          <a:stretch>
            <a:fillRect/>
          </a:stretch>
        </p:blipFill>
        <p:spPr>
          <a:xfrm>
            <a:off x="704515" y="1539076"/>
            <a:ext cx="7734970" cy="3779848"/>
          </a:xfrm>
          <a:prstGeom prst="rect">
            <a:avLst/>
          </a:prstGeom>
        </p:spPr>
      </p:pic>
    </p:spTree>
    <p:extLst>
      <p:ext uri="{BB962C8B-B14F-4D97-AF65-F5344CB8AC3E}">
        <p14:creationId xmlns:p14="http://schemas.microsoft.com/office/powerpoint/2010/main" val="34042940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F09EF-1530-CA76-15A7-89BCBA1E51EF}"/>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61B62589-3FBE-39E1-DB06-886D6E48E3BD}"/>
              </a:ext>
            </a:extLst>
          </p:cNvPr>
          <p:cNvSpPr>
            <a:spLocks noGrp="1"/>
          </p:cNvSpPr>
          <p:nvPr>
            <p:ph idx="1"/>
          </p:nvPr>
        </p:nvSpPr>
        <p:spPr/>
        <p:txBody>
          <a:bodyPr/>
          <a:lstStyle/>
          <a:p>
            <a:pPr>
              <a:lnSpc>
                <a:spcPct val="150000"/>
              </a:lnSpc>
            </a:pPr>
            <a:r>
              <a:rPr lang="en-US" sz="2000" dirty="0">
                <a:latin typeface="Times New Roman" panose="02020603050405020304" pitchFamily="18" charset="0"/>
                <a:cs typeface="Times New Roman" panose="02020603050405020304" pitchFamily="18" charset="0"/>
              </a:rPr>
              <a:t>For example, if the set of numbers is (7, 11, 12, 0, 6), we send (7, 11, 12, 0, 6, 36), where 36 is the sum of the original numbers.</a:t>
            </a:r>
          </a:p>
          <a:p>
            <a:pPr>
              <a:lnSpc>
                <a:spcPct val="150000"/>
              </a:lnSpc>
            </a:pPr>
            <a:r>
              <a:rPr lang="en-US" sz="2000" dirty="0">
                <a:latin typeface="Times New Roman" panose="02020603050405020304" pitchFamily="18" charset="0"/>
                <a:cs typeface="Times New Roman" panose="02020603050405020304" pitchFamily="18" charset="0"/>
              </a:rPr>
              <a:t>The receiver adds the five numbers and compares the result with the sum. </a:t>
            </a:r>
          </a:p>
          <a:p>
            <a:pPr>
              <a:lnSpc>
                <a:spcPct val="150000"/>
              </a:lnSpc>
            </a:pPr>
            <a:r>
              <a:rPr lang="en-US" sz="2000" dirty="0">
                <a:latin typeface="Times New Roman" panose="02020603050405020304" pitchFamily="18" charset="0"/>
                <a:cs typeface="Times New Roman" panose="02020603050405020304" pitchFamily="18" charset="0"/>
              </a:rPr>
              <a:t>If the two are the same, the receiver assumes no error, accepts the five numbers, and discards the sum. </a:t>
            </a:r>
          </a:p>
          <a:p>
            <a:pPr>
              <a:lnSpc>
                <a:spcPct val="150000"/>
              </a:lnSpc>
            </a:pPr>
            <a:r>
              <a:rPr lang="en-US" sz="2000" dirty="0">
                <a:latin typeface="Times New Roman" panose="02020603050405020304" pitchFamily="18" charset="0"/>
                <a:cs typeface="Times New Roman" panose="02020603050405020304" pitchFamily="18" charset="0"/>
              </a:rPr>
              <a:t>Otherwise, there is an error somewhere and the message is not accepted.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49326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D1E4-5FD6-A48A-98A8-811E9D9B2815}"/>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E30B694A-CA3A-784A-EC6F-7792D23F41A4}"/>
              </a:ext>
            </a:extLst>
          </p:cNvPr>
          <p:cNvSpPr>
            <a:spLocks noGrp="1"/>
          </p:cNvSpPr>
          <p:nvPr>
            <p:ph idx="1"/>
          </p:nvPr>
        </p:nvSpPr>
        <p:spPr/>
        <p:txBody>
          <a:bodyPr/>
          <a:lstStyle/>
          <a:p>
            <a:pPr algn="l"/>
            <a:r>
              <a:rPr lang="en-US" sz="1800" b="0" i="0" u="none" strike="noStrike" baseline="0" dirty="0">
                <a:solidFill>
                  <a:srgbClr val="000000"/>
                </a:solidFill>
                <a:latin typeface="Times-Roman"/>
              </a:rPr>
              <a:t>The sender adds all five numbers in one’s complement to get the sum </a:t>
            </a:r>
            <a:r>
              <a:rPr lang="en-US" sz="1800" b="0" i="0" u="none" strike="noStrike" baseline="0" dirty="0">
                <a:solidFill>
                  <a:srgbClr val="000000"/>
                </a:solidFill>
                <a:latin typeface="Symbol" panose="05050102010706020507" pitchFamily="18" charset="2"/>
              </a:rPr>
              <a:t>= </a:t>
            </a:r>
            <a:r>
              <a:rPr lang="en-US" sz="1800" b="0" i="0" u="none" strike="noStrike" baseline="0" dirty="0">
                <a:solidFill>
                  <a:srgbClr val="000000"/>
                </a:solidFill>
                <a:latin typeface="Times-Roman"/>
              </a:rPr>
              <a:t>6. </a:t>
            </a:r>
          </a:p>
          <a:p>
            <a:pPr algn="l"/>
            <a:endParaRPr lang="en-US" sz="1800" dirty="0">
              <a:solidFill>
                <a:srgbClr val="000000"/>
              </a:solidFill>
              <a:latin typeface="Times-Roman"/>
            </a:endParaRPr>
          </a:p>
          <a:p>
            <a:pPr algn="l"/>
            <a:r>
              <a:rPr lang="en-US" sz="1800" b="0" i="0" u="none" strike="noStrike" baseline="0" dirty="0">
                <a:solidFill>
                  <a:srgbClr val="000000"/>
                </a:solidFill>
                <a:latin typeface="Times-Roman"/>
              </a:rPr>
              <a:t>The sender then complements the result to get the checksum </a:t>
            </a:r>
            <a:r>
              <a:rPr lang="en-US" sz="1800" b="0" i="0" u="none" strike="noStrike" baseline="0" dirty="0">
                <a:solidFill>
                  <a:srgbClr val="000000"/>
                </a:solidFill>
                <a:latin typeface="Symbol" panose="05050102010706020507" pitchFamily="18" charset="2"/>
              </a:rPr>
              <a:t>= </a:t>
            </a:r>
            <a:r>
              <a:rPr lang="en-US" sz="1800" b="0" i="0" u="none" strike="noStrike" baseline="0" dirty="0">
                <a:solidFill>
                  <a:srgbClr val="000000"/>
                </a:solidFill>
                <a:latin typeface="Times-Roman"/>
              </a:rPr>
              <a:t>9, which is 15- 6. Note that 6 </a:t>
            </a:r>
            <a:r>
              <a:rPr lang="en-US" sz="1800" b="0" i="0" u="none" strike="noStrike" baseline="0" dirty="0">
                <a:solidFill>
                  <a:srgbClr val="000000"/>
                </a:solidFill>
                <a:latin typeface="Symbol" panose="05050102010706020507" pitchFamily="18" charset="2"/>
              </a:rPr>
              <a:t>= </a:t>
            </a:r>
            <a:r>
              <a:rPr lang="en-US" sz="1800" b="0" i="0" u="none" strike="noStrike" baseline="0" dirty="0">
                <a:solidFill>
                  <a:srgbClr val="000000"/>
                </a:solidFill>
                <a:latin typeface="Times-Roman"/>
              </a:rPr>
              <a:t>(0110)</a:t>
            </a:r>
            <a:r>
              <a:rPr lang="en-US" sz="1800" b="0" i="0" u="none" strike="noStrike" baseline="-25000" dirty="0">
                <a:solidFill>
                  <a:srgbClr val="000000"/>
                </a:solidFill>
                <a:latin typeface="Times-Roman"/>
              </a:rPr>
              <a:t>2</a:t>
            </a:r>
            <a:r>
              <a:rPr lang="en-US" sz="1800" b="0" i="0" u="none" strike="noStrike" baseline="0" dirty="0">
                <a:solidFill>
                  <a:srgbClr val="000000"/>
                </a:solidFill>
                <a:latin typeface="Times-Roman"/>
              </a:rPr>
              <a:t> and 9 </a:t>
            </a:r>
            <a:r>
              <a:rPr lang="en-US" sz="1800" b="0" i="0" u="none" strike="noStrike" baseline="0" dirty="0">
                <a:solidFill>
                  <a:srgbClr val="000000"/>
                </a:solidFill>
                <a:latin typeface="Symbol" panose="05050102010706020507" pitchFamily="18" charset="2"/>
              </a:rPr>
              <a:t>= </a:t>
            </a:r>
            <a:r>
              <a:rPr lang="en-US" sz="1800" b="0" i="0" u="none" strike="noStrike" baseline="0" dirty="0">
                <a:solidFill>
                  <a:srgbClr val="000000"/>
                </a:solidFill>
                <a:latin typeface="Times-Roman"/>
              </a:rPr>
              <a:t>(1001)</a:t>
            </a:r>
            <a:r>
              <a:rPr lang="en-US" sz="1800" b="0" i="0" u="none" strike="noStrike" baseline="-25000" dirty="0">
                <a:solidFill>
                  <a:srgbClr val="000000"/>
                </a:solidFill>
                <a:latin typeface="Times-Roman"/>
              </a:rPr>
              <a:t>2</a:t>
            </a:r>
            <a:r>
              <a:rPr lang="en-US" sz="1800" b="0" i="0" u="none" strike="noStrike" baseline="0" dirty="0">
                <a:solidFill>
                  <a:srgbClr val="000000"/>
                </a:solidFill>
                <a:latin typeface="Times-Roman"/>
              </a:rPr>
              <a:t>; they are complements of each other. </a:t>
            </a:r>
          </a:p>
          <a:p>
            <a:pPr algn="l"/>
            <a:endParaRPr lang="en-US" sz="1800" b="0" i="0" u="none" strike="noStrike" baseline="0" dirty="0">
              <a:solidFill>
                <a:srgbClr val="000000"/>
              </a:solidFill>
              <a:latin typeface="Times-Roman"/>
            </a:endParaRPr>
          </a:p>
          <a:p>
            <a:pPr algn="l"/>
            <a:r>
              <a:rPr lang="en-US" sz="1800" b="0" i="0" u="none" strike="noStrike" baseline="0" dirty="0">
                <a:solidFill>
                  <a:srgbClr val="000000"/>
                </a:solidFill>
                <a:latin typeface="Times-Roman"/>
              </a:rPr>
              <a:t>The</a:t>
            </a:r>
            <a:r>
              <a:rPr lang="en-US" sz="1800" dirty="0">
                <a:solidFill>
                  <a:srgbClr val="000000"/>
                </a:solidFill>
                <a:latin typeface="Times-Roman"/>
              </a:rPr>
              <a:t> </a:t>
            </a:r>
            <a:r>
              <a:rPr lang="en-US" sz="1800" b="0" i="0" u="none" strike="noStrike" baseline="0" dirty="0">
                <a:solidFill>
                  <a:srgbClr val="000000"/>
                </a:solidFill>
                <a:latin typeface="Times-Roman"/>
              </a:rPr>
              <a:t>sender sends the five data numbers and the checksum (7, 11, 12, 0, 6, </a:t>
            </a:r>
            <a:r>
              <a:rPr lang="en-US" sz="1800" b="1" i="0" u="none" strike="noStrike" baseline="0" dirty="0">
                <a:solidFill>
                  <a:srgbClr val="00FFFF"/>
                </a:solidFill>
                <a:latin typeface="Times-Bold"/>
              </a:rPr>
              <a:t>9</a:t>
            </a:r>
            <a:r>
              <a:rPr lang="en-US" sz="1800" b="0" i="0" u="none" strike="noStrike" baseline="0" dirty="0">
                <a:solidFill>
                  <a:srgbClr val="000000"/>
                </a:solidFill>
                <a:latin typeface="Times-Roman"/>
              </a:rPr>
              <a:t>). If there is no corruption in transmission, the receiver receives (7, 11, 12, 0, 6, </a:t>
            </a:r>
            <a:r>
              <a:rPr lang="en-US" sz="1800" b="1" i="0" u="none" strike="noStrike" baseline="0" dirty="0">
                <a:solidFill>
                  <a:srgbClr val="00FFFF"/>
                </a:solidFill>
                <a:latin typeface="Times-Bold"/>
              </a:rPr>
              <a:t>9</a:t>
            </a:r>
            <a:r>
              <a:rPr lang="en-US" sz="1800" b="0" i="0" u="none" strike="noStrike" baseline="0" dirty="0">
                <a:solidFill>
                  <a:srgbClr val="000000"/>
                </a:solidFill>
                <a:latin typeface="Times-Roman"/>
              </a:rPr>
              <a:t>) and adds them in one’s complement to get 15.</a:t>
            </a:r>
          </a:p>
          <a:p>
            <a:pPr algn="l"/>
            <a:endParaRPr lang="en-US" sz="1800" b="0" i="0" u="none" strike="noStrike" baseline="0" dirty="0">
              <a:solidFill>
                <a:srgbClr val="000000"/>
              </a:solidFill>
              <a:latin typeface="Times-Roman"/>
            </a:endParaRPr>
          </a:p>
          <a:p>
            <a:pPr algn="l"/>
            <a:r>
              <a:rPr lang="en-US" sz="1800" b="0" i="0" u="none" strike="noStrike" baseline="0" dirty="0">
                <a:solidFill>
                  <a:srgbClr val="000000"/>
                </a:solidFill>
                <a:latin typeface="Times-Roman"/>
              </a:rPr>
              <a:t>The sender complements 15 to get 0. This shows that data have not been corrupted. </a:t>
            </a:r>
            <a:endParaRPr lang="en-IN" dirty="0"/>
          </a:p>
        </p:txBody>
      </p:sp>
    </p:spTree>
    <p:extLst>
      <p:ext uri="{BB962C8B-B14F-4D97-AF65-F5344CB8AC3E}">
        <p14:creationId xmlns:p14="http://schemas.microsoft.com/office/powerpoint/2010/main" val="34949420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F3345-366F-A8C6-CE45-5B7734C473E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F8A44D5-759F-037C-FF96-C0641FEB307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49D1316-9620-BE06-8ECC-1A789209A35A}"/>
              </a:ext>
            </a:extLst>
          </p:cNvPr>
          <p:cNvPicPr>
            <a:picLocks noChangeAspect="1"/>
          </p:cNvPicPr>
          <p:nvPr/>
        </p:nvPicPr>
        <p:blipFill>
          <a:blip r:embed="rId2"/>
          <a:stretch>
            <a:fillRect/>
          </a:stretch>
        </p:blipFill>
        <p:spPr>
          <a:xfrm>
            <a:off x="616877" y="2106815"/>
            <a:ext cx="7910245" cy="2644369"/>
          </a:xfrm>
          <a:prstGeom prst="rect">
            <a:avLst/>
          </a:prstGeom>
        </p:spPr>
      </p:pic>
    </p:spTree>
    <p:extLst>
      <p:ext uri="{BB962C8B-B14F-4D97-AF65-F5344CB8AC3E}">
        <p14:creationId xmlns:p14="http://schemas.microsoft.com/office/powerpoint/2010/main" val="1100145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1352C-6C8D-7D71-5339-C0F446654EB0}"/>
              </a:ext>
            </a:extLst>
          </p:cNvPr>
          <p:cNvSpPr>
            <a:spLocks noGrp="1"/>
          </p:cNvSpPr>
          <p:nvPr>
            <p:ph type="title"/>
          </p:nvPr>
        </p:nvSpPr>
        <p:spPr/>
        <p:txBody>
          <a:bodyPr/>
          <a:lstStyle/>
          <a:p>
            <a:r>
              <a:rPr lang="en-IN" dirty="0"/>
              <a:t>Single bit error</a:t>
            </a:r>
          </a:p>
        </p:txBody>
      </p:sp>
      <p:sp>
        <p:nvSpPr>
          <p:cNvPr id="3" name="Content Placeholder 2">
            <a:extLst>
              <a:ext uri="{FF2B5EF4-FFF2-40B4-BE49-F238E27FC236}">
                <a16:creationId xmlns:a16="http://schemas.microsoft.com/office/drawing/2014/main" id="{A45D2858-F390-A03B-91E4-9F1AB9C07A4A}"/>
              </a:ext>
            </a:extLst>
          </p:cNvPr>
          <p:cNvSpPr>
            <a:spLocks noGrp="1"/>
          </p:cNvSpPr>
          <p:nvPr>
            <p:ph idx="1"/>
          </p:nvPr>
        </p:nvSpPr>
        <p:spPr/>
        <p:txBody>
          <a:bodyPr/>
          <a:lstStyle/>
          <a:p>
            <a:endParaRPr lang="en-IN"/>
          </a:p>
        </p:txBody>
      </p:sp>
      <p:pic>
        <p:nvPicPr>
          <p:cNvPr id="4" name="Picture 6">
            <a:extLst>
              <a:ext uri="{FF2B5EF4-FFF2-40B4-BE49-F238E27FC236}">
                <a16:creationId xmlns:a16="http://schemas.microsoft.com/office/drawing/2014/main" id="{F9D6536E-10AB-760D-2F6C-DE9D825EEF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2587625"/>
            <a:ext cx="8153400"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50879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DC28B-BFB1-D472-EB05-8599501479AE}"/>
              </a:ext>
            </a:extLst>
          </p:cNvPr>
          <p:cNvSpPr>
            <a:spLocks noGrp="1"/>
          </p:cNvSpPr>
          <p:nvPr>
            <p:ph type="title"/>
          </p:nvPr>
        </p:nvSpPr>
        <p:spPr/>
        <p:txBody>
          <a:bodyPr/>
          <a:lstStyle/>
          <a:p>
            <a:r>
              <a:rPr lang="en-IN" dirty="0"/>
              <a:t>Sender</a:t>
            </a:r>
          </a:p>
        </p:txBody>
      </p:sp>
      <p:sp>
        <p:nvSpPr>
          <p:cNvPr id="3" name="Content Placeholder 2">
            <a:extLst>
              <a:ext uri="{FF2B5EF4-FFF2-40B4-BE49-F238E27FC236}">
                <a16:creationId xmlns:a16="http://schemas.microsoft.com/office/drawing/2014/main" id="{800F9055-6A91-CDC4-87E9-E3ED4012C222}"/>
              </a:ext>
            </a:extLst>
          </p:cNvPr>
          <p:cNvSpPr>
            <a:spLocks noGrp="1"/>
          </p:cNvSpPr>
          <p:nvPr>
            <p:ph idx="1"/>
          </p:nvPr>
        </p:nvSpPr>
        <p:spPr/>
        <p:txBody>
          <a:bodyPr/>
          <a:lstStyle/>
          <a:p>
            <a:r>
              <a:rPr lang="en-US" sz="2000" dirty="0"/>
              <a:t>Suppose data is 01110011, we divide the data into 4 bit chunks. So, n = 4. Since total number of digits in data is 8. So, there will be 2 chunks of data ( 0111 and 0011 ). </a:t>
            </a:r>
          </a:p>
          <a:p>
            <a:r>
              <a:rPr lang="en-US" sz="2000" dirty="0"/>
              <a:t>Adding both chunks – </a:t>
            </a:r>
          </a:p>
          <a:p>
            <a:pPr marL="0" indent="0">
              <a:buNone/>
            </a:pPr>
            <a:r>
              <a:rPr lang="en-US" sz="2000" dirty="0"/>
              <a:t>0 1 1 1</a:t>
            </a:r>
            <a:br>
              <a:rPr lang="en-US" sz="2000" dirty="0"/>
            </a:br>
            <a:r>
              <a:rPr lang="en-US" sz="2000" dirty="0"/>
              <a:t>0 0 1 1</a:t>
            </a:r>
            <a:br>
              <a:rPr lang="en-US" sz="2000" dirty="0"/>
            </a:br>
            <a:r>
              <a:rPr lang="en-US" sz="2000" dirty="0"/>
              <a:t>———</a:t>
            </a:r>
            <a:br>
              <a:rPr lang="en-US" sz="2000" dirty="0"/>
            </a:br>
            <a:r>
              <a:rPr lang="en-US" sz="2000" dirty="0"/>
              <a:t>1 0 1 0</a:t>
            </a:r>
            <a:br>
              <a:rPr lang="en-US" sz="2000" dirty="0"/>
            </a:br>
            <a:r>
              <a:rPr lang="en-US" sz="2000" dirty="0"/>
              <a:t>———</a:t>
            </a:r>
            <a:br>
              <a:rPr lang="en-US" sz="2000" dirty="0"/>
            </a:br>
            <a:r>
              <a:rPr lang="en-US" sz="2000" dirty="0"/>
              <a:t>Result (1010) has no carry bit. Now, take 1’s compliment. It will be 0101. So, checksum = 0101.</a:t>
            </a:r>
            <a:br>
              <a:rPr lang="en-US" sz="2000" dirty="0"/>
            </a:br>
            <a:r>
              <a:rPr lang="en-US" sz="2000" dirty="0"/>
              <a:t>The data that will be sent = 011100110101</a:t>
            </a:r>
          </a:p>
          <a:p>
            <a:endParaRPr lang="en-IN" sz="20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245B950-1092-FED4-D5C4-D0E8A527BC32}"/>
                  </a:ext>
                </a:extLst>
              </p14:cNvPr>
              <p14:cNvContentPartPr/>
              <p14:nvPr/>
            </p14:nvContentPartPr>
            <p14:xfrm>
              <a:off x="-1105155" y="4371990"/>
              <a:ext cx="360" cy="360"/>
            </p14:xfrm>
          </p:contentPart>
        </mc:Choice>
        <mc:Fallback xmlns="">
          <p:pic>
            <p:nvPicPr>
              <p:cNvPr id="4" name="Ink 3">
                <a:extLst>
                  <a:ext uri="{FF2B5EF4-FFF2-40B4-BE49-F238E27FC236}">
                    <a16:creationId xmlns:a16="http://schemas.microsoft.com/office/drawing/2014/main" id="{F245B950-1092-FED4-D5C4-D0E8A527BC32}"/>
                  </a:ext>
                </a:extLst>
              </p:cNvPr>
              <p:cNvPicPr/>
              <p:nvPr/>
            </p:nvPicPr>
            <p:blipFill>
              <a:blip r:embed="rId3"/>
              <a:stretch>
                <a:fillRect/>
              </a:stretch>
            </p:blipFill>
            <p:spPr>
              <a:xfrm>
                <a:off x="-1158795" y="426399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3F2F25CE-D439-E196-5E89-C8AA032CF154}"/>
                  </a:ext>
                </a:extLst>
              </p14:cNvPr>
              <p14:cNvContentPartPr/>
              <p14:nvPr/>
            </p14:nvContentPartPr>
            <p14:xfrm>
              <a:off x="6819525" y="275910"/>
              <a:ext cx="86040" cy="1247760"/>
            </p14:xfrm>
          </p:contentPart>
        </mc:Choice>
        <mc:Fallback xmlns="">
          <p:pic>
            <p:nvPicPr>
              <p:cNvPr id="5" name="Ink 4">
                <a:extLst>
                  <a:ext uri="{FF2B5EF4-FFF2-40B4-BE49-F238E27FC236}">
                    <a16:creationId xmlns:a16="http://schemas.microsoft.com/office/drawing/2014/main" id="{3F2F25CE-D439-E196-5E89-C8AA032CF154}"/>
                  </a:ext>
                </a:extLst>
              </p:cNvPr>
              <p:cNvPicPr/>
              <p:nvPr/>
            </p:nvPicPr>
            <p:blipFill>
              <a:blip r:embed="rId5"/>
              <a:stretch>
                <a:fillRect/>
              </a:stretch>
            </p:blipFill>
            <p:spPr>
              <a:xfrm>
                <a:off x="6765885" y="168270"/>
                <a:ext cx="193680" cy="1463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BAE0BC68-08F1-69DF-DFD2-27A4C18F6978}"/>
                  </a:ext>
                </a:extLst>
              </p14:cNvPr>
              <p14:cNvContentPartPr/>
              <p14:nvPr/>
            </p14:nvContentPartPr>
            <p14:xfrm>
              <a:off x="6858405" y="18150"/>
              <a:ext cx="1355760" cy="1726920"/>
            </p14:xfrm>
          </p:contentPart>
        </mc:Choice>
        <mc:Fallback xmlns="">
          <p:pic>
            <p:nvPicPr>
              <p:cNvPr id="6" name="Ink 5">
                <a:extLst>
                  <a:ext uri="{FF2B5EF4-FFF2-40B4-BE49-F238E27FC236}">
                    <a16:creationId xmlns:a16="http://schemas.microsoft.com/office/drawing/2014/main" id="{BAE0BC68-08F1-69DF-DFD2-27A4C18F6978}"/>
                  </a:ext>
                </a:extLst>
              </p:cNvPr>
              <p:cNvPicPr/>
              <p:nvPr/>
            </p:nvPicPr>
            <p:blipFill>
              <a:blip r:embed="rId7"/>
              <a:stretch>
                <a:fillRect/>
              </a:stretch>
            </p:blipFill>
            <p:spPr>
              <a:xfrm>
                <a:off x="6804765" y="-89850"/>
                <a:ext cx="1463400" cy="1942560"/>
              </a:xfrm>
              <a:prstGeom prst="rect">
                <a:avLst/>
              </a:prstGeom>
            </p:spPr>
          </p:pic>
        </mc:Fallback>
      </mc:AlternateContent>
    </p:spTree>
    <p:extLst>
      <p:ext uri="{BB962C8B-B14F-4D97-AF65-F5344CB8AC3E}">
        <p14:creationId xmlns:p14="http://schemas.microsoft.com/office/powerpoint/2010/main" val="8957290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43635-D539-F08B-6FC8-83437B7EB9CB}"/>
              </a:ext>
            </a:extLst>
          </p:cNvPr>
          <p:cNvSpPr>
            <a:spLocks noGrp="1"/>
          </p:cNvSpPr>
          <p:nvPr>
            <p:ph type="title"/>
          </p:nvPr>
        </p:nvSpPr>
        <p:spPr/>
        <p:txBody>
          <a:bodyPr/>
          <a:lstStyle/>
          <a:p>
            <a:r>
              <a:rPr lang="en-IN" dirty="0"/>
              <a:t>Receiver</a:t>
            </a:r>
          </a:p>
        </p:txBody>
      </p:sp>
      <p:sp>
        <p:nvSpPr>
          <p:cNvPr id="3" name="Content Placeholder 2">
            <a:extLst>
              <a:ext uri="{FF2B5EF4-FFF2-40B4-BE49-F238E27FC236}">
                <a16:creationId xmlns:a16="http://schemas.microsoft.com/office/drawing/2014/main" id="{AA90E359-4447-E546-8414-2A820A6BE36E}"/>
              </a:ext>
            </a:extLst>
          </p:cNvPr>
          <p:cNvSpPr>
            <a:spLocks noGrp="1"/>
          </p:cNvSpPr>
          <p:nvPr>
            <p:ph idx="1"/>
          </p:nvPr>
        </p:nvSpPr>
        <p:spPr/>
        <p:txBody>
          <a:bodyPr/>
          <a:lstStyle/>
          <a:p>
            <a:r>
              <a:rPr lang="en-US" sz="2000" dirty="0"/>
              <a:t>So, after receiving result, the result will be divided into chunks of 4 bit. So, chunks will be 0111, 0011 and 0101. </a:t>
            </a:r>
          </a:p>
          <a:p>
            <a:r>
              <a:rPr lang="en-US" sz="2000" dirty="0"/>
              <a:t>Adding all chunks using 1’s complement – </a:t>
            </a:r>
          </a:p>
          <a:p>
            <a:r>
              <a:rPr lang="en-US" sz="2000" dirty="0"/>
              <a:t>0 1 1 1</a:t>
            </a:r>
            <a:br>
              <a:rPr lang="en-US" sz="2000" dirty="0"/>
            </a:br>
            <a:r>
              <a:rPr lang="en-US" sz="2000" dirty="0"/>
              <a:t>0 0 1 1</a:t>
            </a:r>
            <a:br>
              <a:rPr lang="en-US" sz="2000" dirty="0"/>
            </a:br>
            <a:r>
              <a:rPr lang="en-US" sz="2000" dirty="0"/>
              <a:t>0 1 0 1</a:t>
            </a:r>
            <a:br>
              <a:rPr lang="en-US" sz="2000" dirty="0"/>
            </a:br>
            <a:r>
              <a:rPr lang="en-US" sz="2000" dirty="0"/>
              <a:t>————–</a:t>
            </a:r>
            <a:br>
              <a:rPr lang="en-US" sz="2000" dirty="0"/>
            </a:br>
            <a:r>
              <a:rPr lang="en-US" sz="2000" dirty="0"/>
              <a:t>1 1 1 1</a:t>
            </a:r>
            <a:br>
              <a:rPr lang="en-US" sz="2000" dirty="0"/>
            </a:br>
            <a:r>
              <a:rPr lang="en-US" sz="2000" dirty="0"/>
              <a:t>————–</a:t>
            </a:r>
            <a:br>
              <a:rPr lang="en-US" sz="2000" dirty="0"/>
            </a:br>
            <a:r>
              <a:rPr lang="en-US" sz="2000" dirty="0"/>
              <a:t>Now, taking the compliment of the result(1111), we will get 0000. So, there is no error.</a:t>
            </a:r>
          </a:p>
          <a:p>
            <a:endParaRPr lang="en-IN" sz="20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854379C-7F71-85F0-FDD3-901D2E97D32F}"/>
                  </a:ext>
                </a:extLst>
              </p14:cNvPr>
              <p14:cNvContentPartPr/>
              <p14:nvPr/>
            </p14:nvContentPartPr>
            <p14:xfrm>
              <a:off x="-1628955" y="4762590"/>
              <a:ext cx="360" cy="360"/>
            </p14:xfrm>
          </p:contentPart>
        </mc:Choice>
        <mc:Fallback xmlns="">
          <p:pic>
            <p:nvPicPr>
              <p:cNvPr id="4" name="Ink 3">
                <a:extLst>
                  <a:ext uri="{FF2B5EF4-FFF2-40B4-BE49-F238E27FC236}">
                    <a16:creationId xmlns:a16="http://schemas.microsoft.com/office/drawing/2014/main" id="{1854379C-7F71-85F0-FDD3-901D2E97D32F}"/>
                  </a:ext>
                </a:extLst>
              </p:cNvPr>
              <p:cNvPicPr/>
              <p:nvPr/>
            </p:nvPicPr>
            <p:blipFill>
              <a:blip r:embed="rId3"/>
              <a:stretch>
                <a:fillRect/>
              </a:stretch>
            </p:blipFill>
            <p:spPr>
              <a:xfrm>
                <a:off x="-1682595" y="465459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24FFCBB1-4A91-0A7D-8923-5ED5DD279163}"/>
                  </a:ext>
                </a:extLst>
              </p14:cNvPr>
              <p14:cNvContentPartPr/>
              <p14:nvPr/>
            </p14:nvContentPartPr>
            <p14:xfrm>
              <a:off x="7505325" y="208950"/>
              <a:ext cx="268560" cy="623160"/>
            </p14:xfrm>
          </p:contentPart>
        </mc:Choice>
        <mc:Fallback xmlns="">
          <p:pic>
            <p:nvPicPr>
              <p:cNvPr id="5" name="Ink 4">
                <a:extLst>
                  <a:ext uri="{FF2B5EF4-FFF2-40B4-BE49-F238E27FC236}">
                    <a16:creationId xmlns:a16="http://schemas.microsoft.com/office/drawing/2014/main" id="{24FFCBB1-4A91-0A7D-8923-5ED5DD279163}"/>
                  </a:ext>
                </a:extLst>
              </p:cNvPr>
              <p:cNvPicPr/>
              <p:nvPr/>
            </p:nvPicPr>
            <p:blipFill>
              <a:blip r:embed="rId5"/>
              <a:stretch>
                <a:fillRect/>
              </a:stretch>
            </p:blipFill>
            <p:spPr>
              <a:xfrm>
                <a:off x="7451685" y="100950"/>
                <a:ext cx="376200" cy="838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1093B61C-F419-E036-5EFA-73FD10777825}"/>
                  </a:ext>
                </a:extLst>
              </p14:cNvPr>
              <p14:cNvContentPartPr/>
              <p14:nvPr/>
            </p14:nvContentPartPr>
            <p14:xfrm>
              <a:off x="7705485" y="1352310"/>
              <a:ext cx="360" cy="360"/>
            </p14:xfrm>
          </p:contentPart>
        </mc:Choice>
        <mc:Fallback xmlns="">
          <p:pic>
            <p:nvPicPr>
              <p:cNvPr id="6" name="Ink 5">
                <a:extLst>
                  <a:ext uri="{FF2B5EF4-FFF2-40B4-BE49-F238E27FC236}">
                    <a16:creationId xmlns:a16="http://schemas.microsoft.com/office/drawing/2014/main" id="{1093B61C-F419-E036-5EFA-73FD10777825}"/>
                  </a:ext>
                </a:extLst>
              </p:cNvPr>
              <p:cNvPicPr/>
              <p:nvPr/>
            </p:nvPicPr>
            <p:blipFill>
              <a:blip r:embed="rId3"/>
              <a:stretch>
                <a:fillRect/>
              </a:stretch>
            </p:blipFill>
            <p:spPr>
              <a:xfrm>
                <a:off x="7651845" y="1244670"/>
                <a:ext cx="108000" cy="216000"/>
              </a:xfrm>
              <a:prstGeom prst="rect">
                <a:avLst/>
              </a:prstGeom>
            </p:spPr>
          </p:pic>
        </mc:Fallback>
      </mc:AlternateContent>
    </p:spTree>
    <p:extLst>
      <p:ext uri="{BB962C8B-B14F-4D97-AF65-F5344CB8AC3E}">
        <p14:creationId xmlns:p14="http://schemas.microsoft.com/office/powerpoint/2010/main" val="13090718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0C961-5E95-0D95-4A39-3A629E84CE59}"/>
              </a:ext>
            </a:extLst>
          </p:cNvPr>
          <p:cNvSpPr>
            <a:spLocks noGrp="1"/>
          </p:cNvSpPr>
          <p:nvPr>
            <p:ph type="title"/>
          </p:nvPr>
        </p:nvSpPr>
        <p:spPr/>
        <p:txBody>
          <a:bodyPr/>
          <a:lstStyle/>
          <a:p>
            <a:r>
              <a:rPr lang="en-US" dirty="0"/>
              <a:t>Internet checksum</a:t>
            </a:r>
            <a:endParaRPr lang="en-IN" dirty="0"/>
          </a:p>
        </p:txBody>
      </p:sp>
      <p:sp>
        <p:nvSpPr>
          <p:cNvPr id="3" name="Content Placeholder 2">
            <a:extLst>
              <a:ext uri="{FF2B5EF4-FFF2-40B4-BE49-F238E27FC236}">
                <a16:creationId xmlns:a16="http://schemas.microsoft.com/office/drawing/2014/main" id="{94895DFA-DF79-7A4E-9A05-F2C8C4A762B7}"/>
              </a:ext>
            </a:extLst>
          </p:cNvPr>
          <p:cNvSpPr>
            <a:spLocks noGrp="1"/>
          </p:cNvSpPr>
          <p:nvPr>
            <p:ph idx="1"/>
          </p:nvPr>
        </p:nvSpPr>
        <p:spPr/>
        <p:txBody>
          <a:bodyPr/>
          <a:lstStyle/>
          <a:p>
            <a:r>
              <a:rPr lang="en-US" sz="1800" b="0" i="0" u="none" strike="noStrike" baseline="0" dirty="0">
                <a:latin typeface="Times-Roman"/>
              </a:rPr>
              <a:t>Traditionally, the Internet has used a 16-bit checksum.</a:t>
            </a:r>
            <a:endParaRPr lang="en-IN" dirty="0"/>
          </a:p>
        </p:txBody>
      </p:sp>
      <p:pic>
        <p:nvPicPr>
          <p:cNvPr id="5" name="Picture 4">
            <a:extLst>
              <a:ext uri="{FF2B5EF4-FFF2-40B4-BE49-F238E27FC236}">
                <a16:creationId xmlns:a16="http://schemas.microsoft.com/office/drawing/2014/main" id="{5786CA41-6732-21C2-17DE-F1B2E6E379D4}"/>
              </a:ext>
            </a:extLst>
          </p:cNvPr>
          <p:cNvPicPr>
            <a:picLocks noChangeAspect="1"/>
          </p:cNvPicPr>
          <p:nvPr/>
        </p:nvPicPr>
        <p:blipFill>
          <a:blip r:embed="rId2"/>
          <a:stretch>
            <a:fillRect/>
          </a:stretch>
        </p:blipFill>
        <p:spPr>
          <a:xfrm>
            <a:off x="674032" y="2114436"/>
            <a:ext cx="7795936" cy="2629128"/>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56294FC-0A50-2F1F-C84D-0F20B7FCB21C}"/>
                  </a:ext>
                </a:extLst>
              </p14:cNvPr>
              <p14:cNvContentPartPr/>
              <p14:nvPr/>
            </p14:nvContentPartPr>
            <p14:xfrm>
              <a:off x="7115085" y="282030"/>
              <a:ext cx="259920" cy="751320"/>
            </p14:xfrm>
          </p:contentPart>
        </mc:Choice>
        <mc:Fallback xmlns="">
          <p:pic>
            <p:nvPicPr>
              <p:cNvPr id="4" name="Ink 3">
                <a:extLst>
                  <a:ext uri="{FF2B5EF4-FFF2-40B4-BE49-F238E27FC236}">
                    <a16:creationId xmlns:a16="http://schemas.microsoft.com/office/drawing/2014/main" id="{556294FC-0A50-2F1F-C84D-0F20B7FCB21C}"/>
                  </a:ext>
                </a:extLst>
              </p:cNvPr>
              <p:cNvPicPr/>
              <p:nvPr/>
            </p:nvPicPr>
            <p:blipFill>
              <a:blip r:embed="rId4"/>
              <a:stretch>
                <a:fillRect/>
              </a:stretch>
            </p:blipFill>
            <p:spPr>
              <a:xfrm>
                <a:off x="7061445" y="174390"/>
                <a:ext cx="367560" cy="966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D3348FDE-1637-A8BA-677C-F1FD8DA294C3}"/>
                  </a:ext>
                </a:extLst>
              </p14:cNvPr>
              <p14:cNvContentPartPr/>
              <p14:nvPr/>
            </p14:nvContentPartPr>
            <p14:xfrm>
              <a:off x="7362765" y="1485510"/>
              <a:ext cx="360" cy="360"/>
            </p14:xfrm>
          </p:contentPart>
        </mc:Choice>
        <mc:Fallback xmlns="">
          <p:pic>
            <p:nvPicPr>
              <p:cNvPr id="6" name="Ink 5">
                <a:extLst>
                  <a:ext uri="{FF2B5EF4-FFF2-40B4-BE49-F238E27FC236}">
                    <a16:creationId xmlns:a16="http://schemas.microsoft.com/office/drawing/2014/main" id="{D3348FDE-1637-A8BA-677C-F1FD8DA294C3}"/>
                  </a:ext>
                </a:extLst>
              </p:cNvPr>
              <p:cNvPicPr/>
              <p:nvPr/>
            </p:nvPicPr>
            <p:blipFill>
              <a:blip r:embed="rId6"/>
              <a:stretch>
                <a:fillRect/>
              </a:stretch>
            </p:blipFill>
            <p:spPr>
              <a:xfrm>
                <a:off x="7308765" y="1377870"/>
                <a:ext cx="108000" cy="216000"/>
              </a:xfrm>
              <a:prstGeom prst="rect">
                <a:avLst/>
              </a:prstGeom>
            </p:spPr>
          </p:pic>
        </mc:Fallback>
      </mc:AlternateContent>
    </p:spTree>
    <p:extLst>
      <p:ext uri="{BB962C8B-B14F-4D97-AF65-F5344CB8AC3E}">
        <p14:creationId xmlns:p14="http://schemas.microsoft.com/office/powerpoint/2010/main" val="12218717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3928D-2C73-B3A1-F265-8F1DE61707C2}"/>
              </a:ext>
            </a:extLst>
          </p:cNvPr>
          <p:cNvSpPr>
            <a:spLocks noGrp="1"/>
          </p:cNvSpPr>
          <p:nvPr>
            <p:ph type="title"/>
          </p:nvPr>
        </p:nvSpPr>
        <p:spPr/>
        <p:txBody>
          <a:bodyPr/>
          <a:lstStyle/>
          <a:p>
            <a:r>
              <a:rPr lang="en-US" dirty="0"/>
              <a:t>Algorithm</a:t>
            </a:r>
            <a:endParaRPr lang="en-IN" dirty="0"/>
          </a:p>
        </p:txBody>
      </p:sp>
      <p:sp>
        <p:nvSpPr>
          <p:cNvPr id="3" name="Content Placeholder 2">
            <a:extLst>
              <a:ext uri="{FF2B5EF4-FFF2-40B4-BE49-F238E27FC236}">
                <a16:creationId xmlns:a16="http://schemas.microsoft.com/office/drawing/2014/main" id="{919C62F4-0656-BD23-D717-B0B6F5A7219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C1D302B-1BE8-7795-15B6-FB186A6D196B}"/>
              </a:ext>
            </a:extLst>
          </p:cNvPr>
          <p:cNvPicPr>
            <a:picLocks noChangeAspect="1"/>
          </p:cNvPicPr>
          <p:nvPr/>
        </p:nvPicPr>
        <p:blipFill>
          <a:blip r:embed="rId2"/>
          <a:stretch>
            <a:fillRect/>
          </a:stretch>
        </p:blipFill>
        <p:spPr>
          <a:xfrm>
            <a:off x="2315390" y="1891555"/>
            <a:ext cx="4513220" cy="3074890"/>
          </a:xfrm>
          <a:prstGeom prst="rect">
            <a:avLst/>
          </a:prstGeom>
        </p:spPr>
      </p:pic>
    </p:spTree>
    <p:extLst>
      <p:ext uri="{BB962C8B-B14F-4D97-AF65-F5344CB8AC3E}">
        <p14:creationId xmlns:p14="http://schemas.microsoft.com/office/powerpoint/2010/main" val="16481564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3DCC3-1B93-62AA-9ADE-FC0DEF35EB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B5E74EB-FC19-3E9A-EA8E-17EE3393264A}"/>
              </a:ext>
            </a:extLst>
          </p:cNvPr>
          <p:cNvSpPr>
            <a:spLocks noGrp="1"/>
          </p:cNvSpPr>
          <p:nvPr>
            <p:ph idx="1"/>
          </p:nvPr>
        </p:nvSpPr>
        <p:spPr/>
        <p:txBody>
          <a:bodyPr/>
          <a:lstStyle/>
          <a:p>
            <a:pPr algn="l"/>
            <a:r>
              <a:rPr lang="en-US" sz="1800" b="0" i="0" u="none" strike="noStrike" baseline="0" dirty="0">
                <a:latin typeface="Times-Roman"/>
              </a:rPr>
              <a:t>The 8-bit Fletcher is calculated over data octets (bytes) and creates a 16-bit checksum. </a:t>
            </a:r>
            <a:r>
              <a:rPr lang="en-IN" sz="1800" b="0" i="0" u="none" strike="noStrike" baseline="0" dirty="0">
                <a:latin typeface="Times-Roman"/>
              </a:rPr>
              <a:t>16-bit Fletcher, </a:t>
            </a:r>
            <a:r>
              <a:rPr lang="en-US" sz="1800" b="0" i="0" u="none" strike="noStrike" baseline="0" dirty="0">
                <a:latin typeface="Times-Roman"/>
              </a:rPr>
              <a:t>calculates on 16-bit data items and creates a 32-bit checksum.</a:t>
            </a:r>
          </a:p>
          <a:p>
            <a:pPr algn="l"/>
            <a:r>
              <a:rPr lang="en-US" sz="1800" b="0" i="0" u="none" strike="noStrike" baseline="0" dirty="0">
                <a:latin typeface="Times-Roman"/>
              </a:rPr>
              <a:t>In 8 bit algo., The calculation is done modulo 256 (2</a:t>
            </a:r>
            <a:r>
              <a:rPr lang="en-US" sz="1800" b="0" i="0" u="none" strike="noStrike" baseline="30000" dirty="0">
                <a:latin typeface="Times-Roman"/>
              </a:rPr>
              <a:t>8</a:t>
            </a:r>
            <a:r>
              <a:rPr lang="en-US" sz="1800" b="0" i="0" u="none" strike="noStrike" baseline="0" dirty="0">
                <a:latin typeface="Times-Roman"/>
              </a:rPr>
              <a:t>)</a:t>
            </a:r>
          </a:p>
          <a:p>
            <a:pPr algn="l"/>
            <a:r>
              <a:rPr lang="en-US" sz="1800" b="0" i="0" u="none" strike="noStrike" baseline="0" dirty="0">
                <a:latin typeface="Times-Roman"/>
              </a:rPr>
              <a:t>The algorithm uses two accumulators, L and R. </a:t>
            </a:r>
          </a:p>
          <a:p>
            <a:pPr algn="l"/>
            <a:r>
              <a:rPr lang="en-US" sz="1800" b="0" i="0" u="none" strike="noStrike" baseline="0" dirty="0">
                <a:latin typeface="Times-Roman"/>
              </a:rPr>
              <a:t>The first simply adds data items together; the second adds a weight to the </a:t>
            </a:r>
            <a:r>
              <a:rPr lang="en-IN" sz="1800" b="0" i="0" u="none" strike="noStrike" baseline="0" dirty="0">
                <a:latin typeface="Times-Roman"/>
              </a:rPr>
              <a:t>calculation.</a:t>
            </a:r>
          </a:p>
          <a:p>
            <a:pPr algn="l"/>
            <a:r>
              <a:rPr lang="en-US" sz="1800" b="0" i="0" u="none" strike="noStrike" baseline="0" dirty="0">
                <a:latin typeface="Times-Roman"/>
              </a:rPr>
              <a:t>The 16-bit Fletcher checksum is similar to the 8-bit Fletcher checksum, but it is</a:t>
            </a:r>
          </a:p>
          <a:p>
            <a:pPr algn="l"/>
            <a:r>
              <a:rPr lang="en-US" sz="1800" b="0" i="0" u="none" strike="noStrike" baseline="0" dirty="0">
                <a:latin typeface="Times-Roman"/>
              </a:rPr>
              <a:t>calculated over 16-bit data items and creates a 32-bit checksum</a:t>
            </a:r>
            <a:r>
              <a:rPr lang="en-IN" sz="1800" dirty="0">
                <a:latin typeface="Times-Roman"/>
              </a:rPr>
              <a:t>.</a:t>
            </a:r>
          </a:p>
          <a:p>
            <a:pPr algn="l"/>
            <a:r>
              <a:rPr lang="en-IN" sz="1800" b="0" i="0" u="none" strike="noStrike" baseline="0" dirty="0">
                <a:latin typeface="Times-Roman"/>
              </a:rPr>
              <a:t>The calculation is done modulo 65,536.</a:t>
            </a:r>
            <a:endParaRPr lang="en-IN" dirty="0"/>
          </a:p>
        </p:txBody>
      </p:sp>
    </p:spTree>
    <p:extLst>
      <p:ext uri="{BB962C8B-B14F-4D97-AF65-F5344CB8AC3E}">
        <p14:creationId xmlns:p14="http://schemas.microsoft.com/office/powerpoint/2010/main" val="26146549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0C23B-E02A-088F-C83A-27C8AF3D64A7}"/>
              </a:ext>
            </a:extLst>
          </p:cNvPr>
          <p:cNvSpPr>
            <a:spLocks noGrp="1"/>
          </p:cNvSpPr>
          <p:nvPr>
            <p:ph type="title"/>
          </p:nvPr>
        </p:nvSpPr>
        <p:spPr/>
        <p:txBody>
          <a:bodyPr/>
          <a:lstStyle/>
          <a:p>
            <a:r>
              <a:rPr lang="en-US" dirty="0"/>
              <a:t>Fletcher checksum</a:t>
            </a:r>
            <a:endParaRPr lang="en-IN" dirty="0"/>
          </a:p>
        </p:txBody>
      </p:sp>
      <p:sp>
        <p:nvSpPr>
          <p:cNvPr id="3" name="Content Placeholder 2">
            <a:extLst>
              <a:ext uri="{FF2B5EF4-FFF2-40B4-BE49-F238E27FC236}">
                <a16:creationId xmlns:a16="http://schemas.microsoft.com/office/drawing/2014/main" id="{52940FCC-FD97-C962-DB84-9D2DB90AD87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A51F244-617D-9B12-C7D7-BEE6641673CB}"/>
              </a:ext>
            </a:extLst>
          </p:cNvPr>
          <p:cNvPicPr>
            <a:picLocks noChangeAspect="1"/>
          </p:cNvPicPr>
          <p:nvPr/>
        </p:nvPicPr>
        <p:blipFill>
          <a:blip r:embed="rId2"/>
          <a:stretch>
            <a:fillRect/>
          </a:stretch>
        </p:blipFill>
        <p:spPr>
          <a:xfrm>
            <a:off x="1390374" y="1653386"/>
            <a:ext cx="6363251" cy="3551228"/>
          </a:xfrm>
          <a:prstGeom prst="rect">
            <a:avLst/>
          </a:prstGeom>
        </p:spPr>
      </p:pic>
    </p:spTree>
    <p:extLst>
      <p:ext uri="{BB962C8B-B14F-4D97-AF65-F5344CB8AC3E}">
        <p14:creationId xmlns:p14="http://schemas.microsoft.com/office/powerpoint/2010/main" val="15072637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E838-3CAA-A887-C707-505BCE9D59F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A84A2AD-07AB-818A-DECF-C6DE715648C8}"/>
              </a:ext>
            </a:extLst>
          </p:cNvPr>
          <p:cNvSpPr>
            <a:spLocks noGrp="1"/>
          </p:cNvSpPr>
          <p:nvPr>
            <p:ph idx="1"/>
          </p:nvPr>
        </p:nvSpPr>
        <p:spPr/>
        <p:txBody>
          <a:bodyPr/>
          <a:lstStyle/>
          <a:p>
            <a:r>
              <a:rPr lang="en-US" sz="1800" b="0" i="0" u="none" strike="noStrike" baseline="0" dirty="0">
                <a:latin typeface="Times-Roman"/>
              </a:rPr>
              <a:t>The Adler checksum is a 32-bit checksum.</a:t>
            </a:r>
          </a:p>
          <a:p>
            <a:r>
              <a:rPr lang="en-US" sz="1800" b="0" i="0" u="none" strike="noStrike" baseline="0" dirty="0">
                <a:latin typeface="Times-Roman"/>
              </a:rPr>
              <a:t>It is similar to the 16-bit Fletcher with three differences</a:t>
            </a:r>
            <a:r>
              <a:rPr lang="en-US" sz="1800" dirty="0">
                <a:latin typeface="Times-Roman"/>
              </a:rPr>
              <a:t>.</a:t>
            </a:r>
          </a:p>
          <a:p>
            <a:pPr algn="l"/>
            <a:r>
              <a:rPr lang="en-IN" sz="1800" b="0" i="0" u="none" strike="noStrike" baseline="0" dirty="0">
                <a:latin typeface="Times-Roman"/>
              </a:rPr>
              <a:t>First, calculation </a:t>
            </a:r>
            <a:r>
              <a:rPr lang="en-US" sz="1800" b="0" i="0" u="none" strike="noStrike" baseline="0" dirty="0">
                <a:latin typeface="Times-Roman"/>
              </a:rPr>
              <a:t>is done on single bytes instead of 2 bytes at a time.</a:t>
            </a:r>
          </a:p>
          <a:p>
            <a:pPr algn="l"/>
            <a:r>
              <a:rPr lang="en-US" sz="1800" b="0" i="0" u="none" strike="noStrike" baseline="0" dirty="0">
                <a:latin typeface="Times-Roman"/>
              </a:rPr>
              <a:t>Second, the modulus is a prime number (65,521) instead of 65,536.</a:t>
            </a:r>
          </a:p>
          <a:p>
            <a:pPr algn="l"/>
            <a:r>
              <a:rPr lang="en-US" sz="1800" b="0" i="0" u="none" strike="noStrike" baseline="0" dirty="0">
                <a:latin typeface="Times-Roman"/>
              </a:rPr>
              <a:t>Thirdly, L is initialized to 1 instead of 0.</a:t>
            </a:r>
          </a:p>
          <a:p>
            <a:pPr algn="l"/>
            <a:endParaRPr lang="en-IN" dirty="0"/>
          </a:p>
        </p:txBody>
      </p:sp>
    </p:spTree>
    <p:extLst>
      <p:ext uri="{BB962C8B-B14F-4D97-AF65-F5344CB8AC3E}">
        <p14:creationId xmlns:p14="http://schemas.microsoft.com/office/powerpoint/2010/main" val="30512412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D4849-EB3E-E4E7-438E-FF467AEE6BC3}"/>
              </a:ext>
            </a:extLst>
          </p:cNvPr>
          <p:cNvSpPr>
            <a:spLocks noGrp="1"/>
          </p:cNvSpPr>
          <p:nvPr>
            <p:ph type="title"/>
          </p:nvPr>
        </p:nvSpPr>
        <p:spPr/>
        <p:txBody>
          <a:bodyPr/>
          <a:lstStyle/>
          <a:p>
            <a:r>
              <a:rPr lang="en-US" dirty="0"/>
              <a:t>Adler checksum</a:t>
            </a:r>
            <a:endParaRPr lang="en-IN" dirty="0"/>
          </a:p>
        </p:txBody>
      </p:sp>
      <p:sp>
        <p:nvSpPr>
          <p:cNvPr id="3" name="Content Placeholder 2">
            <a:extLst>
              <a:ext uri="{FF2B5EF4-FFF2-40B4-BE49-F238E27FC236}">
                <a16:creationId xmlns:a16="http://schemas.microsoft.com/office/drawing/2014/main" id="{BC7A6C84-C10A-A9BD-26ED-77A7611BAE5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8F387F4-94F6-51F8-30BE-681A0B8FB7C3}"/>
              </a:ext>
            </a:extLst>
          </p:cNvPr>
          <p:cNvPicPr>
            <a:picLocks noChangeAspect="1"/>
          </p:cNvPicPr>
          <p:nvPr/>
        </p:nvPicPr>
        <p:blipFill>
          <a:blip r:embed="rId2"/>
          <a:stretch>
            <a:fillRect/>
          </a:stretch>
        </p:blipFill>
        <p:spPr>
          <a:xfrm>
            <a:off x="1363702" y="1653386"/>
            <a:ext cx="6416596" cy="3551228"/>
          </a:xfrm>
          <a:prstGeom prst="rect">
            <a:avLst/>
          </a:prstGeom>
        </p:spPr>
      </p:pic>
    </p:spTree>
    <p:extLst>
      <p:ext uri="{BB962C8B-B14F-4D97-AF65-F5344CB8AC3E}">
        <p14:creationId xmlns:p14="http://schemas.microsoft.com/office/powerpoint/2010/main" val="37995340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115AE-85F7-F71A-A62C-0AE0AB28D5C7}"/>
              </a:ext>
            </a:extLst>
          </p:cNvPr>
          <p:cNvSpPr>
            <a:spLocks noGrp="1"/>
          </p:cNvSpPr>
          <p:nvPr>
            <p:ph type="title"/>
          </p:nvPr>
        </p:nvSpPr>
        <p:spPr/>
        <p:txBody>
          <a:bodyPr/>
          <a:lstStyle/>
          <a:p>
            <a:r>
              <a:rPr lang="en-IN" dirty="0"/>
              <a:t>Forward Error Correction</a:t>
            </a:r>
          </a:p>
        </p:txBody>
      </p:sp>
      <p:sp>
        <p:nvSpPr>
          <p:cNvPr id="3" name="Content Placeholder 2">
            <a:extLst>
              <a:ext uri="{FF2B5EF4-FFF2-40B4-BE49-F238E27FC236}">
                <a16:creationId xmlns:a16="http://schemas.microsoft.com/office/drawing/2014/main" id="{82F18D3E-8AF1-735C-47B0-3AB4AE962EF8}"/>
              </a:ext>
            </a:extLst>
          </p:cNvPr>
          <p:cNvSpPr>
            <a:spLocks noGrp="1"/>
          </p:cNvSpPr>
          <p:nvPr>
            <p:ph idx="1"/>
          </p:nvPr>
        </p:nvSpPr>
        <p:spPr/>
        <p:txBody>
          <a:bodyPr/>
          <a:lstStyle/>
          <a:p>
            <a:r>
              <a:rPr lang="en-IN" sz="2400" dirty="0"/>
              <a:t>Hamming Distance</a:t>
            </a:r>
          </a:p>
          <a:p>
            <a:r>
              <a:rPr lang="en-IN" sz="2400" dirty="0"/>
              <a:t>XORing</a:t>
            </a:r>
          </a:p>
          <a:p>
            <a:r>
              <a:rPr lang="en-IN" sz="2400" dirty="0"/>
              <a:t>Chunk Interleaving</a:t>
            </a:r>
          </a:p>
          <a:p>
            <a:r>
              <a:rPr lang="en-US" sz="2400" dirty="0"/>
              <a:t>Combining Hamming Distance and Interleaving</a:t>
            </a:r>
          </a:p>
          <a:p>
            <a:r>
              <a:rPr lang="en-US" sz="2400" dirty="0"/>
              <a:t>Compounding High- and Low-Resolution Packets</a:t>
            </a:r>
            <a:endParaRPr lang="en-IN" sz="2400" dirty="0"/>
          </a:p>
        </p:txBody>
      </p:sp>
    </p:spTree>
    <p:extLst>
      <p:ext uri="{BB962C8B-B14F-4D97-AF65-F5344CB8AC3E}">
        <p14:creationId xmlns:p14="http://schemas.microsoft.com/office/powerpoint/2010/main" val="22130816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26D0-228A-39F0-D4C6-D3F3369EED35}"/>
              </a:ext>
            </a:extLst>
          </p:cNvPr>
          <p:cNvSpPr>
            <a:spLocks noGrp="1"/>
          </p:cNvSpPr>
          <p:nvPr>
            <p:ph type="title"/>
          </p:nvPr>
        </p:nvSpPr>
        <p:spPr/>
        <p:txBody>
          <a:bodyPr/>
          <a:lstStyle/>
          <a:p>
            <a:r>
              <a:rPr lang="en-IN" dirty="0"/>
              <a:t>Hamming Distance</a:t>
            </a:r>
          </a:p>
        </p:txBody>
      </p:sp>
      <p:sp>
        <p:nvSpPr>
          <p:cNvPr id="3" name="Content Placeholder 2">
            <a:extLst>
              <a:ext uri="{FF2B5EF4-FFF2-40B4-BE49-F238E27FC236}">
                <a16:creationId xmlns:a16="http://schemas.microsoft.com/office/drawing/2014/main" id="{7F797D15-B571-8B58-94AA-6FB7716543EE}"/>
              </a:ext>
            </a:extLst>
          </p:cNvPr>
          <p:cNvSpPr>
            <a:spLocks noGrp="1"/>
          </p:cNvSpPr>
          <p:nvPr>
            <p:ph idx="1"/>
          </p:nvPr>
        </p:nvSpPr>
        <p:spPr/>
        <p:txBody>
          <a:bodyPr/>
          <a:lstStyle/>
          <a:p>
            <a:pPr algn="l"/>
            <a:r>
              <a:rPr lang="en-US" sz="1800" b="0" i="0" u="none" strike="noStrike" baseline="0" dirty="0">
                <a:latin typeface="Times-Roman"/>
              </a:rPr>
              <a:t>We said that to detect </a:t>
            </a:r>
            <a:r>
              <a:rPr lang="en-US" sz="1800" b="0" i="1" u="none" strike="noStrike" baseline="0" dirty="0">
                <a:latin typeface="Times-Italic"/>
              </a:rPr>
              <a:t>s </a:t>
            </a:r>
            <a:r>
              <a:rPr lang="en-US" sz="1800" b="0" i="0" u="none" strike="noStrike" baseline="0" dirty="0">
                <a:latin typeface="Times-Roman"/>
              </a:rPr>
              <a:t>errors, the minimum Hamming distance should be </a:t>
            </a:r>
          </a:p>
          <a:p>
            <a:pPr marL="0" indent="0" algn="ctr">
              <a:buNone/>
            </a:pPr>
            <a:r>
              <a:rPr lang="en-US" sz="1800" b="0" i="1" u="none" strike="noStrike" baseline="0" dirty="0" err="1">
                <a:latin typeface="Times-Italic"/>
              </a:rPr>
              <a:t>d</a:t>
            </a:r>
            <a:r>
              <a:rPr lang="en-US" sz="1800" b="0" i="0" u="none" strike="noStrike" baseline="0" dirty="0" err="1">
                <a:latin typeface="Times-Roman"/>
              </a:rPr>
              <a:t>min</a:t>
            </a:r>
            <a:r>
              <a:rPr lang="en-US" sz="1800" b="0" i="0" u="none" strike="noStrike" baseline="0" dirty="0">
                <a:latin typeface="Times-Roman"/>
              </a:rPr>
              <a:t> </a:t>
            </a:r>
            <a:r>
              <a:rPr lang="en-US" sz="1800" b="0" i="0" u="none" strike="noStrike" baseline="0" dirty="0">
                <a:latin typeface="Symbol" panose="05050102010706020507" pitchFamily="18" charset="2"/>
              </a:rPr>
              <a:t>= </a:t>
            </a:r>
            <a:r>
              <a:rPr lang="en-US" sz="1800" b="0" i="1" u="none" strike="noStrike" baseline="0" dirty="0">
                <a:latin typeface="Times-Italic"/>
              </a:rPr>
              <a:t>s </a:t>
            </a:r>
            <a:r>
              <a:rPr lang="en-US" sz="1800" b="0" i="0" u="none" strike="noStrike" baseline="0" dirty="0">
                <a:latin typeface="Symbol" panose="05050102010706020507" pitchFamily="18" charset="2"/>
              </a:rPr>
              <a:t>+ </a:t>
            </a:r>
            <a:r>
              <a:rPr lang="en-US" sz="1800" b="0" i="0" u="none" strike="noStrike" baseline="0" dirty="0">
                <a:latin typeface="Times-Roman"/>
              </a:rPr>
              <a:t>1</a:t>
            </a:r>
          </a:p>
          <a:p>
            <a:pPr algn="l"/>
            <a:r>
              <a:rPr lang="en-US" sz="1800" b="0" i="0" u="none" strike="noStrike" baseline="0" dirty="0">
                <a:latin typeface="Times-Roman"/>
              </a:rPr>
              <a:t>However, to detect </a:t>
            </a:r>
            <a:r>
              <a:rPr lang="en-US" sz="1800" b="0" i="1" u="none" strike="noStrike" baseline="0" dirty="0">
                <a:latin typeface="Times-Italic"/>
              </a:rPr>
              <a:t>t </a:t>
            </a:r>
            <a:r>
              <a:rPr lang="en-US" sz="1800" b="0" i="0" u="none" strike="noStrike" baseline="0" dirty="0">
                <a:latin typeface="Times-Roman"/>
              </a:rPr>
              <a:t>errors, we need to have </a:t>
            </a:r>
            <a:r>
              <a:rPr lang="en-IN" sz="1800" b="0" i="1" u="none" strike="noStrike" baseline="0" dirty="0" err="1">
                <a:latin typeface="Times-Italic"/>
              </a:rPr>
              <a:t>d</a:t>
            </a:r>
            <a:r>
              <a:rPr lang="en-IN" sz="1800" b="0" i="0" u="none" strike="noStrike" baseline="0" dirty="0" err="1">
                <a:latin typeface="Times-Roman"/>
              </a:rPr>
              <a:t>min</a:t>
            </a:r>
            <a:r>
              <a:rPr lang="en-IN" sz="1800" b="0" i="0" u="none" strike="noStrike" baseline="0" dirty="0">
                <a:latin typeface="Times-Roman"/>
              </a:rPr>
              <a:t> </a:t>
            </a:r>
            <a:r>
              <a:rPr lang="en-IN" sz="1800" b="0" i="0" u="none" strike="noStrike" baseline="0" dirty="0">
                <a:latin typeface="Symbol" panose="05050102010706020507" pitchFamily="18" charset="2"/>
              </a:rPr>
              <a:t>= </a:t>
            </a:r>
            <a:r>
              <a:rPr lang="en-IN" sz="1800" b="0" i="0" u="none" strike="noStrike" baseline="0" dirty="0">
                <a:latin typeface="Times-Roman"/>
              </a:rPr>
              <a:t>2</a:t>
            </a:r>
            <a:r>
              <a:rPr lang="en-IN" sz="1800" b="0" i="1" u="none" strike="noStrike" baseline="0" dirty="0">
                <a:latin typeface="Times-Italic"/>
              </a:rPr>
              <a:t>t </a:t>
            </a:r>
            <a:r>
              <a:rPr lang="en-IN" sz="1800" b="0" i="0" u="none" strike="noStrike" baseline="0" dirty="0">
                <a:latin typeface="Symbol" panose="05050102010706020507" pitchFamily="18" charset="2"/>
              </a:rPr>
              <a:t>+ </a:t>
            </a:r>
            <a:r>
              <a:rPr lang="en-IN" sz="1800" b="0" i="0" u="none" strike="noStrike" baseline="0" dirty="0">
                <a:latin typeface="Times-Roman"/>
              </a:rPr>
              <a:t>1.</a:t>
            </a:r>
          </a:p>
          <a:p>
            <a:pPr algn="l"/>
            <a:r>
              <a:rPr lang="en-US" sz="1800" dirty="0">
                <a:latin typeface="Times-Roman"/>
              </a:rPr>
              <a:t>For example, </a:t>
            </a:r>
            <a:r>
              <a:rPr lang="en-US" sz="1800" b="0" i="0" u="none" strike="noStrike" baseline="0" dirty="0">
                <a:latin typeface="Times-Roman"/>
              </a:rPr>
              <a:t>if we want to correct 10 bits in a packet, we need to make the minimum hamming distance 21 bits.</a:t>
            </a:r>
          </a:p>
          <a:p>
            <a:pPr algn="l"/>
            <a:r>
              <a:rPr lang="en-US" sz="1800" b="0" i="0" u="none" strike="noStrike" baseline="0" dirty="0">
                <a:latin typeface="Times-Roman"/>
              </a:rPr>
              <a:t>Most of the time we cannot afford such a redundancy</a:t>
            </a:r>
            <a:r>
              <a:rPr lang="en-US" sz="1800" dirty="0">
                <a:latin typeface="Times-Roman"/>
              </a:rPr>
              <a:t>.</a:t>
            </a:r>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33C4EAA-056E-F162-EB74-84A59487AEC9}"/>
                  </a:ext>
                </a:extLst>
              </p14:cNvPr>
              <p14:cNvContentPartPr/>
              <p14:nvPr/>
            </p14:nvContentPartPr>
            <p14:xfrm>
              <a:off x="5362245" y="1199670"/>
              <a:ext cx="360" cy="371160"/>
            </p14:xfrm>
          </p:contentPart>
        </mc:Choice>
        <mc:Fallback>
          <p:pic>
            <p:nvPicPr>
              <p:cNvPr id="4" name="Ink 3">
                <a:extLst>
                  <a:ext uri="{FF2B5EF4-FFF2-40B4-BE49-F238E27FC236}">
                    <a16:creationId xmlns:a16="http://schemas.microsoft.com/office/drawing/2014/main" id="{B33C4EAA-056E-F162-EB74-84A59487AEC9}"/>
                  </a:ext>
                </a:extLst>
              </p:cNvPr>
              <p:cNvPicPr/>
              <p:nvPr/>
            </p:nvPicPr>
            <p:blipFill>
              <a:blip r:embed="rId3"/>
              <a:stretch>
                <a:fillRect/>
              </a:stretch>
            </p:blipFill>
            <p:spPr>
              <a:xfrm>
                <a:off x="5308605" y="1092030"/>
                <a:ext cx="108000" cy="5868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38B31771-DC82-CA54-EBF4-375BFDBBED52}"/>
                  </a:ext>
                </a:extLst>
              </p14:cNvPr>
              <p14:cNvContentPartPr/>
              <p14:nvPr/>
            </p14:nvContentPartPr>
            <p14:xfrm>
              <a:off x="5322645" y="1076190"/>
              <a:ext cx="394920" cy="687600"/>
            </p14:xfrm>
          </p:contentPart>
        </mc:Choice>
        <mc:Fallback>
          <p:pic>
            <p:nvPicPr>
              <p:cNvPr id="5" name="Ink 4">
                <a:extLst>
                  <a:ext uri="{FF2B5EF4-FFF2-40B4-BE49-F238E27FC236}">
                    <a16:creationId xmlns:a16="http://schemas.microsoft.com/office/drawing/2014/main" id="{38B31771-DC82-CA54-EBF4-375BFDBBED52}"/>
                  </a:ext>
                </a:extLst>
              </p:cNvPr>
              <p:cNvPicPr/>
              <p:nvPr/>
            </p:nvPicPr>
            <p:blipFill>
              <a:blip r:embed="rId5"/>
              <a:stretch>
                <a:fillRect/>
              </a:stretch>
            </p:blipFill>
            <p:spPr>
              <a:xfrm>
                <a:off x="5269005" y="968550"/>
                <a:ext cx="502560" cy="903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7518331F-0A14-04D5-67C2-AA91BF2D9E09}"/>
                  </a:ext>
                </a:extLst>
              </p14:cNvPr>
              <p14:cNvContentPartPr/>
              <p14:nvPr/>
            </p14:nvContentPartPr>
            <p14:xfrm>
              <a:off x="5876685" y="1278870"/>
              <a:ext cx="196920" cy="111960"/>
            </p14:xfrm>
          </p:contentPart>
        </mc:Choice>
        <mc:Fallback>
          <p:pic>
            <p:nvPicPr>
              <p:cNvPr id="6" name="Ink 5">
                <a:extLst>
                  <a:ext uri="{FF2B5EF4-FFF2-40B4-BE49-F238E27FC236}">
                    <a16:creationId xmlns:a16="http://schemas.microsoft.com/office/drawing/2014/main" id="{7518331F-0A14-04D5-67C2-AA91BF2D9E09}"/>
                  </a:ext>
                </a:extLst>
              </p:cNvPr>
              <p:cNvPicPr/>
              <p:nvPr/>
            </p:nvPicPr>
            <p:blipFill>
              <a:blip r:embed="rId7"/>
              <a:stretch>
                <a:fillRect/>
              </a:stretch>
            </p:blipFill>
            <p:spPr>
              <a:xfrm>
                <a:off x="5823045" y="1170870"/>
                <a:ext cx="30456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777F0906-05B9-96E5-B49D-7476BF72F475}"/>
                  </a:ext>
                </a:extLst>
              </p14:cNvPr>
              <p14:cNvContentPartPr/>
              <p14:nvPr/>
            </p14:nvContentPartPr>
            <p14:xfrm>
              <a:off x="5884965" y="1245750"/>
              <a:ext cx="311760" cy="317880"/>
            </p14:xfrm>
          </p:contentPart>
        </mc:Choice>
        <mc:Fallback>
          <p:pic>
            <p:nvPicPr>
              <p:cNvPr id="7" name="Ink 6">
                <a:extLst>
                  <a:ext uri="{FF2B5EF4-FFF2-40B4-BE49-F238E27FC236}">
                    <a16:creationId xmlns:a16="http://schemas.microsoft.com/office/drawing/2014/main" id="{777F0906-05B9-96E5-B49D-7476BF72F475}"/>
                  </a:ext>
                </a:extLst>
              </p:cNvPr>
              <p:cNvPicPr/>
              <p:nvPr/>
            </p:nvPicPr>
            <p:blipFill>
              <a:blip r:embed="rId9"/>
              <a:stretch>
                <a:fillRect/>
              </a:stretch>
            </p:blipFill>
            <p:spPr>
              <a:xfrm>
                <a:off x="5831325" y="1138110"/>
                <a:ext cx="419400" cy="533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F120E735-9D9D-FD2F-CF01-7A042318DE6E}"/>
                  </a:ext>
                </a:extLst>
              </p14:cNvPr>
              <p14:cNvContentPartPr/>
              <p14:nvPr/>
            </p14:nvContentPartPr>
            <p14:xfrm>
              <a:off x="6495885" y="1066470"/>
              <a:ext cx="212760" cy="505080"/>
            </p14:xfrm>
          </p:contentPart>
        </mc:Choice>
        <mc:Fallback>
          <p:pic>
            <p:nvPicPr>
              <p:cNvPr id="8" name="Ink 7">
                <a:extLst>
                  <a:ext uri="{FF2B5EF4-FFF2-40B4-BE49-F238E27FC236}">
                    <a16:creationId xmlns:a16="http://schemas.microsoft.com/office/drawing/2014/main" id="{F120E735-9D9D-FD2F-CF01-7A042318DE6E}"/>
                  </a:ext>
                </a:extLst>
              </p:cNvPr>
              <p:cNvPicPr/>
              <p:nvPr/>
            </p:nvPicPr>
            <p:blipFill>
              <a:blip r:embed="rId11"/>
              <a:stretch>
                <a:fillRect/>
              </a:stretch>
            </p:blipFill>
            <p:spPr>
              <a:xfrm>
                <a:off x="6442245" y="958830"/>
                <a:ext cx="320400" cy="720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9127D414-431C-9192-2286-0E0172177CC7}"/>
                  </a:ext>
                </a:extLst>
              </p14:cNvPr>
              <p14:cNvContentPartPr/>
              <p14:nvPr/>
            </p14:nvContentPartPr>
            <p14:xfrm>
              <a:off x="6362685" y="1245030"/>
              <a:ext cx="317520" cy="145800"/>
            </p14:xfrm>
          </p:contentPart>
        </mc:Choice>
        <mc:Fallback>
          <p:pic>
            <p:nvPicPr>
              <p:cNvPr id="9" name="Ink 8">
                <a:extLst>
                  <a:ext uri="{FF2B5EF4-FFF2-40B4-BE49-F238E27FC236}">
                    <a16:creationId xmlns:a16="http://schemas.microsoft.com/office/drawing/2014/main" id="{9127D414-431C-9192-2286-0E0172177CC7}"/>
                  </a:ext>
                </a:extLst>
              </p:cNvPr>
              <p:cNvPicPr/>
              <p:nvPr/>
            </p:nvPicPr>
            <p:blipFill>
              <a:blip r:embed="rId13"/>
              <a:stretch>
                <a:fillRect/>
              </a:stretch>
            </p:blipFill>
            <p:spPr>
              <a:xfrm>
                <a:off x="6309045" y="1137390"/>
                <a:ext cx="425160" cy="361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78E6629C-DFD2-F95F-240C-1C2115A893DD}"/>
                  </a:ext>
                </a:extLst>
              </p14:cNvPr>
              <p14:cNvContentPartPr/>
              <p14:nvPr/>
            </p14:nvContentPartPr>
            <p14:xfrm>
              <a:off x="6819885" y="1011390"/>
              <a:ext cx="437400" cy="284400"/>
            </p14:xfrm>
          </p:contentPart>
        </mc:Choice>
        <mc:Fallback>
          <p:pic>
            <p:nvPicPr>
              <p:cNvPr id="10" name="Ink 9">
                <a:extLst>
                  <a:ext uri="{FF2B5EF4-FFF2-40B4-BE49-F238E27FC236}">
                    <a16:creationId xmlns:a16="http://schemas.microsoft.com/office/drawing/2014/main" id="{78E6629C-DFD2-F95F-240C-1C2115A893DD}"/>
                  </a:ext>
                </a:extLst>
              </p:cNvPr>
              <p:cNvPicPr/>
              <p:nvPr/>
            </p:nvPicPr>
            <p:blipFill>
              <a:blip r:embed="rId15"/>
              <a:stretch>
                <a:fillRect/>
              </a:stretch>
            </p:blipFill>
            <p:spPr>
              <a:xfrm>
                <a:off x="6766245" y="903390"/>
                <a:ext cx="545040" cy="5000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AE933712-FAEA-6706-18D1-584509E1C59A}"/>
                  </a:ext>
                </a:extLst>
              </p14:cNvPr>
              <p14:cNvContentPartPr/>
              <p14:nvPr/>
            </p14:nvContentPartPr>
            <p14:xfrm>
              <a:off x="7602525" y="994470"/>
              <a:ext cx="239040" cy="256320"/>
            </p14:xfrm>
          </p:contentPart>
        </mc:Choice>
        <mc:Fallback>
          <p:pic>
            <p:nvPicPr>
              <p:cNvPr id="11" name="Ink 10">
                <a:extLst>
                  <a:ext uri="{FF2B5EF4-FFF2-40B4-BE49-F238E27FC236}">
                    <a16:creationId xmlns:a16="http://schemas.microsoft.com/office/drawing/2014/main" id="{AE933712-FAEA-6706-18D1-584509E1C59A}"/>
                  </a:ext>
                </a:extLst>
              </p:cNvPr>
              <p:cNvPicPr/>
              <p:nvPr/>
            </p:nvPicPr>
            <p:blipFill>
              <a:blip r:embed="rId17"/>
              <a:stretch>
                <a:fillRect/>
              </a:stretch>
            </p:blipFill>
            <p:spPr>
              <a:xfrm>
                <a:off x="7548885" y="886830"/>
                <a:ext cx="346680" cy="4719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6C7F4E89-808A-A6B8-7912-68AFDB8E1D7D}"/>
                  </a:ext>
                </a:extLst>
              </p14:cNvPr>
              <p14:cNvContentPartPr/>
              <p14:nvPr/>
            </p14:nvContentPartPr>
            <p14:xfrm>
              <a:off x="8152605" y="675870"/>
              <a:ext cx="193680" cy="1027800"/>
            </p14:xfrm>
          </p:contentPart>
        </mc:Choice>
        <mc:Fallback>
          <p:pic>
            <p:nvPicPr>
              <p:cNvPr id="12" name="Ink 11">
                <a:extLst>
                  <a:ext uri="{FF2B5EF4-FFF2-40B4-BE49-F238E27FC236}">
                    <a16:creationId xmlns:a16="http://schemas.microsoft.com/office/drawing/2014/main" id="{6C7F4E89-808A-A6B8-7912-68AFDB8E1D7D}"/>
                  </a:ext>
                </a:extLst>
              </p:cNvPr>
              <p:cNvPicPr/>
              <p:nvPr/>
            </p:nvPicPr>
            <p:blipFill>
              <a:blip r:embed="rId19"/>
              <a:stretch>
                <a:fillRect/>
              </a:stretch>
            </p:blipFill>
            <p:spPr>
              <a:xfrm>
                <a:off x="8098965" y="568230"/>
                <a:ext cx="301320" cy="12434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E8BAB068-D512-B93D-6B66-B7279C175512}"/>
                  </a:ext>
                </a:extLst>
              </p14:cNvPr>
              <p14:cNvContentPartPr/>
              <p14:nvPr/>
            </p14:nvContentPartPr>
            <p14:xfrm>
              <a:off x="8070165" y="1175550"/>
              <a:ext cx="191160" cy="129600"/>
            </p14:xfrm>
          </p:contentPart>
        </mc:Choice>
        <mc:Fallback>
          <p:pic>
            <p:nvPicPr>
              <p:cNvPr id="13" name="Ink 12">
                <a:extLst>
                  <a:ext uri="{FF2B5EF4-FFF2-40B4-BE49-F238E27FC236}">
                    <a16:creationId xmlns:a16="http://schemas.microsoft.com/office/drawing/2014/main" id="{E8BAB068-D512-B93D-6B66-B7279C175512}"/>
                  </a:ext>
                </a:extLst>
              </p:cNvPr>
              <p:cNvPicPr/>
              <p:nvPr/>
            </p:nvPicPr>
            <p:blipFill>
              <a:blip r:embed="rId21"/>
              <a:stretch>
                <a:fillRect/>
              </a:stretch>
            </p:blipFill>
            <p:spPr>
              <a:xfrm>
                <a:off x="8016165" y="1067550"/>
                <a:ext cx="298800" cy="3452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45D6A3D7-E0CD-1010-E64D-DD6BEEF2832D}"/>
                  </a:ext>
                </a:extLst>
              </p14:cNvPr>
              <p14:cNvContentPartPr/>
              <p14:nvPr/>
            </p14:nvContentPartPr>
            <p14:xfrm>
              <a:off x="8496045" y="990510"/>
              <a:ext cx="360" cy="344880"/>
            </p14:xfrm>
          </p:contentPart>
        </mc:Choice>
        <mc:Fallback>
          <p:pic>
            <p:nvPicPr>
              <p:cNvPr id="14" name="Ink 13">
                <a:extLst>
                  <a:ext uri="{FF2B5EF4-FFF2-40B4-BE49-F238E27FC236}">
                    <a16:creationId xmlns:a16="http://schemas.microsoft.com/office/drawing/2014/main" id="{45D6A3D7-E0CD-1010-E64D-DD6BEEF2832D}"/>
                  </a:ext>
                </a:extLst>
              </p:cNvPr>
              <p:cNvPicPr/>
              <p:nvPr/>
            </p:nvPicPr>
            <p:blipFill>
              <a:blip r:embed="rId23"/>
              <a:stretch>
                <a:fillRect/>
              </a:stretch>
            </p:blipFill>
            <p:spPr>
              <a:xfrm>
                <a:off x="8442405" y="882870"/>
                <a:ext cx="108000" cy="5605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CFC52DD3-028F-CD17-7F3B-7BE8FCF0F175}"/>
                  </a:ext>
                </a:extLst>
              </p14:cNvPr>
              <p14:cNvContentPartPr/>
              <p14:nvPr/>
            </p14:nvContentPartPr>
            <p14:xfrm>
              <a:off x="8420085" y="666510"/>
              <a:ext cx="360" cy="360"/>
            </p14:xfrm>
          </p:contentPart>
        </mc:Choice>
        <mc:Fallback>
          <p:pic>
            <p:nvPicPr>
              <p:cNvPr id="15" name="Ink 14">
                <a:extLst>
                  <a:ext uri="{FF2B5EF4-FFF2-40B4-BE49-F238E27FC236}">
                    <a16:creationId xmlns:a16="http://schemas.microsoft.com/office/drawing/2014/main" id="{CFC52DD3-028F-CD17-7F3B-7BE8FCF0F175}"/>
                  </a:ext>
                </a:extLst>
              </p:cNvPr>
              <p:cNvPicPr/>
              <p:nvPr/>
            </p:nvPicPr>
            <p:blipFill>
              <a:blip r:embed="rId25"/>
              <a:stretch>
                <a:fillRect/>
              </a:stretch>
            </p:blipFill>
            <p:spPr>
              <a:xfrm>
                <a:off x="8366445" y="558870"/>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6693A84D-4EF2-DE42-0EB0-392A067FE49C}"/>
                  </a:ext>
                </a:extLst>
              </p14:cNvPr>
              <p14:cNvContentPartPr/>
              <p14:nvPr/>
            </p14:nvContentPartPr>
            <p14:xfrm>
              <a:off x="8140365" y="1971510"/>
              <a:ext cx="137160" cy="414000"/>
            </p14:xfrm>
          </p:contentPart>
        </mc:Choice>
        <mc:Fallback>
          <p:pic>
            <p:nvPicPr>
              <p:cNvPr id="16" name="Ink 15">
                <a:extLst>
                  <a:ext uri="{FF2B5EF4-FFF2-40B4-BE49-F238E27FC236}">
                    <a16:creationId xmlns:a16="http://schemas.microsoft.com/office/drawing/2014/main" id="{6693A84D-4EF2-DE42-0EB0-392A067FE49C}"/>
                  </a:ext>
                </a:extLst>
              </p:cNvPr>
              <p:cNvPicPr/>
              <p:nvPr/>
            </p:nvPicPr>
            <p:blipFill>
              <a:blip r:embed="rId27"/>
              <a:stretch>
                <a:fillRect/>
              </a:stretch>
            </p:blipFill>
            <p:spPr>
              <a:xfrm>
                <a:off x="8086365" y="1863870"/>
                <a:ext cx="244800" cy="6296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DC310254-EB72-5734-DF5A-8AB3E3BCF747}"/>
                  </a:ext>
                </a:extLst>
              </p14:cNvPr>
              <p14:cNvContentPartPr/>
              <p14:nvPr/>
            </p14:nvContentPartPr>
            <p14:xfrm>
              <a:off x="8552925" y="1866750"/>
              <a:ext cx="137160" cy="625680"/>
            </p14:xfrm>
          </p:contentPart>
        </mc:Choice>
        <mc:Fallback>
          <p:pic>
            <p:nvPicPr>
              <p:cNvPr id="17" name="Ink 16">
                <a:extLst>
                  <a:ext uri="{FF2B5EF4-FFF2-40B4-BE49-F238E27FC236}">
                    <a16:creationId xmlns:a16="http://schemas.microsoft.com/office/drawing/2014/main" id="{DC310254-EB72-5734-DF5A-8AB3E3BCF747}"/>
                  </a:ext>
                </a:extLst>
              </p:cNvPr>
              <p:cNvPicPr/>
              <p:nvPr/>
            </p:nvPicPr>
            <p:blipFill>
              <a:blip r:embed="rId29"/>
              <a:stretch>
                <a:fillRect/>
              </a:stretch>
            </p:blipFill>
            <p:spPr>
              <a:xfrm>
                <a:off x="8498925" y="1758750"/>
                <a:ext cx="244800" cy="841320"/>
              </a:xfrm>
              <a:prstGeom prst="rect">
                <a:avLst/>
              </a:prstGeom>
            </p:spPr>
          </p:pic>
        </mc:Fallback>
      </mc:AlternateContent>
    </p:spTree>
    <p:extLst>
      <p:ext uri="{BB962C8B-B14F-4D97-AF65-F5344CB8AC3E}">
        <p14:creationId xmlns:p14="http://schemas.microsoft.com/office/powerpoint/2010/main" val="836238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1E82D-66A9-8064-0B94-0FEB030E6445}"/>
              </a:ext>
            </a:extLst>
          </p:cNvPr>
          <p:cNvSpPr>
            <a:spLocks noGrp="1"/>
          </p:cNvSpPr>
          <p:nvPr>
            <p:ph type="title"/>
          </p:nvPr>
        </p:nvSpPr>
        <p:spPr/>
        <p:txBody>
          <a:bodyPr/>
          <a:lstStyle/>
          <a:p>
            <a:r>
              <a:rPr lang="en-IN" dirty="0"/>
              <a:t>Burst error</a:t>
            </a:r>
          </a:p>
        </p:txBody>
      </p:sp>
      <p:sp>
        <p:nvSpPr>
          <p:cNvPr id="3" name="Content Placeholder 2">
            <a:extLst>
              <a:ext uri="{FF2B5EF4-FFF2-40B4-BE49-F238E27FC236}">
                <a16:creationId xmlns:a16="http://schemas.microsoft.com/office/drawing/2014/main" id="{C4822609-8F31-92BF-4556-A5DF458B7AD2}"/>
              </a:ext>
            </a:extLst>
          </p:cNvPr>
          <p:cNvSpPr>
            <a:spLocks noGrp="1"/>
          </p:cNvSpPr>
          <p:nvPr>
            <p:ph idx="1"/>
          </p:nvPr>
        </p:nvSpPr>
        <p:spPr/>
        <p:txBody>
          <a:bodyPr/>
          <a:lstStyle/>
          <a:p>
            <a:r>
              <a:rPr lang="en-US" altLang="en-US" dirty="0"/>
              <a:t>A burst error means that 2 or more bits in the data unit have changed.</a:t>
            </a:r>
          </a:p>
          <a:p>
            <a:endParaRPr lang="en-IN" dirty="0"/>
          </a:p>
        </p:txBody>
      </p:sp>
      <p:pic>
        <p:nvPicPr>
          <p:cNvPr id="4" name="Picture 6">
            <a:extLst>
              <a:ext uri="{FF2B5EF4-FFF2-40B4-BE49-F238E27FC236}">
                <a16:creationId xmlns:a16="http://schemas.microsoft.com/office/drawing/2014/main" id="{5F3B3524-DAF9-440F-B492-B46DA1F665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819400"/>
            <a:ext cx="5260975" cy="2539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64846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C6948-1D05-6CB2-B671-F825B776D9C2}"/>
              </a:ext>
            </a:extLst>
          </p:cNvPr>
          <p:cNvSpPr>
            <a:spLocks noGrp="1"/>
          </p:cNvSpPr>
          <p:nvPr>
            <p:ph type="title"/>
          </p:nvPr>
        </p:nvSpPr>
        <p:spPr/>
        <p:txBody>
          <a:bodyPr/>
          <a:lstStyle/>
          <a:p>
            <a:r>
              <a:rPr lang="en-IN" dirty="0"/>
              <a:t>XORing</a:t>
            </a:r>
          </a:p>
        </p:txBody>
      </p:sp>
      <p:sp>
        <p:nvSpPr>
          <p:cNvPr id="3" name="Content Placeholder 2">
            <a:extLst>
              <a:ext uri="{FF2B5EF4-FFF2-40B4-BE49-F238E27FC236}">
                <a16:creationId xmlns:a16="http://schemas.microsoft.com/office/drawing/2014/main" id="{4FB36489-36DC-AAFB-DADA-125C01323D0F}"/>
              </a:ext>
            </a:extLst>
          </p:cNvPr>
          <p:cNvSpPr>
            <a:spLocks noGrp="1"/>
          </p:cNvSpPr>
          <p:nvPr>
            <p:ph idx="1"/>
          </p:nvPr>
        </p:nvSpPr>
        <p:spPr/>
        <p:txBody>
          <a:bodyPr/>
          <a:lstStyle/>
          <a:p>
            <a:r>
              <a:rPr lang="en-IN" dirty="0"/>
              <a:t>Use the following property of XOR</a:t>
            </a:r>
          </a:p>
          <a:p>
            <a:endParaRPr lang="en-IN" dirty="0"/>
          </a:p>
          <a:p>
            <a:endParaRPr lang="en-IN" dirty="0"/>
          </a:p>
          <a:p>
            <a:pPr algn="l"/>
            <a:r>
              <a:rPr lang="en-US" sz="1800" b="0" i="0" u="none" strike="noStrike" baseline="0" dirty="0">
                <a:latin typeface="Times-Roman"/>
              </a:rPr>
              <a:t>if we apply the exclusive OR operation on </a:t>
            </a:r>
            <a:r>
              <a:rPr lang="en-US" sz="1800" b="0" i="1" u="none" strike="noStrike" baseline="0" dirty="0">
                <a:latin typeface="Times-Italic"/>
              </a:rPr>
              <a:t>N </a:t>
            </a:r>
            <a:r>
              <a:rPr lang="en-US" sz="1800" b="0" i="0" u="none" strike="noStrike" baseline="0" dirty="0">
                <a:latin typeface="Times-Roman"/>
              </a:rPr>
              <a:t>data items (P1 to P</a:t>
            </a:r>
            <a:r>
              <a:rPr lang="en-US" sz="1800" b="0" i="1" u="none" strike="noStrike" baseline="0" dirty="0">
                <a:latin typeface="Times-Italic"/>
              </a:rPr>
              <a:t>N</a:t>
            </a:r>
            <a:r>
              <a:rPr lang="en-US" sz="1800" b="0" i="0" u="none" strike="noStrike" baseline="0" dirty="0">
                <a:latin typeface="Times-Roman"/>
              </a:rPr>
              <a:t>), we can recreate any of the data items by exclusive-</a:t>
            </a:r>
            <a:r>
              <a:rPr lang="en-US" sz="1800" b="0" i="0" u="none" strike="noStrike" baseline="0" dirty="0" err="1">
                <a:latin typeface="Times-Roman"/>
              </a:rPr>
              <a:t>ORing</a:t>
            </a:r>
            <a:r>
              <a:rPr lang="en-US" sz="1800" b="0" i="0" u="none" strike="noStrike" baseline="0" dirty="0">
                <a:latin typeface="Times-Roman"/>
              </a:rPr>
              <a:t> all of the items, replacing the one to be created by the result of the previous operation (R).</a:t>
            </a:r>
          </a:p>
          <a:p>
            <a:pPr algn="l"/>
            <a:endParaRPr lang="en-US" sz="1800" dirty="0">
              <a:latin typeface="Times-Roman"/>
            </a:endParaRPr>
          </a:p>
          <a:p>
            <a:pPr algn="l"/>
            <a:r>
              <a:rPr lang="en-IN" sz="1800" b="0" i="0" u="none" strike="noStrike" baseline="0" dirty="0">
                <a:latin typeface="Times-Roman"/>
              </a:rPr>
              <a:t>we can </a:t>
            </a:r>
            <a:r>
              <a:rPr lang="en-US" sz="1800" b="0" i="0" u="none" strike="noStrike" baseline="0" dirty="0">
                <a:latin typeface="Times-Roman"/>
              </a:rPr>
              <a:t>divide a packet into </a:t>
            </a:r>
            <a:r>
              <a:rPr lang="en-US" sz="1800" b="0" i="1" u="none" strike="noStrike" baseline="0" dirty="0">
                <a:latin typeface="Times-Italic"/>
              </a:rPr>
              <a:t>N </a:t>
            </a:r>
            <a:r>
              <a:rPr lang="en-US" sz="1800" b="0" i="0" u="none" strike="noStrike" baseline="0" dirty="0">
                <a:latin typeface="Times-Roman"/>
              </a:rPr>
              <a:t>chunks, create the exclusive OR of all the chunks and send </a:t>
            </a:r>
            <a:r>
              <a:rPr lang="en-US" sz="1800" b="0" i="1" u="none" strike="noStrike" baseline="0" dirty="0">
                <a:latin typeface="Times-Italic"/>
              </a:rPr>
              <a:t>N </a:t>
            </a:r>
            <a:r>
              <a:rPr lang="en-US" sz="1800" b="0" i="0" u="none" strike="noStrike" baseline="0" dirty="0">
                <a:latin typeface="Symbol" panose="05050102010706020507" pitchFamily="18" charset="2"/>
              </a:rPr>
              <a:t>+ </a:t>
            </a:r>
            <a:r>
              <a:rPr lang="en-US" sz="1800" b="0" i="0" u="none" strike="noStrike" baseline="0" dirty="0">
                <a:latin typeface="Times-Roman"/>
              </a:rPr>
              <a:t>1 </a:t>
            </a:r>
            <a:r>
              <a:rPr lang="en-IN" sz="1800" b="0" i="0" u="none" strike="noStrike" baseline="0" dirty="0">
                <a:latin typeface="Times-Roman"/>
              </a:rPr>
              <a:t>chunks.</a:t>
            </a:r>
            <a:endParaRPr lang="en-IN" dirty="0"/>
          </a:p>
        </p:txBody>
      </p:sp>
      <p:pic>
        <p:nvPicPr>
          <p:cNvPr id="5" name="Picture 4">
            <a:extLst>
              <a:ext uri="{FF2B5EF4-FFF2-40B4-BE49-F238E27FC236}">
                <a16:creationId xmlns:a16="http://schemas.microsoft.com/office/drawing/2014/main" id="{9666B9EA-CED4-A024-2BC0-E093C4F6132C}"/>
              </a:ext>
            </a:extLst>
          </p:cNvPr>
          <p:cNvPicPr>
            <a:picLocks noChangeAspect="1"/>
          </p:cNvPicPr>
          <p:nvPr/>
        </p:nvPicPr>
        <p:blipFill>
          <a:blip r:embed="rId2"/>
          <a:stretch>
            <a:fillRect/>
          </a:stretch>
        </p:blipFill>
        <p:spPr>
          <a:xfrm>
            <a:off x="876300" y="2362200"/>
            <a:ext cx="7391400" cy="325910"/>
          </a:xfrm>
          <a:prstGeom prst="rect">
            <a:avLst/>
          </a:prstGeom>
        </p:spPr>
      </p:pic>
    </p:spTree>
    <p:extLst>
      <p:ext uri="{BB962C8B-B14F-4D97-AF65-F5344CB8AC3E}">
        <p14:creationId xmlns:p14="http://schemas.microsoft.com/office/powerpoint/2010/main" val="559104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ACB0-9922-1532-2BA5-B40A0996CB5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5AF70C2-C6BF-F5D6-6763-C3A6A20C43E1}"/>
              </a:ext>
            </a:extLst>
          </p:cNvPr>
          <p:cNvSpPr>
            <a:spLocks noGrp="1"/>
          </p:cNvSpPr>
          <p:nvPr>
            <p:ph idx="1"/>
          </p:nvPr>
        </p:nvSpPr>
        <p:spPr/>
        <p:txBody>
          <a:bodyPr/>
          <a:lstStyle/>
          <a:p>
            <a:r>
              <a:rPr lang="en-US" sz="1800" b="0" i="0" u="none" strike="noStrike" baseline="0" dirty="0">
                <a:latin typeface="Times-Roman"/>
              </a:rPr>
              <a:t>If any chunk is lost or corrupted, it can be created at the receiver site.</a:t>
            </a:r>
          </a:p>
          <a:p>
            <a:pPr algn="l"/>
            <a:r>
              <a:rPr lang="en-US" sz="1800" b="0" i="0" u="none" strike="noStrike" baseline="0" dirty="0">
                <a:latin typeface="Times-Roman"/>
              </a:rPr>
              <a:t>If </a:t>
            </a:r>
            <a:r>
              <a:rPr lang="en-US" sz="1800" b="0" i="1" u="none" strike="noStrike" baseline="0" dirty="0">
                <a:latin typeface="Times-Italic"/>
              </a:rPr>
              <a:t>N </a:t>
            </a:r>
            <a:r>
              <a:rPr lang="en-US" sz="1800" b="0" i="0" u="none" strike="noStrike" baseline="0" dirty="0">
                <a:latin typeface="Symbol" panose="05050102010706020507" pitchFamily="18" charset="2"/>
              </a:rPr>
              <a:t>= </a:t>
            </a:r>
            <a:r>
              <a:rPr lang="en-US" sz="1800" b="0" i="0" u="none" strike="noStrike" baseline="0" dirty="0">
                <a:latin typeface="Times-Roman"/>
              </a:rPr>
              <a:t>4, it means that we need to send 25 percent extra data and be able to correct the data if only one out of four chunks is lost.</a:t>
            </a:r>
          </a:p>
          <a:p>
            <a:pPr algn="l"/>
            <a:endParaRPr lang="en-US" sz="1800" dirty="0">
              <a:latin typeface="Times-Roman"/>
            </a:endParaRPr>
          </a:p>
          <a:p>
            <a:pPr algn="l"/>
            <a:endParaRPr lang="en-IN" dirty="0"/>
          </a:p>
        </p:txBody>
      </p:sp>
    </p:spTree>
    <p:extLst>
      <p:ext uri="{BB962C8B-B14F-4D97-AF65-F5344CB8AC3E}">
        <p14:creationId xmlns:p14="http://schemas.microsoft.com/office/powerpoint/2010/main" val="34625050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4CF50-1B99-15F1-84A6-3B83DFB01D40}"/>
              </a:ext>
            </a:extLst>
          </p:cNvPr>
          <p:cNvSpPr>
            <a:spLocks noGrp="1"/>
          </p:cNvSpPr>
          <p:nvPr>
            <p:ph type="title"/>
          </p:nvPr>
        </p:nvSpPr>
        <p:spPr/>
        <p:txBody>
          <a:bodyPr/>
          <a:lstStyle/>
          <a:p>
            <a:r>
              <a:rPr lang="en-IN" dirty="0"/>
              <a:t>Chunk Interleaving</a:t>
            </a:r>
          </a:p>
        </p:txBody>
      </p:sp>
      <p:sp>
        <p:nvSpPr>
          <p:cNvPr id="3" name="Content Placeholder 2">
            <a:extLst>
              <a:ext uri="{FF2B5EF4-FFF2-40B4-BE49-F238E27FC236}">
                <a16:creationId xmlns:a16="http://schemas.microsoft.com/office/drawing/2014/main" id="{FABA215C-BC8D-94C8-A9A4-AD8124D19263}"/>
              </a:ext>
            </a:extLst>
          </p:cNvPr>
          <p:cNvSpPr>
            <a:spLocks noGrp="1"/>
          </p:cNvSpPr>
          <p:nvPr>
            <p:ph idx="1"/>
          </p:nvPr>
        </p:nvSpPr>
        <p:spPr/>
        <p:txBody>
          <a:bodyPr/>
          <a:lstStyle/>
          <a:p>
            <a:r>
              <a:rPr lang="en-IN" sz="1800" dirty="0">
                <a:latin typeface="Times-Roman"/>
              </a:rPr>
              <a:t>Assume that one chunk of data is missing in each packet.</a:t>
            </a:r>
          </a:p>
          <a:p>
            <a:pPr algn="l"/>
            <a:r>
              <a:rPr lang="en-US" sz="1800" b="0" i="0" u="none" strike="noStrike" baseline="0" dirty="0">
                <a:latin typeface="Times-Roman"/>
              </a:rPr>
              <a:t>we can divide each packet into 5 chunks (normally the </a:t>
            </a:r>
            <a:r>
              <a:rPr lang="en-IN" sz="1800" b="0" i="0" u="none" strike="noStrike" baseline="0" dirty="0">
                <a:latin typeface="Times-Roman"/>
              </a:rPr>
              <a:t>number is much larger).</a:t>
            </a:r>
          </a:p>
          <a:p>
            <a:pPr algn="l"/>
            <a:r>
              <a:rPr lang="en-US" sz="1800" b="0" i="0" u="none" strike="noStrike" baseline="0" dirty="0">
                <a:latin typeface="Times-Roman"/>
              </a:rPr>
              <a:t>We can then create data chunk by chunk (horizontally), but combine the chunks into packets vertically.</a:t>
            </a:r>
          </a:p>
          <a:p>
            <a:pPr algn="l"/>
            <a:r>
              <a:rPr lang="en-US" sz="1800" b="0" i="0" u="none" strike="noStrike" baseline="0" dirty="0">
                <a:latin typeface="Times-Roman"/>
              </a:rPr>
              <a:t>each packet sent carries a chunk from several original packets. </a:t>
            </a:r>
          </a:p>
          <a:p>
            <a:pPr algn="l"/>
            <a:r>
              <a:rPr lang="en-US" sz="1800" b="0" i="0" u="none" strike="noStrike" baseline="0" dirty="0">
                <a:latin typeface="Times-Roman"/>
              </a:rPr>
              <a:t>If the packet is lost, we miss only one chunk in each packet, which is normally acceptable in multimedia communication</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535E616-3DD2-CF11-7B6A-AF63F16847F9}"/>
                  </a:ext>
                </a:extLst>
              </p14:cNvPr>
              <p14:cNvContentPartPr/>
              <p14:nvPr/>
            </p14:nvContentPartPr>
            <p14:xfrm>
              <a:off x="-1000035" y="4266870"/>
              <a:ext cx="360" cy="360"/>
            </p14:xfrm>
          </p:contentPart>
        </mc:Choice>
        <mc:Fallback xmlns="">
          <p:pic>
            <p:nvPicPr>
              <p:cNvPr id="4" name="Ink 3">
                <a:extLst>
                  <a:ext uri="{FF2B5EF4-FFF2-40B4-BE49-F238E27FC236}">
                    <a16:creationId xmlns:a16="http://schemas.microsoft.com/office/drawing/2014/main" id="{C535E616-3DD2-CF11-7B6A-AF63F16847F9}"/>
                  </a:ext>
                </a:extLst>
              </p:cNvPr>
              <p:cNvPicPr/>
              <p:nvPr/>
            </p:nvPicPr>
            <p:blipFill>
              <a:blip r:embed="rId3"/>
              <a:stretch>
                <a:fillRect/>
              </a:stretch>
            </p:blipFill>
            <p:spPr>
              <a:xfrm>
                <a:off x="-1054035" y="415923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F30E4792-F949-0917-DF51-7F608FB1BD90}"/>
                  </a:ext>
                </a:extLst>
              </p14:cNvPr>
              <p14:cNvContentPartPr/>
              <p14:nvPr/>
            </p14:nvContentPartPr>
            <p14:xfrm>
              <a:off x="7116885" y="-184890"/>
              <a:ext cx="1458000" cy="2234520"/>
            </p14:xfrm>
          </p:contentPart>
        </mc:Choice>
        <mc:Fallback xmlns="">
          <p:pic>
            <p:nvPicPr>
              <p:cNvPr id="5" name="Ink 4">
                <a:extLst>
                  <a:ext uri="{FF2B5EF4-FFF2-40B4-BE49-F238E27FC236}">
                    <a16:creationId xmlns:a16="http://schemas.microsoft.com/office/drawing/2014/main" id="{F30E4792-F949-0917-DF51-7F608FB1BD90}"/>
                  </a:ext>
                </a:extLst>
              </p:cNvPr>
              <p:cNvPicPr/>
              <p:nvPr/>
            </p:nvPicPr>
            <p:blipFill>
              <a:blip r:embed="rId5"/>
              <a:stretch>
                <a:fillRect/>
              </a:stretch>
            </p:blipFill>
            <p:spPr>
              <a:xfrm>
                <a:off x="7062885" y="-292530"/>
                <a:ext cx="1565640" cy="2450160"/>
              </a:xfrm>
              <a:prstGeom prst="rect">
                <a:avLst/>
              </a:prstGeom>
            </p:spPr>
          </p:pic>
        </mc:Fallback>
      </mc:AlternateContent>
    </p:spTree>
    <p:extLst>
      <p:ext uri="{BB962C8B-B14F-4D97-AF65-F5344CB8AC3E}">
        <p14:creationId xmlns:p14="http://schemas.microsoft.com/office/powerpoint/2010/main" val="41588463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5404D-CA3C-2E25-5698-03971D75F7B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2C2E801-3A10-BDE6-F282-A109225262D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245DD6B-7A98-291F-97F8-F8D42FC5ED23}"/>
              </a:ext>
            </a:extLst>
          </p:cNvPr>
          <p:cNvPicPr>
            <a:picLocks noChangeAspect="1"/>
          </p:cNvPicPr>
          <p:nvPr/>
        </p:nvPicPr>
        <p:blipFill>
          <a:blip r:embed="rId2"/>
          <a:stretch>
            <a:fillRect/>
          </a:stretch>
        </p:blipFill>
        <p:spPr>
          <a:xfrm>
            <a:off x="670222" y="1672438"/>
            <a:ext cx="7803556" cy="3513124"/>
          </a:xfrm>
          <a:prstGeom prst="rect">
            <a:avLst/>
          </a:prstGeom>
        </p:spPr>
      </p:pic>
    </p:spTree>
    <p:extLst>
      <p:ext uri="{BB962C8B-B14F-4D97-AF65-F5344CB8AC3E}">
        <p14:creationId xmlns:p14="http://schemas.microsoft.com/office/powerpoint/2010/main" val="33953422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A5C11-9C70-00A2-47B5-004C77788F5F}"/>
              </a:ext>
            </a:extLst>
          </p:cNvPr>
          <p:cNvSpPr>
            <a:spLocks noGrp="1"/>
          </p:cNvSpPr>
          <p:nvPr>
            <p:ph type="title"/>
          </p:nvPr>
        </p:nvSpPr>
        <p:spPr/>
        <p:txBody>
          <a:bodyPr/>
          <a:lstStyle/>
          <a:p>
            <a:r>
              <a:rPr lang="en-US" sz="3200" dirty="0"/>
              <a:t>Compounding High- and Low-Resolution Packets</a:t>
            </a:r>
            <a:endParaRPr lang="en-IN" sz="3200" dirty="0"/>
          </a:p>
        </p:txBody>
      </p:sp>
      <p:sp>
        <p:nvSpPr>
          <p:cNvPr id="3" name="Content Placeholder 2">
            <a:extLst>
              <a:ext uri="{FF2B5EF4-FFF2-40B4-BE49-F238E27FC236}">
                <a16:creationId xmlns:a16="http://schemas.microsoft.com/office/drawing/2014/main" id="{56ECD9C1-AD81-F29B-F15D-CE00E536EED4}"/>
              </a:ext>
            </a:extLst>
          </p:cNvPr>
          <p:cNvSpPr>
            <a:spLocks noGrp="1"/>
          </p:cNvSpPr>
          <p:nvPr>
            <p:ph idx="1"/>
          </p:nvPr>
        </p:nvSpPr>
        <p:spPr/>
        <p:txBody>
          <a:bodyPr/>
          <a:lstStyle/>
          <a:p>
            <a:pPr algn="l"/>
            <a:r>
              <a:rPr lang="en-US" sz="1800" b="0" i="0" u="none" strike="noStrike" baseline="0" dirty="0">
                <a:latin typeface="Times-Roman"/>
              </a:rPr>
              <a:t>Create a duplicate of each packet with a low-resolution redundancy and combine the redundant version with the next packet.</a:t>
            </a:r>
          </a:p>
          <a:p>
            <a:pPr algn="l"/>
            <a:r>
              <a:rPr lang="en-IN" sz="1800" b="0" i="0" u="none" strike="noStrike" baseline="0" dirty="0">
                <a:latin typeface="Times-Roman"/>
              </a:rPr>
              <a:t>We </a:t>
            </a:r>
            <a:r>
              <a:rPr lang="en-US" sz="1800" b="0" i="0" u="none" strike="noStrike" baseline="0" dirty="0">
                <a:latin typeface="Times-Roman"/>
              </a:rPr>
              <a:t>can create four low-resolution packets out of five high-resolution packets and send them as shown in the figure.</a:t>
            </a:r>
          </a:p>
          <a:p>
            <a:pPr algn="l"/>
            <a:r>
              <a:rPr lang="en-US" sz="1800" b="0" i="0" u="none" strike="noStrike" baseline="0" dirty="0">
                <a:latin typeface="Times-Roman"/>
              </a:rPr>
              <a:t>If a packet is lost, we can use the low-resolution version </a:t>
            </a:r>
            <a:r>
              <a:rPr lang="en-IN" sz="1800" b="0" i="0" u="none" strike="noStrike" baseline="0" dirty="0">
                <a:latin typeface="Times-Roman"/>
              </a:rPr>
              <a:t>from the next packet.</a:t>
            </a:r>
          </a:p>
          <a:p>
            <a:pPr algn="l"/>
            <a:r>
              <a:rPr lang="en-US" sz="1800" b="0" i="0" u="none" strike="noStrike" baseline="0" dirty="0">
                <a:latin typeface="Times-Roman"/>
              </a:rPr>
              <a:t>In this method, if the last packet is lost, it cannot be recovered, but we use the low-resolution version of a packet if the lost packet is not the last one.</a:t>
            </a:r>
          </a:p>
          <a:p>
            <a:pPr algn="l"/>
            <a:r>
              <a:rPr lang="en-IN" sz="1800" b="0" i="0" u="none" strike="noStrike" baseline="0" dirty="0">
                <a:latin typeface="Times-Roman"/>
              </a:rPr>
              <a:t>The audio and </a:t>
            </a:r>
            <a:r>
              <a:rPr lang="en-US" sz="1800" b="0" i="0" u="none" strike="noStrike" baseline="0" dirty="0">
                <a:latin typeface="Times-Roman"/>
              </a:rPr>
              <a:t>video reproduction does not have the same quality, but the lack of quality is not recognized </a:t>
            </a:r>
            <a:r>
              <a:rPr lang="en-IN" sz="1800" b="0" i="0" u="none" strike="noStrike" baseline="0" dirty="0">
                <a:latin typeface="Times-Roman"/>
              </a:rPr>
              <a:t>most of the time.</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7CAF7B2-A737-7938-7F88-0693BE7018AB}"/>
                  </a:ext>
                </a:extLst>
              </p14:cNvPr>
              <p14:cNvContentPartPr/>
              <p14:nvPr/>
            </p14:nvContentPartPr>
            <p14:xfrm>
              <a:off x="-1533915" y="3942870"/>
              <a:ext cx="360" cy="360"/>
            </p14:xfrm>
          </p:contentPart>
        </mc:Choice>
        <mc:Fallback xmlns="">
          <p:pic>
            <p:nvPicPr>
              <p:cNvPr id="4" name="Ink 3">
                <a:extLst>
                  <a:ext uri="{FF2B5EF4-FFF2-40B4-BE49-F238E27FC236}">
                    <a16:creationId xmlns:a16="http://schemas.microsoft.com/office/drawing/2014/main" id="{27CAF7B2-A737-7938-7F88-0693BE7018AB}"/>
                  </a:ext>
                </a:extLst>
              </p:cNvPr>
              <p:cNvPicPr/>
              <p:nvPr/>
            </p:nvPicPr>
            <p:blipFill>
              <a:blip r:embed="rId3"/>
              <a:stretch>
                <a:fillRect/>
              </a:stretch>
            </p:blipFill>
            <p:spPr>
              <a:xfrm>
                <a:off x="-1587555" y="383523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264633E3-E426-DF1E-50FF-9F5F3F05F137}"/>
                  </a:ext>
                </a:extLst>
              </p14:cNvPr>
              <p14:cNvContentPartPr/>
              <p14:nvPr/>
            </p14:nvContentPartPr>
            <p14:xfrm>
              <a:off x="7343685" y="895110"/>
              <a:ext cx="360" cy="579600"/>
            </p14:xfrm>
          </p:contentPart>
        </mc:Choice>
        <mc:Fallback xmlns="">
          <p:pic>
            <p:nvPicPr>
              <p:cNvPr id="5" name="Ink 4">
                <a:extLst>
                  <a:ext uri="{FF2B5EF4-FFF2-40B4-BE49-F238E27FC236}">
                    <a16:creationId xmlns:a16="http://schemas.microsoft.com/office/drawing/2014/main" id="{264633E3-E426-DF1E-50FF-9F5F3F05F137}"/>
                  </a:ext>
                </a:extLst>
              </p:cNvPr>
              <p:cNvPicPr/>
              <p:nvPr/>
            </p:nvPicPr>
            <p:blipFill>
              <a:blip r:embed="rId5"/>
              <a:stretch>
                <a:fillRect/>
              </a:stretch>
            </p:blipFill>
            <p:spPr>
              <a:xfrm>
                <a:off x="7290045" y="787470"/>
                <a:ext cx="108000" cy="795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D8BCF077-3470-4921-973C-187B6D262A60}"/>
                  </a:ext>
                </a:extLst>
              </p14:cNvPr>
              <p14:cNvContentPartPr/>
              <p14:nvPr/>
            </p14:nvContentPartPr>
            <p14:xfrm>
              <a:off x="7097805" y="655710"/>
              <a:ext cx="694080" cy="1135800"/>
            </p14:xfrm>
          </p:contentPart>
        </mc:Choice>
        <mc:Fallback xmlns="">
          <p:pic>
            <p:nvPicPr>
              <p:cNvPr id="6" name="Ink 5">
                <a:extLst>
                  <a:ext uri="{FF2B5EF4-FFF2-40B4-BE49-F238E27FC236}">
                    <a16:creationId xmlns:a16="http://schemas.microsoft.com/office/drawing/2014/main" id="{D8BCF077-3470-4921-973C-187B6D262A60}"/>
                  </a:ext>
                </a:extLst>
              </p:cNvPr>
              <p:cNvPicPr/>
              <p:nvPr/>
            </p:nvPicPr>
            <p:blipFill>
              <a:blip r:embed="rId7"/>
              <a:stretch>
                <a:fillRect/>
              </a:stretch>
            </p:blipFill>
            <p:spPr>
              <a:xfrm>
                <a:off x="7044165" y="548070"/>
                <a:ext cx="801720" cy="1351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C055598F-3A9D-881F-B2C2-1D67CE364B76}"/>
                  </a:ext>
                </a:extLst>
              </p14:cNvPr>
              <p14:cNvContentPartPr/>
              <p14:nvPr/>
            </p14:nvContentPartPr>
            <p14:xfrm>
              <a:off x="7240725" y="1238190"/>
              <a:ext cx="65160" cy="516240"/>
            </p14:xfrm>
          </p:contentPart>
        </mc:Choice>
        <mc:Fallback xmlns="">
          <p:pic>
            <p:nvPicPr>
              <p:cNvPr id="7" name="Ink 6">
                <a:extLst>
                  <a:ext uri="{FF2B5EF4-FFF2-40B4-BE49-F238E27FC236}">
                    <a16:creationId xmlns:a16="http://schemas.microsoft.com/office/drawing/2014/main" id="{C055598F-3A9D-881F-B2C2-1D67CE364B76}"/>
                  </a:ext>
                </a:extLst>
              </p:cNvPr>
              <p:cNvPicPr/>
              <p:nvPr/>
            </p:nvPicPr>
            <p:blipFill>
              <a:blip r:embed="rId9"/>
              <a:stretch>
                <a:fillRect/>
              </a:stretch>
            </p:blipFill>
            <p:spPr>
              <a:xfrm>
                <a:off x="7187085" y="1130190"/>
                <a:ext cx="172800" cy="731880"/>
              </a:xfrm>
              <a:prstGeom prst="rect">
                <a:avLst/>
              </a:prstGeom>
            </p:spPr>
          </p:pic>
        </mc:Fallback>
      </mc:AlternateContent>
    </p:spTree>
    <p:extLst>
      <p:ext uri="{BB962C8B-B14F-4D97-AF65-F5344CB8AC3E}">
        <p14:creationId xmlns:p14="http://schemas.microsoft.com/office/powerpoint/2010/main" val="11299969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F497D4-DD9A-77CF-5693-0BE41CB63D3D}"/>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B875FEC6-BF9F-A0CD-0C20-3D959E0CB24C}"/>
              </a:ext>
            </a:extLst>
          </p:cNvPr>
          <p:cNvPicPr>
            <a:picLocks noChangeAspect="1"/>
          </p:cNvPicPr>
          <p:nvPr/>
        </p:nvPicPr>
        <p:blipFill>
          <a:blip r:embed="rId2"/>
          <a:stretch>
            <a:fillRect/>
          </a:stretch>
        </p:blipFill>
        <p:spPr>
          <a:xfrm>
            <a:off x="1430016" y="1687725"/>
            <a:ext cx="6283968" cy="3482549"/>
          </a:xfrm>
          <a:prstGeom prst="rect">
            <a:avLst/>
          </a:prstGeom>
        </p:spPr>
      </p:pic>
      <p:sp>
        <p:nvSpPr>
          <p:cNvPr id="6" name="Title 1">
            <a:extLst>
              <a:ext uri="{FF2B5EF4-FFF2-40B4-BE49-F238E27FC236}">
                <a16:creationId xmlns:a16="http://schemas.microsoft.com/office/drawing/2014/main" id="{01064A34-9FA8-8795-F890-20DB6C6CD342}"/>
              </a:ext>
            </a:extLst>
          </p:cNvPr>
          <p:cNvSpPr txBox="1">
            <a:spLocks/>
          </p:cNvSpPr>
          <p:nvPr/>
        </p:nvSpPr>
        <p:spPr bwMode="auto">
          <a:xfrm>
            <a:off x="342900" y="628436"/>
            <a:ext cx="8458200" cy="6556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200" kern="0" dirty="0"/>
              <a:t>Compounding High- and Low-Resolution Packets</a:t>
            </a:r>
            <a:endParaRPr lang="en-IN" sz="3200" kern="0" dirty="0"/>
          </a:p>
        </p:txBody>
      </p:sp>
    </p:spTree>
    <p:extLst>
      <p:ext uri="{BB962C8B-B14F-4D97-AF65-F5344CB8AC3E}">
        <p14:creationId xmlns:p14="http://schemas.microsoft.com/office/powerpoint/2010/main" val="15368355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6403A-61E2-EA12-7D90-8540E928EB8F}"/>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id="{DED8EB8C-20FC-8623-C1FE-A346F5F862BC}"/>
              </a:ext>
            </a:extLst>
          </p:cNvPr>
          <p:cNvSpPr>
            <a:spLocks noGrp="1"/>
          </p:cNvSpPr>
          <p:nvPr>
            <p:ph idx="1"/>
          </p:nvPr>
        </p:nvSpPr>
        <p:spPr/>
        <p:txBody>
          <a:bodyPr/>
          <a:lstStyle/>
          <a:p>
            <a:pPr marL="0" indent="0" algn="just">
              <a:buNone/>
            </a:pPr>
            <a:r>
              <a:rPr lang="en-US" sz="2000" dirty="0"/>
              <a:t>A category of error detecting (and correcting) code, called the Hamming code, is a code in which </a:t>
            </a:r>
            <a:r>
              <a:rPr lang="en-US" sz="2000" dirty="0" err="1"/>
              <a:t>dmin</a:t>
            </a:r>
            <a:r>
              <a:rPr lang="en-US" sz="2000" dirty="0"/>
              <a:t> = 3. This code can detect up to two errors (or correct one single error). In this code, the values of n, k, and r are related as: n = 2r − 1 and k = n − r. Find the number of bits in the </a:t>
            </a:r>
            <a:r>
              <a:rPr lang="en-US" sz="2000" dirty="0" err="1"/>
              <a:t>dataword</a:t>
            </a:r>
            <a:r>
              <a:rPr lang="en-US" sz="2000" dirty="0"/>
              <a:t> and the codewords if r is 3.</a:t>
            </a:r>
            <a:endParaRPr lang="en-IN" sz="2000" dirty="0"/>
          </a:p>
        </p:txBody>
      </p:sp>
    </p:spTree>
    <p:extLst>
      <p:ext uri="{BB962C8B-B14F-4D97-AF65-F5344CB8AC3E}">
        <p14:creationId xmlns:p14="http://schemas.microsoft.com/office/powerpoint/2010/main" val="38592059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6403A-61E2-EA12-7D90-8540E928EB8F}"/>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id="{DED8EB8C-20FC-8623-C1FE-A346F5F862BC}"/>
              </a:ext>
            </a:extLst>
          </p:cNvPr>
          <p:cNvSpPr>
            <a:spLocks noGrp="1"/>
          </p:cNvSpPr>
          <p:nvPr>
            <p:ph idx="1"/>
          </p:nvPr>
        </p:nvSpPr>
        <p:spPr/>
        <p:txBody>
          <a:bodyPr/>
          <a:lstStyle/>
          <a:p>
            <a:pPr marL="0" indent="0" algn="just">
              <a:buNone/>
            </a:pPr>
            <a:r>
              <a:rPr lang="en-US" sz="2000" dirty="0"/>
              <a:t>In the interleaving approach to FEC, assume each packet contains 10 samples from a sampled piece of music. Instead of loading the first packet with the first 10 samples, the second packet with the second 10 samples, and so on, the sender loads the first packet with the odd-numbered samples of the first 20 samples, the second packet with the even-numbered samples of the first 20 samples, and so on. The receiver reorders the samples and plays them. Now assume that the third packet is lost in transmission. What will be missed at the receiver site?</a:t>
            </a:r>
            <a:endParaRPr lang="en-IN" sz="2000" dirty="0"/>
          </a:p>
        </p:txBody>
      </p:sp>
    </p:spTree>
    <p:extLst>
      <p:ext uri="{BB962C8B-B14F-4D97-AF65-F5344CB8AC3E}">
        <p14:creationId xmlns:p14="http://schemas.microsoft.com/office/powerpoint/2010/main" val="1586897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3D78E-72A8-4C8C-55B2-FE6AEBC61EBB}"/>
              </a:ext>
            </a:extLst>
          </p:cNvPr>
          <p:cNvSpPr>
            <a:spLocks noGrp="1"/>
          </p:cNvSpPr>
          <p:nvPr>
            <p:ph type="title"/>
          </p:nvPr>
        </p:nvSpPr>
        <p:spPr/>
        <p:txBody>
          <a:bodyPr/>
          <a:lstStyle/>
          <a:p>
            <a:r>
              <a:rPr lang="en-IN" dirty="0"/>
              <a:t>Redundancy</a:t>
            </a:r>
          </a:p>
        </p:txBody>
      </p:sp>
      <p:sp>
        <p:nvSpPr>
          <p:cNvPr id="3" name="Content Placeholder 2">
            <a:extLst>
              <a:ext uri="{FF2B5EF4-FFF2-40B4-BE49-F238E27FC236}">
                <a16:creationId xmlns:a16="http://schemas.microsoft.com/office/drawing/2014/main" id="{3F32E7F7-DA88-492B-5741-53BBFF395906}"/>
              </a:ext>
            </a:extLst>
          </p:cNvPr>
          <p:cNvSpPr>
            <a:spLocks noGrp="1"/>
          </p:cNvSpPr>
          <p:nvPr>
            <p:ph idx="1"/>
          </p:nvPr>
        </p:nvSpPr>
        <p:spPr/>
        <p:txBody>
          <a:bodyPr/>
          <a:lstStyle/>
          <a:p>
            <a:pPr algn="l"/>
            <a:r>
              <a:rPr lang="en-IN" sz="2400" b="0" i="0" u="none" strike="noStrike" baseline="0" dirty="0">
                <a:latin typeface="+mj-lt"/>
              </a:rPr>
              <a:t>To be able to </a:t>
            </a:r>
            <a:r>
              <a:rPr lang="en-US" sz="2400" b="0" i="0" u="none" strike="noStrike" baseline="0" dirty="0">
                <a:latin typeface="+mj-lt"/>
              </a:rPr>
              <a:t>detect or correct errors, we need to send </a:t>
            </a:r>
            <a:r>
              <a:rPr lang="en-US" sz="2400" b="1" i="0" u="none" strike="noStrike" baseline="0" dirty="0">
                <a:latin typeface="+mj-lt"/>
              </a:rPr>
              <a:t>some extra bits</a:t>
            </a:r>
            <a:r>
              <a:rPr lang="en-US" sz="2400" b="0" i="0" u="none" strike="noStrike" baseline="0" dirty="0">
                <a:latin typeface="+mj-lt"/>
              </a:rPr>
              <a:t> with our data.</a:t>
            </a:r>
          </a:p>
          <a:p>
            <a:pPr algn="l"/>
            <a:r>
              <a:rPr lang="en-US" sz="2400" b="0" i="0" u="none" strike="noStrike" baseline="0" dirty="0">
                <a:latin typeface="+mj-lt"/>
              </a:rPr>
              <a:t>These redundant bits are added by the </a:t>
            </a:r>
            <a:r>
              <a:rPr lang="en-US" sz="2400" b="1" i="0" u="none" strike="noStrike" baseline="0" dirty="0">
                <a:latin typeface="+mj-lt"/>
              </a:rPr>
              <a:t>sender</a:t>
            </a:r>
            <a:r>
              <a:rPr lang="en-US" sz="2400" b="0" i="0" u="none" strike="noStrike" baseline="0" dirty="0">
                <a:latin typeface="+mj-lt"/>
              </a:rPr>
              <a:t> and removed by the </a:t>
            </a:r>
            <a:r>
              <a:rPr lang="en-US" sz="2400" b="1" i="0" u="none" strike="noStrike" baseline="0" dirty="0">
                <a:latin typeface="+mj-lt"/>
              </a:rPr>
              <a:t>receiver</a:t>
            </a:r>
            <a:r>
              <a:rPr lang="en-US" sz="2400" b="0" i="0" u="none" strike="noStrike" baseline="0" dirty="0">
                <a:latin typeface="+mj-lt"/>
              </a:rPr>
              <a:t>.</a:t>
            </a:r>
            <a:endParaRPr lang="en-IN" sz="4000" dirty="0">
              <a:latin typeface="+mj-lt"/>
            </a:endParaRPr>
          </a:p>
        </p:txBody>
      </p:sp>
    </p:spTree>
    <p:extLst>
      <p:ext uri="{BB962C8B-B14F-4D97-AF65-F5344CB8AC3E}">
        <p14:creationId xmlns:p14="http://schemas.microsoft.com/office/powerpoint/2010/main" val="2397411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7044A-BAC6-0CE5-E336-9B1EC0EF47B7}"/>
              </a:ext>
            </a:extLst>
          </p:cNvPr>
          <p:cNvSpPr>
            <a:spLocks noGrp="1"/>
          </p:cNvSpPr>
          <p:nvPr>
            <p:ph type="title"/>
          </p:nvPr>
        </p:nvSpPr>
        <p:spPr/>
        <p:txBody>
          <a:bodyPr/>
          <a:lstStyle/>
          <a:p>
            <a:r>
              <a:rPr lang="en-IN" dirty="0"/>
              <a:t>Detection v/s Correction</a:t>
            </a:r>
          </a:p>
        </p:txBody>
      </p:sp>
      <p:sp>
        <p:nvSpPr>
          <p:cNvPr id="3" name="Content Placeholder 2">
            <a:extLst>
              <a:ext uri="{FF2B5EF4-FFF2-40B4-BE49-F238E27FC236}">
                <a16:creationId xmlns:a16="http://schemas.microsoft.com/office/drawing/2014/main" id="{A81DBC40-660E-B838-A59B-90D65EE15DBE}"/>
              </a:ext>
            </a:extLst>
          </p:cNvPr>
          <p:cNvSpPr>
            <a:spLocks noGrp="1"/>
          </p:cNvSpPr>
          <p:nvPr>
            <p:ph idx="1"/>
          </p:nvPr>
        </p:nvSpPr>
        <p:spPr/>
        <p:txBody>
          <a:bodyPr/>
          <a:lstStyle/>
          <a:p>
            <a:r>
              <a:rPr lang="en-IN" dirty="0"/>
              <a:t>Is there a difference?</a:t>
            </a:r>
          </a:p>
        </p:txBody>
      </p:sp>
    </p:spTree>
    <p:extLst>
      <p:ext uri="{BB962C8B-B14F-4D97-AF65-F5344CB8AC3E}">
        <p14:creationId xmlns:p14="http://schemas.microsoft.com/office/powerpoint/2010/main" val="3517588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7044A-BAC6-0CE5-E336-9B1EC0EF47B7}"/>
              </a:ext>
            </a:extLst>
          </p:cNvPr>
          <p:cNvSpPr>
            <a:spLocks noGrp="1"/>
          </p:cNvSpPr>
          <p:nvPr>
            <p:ph type="title"/>
          </p:nvPr>
        </p:nvSpPr>
        <p:spPr/>
        <p:txBody>
          <a:bodyPr/>
          <a:lstStyle/>
          <a:p>
            <a:r>
              <a:rPr lang="en-IN" dirty="0"/>
              <a:t>Detection v/s Correction</a:t>
            </a:r>
          </a:p>
        </p:txBody>
      </p:sp>
      <p:sp>
        <p:nvSpPr>
          <p:cNvPr id="3" name="Content Placeholder 2">
            <a:extLst>
              <a:ext uri="{FF2B5EF4-FFF2-40B4-BE49-F238E27FC236}">
                <a16:creationId xmlns:a16="http://schemas.microsoft.com/office/drawing/2014/main" id="{A81DBC40-660E-B838-A59B-90D65EE15DBE}"/>
              </a:ext>
            </a:extLst>
          </p:cNvPr>
          <p:cNvSpPr>
            <a:spLocks noGrp="1"/>
          </p:cNvSpPr>
          <p:nvPr>
            <p:ph idx="1"/>
          </p:nvPr>
        </p:nvSpPr>
        <p:spPr/>
        <p:txBody>
          <a:bodyPr/>
          <a:lstStyle/>
          <a:p>
            <a:r>
              <a:rPr lang="en-IN" sz="2400" dirty="0"/>
              <a:t>Is there a difference? CERTAINLY!</a:t>
            </a:r>
          </a:p>
          <a:p>
            <a:pPr eaLnBrk="1" hangingPunct="1"/>
            <a:r>
              <a:rPr lang="en-US" altLang="en-US" sz="2400" dirty="0"/>
              <a:t>The correction of errors is more difficult than the detection. </a:t>
            </a:r>
          </a:p>
          <a:p>
            <a:pPr eaLnBrk="1" hangingPunct="1"/>
            <a:r>
              <a:rPr lang="en-US" altLang="en-US" sz="2400" dirty="0"/>
              <a:t>In detection, only check is made if error is present? Answer is simple, yes or no.</a:t>
            </a:r>
          </a:p>
          <a:p>
            <a:pPr eaLnBrk="1" hangingPunct="1"/>
            <a:r>
              <a:rPr lang="en-US" altLang="en-US" sz="2400" dirty="0"/>
              <a:t>In correction, once the check is made and error is detected, it also locates the error. Answer is additional information of location of error to perform correction. </a:t>
            </a:r>
          </a:p>
          <a:p>
            <a:endParaRPr lang="en-IN" sz="2400" dirty="0"/>
          </a:p>
        </p:txBody>
      </p:sp>
    </p:spTree>
    <p:extLst>
      <p:ext uri="{BB962C8B-B14F-4D97-AF65-F5344CB8AC3E}">
        <p14:creationId xmlns:p14="http://schemas.microsoft.com/office/powerpoint/2010/main" val="3705419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511BD-C6FC-1134-F915-976E68310CD3}"/>
              </a:ext>
            </a:extLst>
          </p:cNvPr>
          <p:cNvSpPr>
            <a:spLocks noGrp="1"/>
          </p:cNvSpPr>
          <p:nvPr>
            <p:ph type="title"/>
          </p:nvPr>
        </p:nvSpPr>
        <p:spPr/>
        <p:txBody>
          <a:bodyPr/>
          <a:lstStyle/>
          <a:p>
            <a:r>
              <a:rPr lang="en-IN" dirty="0"/>
              <a:t>Coding</a:t>
            </a:r>
          </a:p>
        </p:txBody>
      </p:sp>
      <p:sp>
        <p:nvSpPr>
          <p:cNvPr id="3" name="Content Placeholder 2">
            <a:extLst>
              <a:ext uri="{FF2B5EF4-FFF2-40B4-BE49-F238E27FC236}">
                <a16:creationId xmlns:a16="http://schemas.microsoft.com/office/drawing/2014/main" id="{E99E75CD-FCF5-5432-D6DD-3194016182E8}"/>
              </a:ext>
            </a:extLst>
          </p:cNvPr>
          <p:cNvSpPr>
            <a:spLocks noGrp="1"/>
          </p:cNvSpPr>
          <p:nvPr>
            <p:ph idx="1"/>
          </p:nvPr>
        </p:nvSpPr>
        <p:spPr/>
        <p:txBody>
          <a:bodyPr/>
          <a:lstStyle/>
          <a:p>
            <a:pPr eaLnBrk="1" hangingPunct="1">
              <a:defRPr/>
            </a:pPr>
            <a:r>
              <a:rPr lang="en-US" sz="2000" dirty="0"/>
              <a:t>Redundancy is achieved through various coding schemes. </a:t>
            </a:r>
          </a:p>
          <a:p>
            <a:pPr eaLnBrk="1" hangingPunct="1">
              <a:defRPr/>
            </a:pPr>
            <a:r>
              <a:rPr lang="en-US" sz="2000" dirty="0"/>
              <a:t>We can divide coding schemes into two broad categories: </a:t>
            </a:r>
            <a:r>
              <a:rPr lang="en-US" sz="2000" b="1" dirty="0"/>
              <a:t>block coding </a:t>
            </a:r>
          </a:p>
          <a:p>
            <a:pPr eaLnBrk="1" hangingPunct="1">
              <a:defRPr/>
            </a:pPr>
            <a:r>
              <a:rPr lang="en-US" sz="2000" dirty="0"/>
              <a:t>To perform coding, we need encoding and decoding.</a:t>
            </a:r>
          </a:p>
          <a:p>
            <a:pPr eaLnBrk="1" hangingPunct="1">
              <a:defRPr/>
            </a:pPr>
            <a:r>
              <a:rPr lang="en-US" sz="2000" dirty="0"/>
              <a:t>The receiver can detect error, if it follows these two conditions:</a:t>
            </a:r>
          </a:p>
          <a:p>
            <a:pPr marL="0" indent="0" eaLnBrk="1" hangingPunct="1">
              <a:buNone/>
              <a:defRPr/>
            </a:pPr>
            <a:br>
              <a:rPr lang="en-US" sz="2000" dirty="0"/>
            </a:br>
            <a:r>
              <a:rPr lang="en-US" sz="2000" b="1" dirty="0"/>
              <a:t>1. </a:t>
            </a:r>
            <a:r>
              <a:rPr lang="en-US" sz="2000" dirty="0"/>
              <a:t>The receiver has (or can find) a list of valid codewords.</a:t>
            </a:r>
            <a:br>
              <a:rPr lang="en-US" sz="2000" dirty="0"/>
            </a:br>
            <a:r>
              <a:rPr lang="en-US" sz="2000" b="1" dirty="0"/>
              <a:t>2. </a:t>
            </a:r>
            <a:r>
              <a:rPr lang="en-US" sz="2000" dirty="0"/>
              <a:t>The original codeword has changed to an invalid one </a:t>
            </a:r>
          </a:p>
          <a:p>
            <a:endParaRPr lang="en-IN" sz="2000" dirty="0"/>
          </a:p>
        </p:txBody>
      </p:sp>
    </p:spTree>
    <p:extLst>
      <p:ext uri="{BB962C8B-B14F-4D97-AF65-F5344CB8AC3E}">
        <p14:creationId xmlns:p14="http://schemas.microsoft.com/office/powerpoint/2010/main" val="269884593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13777</TotalTime>
  <Words>2846</Words>
  <Application>Microsoft Office PowerPoint</Application>
  <PresentationFormat>On-screen Show (4:3)</PresentationFormat>
  <Paragraphs>225</Paragraphs>
  <Slides>57</Slides>
  <Notes>2</Notes>
  <HiddenSlides>1</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57</vt:i4>
      </vt:variant>
    </vt:vector>
  </HeadingPairs>
  <TitlesOfParts>
    <vt:vector size="70" baseType="lpstr">
      <vt:lpstr>Arial</vt:lpstr>
      <vt:lpstr>Calibri</vt:lpstr>
      <vt:lpstr>Calibri Light</vt:lpstr>
      <vt:lpstr>Courier New</vt:lpstr>
      <vt:lpstr>Symbol</vt:lpstr>
      <vt:lpstr>Times New Roman</vt:lpstr>
      <vt:lpstr>Times-Bold</vt:lpstr>
      <vt:lpstr>Times-BoldItalic</vt:lpstr>
      <vt:lpstr>Times-Italic</vt:lpstr>
      <vt:lpstr>Times-Roman</vt:lpstr>
      <vt:lpstr>Default Design</vt:lpstr>
      <vt:lpstr>1_Custom Design</vt:lpstr>
      <vt:lpstr>Custom Design</vt:lpstr>
      <vt:lpstr>PowerPoint Presentation</vt:lpstr>
      <vt:lpstr>Errors in data transmission</vt:lpstr>
      <vt:lpstr>PowerPoint Presentation</vt:lpstr>
      <vt:lpstr>Single bit error</vt:lpstr>
      <vt:lpstr>Burst error</vt:lpstr>
      <vt:lpstr>Redundancy</vt:lpstr>
      <vt:lpstr>Detection v/s Correction</vt:lpstr>
      <vt:lpstr>Detection v/s Correction</vt:lpstr>
      <vt:lpstr>Coding</vt:lpstr>
      <vt:lpstr>Encoder and Decoder</vt:lpstr>
      <vt:lpstr>Block Coding</vt:lpstr>
      <vt:lpstr>Datawords and codewords in block coding</vt:lpstr>
      <vt:lpstr>Error detection in block coding</vt:lpstr>
      <vt:lpstr>Example</vt:lpstr>
      <vt:lpstr>Example</vt:lpstr>
      <vt:lpstr>IMPORTANT</vt:lpstr>
      <vt:lpstr>Hamming Distance</vt:lpstr>
      <vt:lpstr>Example</vt:lpstr>
      <vt:lpstr>Minimum Hamming Distance</vt:lpstr>
      <vt:lpstr>Parity-Check Code</vt:lpstr>
      <vt:lpstr>PowerPoint Presentation</vt:lpstr>
      <vt:lpstr>Encoder</vt:lpstr>
      <vt:lpstr>PowerPoint Presentation</vt:lpstr>
      <vt:lpstr>PowerPoint Presentation</vt:lpstr>
      <vt:lpstr>Example</vt:lpstr>
      <vt:lpstr>PowerPoint Presentation</vt:lpstr>
      <vt:lpstr>Cyclic codes</vt:lpstr>
      <vt:lpstr>Cyclic Redundancy Check (CRC)</vt:lpstr>
      <vt:lpstr>Encoding</vt:lpstr>
      <vt:lpstr>Decoding</vt:lpstr>
      <vt:lpstr>PowerPoint Presentation</vt:lpstr>
      <vt:lpstr>Division in CRC encoder</vt:lpstr>
      <vt:lpstr>Division in CRC Decoder</vt:lpstr>
      <vt:lpstr>Division in CRC Decoder</vt:lpstr>
      <vt:lpstr>Checksum</vt:lpstr>
      <vt:lpstr>Checksum</vt:lpstr>
      <vt:lpstr>Example</vt:lpstr>
      <vt:lpstr>Example</vt:lpstr>
      <vt:lpstr>PowerPoint Presentation</vt:lpstr>
      <vt:lpstr>Sender</vt:lpstr>
      <vt:lpstr>Receiver</vt:lpstr>
      <vt:lpstr>Internet checksum</vt:lpstr>
      <vt:lpstr>Algorithm</vt:lpstr>
      <vt:lpstr>PowerPoint Presentation</vt:lpstr>
      <vt:lpstr>Fletcher checksum</vt:lpstr>
      <vt:lpstr>PowerPoint Presentation</vt:lpstr>
      <vt:lpstr>Adler checksum</vt:lpstr>
      <vt:lpstr>Forward Error Correction</vt:lpstr>
      <vt:lpstr>Hamming Distance</vt:lpstr>
      <vt:lpstr>XORing</vt:lpstr>
      <vt:lpstr>PowerPoint Presentation</vt:lpstr>
      <vt:lpstr>Chunk Interleaving</vt:lpstr>
      <vt:lpstr>PowerPoint Presentation</vt:lpstr>
      <vt:lpstr>Compounding High- and Low-Resolution Packets</vt:lpstr>
      <vt:lpstr>PowerPoint Presentation</vt:lpstr>
      <vt:lpstr>Exercise</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Sameer Deshpande</cp:lastModifiedBy>
  <cp:revision>719</cp:revision>
  <cp:lastPrinted>1601-01-01T00:00:00Z</cp:lastPrinted>
  <dcterms:created xsi:type="dcterms:W3CDTF">1601-01-01T00:00:00Z</dcterms:created>
  <dcterms:modified xsi:type="dcterms:W3CDTF">2023-06-24T13:24:28Z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