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56" r:id="rId3"/>
  </p:sldMasterIdLst>
  <p:notesMasterIdLst>
    <p:notesMasterId r:id="rId73"/>
  </p:notesMasterIdLst>
  <p:handoutMasterIdLst>
    <p:handoutMasterId r:id="rId74"/>
  </p:handoutMasterIdLst>
  <p:sldIdLst>
    <p:sldId id="286" r:id="rId4"/>
    <p:sldId id="288" r:id="rId5"/>
    <p:sldId id="340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8" r:id="rId69"/>
    <p:sldId id="469" r:id="rId70"/>
    <p:sldId id="470" r:id="rId71"/>
    <p:sldId id="471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2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6/24/2023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6T18:55:54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1,'19343'0,"-19316"0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32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55,'440'-30,"-56"5,3 27,-135 1,14706-3,-14932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36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0,'10325'0,"-9893"32,-7 36,-97-14,204 26,-433-69,140 0,-79-7,80 10,481 12,-401-27,-293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37.8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1 178,'39'-2,"47"-7,-36 2,293-41,-86 10,93-2,476 6,1434 40,-1263-9,3361 3,-4337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41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79,'13'-1,"-1"0,0-1,0 0,18-7,12-1,69-11,211-9,119 27,-293 5,1775 0,-1136-2,-701 3,99 19,38 2,-130-22,-44-2,0 2,91 16,-24 3,2-4,-1-6,148-4,-122-5,-1 5,184 34,100 22,89 16,136 22,-489-82,423 38,-537-54,597 22,-104-26,-520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43.2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0 251,'7762'0,"-7642"-1,1-6,-2-5,133-31,-106 18,206-10,-102 15,-36-19,-41 6,280-2,4 35,-206 2,2757-2,-2954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44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1,'4818'0,"-4787"0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51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1,'15076'0,"-15055"0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59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0,'20263'0,"-20098"13,-14 0,-106-13,4 0,0 3,50 8,-63-5,1-2,-1-2,1-1,0-2,39-5,-42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9:01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1,'15028'0,"-14995"0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9:03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1,'13475'0,"-13440"0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0:19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0 176,'0'-5,"0"0,0 0,1 0,-1 0,1 0,0-1,1 1,-1 1,1-1,0 0,3-5,-2 6,0 1,0-1,0 1,0 0,0 0,1 1,0-1,-1 1,1-1,0 1,0 0,0 1,7-3,24-7,1 2,1 1,72-6,117 9,-154 5,1543 0,-695 2,784-2,-1230 13,-2 0,-234-13,428 4,3 26,196 51,22-21,891-59,-841-3,1135 2,-1761-15,-168 6,111-16,100-3,-322 28,369-13,-205-14,27-2,83-2,336-18,981 48,-748 3,207-2,-1051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10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29,'16'-1,"0"0,-1-2,18-4,32-4,297 6,-203 7,1815-2,-1841 6,172 31,-130-13,224 12,12 7,-210-17,0 10,-132-21,128 11,33-24,91 6,42 11,-93-7,503-1,-484-13,10 2,-278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11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79,'798'-40,"-703"33,689-25,1 33,-326 2,5424-3,-5852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21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1 100,'0'-2,"0"0,0 0,1 0,-1 0,1 1,-1-1,1 0,0 0,0 1,-1-1,1 0,1 1,-1-1,0 1,0-1,0 1,1 0,-1 0,1-1,-1 1,1 0,-1 0,1 0,0 1,1-2,7-2,-1 1,0 0,16-2,-22 4,56-9,111-4,67 15,-112 1,47-1,1345-1,-1001-13,394 2,-423 35,91 2,1551-25,-1044-3,7752 2,-8811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26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77,'0'-1,"-1"1,1 0,0-1,-1 1,1 0,0-1,-1 1,1-1,0 1,0 0,-1-1,1 1,0-1,0 1,0-1,-1 1,1-1,0 1,0 0,0-1,0 1,0-1,0 1,0-1,0 1,0-1,0 1,1-1,-1 1,0-1,0 1,0-1,1 1,-1 0,0-1,0 1,1-1,-1 1,0 0,1-1,-1 1,0 0,1-1,-1 1,0 0,1 0,0-1,4-2,0 1,0-1,0 1,0 1,1-1,-1 1,0-1,1 1,6 0,0-1,335-29,8 26,-237 5,3439-1,-1653 3,5788-2,-7648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30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0 196,'14'-8,"0"1,0 0,0 1,1 0,0 1,0 1,20-4,112-7,-120 14,813-10,-545 14,11068 1,-6118-7,-4902 5,383-4,-607-4,-1-4,170-38,-172 28,163-6,-177 18,-53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33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0,'15721'0,"-15694"0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36.3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29,'2'-2,"0"0,1 0,-1 1,1-1,-1 1,1 0,0 0,-1 0,1 0,0 0,0 1,3-1,39-3,-27 4,524-9,-336 11,1061-3,1413 4,-1346 31,-5 73,-862-54,628 78,-393-46,-1-43,429-43,-472-3,4376 4,-4402-30,-534 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6:22:36.8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0 649,'45'-8,"59"-19,-16 3,517-97,13 26,-374 59,1128-155,-835 118,13 3,-521 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0:21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1,'6529'0,"-6143"12,31 1,-324-13,-65-1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6T18:04:43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0,'255'18,"-147"-6,762 91,-545-62,131 18,2876 417,-1782-254,-479-109,94-93,-813-18,2232 1,-110-1,-1714 49,-9 52,74 8,-713-100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6T18:04:45.6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10233 3495,'-131'13,"-165"-5,199-7,-211 1,-123-1,-151 0,-135-1,-2813-1,3082 0,89-4,18-11,246 6,-133-33,112 10,104 29,0-1,1-1,0 0,0-1,0 0,-18-16,27 22,0-1,0 0,0 0,0 0,0-1,1 1,0 0,-1-1,1 1,0-1,0 1,0-1,0 1,0-6,0 0,1 0,1 1,-1-1,4-13,10-44,3 2,2 0,29-61,101-185,-37 109,8 5,272-334,-311 434,4 4,5 4,3 3,3 5,4 4,197-112,173-44,13 23,119-54,-567 246,135-68,-135 64,0-1,47-40,-79 59,-1 1,0-1,1 1,-1-1,0 0,0 0,-1 0,1 0,0-1,-1 1,1 0,-1-1,0 1,0-1,0 1,0-1,0 0,0 1,-1-1,1 0,-1 0,0 1,0-7,-1 7,-1-1,1 1,-1-1,1 1,-1-1,0 1,0 0,0 0,0 0,0 0,-1 0,1 1,-1-1,1 1,-1-1,1 1,-1 0,0 0,0 0,-5-1,-3-1,0 0,0 0,-1 1,-16-1,25 3,0 0,0 0,0 0,0 0,1 1,-1-1,0 1,0 0,0 0,1 0,-1 0,0 0,1 1,-1-1,1 1,0-1,-1 1,1 0,0 0,0 0,0 0,0 0,1 1,-1-1,-2 5,-2 10,1-1,0 1,2 0,-3 22,-12 177,7 141,5 139,29 974,47-731,70-11,-66-464,12-4,206 429,-119-357,310 442,-358-599,-97-139,33 34,-30-44,-30-26,-1 1,1-1,0 1,0-1,-1 1,1-1,0 0,0 1,0-1,-1 0,1 0,0 1,0-1,0 0,0 0,-1 0,1 0,0 0,0-1,0 1,1 0,-2-1,1 1,0-1,-1 0,1 0,-1 1,0-1,1 0,-1 0,1 1,-1-1,0 0,0 0,0 0,1 1,-1-1,0 0,0 0,0 0,0 0,0 0,-1 1,1-2,-10-42,-6 3,-2 0,-23-38,-132-193,-122-107,-121-80,-389-293,-62 63,316 302,33 63,160 121,-695-281,571 314,-7 21,-539-90,820 203,176 31,-49 0,81 4,-1 1,1 0,-1 0,0 0,1 0,-1 0,1 0,-1 0,0 0,1 0,-1 0,1 0,-1 1,1-1,-1 0,0 0,1 1,-1-1,1 0,-1 1,1-1,-1 0,1 1,0-1,-2 1,3 0,0 0,0 1,0-2,0 1,0 0,0 0,0 0,0 0,0-1,0 1,1 0,-1-1,0 1,2 0,146 49,186 45,248 70,287 79,286 82,266 73,202 53,2946 818,-16 24,-3743-1059,-253-71,-190-54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7T03:17:51.6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1,'1782'0,"-1580"13,6 0,619-14,-801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7T03:17:53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72,'1427'0,"-1382"-2,-1-2,60-13,29-25,-104 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7T03:17:55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1,'1029'14,"-333"-4,-674-9,0 1,30 7,-27-4,35 2,-1-2,0 3,76 19,-88-17,12 2,-7-4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5:08:28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A97B-3367-5C7B-C05E-9B54483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1D578-83E2-B9A0-1BBD-26A3701B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711F5-519B-7D58-F688-0E0BE8FF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62B-0DAF-5C3D-51CA-848A1CB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A5F9-A3B7-F00C-8441-410F5FA9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BAD6-D07C-A97F-C8CE-7E842BF9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C9B4-A52F-633F-0873-7AB1056D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9B25-B946-0403-9381-764C6679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F8BC-35B3-5AD1-3887-329C230A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1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4CE0-5E93-0B26-92A3-891CEEF8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DBF97-9E10-8B68-796D-3018C1B53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A37E-0673-13D5-9D48-22713150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9548-C78B-F6FB-F9A7-2787AE0D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18078-2B53-C885-0CE6-8F711ADA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6931-589D-7786-9751-C83024F4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8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5AD7-3DD4-98BD-5C7C-0BB1449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A097-36DB-B6E4-6C5C-BDB1CE37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7E56-648D-2751-B8A4-EC9E1D6A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5B8B-977F-3033-C29B-11B4E11E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4646-1C73-D8E0-A83C-25D49C1E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5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F4EC9-9509-3DB6-F9E8-CA5B3C80D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A350F-487D-AF2A-0B50-DF72C4A3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CD71-CB53-A441-C3DD-CE83B34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A197-64E3-2A3D-4324-2992D7B7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662A-EA65-F5A7-0C0F-CDA9E35A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8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8B3E-C3E4-F19E-ECA3-F5FF0C7CD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9614-8639-6093-7471-806C1441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724D-6220-AF26-CA4A-6D8F3108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9D2D-8FE2-BF83-015D-27C9E6A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2D4E-6063-6A7D-2D51-C87B30A6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7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A889-2334-96F3-FFE4-8C2F38DE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A5DE-90D6-979D-7120-E4CFE0A5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DA28-DDBF-5519-C534-7D213CEF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4B95-2C1D-21D8-B069-FF6CC34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CF01-DD8A-2440-40B4-C7828CC2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3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7B0-3308-530B-E45F-D00175D8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FCD4-6777-102E-242B-6388F80B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9006-58C0-560E-CECF-D15BA97D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5FC5-390D-BD6C-696E-C439E92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A35E-31F8-9B94-0B47-F34C420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E1A9-6D1B-21C2-7FD7-2EF9FDC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2DAD-C4AE-2740-C178-1A04A59F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71289-AC60-D1FC-E747-2A8EB394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0B02-9A7E-C8EC-2913-16D7A783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B2E7-9A96-1D3F-8695-CCEEB166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C474-0609-038B-74CF-8BC4BEDD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9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F4D-0CBB-1432-E38A-9C8E6A1F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C68D-CE10-845F-7D69-A8EA831E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27501-658C-AC5B-3477-92E028B3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9D4B8-CA44-45FE-AF71-90C5825CE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E8FF-CBDE-CAD6-5893-D649DA05E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C71B5-BE04-5BFC-98FC-11912BC8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269D-3F3F-8A2A-C418-108E9048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1E88B-75F9-320F-C3EE-1219E36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59C0-DF27-7EB6-E0A7-F0C64A5A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0CA8-F6A3-2595-648F-B737935C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983A-8092-C270-3134-189967C9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EE796-BF19-E5DC-A477-2AE37AF6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5A77A-5C16-E7B9-252D-D6F865FD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4366-9FC5-118D-0488-9020AF82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ECF6-AF83-DD46-90BC-47D27DCE1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1AA1-EA3F-CE49-B17A-F6C014539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5E81-40F8-7557-2F48-0F541A5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8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rt22.comp@coep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0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5.png"/><Relationship Id="rId18" Type="http://schemas.openxmlformats.org/officeDocument/2006/relationships/customXml" Target="../ink/ink17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14.xml"/><Relationship Id="rId17" Type="http://schemas.openxmlformats.org/officeDocument/2006/relationships/image" Target="../media/image27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customXml" Target="../ink/ink13.xml"/><Relationship Id="rId19" Type="http://schemas.openxmlformats.org/officeDocument/2006/relationships/image" Target="../media/image28.png"/><Relationship Id="rId4" Type="http://schemas.openxmlformats.org/officeDocument/2006/relationships/customXml" Target="../ink/ink10.xml"/><Relationship Id="rId9" Type="http://schemas.openxmlformats.org/officeDocument/2006/relationships/image" Target="../media/image23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customXml" Target="../ink/ink25.xml"/><Relationship Id="rId17" Type="http://schemas.openxmlformats.org/officeDocument/2006/relationships/image" Target="../media/image4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2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42.png"/><Relationship Id="rId14" Type="http://schemas.openxmlformats.org/officeDocument/2006/relationships/customXml" Target="../ink/ink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en-US" sz="4000" b="1" dirty="0">
                <a:solidFill>
                  <a:srgbClr val="0000FF"/>
                </a:solidFill>
              </a:rPr>
              <a:t>Unit VI</a:t>
            </a:r>
          </a:p>
          <a:p>
            <a:pPr algn="ctr">
              <a:buClr>
                <a:srgbClr val="0BD0D9"/>
              </a:buClr>
              <a:buSzPct val="95000"/>
            </a:pPr>
            <a:r>
              <a:rPr lang="en-US" sz="2000" b="1" dirty="0">
                <a:solidFill>
                  <a:srgbClr val="0000FF"/>
                </a:solidFill>
              </a:rPr>
              <a:t>(Part I)</a:t>
            </a: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1336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/>
              <a:t>Media Access Control</a:t>
            </a:r>
          </a:p>
          <a:p>
            <a:pPr algn="ctr"/>
            <a:r>
              <a:rPr lang="en-US" sz="4500" b="1" dirty="0"/>
              <a:t>(MAC)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45E22-E1E4-514A-A3DF-C2B819B6094A}"/>
              </a:ext>
            </a:extLst>
          </p:cNvPr>
          <p:cNvSpPr/>
          <p:nvPr/>
        </p:nvSpPr>
        <p:spPr>
          <a:xfrm>
            <a:off x="2544040" y="3803326"/>
            <a:ext cx="40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Vinit R Tribhuvan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vrt22.comp@coep.ac.in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9BFA-351D-9AB1-4F87-57E204FF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backoff time T</a:t>
            </a:r>
            <a:r>
              <a:rPr lang="en-IN" sz="2800" dirty="0"/>
              <a:t>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98CA-5EA3-2091-CBD1-20B11727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Pure ALOHA has a second method to prevent congesting the channel with retransmitted frames.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After a maximum number of retransmission attempts </a:t>
            </a:r>
            <a:r>
              <a:rPr lang="en-US" sz="1800" b="1" i="1" u="none" strike="noStrike" baseline="0" dirty="0" err="1">
                <a:latin typeface="Times-Italic"/>
              </a:rPr>
              <a:t>Kmax</a:t>
            </a:r>
            <a:r>
              <a:rPr lang="en-US" sz="1800" b="0" i="1" u="none" strike="noStrike" baseline="0" dirty="0">
                <a:latin typeface="Times-Italic"/>
              </a:rPr>
              <a:t>, </a:t>
            </a:r>
            <a:r>
              <a:rPr lang="en-US" sz="1800" b="0" i="0" u="none" strike="noStrike" baseline="0" dirty="0">
                <a:latin typeface="Times-Roman"/>
              </a:rPr>
              <a:t>a station must give up and try later.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time-out period is equal to the maximum possible round-trip propagation delay, </a:t>
            </a:r>
            <a:r>
              <a:rPr lang="en-US" sz="1800" b="1" i="0" u="none" strike="noStrike" baseline="0" dirty="0">
                <a:latin typeface="Times-Roman"/>
              </a:rPr>
              <a:t>which is twice the amount of time required to send a frame between the two most widely </a:t>
            </a:r>
            <a:r>
              <a:rPr lang="en-IN" sz="1800" b="1" i="0" u="none" strike="noStrike" baseline="0" dirty="0">
                <a:latin typeface="Times-Roman"/>
              </a:rPr>
              <a:t>separated stations (2 </a:t>
            </a:r>
            <a:r>
              <a:rPr lang="en-IN" sz="1800" b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1" u="none" strike="noStrike" baseline="0" dirty="0" err="1">
                <a:latin typeface="Times-Italic"/>
              </a:rPr>
              <a:t>Tp</a:t>
            </a:r>
            <a:r>
              <a:rPr lang="en-IN" sz="1800" b="1" i="0" u="none" strike="noStrike" baseline="0" dirty="0">
                <a:latin typeface="Times-Roman"/>
              </a:rPr>
              <a:t>)</a:t>
            </a:r>
          </a:p>
          <a:p>
            <a:pPr algn="l"/>
            <a:endParaRPr lang="en-IN" sz="1800" b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backoff time </a:t>
            </a:r>
            <a:r>
              <a:rPr lang="en-US" sz="1800" b="0" i="1" u="none" strike="noStrike" baseline="0" dirty="0">
                <a:latin typeface="Times-Italic"/>
              </a:rPr>
              <a:t>TB </a:t>
            </a:r>
            <a:r>
              <a:rPr lang="en-US" sz="1800" b="0" i="0" u="none" strike="noStrike" baseline="0" dirty="0">
                <a:latin typeface="Times-Roman"/>
              </a:rPr>
              <a:t>is a random value that normally depends on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Times-Roman"/>
              </a:rPr>
              <a:t>(the number of attempted unsuccessful transmissions).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265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607A-BE8A-D1AB-7FD1-F335F83A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exponential backoff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1003-BEA7-F7F6-22CF-A9962F63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for each retransmission, a multiplier </a:t>
            </a:r>
            <a:r>
              <a:rPr lang="en-US" sz="1800" b="0" i="1" u="none" strike="noStrike" baseline="0" dirty="0">
                <a:latin typeface="Times-Italic"/>
              </a:rPr>
              <a:t>R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0 to 2</a:t>
            </a:r>
            <a:r>
              <a:rPr lang="en-US" sz="1800" b="0" i="1" u="none" strike="noStrike" baseline="30000" dirty="0">
                <a:latin typeface="Times-Italic"/>
              </a:rPr>
              <a:t>K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-</a:t>
            </a:r>
            <a:r>
              <a:rPr lang="en-US" sz="1800" b="0" i="0" u="none" strike="noStrike" baseline="0" dirty="0">
                <a:latin typeface="Times-Roman"/>
              </a:rPr>
              <a:t>1 is randomly chosen and multiplied by </a:t>
            </a:r>
            <a:r>
              <a:rPr lang="en-US" sz="1800" b="1" i="1" u="none" strike="noStrike" baseline="0" dirty="0" err="1">
                <a:latin typeface="Times-Italic"/>
              </a:rPr>
              <a:t>Tp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(maximum propagation time) or </a:t>
            </a:r>
            <a:r>
              <a:rPr lang="en-US" sz="1800" b="1" i="1" u="none" strike="noStrike" baseline="0" dirty="0" err="1">
                <a:latin typeface="Times-Italic"/>
              </a:rPr>
              <a:t>Tfr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(the average time required to send out a frame) to find </a:t>
            </a:r>
            <a:r>
              <a:rPr lang="en-US" sz="1800" b="1" i="1" u="none" strike="noStrike" baseline="0" dirty="0">
                <a:latin typeface="Times-Italic"/>
              </a:rPr>
              <a:t>T</a:t>
            </a:r>
            <a:r>
              <a:rPr lang="en-US" sz="1400" b="1" i="1" u="none" strike="noStrike" baseline="0" dirty="0">
                <a:latin typeface="Times-Italic"/>
              </a:rPr>
              <a:t>B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Note that in this procedure, the range of the random numbers increases after each collision. The value of</a:t>
            </a:r>
            <a:r>
              <a:rPr lang="en-US" sz="1800" b="1" i="0" u="none" strike="noStrike" baseline="0" dirty="0">
                <a:latin typeface="Times-Roman"/>
              </a:rPr>
              <a:t> </a:t>
            </a:r>
            <a:r>
              <a:rPr lang="en-US" sz="1800" b="1" i="1" u="none" strike="noStrike" baseline="0" dirty="0" err="1">
                <a:latin typeface="Times-Italic"/>
              </a:rPr>
              <a:t>Kmax</a:t>
            </a:r>
            <a:r>
              <a:rPr lang="en-US" sz="1800" b="1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usually chosen as 15.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89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5049-039D-0DC4-CB5D-EF1972F6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727E-78BD-8916-FA93-394C76F9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time in which there is a possibility of collision.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B5151-2646-619C-CE1D-98EB4304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2121353"/>
            <a:ext cx="6751905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580D-D219-0221-AABC-DA8E457C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5A4E-B229-4400-908A-5A0B8298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Station B starts to send a frame 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Now imagine station A has started to send its frame after </a:t>
            </a:r>
            <a:r>
              <a:rPr lang="en-US" sz="1800" b="0" i="1" u="none" strike="noStrike" baseline="0" dirty="0">
                <a:latin typeface="Times-Italic"/>
              </a:rPr>
              <a:t>t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-</a:t>
            </a:r>
            <a:r>
              <a:rPr lang="en-US" sz="1800" b="0" i="1" u="none" strike="noStrike" baseline="0" dirty="0">
                <a:latin typeface="Times-Italic"/>
              </a:rPr>
              <a:t>Tfr.</a:t>
            </a: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leads to a collision between the frames from station B and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u="none" strike="noStrike" baseline="0" dirty="0">
                <a:latin typeface="Times-Italic"/>
              </a:rPr>
              <a:t>station A</a:t>
            </a: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suppose that station C starts to send a frame before time </a:t>
            </a:r>
            <a:r>
              <a:rPr lang="en-IN" sz="1800" b="0" i="1" u="none" strike="noStrike" baseline="0" dirty="0">
                <a:latin typeface="Times-Italic"/>
              </a:rPr>
              <a:t>t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IN" sz="1800" b="0" i="1" u="none" strike="noStrike" baseline="0" dirty="0">
                <a:latin typeface="Times-Italic"/>
              </a:rPr>
              <a:t>Tfr.</a:t>
            </a:r>
          </a:p>
          <a:p>
            <a:pPr algn="l"/>
            <a:endParaRPr lang="en-IN" sz="1800" i="1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there is also a collision between frames from station B and station C.</a:t>
            </a:r>
            <a:r>
              <a:rPr lang="en-IN" sz="1800" b="0" i="1" u="none" strike="noStrike" baseline="0" dirty="0">
                <a:latin typeface="Times-Italic"/>
              </a:rPr>
              <a:t>	</a:t>
            </a:r>
          </a:p>
          <a:p>
            <a:pPr algn="l"/>
            <a:endParaRPr lang="en-IN" sz="1800" i="1" dirty="0">
              <a:latin typeface="Times-Italic"/>
            </a:endParaRPr>
          </a:p>
        </p:txBody>
      </p:sp>
    </p:spTree>
    <p:extLst>
      <p:ext uri="{BB962C8B-B14F-4D97-AF65-F5344CB8AC3E}">
        <p14:creationId xmlns:p14="http://schemas.microsoft.com/office/powerpoint/2010/main" val="57377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73D4-9C0A-E411-ADFA-D1A9D812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261E-565A-D1BD-3D1A-4B086AE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200" b="1" i="0" u="none" strike="noStrike" baseline="0" dirty="0">
                <a:latin typeface="Times-Roman"/>
              </a:rPr>
              <a:t>we see that the vulnerable time during which a collision may occur in pure ALOHA is 2 times the frame transmission time</a:t>
            </a:r>
            <a:endParaRPr lang="en-IN" sz="2200" b="1" dirty="0"/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CB890-1C69-D2E7-0532-D3BC069DD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34" y="2781247"/>
            <a:ext cx="5877332" cy="7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5DA0-295C-9C3D-8003-FD316655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8576-D9DF-E3CB-AB57-7F6FE22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there is no rule that defines when the station can send.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may send soon after another station has started or just before another station has finished.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Slotted ALOHA improves the efficiency of pure ALOHA.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</a:t>
            </a:r>
            <a:r>
              <a:rPr lang="en-US" sz="1800" b="1" i="0" u="none" strike="noStrike" baseline="0" dirty="0">
                <a:latin typeface="Times-Bold"/>
              </a:rPr>
              <a:t>slotted ALOHA </a:t>
            </a:r>
            <a:r>
              <a:rPr lang="en-US" sz="1800" b="0" i="0" u="none" strike="noStrike" baseline="0" dirty="0">
                <a:latin typeface="Times-Roman"/>
              </a:rPr>
              <a:t>we divide the time into slots of </a:t>
            </a:r>
            <a:r>
              <a:rPr lang="en-US" sz="1800" b="0" i="1" u="none" strike="noStrike" baseline="0" dirty="0" err="1">
                <a:latin typeface="Times-Italic"/>
              </a:rPr>
              <a:t>Tfr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seconds and force the station to </a:t>
            </a:r>
            <a:r>
              <a:rPr lang="en-US" sz="1800" b="1" i="0" u="none" strike="noStrike" baseline="0" dirty="0">
                <a:latin typeface="Times-Roman"/>
              </a:rPr>
              <a:t>send only at the beginning of the time slot.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400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A46D-DE4E-E156-E108-2CD1F2C1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9365-7A91-8D2C-0A99-C9119529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D0425-E7ED-5D8C-CDD2-D641191F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98" y="1653386"/>
            <a:ext cx="811600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6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56CE-BA71-0C01-99A0-72CFCEBE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42F5-7C7D-B81B-F6C0-DCD240FE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if a station misses this moment, it must wait until the beginning of the next time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-Roman"/>
              </a:rPr>
              <a:t> slot.</a:t>
            </a:r>
          </a:p>
          <a:p>
            <a:pPr marL="0" indent="0" algn="l">
              <a:buNone/>
            </a:pP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Of course, there is still the possibility of collision if two stations try to send at the beginning of the </a:t>
            </a:r>
            <a:r>
              <a:rPr lang="en-US" sz="1800" b="1" i="0" u="none" strike="noStrike" baseline="0" dirty="0">
                <a:latin typeface="Times-Roman"/>
              </a:rPr>
              <a:t>same time slot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However, the vulnerable time </a:t>
            </a:r>
            <a:r>
              <a:rPr lang="en-US" sz="1800" b="0" i="0" u="none" strike="noStrike" baseline="0" dirty="0">
                <a:latin typeface="Times-Roman"/>
              </a:rPr>
              <a:t>is now reduced to one-half, equal to </a:t>
            </a:r>
            <a:r>
              <a:rPr lang="en-US" sz="1800" b="0" i="1" u="none" strike="noStrike" baseline="0" dirty="0">
                <a:latin typeface="Times-Italic"/>
              </a:rPr>
              <a:t>Tfr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8F753-2033-3406-BAA0-4D5C83DD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343400"/>
            <a:ext cx="3779848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F72-8DE7-46EC-5FA9-D3A83B21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Carrier sense multiple access (CSMA)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9D8A-3909-B4AD-6E19-24BB6D6F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Minimizes the chance of collision.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first listen (sense) to the medium (or check the state of the medium) </a:t>
            </a:r>
            <a:r>
              <a:rPr lang="en-IN" sz="1800" b="0" i="0" u="none" strike="noStrike" baseline="0" dirty="0">
                <a:latin typeface="Times-Roman"/>
              </a:rPr>
              <a:t>before sending.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sense before transmit – listen before talk.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CSMA can reduce the possibility of collision, but it cannot eliminate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78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643F-03B0-6B0A-F08B-7751C8D9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Space/time model of a collision in CSMA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44A5-C0FE-68E4-7DD2-9EC5364D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C0E74-3CE0-322F-C170-07D21EDE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205"/>
            <a:ext cx="9144000" cy="422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Multiple Access Protocols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172829"/>
            <a:ext cx="8686800" cy="3886200"/>
          </a:xfrm>
        </p:spPr>
        <p:txBody>
          <a:bodyPr/>
          <a:lstStyle/>
          <a:p>
            <a:endParaRPr lang="en-US" altLang="en-US" sz="28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FC4AE-9175-F467-5603-51A3D14AD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6" y="1972381"/>
            <a:ext cx="7141408" cy="21694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5921-CACF-B5D4-A3FA-79271E80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EE62-0675-A904-799B-B54FFA6C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possibility of collision still exists because of propagation delay.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when a station </a:t>
            </a:r>
            <a:r>
              <a:rPr lang="en-US" sz="1800" b="0" i="0" u="none" strike="noStrike" baseline="0" dirty="0">
                <a:latin typeface="Times-Roman"/>
              </a:rPr>
              <a:t>sends a frame, it still takes time (although very short) for the first bit to reach every station and for every station to sense it.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may sense the medium and find it idle, only because the first bit sent by another station has not yet been received.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1, station B senses the medium and finds it idle, so it sends a frame.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At </a:t>
            </a:r>
            <a:r>
              <a:rPr lang="en-US" sz="1800" b="0" i="0" u="none" strike="noStrike" baseline="0" dirty="0">
                <a:latin typeface="Times-Roman"/>
              </a:rPr>
              <a:t>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2 (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2 &gt;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1), station C senses the medium and finds it idle because, at this time, the first bits from station B have not reached station 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54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BEE9-169D-03CD-C2DA-22E65678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E6E0-CB25-FA90-1FBD-995E1796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Station C also sends a frame. The two signals collide and both frames are destroyed.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58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4D3C-14AA-E8FB-D89A-11853494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Vulnerable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5AF2-0612-AC49-923E-821CF300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vulnerable time for CSMA is the </a:t>
            </a:r>
            <a:r>
              <a:rPr lang="en-US" sz="1800" b="1" i="1" u="none" strike="noStrike" baseline="0" dirty="0">
                <a:latin typeface="Times-BoldItalic"/>
              </a:rPr>
              <a:t>propagation time </a:t>
            </a:r>
            <a:r>
              <a:rPr lang="en-US" sz="1800" b="0" i="1" u="none" strike="noStrike" baseline="0" dirty="0" err="1">
                <a:latin typeface="Times-Italic"/>
              </a:rPr>
              <a:t>Tp</a:t>
            </a:r>
            <a:endParaRPr lang="en-US" sz="1800" b="0" i="1" u="none" strike="noStrike" baseline="0" dirty="0">
              <a:latin typeface="Times-Italic"/>
            </a:endParaRPr>
          </a:p>
          <a:p>
            <a:endParaRPr lang="en-US" sz="1800" b="0" i="1" u="none" strike="noStrike" baseline="0" dirty="0">
              <a:latin typeface="Times-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is the time needed for a signal to propagate from one end of the medium to the other.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sends a frame and any other station tries to send a frame during this time, a collision will result.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But if the first bit of the frame reaches the end of the medium, every station will </a:t>
            </a:r>
            <a:r>
              <a:rPr lang="en-US" sz="1800" b="1" i="1" u="none" strike="noStrike" baseline="0" dirty="0">
                <a:latin typeface="Times-Roman"/>
              </a:rPr>
              <a:t>already have heard the bit and will refrain </a:t>
            </a:r>
            <a:r>
              <a:rPr lang="en-US" sz="1800" b="0" i="0" u="none" strike="noStrike" baseline="0" dirty="0">
                <a:latin typeface="Times-Roman"/>
              </a:rPr>
              <a:t>from sending.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79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AB68-2552-0A15-25B1-BABA0730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9AF8-4A49-1352-1B0A-149DE486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The </a:t>
            </a:r>
            <a:r>
              <a:rPr lang="en-US" sz="1800" b="0" i="0" u="none" strike="noStrike" baseline="0" dirty="0">
                <a:latin typeface="Times-Roman"/>
              </a:rPr>
              <a:t>leftmost station, A, sends a frame 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1, which reaches the rightmost station, D, at time </a:t>
            </a:r>
            <a:r>
              <a:rPr lang="en-US" sz="1800" b="0" i="1" u="none" strike="noStrike" baseline="0" dirty="0">
                <a:latin typeface="Times-Italic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1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1800" b="0" i="1" u="none" strike="noStrike" baseline="0" dirty="0">
                <a:latin typeface="Times-Italic"/>
              </a:rPr>
              <a:t>Tp</a:t>
            </a:r>
            <a:r>
              <a:rPr lang="en-US" sz="1800" b="0" i="0" u="none" strike="noStrike" baseline="0" dirty="0">
                <a:latin typeface="Times-Roman"/>
              </a:rPr>
              <a:t>. The gray area shows the vulnerable area in time and space.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DBD52-F887-C130-3A79-1CA52818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7218537" cy="22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0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A5F8-A4DC-FFFC-3AA4-D4C8DADD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4085-F4F3-BC19-0891-F1FD32C1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What should a station do if the channel is busy? 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What should a station do if the channel </a:t>
            </a:r>
            <a:r>
              <a:rPr lang="en-IN" sz="1800" b="0" i="0" u="none" strike="noStrike" baseline="0" dirty="0">
                <a:latin typeface="Times-Roman"/>
              </a:rPr>
              <a:t>is idle?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96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238-281D-6748-7034-26B2B8BF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C99F-DCB5-7C30-B237-9B8340C8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methods</a:t>
            </a:r>
          </a:p>
          <a:p>
            <a:pPr lvl="1">
              <a:buFont typeface="+mj-lt"/>
              <a:buAutoNum type="arabicPeriod"/>
            </a:pP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1-persistent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</a:t>
            </a:r>
          </a:p>
          <a:p>
            <a:pPr lvl="1">
              <a:buFont typeface="+mj-lt"/>
              <a:buAutoNum type="arabicPeriod"/>
            </a:pP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nonpersistent method</a:t>
            </a:r>
          </a:p>
          <a:p>
            <a:pPr lvl="1">
              <a:buFont typeface="+mj-lt"/>
              <a:buAutoNum type="arabicPeriod"/>
            </a:pPr>
            <a:r>
              <a:rPr lang="en-US" sz="180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-persistent method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9665-424E-66F9-CC3D-049F3A5C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1-persistent </a:t>
            </a:r>
            <a:r>
              <a:rPr lang="en-US" dirty="0"/>
              <a:t>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ED77-6360-9250-67B8-9B257D4E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After the station </a:t>
            </a:r>
            <a:r>
              <a:rPr lang="en-US" sz="1800" b="0" i="0" u="none" strike="noStrike" baseline="0" dirty="0">
                <a:latin typeface="Times-Roman"/>
              </a:rPr>
              <a:t>finds the line idle, it sends its frame immediately (with probability 1).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This method has </a:t>
            </a:r>
            <a:r>
              <a:rPr lang="en-US" sz="1800" b="0" i="0" u="none" strike="noStrike" baseline="0" dirty="0">
                <a:latin typeface="Times-Roman"/>
              </a:rPr>
              <a:t>the highest chance of collision because two or more stations may find the line idle and </a:t>
            </a:r>
            <a:r>
              <a:rPr lang="en-IN" sz="1800" b="0" i="0" u="none" strike="noStrike" baseline="0" dirty="0">
                <a:latin typeface="Times-Roman"/>
              </a:rPr>
              <a:t>send their frames immediately.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Ethernet uses this method</a:t>
            </a:r>
            <a:r>
              <a:rPr lang="en-IN" sz="1800" dirty="0">
                <a:latin typeface="Times-Roman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454A3-AA1A-BDED-87A0-30866371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81" y="3200222"/>
            <a:ext cx="436663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21A0-8507-5A26-C8D4-0D57A6AE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Nonpersistent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B188-62C2-7AF5-AC42-E143060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 station that has a frame to send senses the line. If the line is idle, it sends immediately.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line is not idle, it waits a random amount of time and then senses the line again.</a:t>
            </a:r>
            <a:endParaRPr lang="en-US" sz="1800" dirty="0">
              <a:latin typeface="Times-Roman"/>
            </a:endParaRPr>
          </a:p>
          <a:p>
            <a:pPr marL="0" indent="0" algn="l">
              <a:buNone/>
            </a:pP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nonpersistent approach </a:t>
            </a:r>
            <a:r>
              <a:rPr lang="en-US" sz="1800" b="1" i="1" u="none" strike="noStrike" baseline="0" dirty="0">
                <a:latin typeface="Times-Roman"/>
              </a:rPr>
              <a:t>reduces the chance of collision </a:t>
            </a:r>
            <a:r>
              <a:rPr lang="en-US" sz="1800" b="0" i="0" u="none" strike="noStrike" baseline="0" dirty="0">
                <a:latin typeface="Times-Roman"/>
              </a:rPr>
              <a:t>because it is unlikely that two or more stations will wait the same amount of time and </a:t>
            </a:r>
            <a:r>
              <a:rPr lang="en-IN" sz="1800" b="0" i="0" u="none" strike="noStrike" baseline="0" dirty="0">
                <a:latin typeface="Times-Roman"/>
              </a:rPr>
              <a:t>retry to send simultaneously.</a:t>
            </a: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reduces the efficiency of the network because the medium remains idle when there may be stations with frames to send.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425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38BF-660B-290A-DB60-C0D341E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p-Persistent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5A5B-EAE0-E4A9-5A70-C12554DA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used if the channel has time slots with a slot duration equal to or greater than the maximum propagation time.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Combines </a:t>
            </a:r>
            <a:r>
              <a:rPr lang="en-US" sz="1800" b="0" i="0" u="none" strike="noStrike" baseline="0" dirty="0">
                <a:latin typeface="Times-Roman"/>
              </a:rPr>
              <a:t>the advantages of the other two strategies.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reduces the chance of collision and </a:t>
            </a:r>
            <a:r>
              <a:rPr lang="en-IN" sz="1800" b="0" i="0" u="none" strike="noStrike" baseline="0" dirty="0">
                <a:latin typeface="Times-Roman"/>
              </a:rPr>
              <a:t>improves efficiency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EF61C-543C-5799-9A37-D7E6AF3AC498}"/>
                  </a:ext>
                </a:extLst>
              </p14:cNvPr>
              <p14:cNvContentPartPr/>
              <p14:nvPr/>
            </p14:nvContentPartPr>
            <p14:xfrm>
              <a:off x="896400" y="1810073"/>
              <a:ext cx="7328520" cy="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EF61C-543C-5799-9A37-D7E6AF3AC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400" y="1702073"/>
                <a:ext cx="74361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4CAD5A-3EA6-CEB7-7842-EFF7228C062E}"/>
                  </a:ext>
                </a:extLst>
              </p14:cNvPr>
              <p14:cNvContentPartPr/>
              <p14:nvPr/>
            </p14:nvContentPartPr>
            <p14:xfrm>
              <a:off x="959040" y="2133353"/>
              <a:ext cx="2683800" cy="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4CAD5A-3EA6-CEB7-7842-EFF7228C06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400" y="2025713"/>
                <a:ext cx="279144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830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38BF-660B-290A-DB60-C0D341E9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p-Persistent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5A5B-EAE0-E4A9-5A70-C12554DA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after the station finds the line idle it follows these </a:t>
            </a:r>
            <a:r>
              <a:rPr lang="en-IN" sz="1800" b="0" i="0" u="none" strike="noStrike" baseline="0" dirty="0">
                <a:latin typeface="Times-Roman"/>
              </a:rPr>
              <a:t>steps: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-Roman"/>
              </a:rPr>
              <a:t>With probability </a:t>
            </a:r>
            <a:r>
              <a:rPr lang="en-US" sz="1800" b="0" i="1" u="none" strike="noStrike" baseline="0" dirty="0">
                <a:latin typeface="Times-Italic"/>
              </a:rPr>
              <a:t>p</a:t>
            </a:r>
            <a:r>
              <a:rPr lang="en-US" sz="1800" b="0" i="0" u="none" strike="noStrike" baseline="0" dirty="0">
                <a:latin typeface="Times-Roman"/>
              </a:rPr>
              <a:t>, the station sends its frame.</a:t>
            </a:r>
            <a:endParaRPr lang="en-IN" sz="1800" b="0" i="0" u="none" strike="noStrike" baseline="0" dirty="0">
              <a:latin typeface="Times-Roman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With probability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q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the station waits for the beginning of the next time slot and checks the line again.</a:t>
            </a:r>
          </a:p>
          <a:p>
            <a:pPr marL="457200" lvl="1" indent="0">
              <a:buNone/>
            </a:pPr>
            <a:r>
              <a:rPr lang="en-US" sz="1400" b="1" i="0" u="none" strike="noStrike" baseline="0" dirty="0">
                <a:solidFill>
                  <a:srgbClr val="00FFFF"/>
                </a:solidFill>
                <a:latin typeface="Times-Bold"/>
              </a:rPr>
              <a:t>a.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-Roman"/>
              </a:rPr>
              <a:t>If the line is idle, it goes to step 1.</a:t>
            </a:r>
          </a:p>
          <a:p>
            <a:pPr marL="457200" lvl="1" indent="0">
              <a:buNone/>
            </a:pPr>
            <a:r>
              <a:rPr lang="en-US" sz="1400" b="1" i="0" u="none" strike="noStrike" baseline="0" dirty="0">
                <a:solidFill>
                  <a:srgbClr val="00FFFF"/>
                </a:solidFill>
                <a:latin typeface="Times-Bold"/>
              </a:rPr>
              <a:t>b.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-Roman"/>
              </a:rPr>
              <a:t>If the line is busy, it acts as though a collision has occurred and uses the backoff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Times-Roman"/>
              </a:rPr>
              <a:t>procedure.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13C8E7-95A5-F55E-D9A9-96CA12181B62}"/>
                  </a:ext>
                </a:extLst>
              </p14:cNvPr>
              <p14:cNvContentPartPr/>
              <p14:nvPr/>
            </p14:nvContentPartPr>
            <p14:xfrm>
              <a:off x="986040" y="2492273"/>
              <a:ext cx="6116760" cy="48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13C8E7-95A5-F55E-D9A9-96CA12181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00" y="2384273"/>
                <a:ext cx="62244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786ADA-837A-766D-BD55-2DB8AD000A36}"/>
                  </a:ext>
                </a:extLst>
              </p14:cNvPr>
              <p14:cNvContentPartPr/>
              <p14:nvPr/>
            </p14:nvContentPartPr>
            <p14:xfrm>
              <a:off x="780480" y="1888553"/>
              <a:ext cx="6126840" cy="2456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786ADA-837A-766D-BD55-2DB8AD000A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480" y="1780553"/>
                <a:ext cx="6234480" cy="26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81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Random Access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172829"/>
            <a:ext cx="8686800" cy="3886200"/>
          </a:xfrm>
        </p:spPr>
        <p:txBody>
          <a:bodyPr/>
          <a:lstStyle/>
          <a:p>
            <a:pPr algn="just"/>
            <a:r>
              <a:rPr lang="en-IN" sz="1800" b="0" i="0" u="none" strike="noStrike" baseline="0" dirty="0">
                <a:latin typeface="Times-Roman"/>
              </a:rPr>
              <a:t>Two features – </a:t>
            </a:r>
          </a:p>
          <a:p>
            <a:pPr algn="l"/>
            <a:r>
              <a:rPr lang="en-IN" altLang="en-US" sz="1800" b="1" dirty="0">
                <a:latin typeface="Times-Roman"/>
              </a:rPr>
              <a:t>Random Access</a:t>
            </a:r>
            <a:r>
              <a:rPr lang="en-IN" altLang="en-US" sz="1600" b="1" dirty="0">
                <a:latin typeface="Times-Roman"/>
              </a:rPr>
              <a:t> </a:t>
            </a:r>
            <a:r>
              <a:rPr lang="en-IN" altLang="en-US" sz="1600" dirty="0">
                <a:latin typeface="Times-Roman"/>
              </a:rPr>
              <a:t>- </a:t>
            </a:r>
            <a:r>
              <a:rPr lang="en-US" sz="1800" b="0" i="0" u="none" strike="noStrike" baseline="0" dirty="0">
                <a:latin typeface="Times-Roman"/>
              </a:rPr>
              <a:t>no scheduled time for a </a:t>
            </a:r>
            <a:r>
              <a:rPr lang="en-IN" sz="1800" b="0" i="0" u="none" strike="noStrike" baseline="0" dirty="0">
                <a:latin typeface="Times-Roman"/>
              </a:rPr>
              <a:t>station to transmit.</a:t>
            </a:r>
          </a:p>
          <a:p>
            <a:pPr algn="l"/>
            <a:r>
              <a:rPr lang="en-IN" altLang="en-US" sz="1800" b="1" dirty="0">
                <a:latin typeface="Times-Roman"/>
              </a:rPr>
              <a:t>Contention</a:t>
            </a:r>
            <a:r>
              <a:rPr lang="en-IN" altLang="en-US" sz="1800" dirty="0">
                <a:latin typeface="Times-Roman"/>
              </a:rPr>
              <a:t> - </a:t>
            </a:r>
            <a:r>
              <a:rPr lang="en-US" sz="1800" b="0" i="0" u="none" strike="noStrike" baseline="0" dirty="0">
                <a:latin typeface="Times-Roman"/>
              </a:rPr>
              <a:t>Stations compete with one another to access the medium.</a:t>
            </a:r>
          </a:p>
          <a:p>
            <a:pPr algn="l"/>
            <a:endParaRPr lang="en-US" alt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that has data to send uses a procedure defined by the protocol to make a </a:t>
            </a:r>
            <a:r>
              <a:rPr lang="en-US" sz="1800" b="1" i="0" u="none" strike="noStrike" baseline="0" dirty="0">
                <a:latin typeface="Times-Roman"/>
              </a:rPr>
              <a:t>decision</a:t>
            </a:r>
            <a:r>
              <a:rPr lang="en-US" sz="1800" b="0" i="0" u="none" strike="noStrike" baseline="0" dirty="0">
                <a:latin typeface="Times-Roman"/>
              </a:rPr>
              <a:t> on whether or not to send.</a:t>
            </a:r>
          </a:p>
          <a:p>
            <a:pPr algn="l"/>
            <a:endParaRPr lang="en-US" alt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Depends on the state of the medium (idle or busy).</a:t>
            </a:r>
            <a:endParaRPr lang="en-US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716003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48A8-142F-029B-A746-12683A14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AE65-8A9A-8750-D23E-60C59EF2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7CC82-06C1-C14B-1DA9-560E4444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83" y="1874385"/>
            <a:ext cx="384843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6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6916-BA00-B04B-AE48-F7A19AF0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1DC8-54ED-0757-02FF-F37F7D55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293F1-4D7C-025E-3299-A171F623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8" y="1904868"/>
            <a:ext cx="534970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3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F405-B0AB-4CC0-7764-4718C40A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92CF-5D60-6F7B-DBCB-4200D54C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4AB3C-7969-B9EF-AE6D-3DDDFD20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45996"/>
            <a:ext cx="6858000" cy="39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57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AA5-0352-5376-1A0C-45328E26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Carrier sense multiple access with collision avoidance (CSMA/CA)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989C-4FF0-691C-1112-83AF4F78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sz="1800" b="0" i="0" u="none" strike="noStrike" baseline="0" dirty="0">
                <a:latin typeface="Times-Roman"/>
              </a:rPr>
              <a:t>For wireless networks.</a:t>
            </a:r>
          </a:p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Collisions are avoided through the use of CSMA/CA’s three strategies: </a:t>
            </a:r>
          </a:p>
          <a:p>
            <a:pPr lvl="1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the interframe space</a:t>
            </a:r>
          </a:p>
          <a:p>
            <a:pPr lvl="1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the contention window</a:t>
            </a:r>
          </a:p>
          <a:p>
            <a:pPr lvl="1">
              <a:lnSpc>
                <a:spcPct val="200000"/>
              </a:lnSpc>
            </a:pPr>
            <a:r>
              <a:rPr lang="en-US" sz="1800" b="0" i="0" u="none" strike="noStrike" baseline="0" dirty="0">
                <a:latin typeface="Times-Roman"/>
              </a:rPr>
              <a:t>acknowledgments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37510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5A39-8619-90FF-DC2C-DB02F494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Interframe Space (IFS)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3536-11C7-73A7-63D1-A647240E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collisions are avoided by deferring transmission even if the channel is found idle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an idle channel is found, the station does not send immediately.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waits for a period of time called the </a:t>
            </a:r>
            <a:r>
              <a:rPr lang="en-US" sz="1800" b="1" i="1" u="none" strike="noStrike" baseline="0" dirty="0">
                <a:latin typeface="Times-BoldItalic"/>
              </a:rPr>
              <a:t>interframe space </a:t>
            </a:r>
            <a:r>
              <a:rPr lang="en-US" sz="1800" b="0" i="0" u="none" strike="noStrike" baseline="0" dirty="0">
                <a:latin typeface="Times-Roman"/>
              </a:rPr>
              <a:t>or </a:t>
            </a:r>
            <a:r>
              <a:rPr lang="en-US" sz="1800" b="1" i="1" u="none" strike="noStrike" baseline="0" dirty="0">
                <a:latin typeface="Times-BoldItalic"/>
              </a:rPr>
              <a:t>IFS</a:t>
            </a:r>
            <a:r>
              <a:rPr lang="en-US" sz="1800" b="1" i="0" u="none" strike="noStrike" baseline="0" dirty="0">
                <a:latin typeface="Times-Bold"/>
              </a:rPr>
              <a:t>.</a:t>
            </a:r>
          </a:p>
          <a:p>
            <a:pPr algn="l"/>
            <a:endParaRPr lang="en-US" sz="1800" b="1" dirty="0">
              <a:latin typeface="Times-Bold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distant station may have </a:t>
            </a:r>
            <a:r>
              <a:rPr lang="en-IN" sz="1800" b="0" i="0" u="none" strike="noStrike" baseline="0" dirty="0">
                <a:latin typeface="Times-Roman"/>
              </a:rPr>
              <a:t>already started transmitting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IFS time allows the front of the transmitted signal by the distant station to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reach this station. 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After waiting an IFS time, if the channel is still idle, the station can send, but it still needs to wait a time equal to the contention window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107CF1-F5EE-B238-7C83-656C61F57BA3}"/>
                  </a:ext>
                </a:extLst>
              </p14:cNvPr>
              <p14:cNvContentPartPr/>
              <p14:nvPr/>
            </p14:nvContentPartPr>
            <p14:xfrm>
              <a:off x="4159800" y="1819433"/>
              <a:ext cx="109656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107CF1-F5EE-B238-7C83-656C61F57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5800" y="1711793"/>
                <a:ext cx="12042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F88961-1B0F-6865-3EBB-4A74C43961BA}"/>
                  </a:ext>
                </a:extLst>
              </p14:cNvPr>
              <p14:cNvContentPartPr/>
              <p14:nvPr/>
            </p14:nvContentPartPr>
            <p14:xfrm>
              <a:off x="6418800" y="1820873"/>
              <a:ext cx="641520" cy="2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F88961-1B0F-6865-3EBB-4A74C43961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4800" y="1713233"/>
                <a:ext cx="7491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C767F4-611F-6484-50F2-230292937422}"/>
                  </a:ext>
                </a:extLst>
              </p14:cNvPr>
              <p14:cNvContentPartPr/>
              <p14:nvPr/>
            </p14:nvContentPartPr>
            <p14:xfrm>
              <a:off x="3280680" y="1801793"/>
              <a:ext cx="8348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C767F4-611F-6484-50F2-2302929374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7040" y="1694153"/>
                <a:ext cx="94248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0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D6E-0CEE-3C40-995D-BECD7655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235C-2CB7-B3B1-28B1-DFCD0FBB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1" i="0" u="none" strike="noStrike" baseline="0" dirty="0">
                <a:latin typeface="Times-Bold"/>
              </a:rPr>
              <a:t>contention window </a:t>
            </a:r>
            <a:r>
              <a:rPr lang="en-US" sz="1800" b="0" i="0" u="none" strike="noStrike" baseline="0" dirty="0">
                <a:latin typeface="Times-Roman"/>
              </a:rPr>
              <a:t>is an amount of time divided into </a:t>
            </a:r>
            <a:r>
              <a:rPr lang="en-IN" sz="1800" b="0" i="0" u="none" strike="noStrike" baseline="0" dirty="0">
                <a:latin typeface="Times-Roman"/>
              </a:rPr>
              <a:t>slots.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 that is ready to send chooses a random number of slots as its wait time.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number of slots in the window changes according to the binary exponential </a:t>
            </a:r>
            <a:r>
              <a:rPr lang="en-IN" sz="1800" b="0" i="0" u="none" strike="noStrike" baseline="0" dirty="0">
                <a:latin typeface="Times-Roman"/>
              </a:rPr>
              <a:t>backoff strategy.</a:t>
            </a: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random outcome defines the number of slots taken by the waiting station.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 needs to sense the channel after each time slot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station finds the channel busy, it does not restart the process; it just stops the timer and restarts it when the channel is sensed as idle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Priority </a:t>
            </a:r>
            <a:r>
              <a:rPr lang="en-US" sz="1800" b="0" i="0" u="none" strike="noStrike" baseline="0" dirty="0">
                <a:latin typeface="Times-Roman"/>
              </a:rPr>
              <a:t>to the station with the longest waiting time.</a:t>
            </a:r>
            <a:endParaRPr lang="en-US" sz="1800" dirty="0">
              <a:latin typeface="Times-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C0CFF3-15FF-AAEC-4C01-4C051F449829}"/>
                  </a:ext>
                </a:extLst>
              </p14:cNvPr>
              <p14:cNvContentPartPr/>
              <p14:nvPr/>
            </p14:nvContentPartPr>
            <p14:xfrm>
              <a:off x="-1676520" y="407879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C0CFF3-15FF-AAEC-4C01-4C051F449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30520" y="39707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BA2884-00D2-474B-7045-018EA273FA6E}"/>
                  </a:ext>
                </a:extLst>
              </p14:cNvPr>
              <p14:cNvContentPartPr/>
              <p14:nvPr/>
            </p14:nvContentPartPr>
            <p14:xfrm>
              <a:off x="878400" y="1764353"/>
              <a:ext cx="5921280" cy="2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BA2884-00D2-474B-7045-018EA273FA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760" y="1656353"/>
                <a:ext cx="6028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04CECF-5536-CC1B-CE8D-EFC02C60BA75}"/>
                  </a:ext>
                </a:extLst>
              </p14:cNvPr>
              <p14:cNvContentPartPr/>
              <p14:nvPr/>
            </p14:nvContentPartPr>
            <p14:xfrm>
              <a:off x="923040" y="2483273"/>
              <a:ext cx="4986000" cy="10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04CECF-5536-CC1B-CE8D-EFC02C60BA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400" y="2375273"/>
                <a:ext cx="5093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B9442B-DCD8-CC8D-1FCC-948F0A164D76}"/>
                  </a:ext>
                </a:extLst>
              </p14:cNvPr>
              <p14:cNvContentPartPr/>
              <p14:nvPr/>
            </p14:nvContentPartPr>
            <p14:xfrm>
              <a:off x="5055840" y="2446193"/>
              <a:ext cx="3452040" cy="6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B9442B-DCD8-CC8D-1FCC-948F0A164D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2200" y="2338193"/>
                <a:ext cx="3559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874A56-D2D0-B832-359E-CDEDD0BD75C5}"/>
                  </a:ext>
                </a:extLst>
              </p14:cNvPr>
              <p14:cNvContentPartPr/>
              <p14:nvPr/>
            </p14:nvContentPartPr>
            <p14:xfrm>
              <a:off x="860400" y="2741753"/>
              <a:ext cx="3420000" cy="19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874A56-D2D0-B832-359E-CDEDD0BD75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400" y="2633753"/>
                <a:ext cx="35276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ACB52B-2EBF-F17E-C194-28DCB0FB4FB9}"/>
                  </a:ext>
                </a:extLst>
              </p14:cNvPr>
              <p14:cNvContentPartPr/>
              <p14:nvPr/>
            </p14:nvContentPartPr>
            <p14:xfrm>
              <a:off x="3478320" y="2760113"/>
              <a:ext cx="4943880" cy="90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ACB52B-2EBF-F17E-C194-28DCB0FB4F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4320" y="2652473"/>
                <a:ext cx="50515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2A2DAD3-8F71-9F50-6CA3-AC34863AFEAB}"/>
                  </a:ext>
                </a:extLst>
              </p14:cNvPr>
              <p14:cNvContentPartPr/>
              <p14:nvPr/>
            </p14:nvContentPartPr>
            <p14:xfrm>
              <a:off x="869400" y="3110393"/>
              <a:ext cx="17460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2A2DAD3-8F71-9F50-6CA3-AC34863AFE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400" y="3002753"/>
                <a:ext cx="1853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FA55C5-30F8-0B7F-693B-9169EA3F7475}"/>
                  </a:ext>
                </a:extLst>
              </p14:cNvPr>
              <p14:cNvContentPartPr/>
              <p14:nvPr/>
            </p14:nvContentPartPr>
            <p14:xfrm>
              <a:off x="896400" y="3729233"/>
              <a:ext cx="54349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FA55C5-30F8-0B7F-693B-9169EA3F74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2400" y="3621593"/>
                <a:ext cx="5542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4A35E9-878D-E5EE-FE04-1DEE1129D088}"/>
                  </a:ext>
                </a:extLst>
              </p14:cNvPr>
              <p14:cNvContentPartPr/>
              <p14:nvPr/>
            </p14:nvContentPartPr>
            <p14:xfrm>
              <a:off x="869400" y="4043153"/>
              <a:ext cx="760140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4A35E9-878D-E5EE-FE04-1DEE1129D0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5400" y="3935153"/>
                <a:ext cx="7709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3BC234-BBC6-5F2A-1E0C-B8F3BA1E6D8F}"/>
                  </a:ext>
                </a:extLst>
              </p14:cNvPr>
              <p14:cNvContentPartPr/>
              <p14:nvPr/>
            </p14:nvContentPartPr>
            <p14:xfrm>
              <a:off x="851400" y="4293713"/>
              <a:ext cx="54223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3BC234-BBC6-5F2A-1E0C-B8F3BA1E6D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7760" y="4186073"/>
                <a:ext cx="552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F8EB35-A7CE-2A27-6A28-7E0D003B07CE}"/>
                  </a:ext>
                </a:extLst>
              </p14:cNvPr>
              <p14:cNvContentPartPr/>
              <p14:nvPr/>
            </p14:nvContentPartPr>
            <p14:xfrm>
              <a:off x="815400" y="4643633"/>
              <a:ext cx="4863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F8EB35-A7CE-2A27-6A28-7E0D003B07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760" y="4535993"/>
                <a:ext cx="4971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505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E828-9410-7B11-D203-29214A7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8CA7-31D7-7076-051A-A243952B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73A30-F33A-B6B9-8E0A-EBE73815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2232556"/>
            <a:ext cx="6751905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11CF-ED05-3A44-E03F-F134E5F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428D-4A1A-BC28-ED21-D95664E1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There still may be a collision resulting </a:t>
            </a:r>
            <a:r>
              <a:rPr lang="en-IN" sz="1800" b="0" i="0" u="none" strike="noStrike" baseline="0" dirty="0">
                <a:latin typeface="Times-Roman"/>
              </a:rPr>
              <a:t>in destroyed data.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However, </a:t>
            </a:r>
            <a:r>
              <a:rPr lang="en-US" sz="1800" b="0" i="0" u="none" strike="noStrike" baseline="0" dirty="0">
                <a:latin typeface="Times-Roman"/>
              </a:rPr>
              <a:t>The positive acknowledgment and the time-out timer can help guarantee that the receiver has received the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610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32C5-1C56-3382-18B7-8D8380B4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exchange of data and control frames in time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7200-FB01-D9B7-EE5A-19A0E78B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1.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Before sending a frame, the source station senses the medium by checking the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energy level at the carrier frequency.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a.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channel uses a persistence strategy with backoff until the channel is idle.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b.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After the station is found to be idle, the station waits for a period of time called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DCF interframe space (DIFS);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then the station sends a control frame called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request to send (RTS)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373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EA78-71C0-4582-2C35-9EC52AE9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7A9C-37AB-99F1-7B44-2BED0CF6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2.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After receiving the RTS and waiting a period of time called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short interframe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space (SIFS),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destination station sends a control frame, called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clear to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send (CTS),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to the source station. This control frame indicates that the destination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station is ready to receive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0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561A-D271-3A1F-57DE-D7FED396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E1F4-85FB-C106-2EE4-24E05308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Each station has the right to the medium without being controlled by any other station.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more than one station tries to send, there is </a:t>
            </a:r>
            <a:r>
              <a:rPr lang="en-IN" sz="1800" b="0" i="0" u="none" strike="noStrike" baseline="0" dirty="0">
                <a:latin typeface="Times-Roman"/>
              </a:rPr>
              <a:t>an access conflict—</a:t>
            </a:r>
            <a:r>
              <a:rPr lang="en-IN" sz="1800" b="1" i="1" u="none" strike="noStrike" baseline="0" dirty="0">
                <a:latin typeface="Times-BoldItalic"/>
              </a:rPr>
              <a:t>collision</a:t>
            </a:r>
          </a:p>
          <a:p>
            <a:pPr algn="l"/>
            <a:endParaRPr lang="en-IN" sz="1800" b="1" i="1" dirty="0">
              <a:latin typeface="Times-BoldItalic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-Roman"/>
              </a:rPr>
              <a:t>avoid access conflict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or resolve it, each station follows a procedure that answers the following questions: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When can the station access the medium?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What can the station do if the medium is busy?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How can the station determine the success or failure of the transmission?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FFFF"/>
                </a:solidFill>
                <a:latin typeface="ZapfDingbats"/>
              </a:rPr>
              <a:t>❑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What can the station do if there is an access conflict?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452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4AC-3E56-60FF-BAF7-964F4FD5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3EC4-6FD8-FDAA-1BE5-1F3C8BBB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3.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source station sends data after waiting an amount of time equal to SIFS.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4.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destination station, after waiting an amount of time equal to SIFS, sends an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acknowledgment to show that the frame has been received. Acknowledgment is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needed in this protocol because the station does not have any means to check for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the successful arrival of its data at the destination. On the other hand, the lack of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collision in CSMA/CD is a kind of indication to the source that data have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-Roman"/>
              </a:rPr>
              <a:t>arrived.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42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7CFC-DA39-AB5A-F06E-E4C80A92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334F-B535-2012-150E-4EAB48B5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>
                <a:latin typeface="Times-Roman"/>
              </a:rPr>
              <a:t>how is the </a:t>
            </a:r>
            <a:r>
              <a:rPr lang="en-US" b="0" i="1" u="none" strike="noStrike" baseline="0" dirty="0">
                <a:latin typeface="Times-Italic"/>
              </a:rPr>
              <a:t>collision avoidance </a:t>
            </a:r>
            <a:r>
              <a:rPr lang="en-US" b="0" i="0" u="none" strike="noStrike" baseline="0" dirty="0">
                <a:latin typeface="Times-Roman"/>
              </a:rPr>
              <a:t>aspect of this protocol accomplished?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96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4F4-ACE2-AD86-AD3A-5DD2450F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allocation vector (NAV)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47CC-8C0F-14AB-FE09-A29567F96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sends an RTS frame, it includes the duration of time that it needs to occupy the channel.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stations that are affected by this transmission create a timer called a </a:t>
            </a:r>
            <a:r>
              <a:rPr lang="en-US" sz="1800" b="1" i="0" u="none" strike="noStrike" baseline="0" dirty="0">
                <a:latin typeface="Times-Bold"/>
              </a:rPr>
              <a:t>network allocation vector (NAV) </a:t>
            </a:r>
            <a:r>
              <a:rPr lang="en-US" sz="1800" b="0" i="0" u="none" strike="noStrike" baseline="0" dirty="0">
                <a:latin typeface="Times-Roman"/>
              </a:rPr>
              <a:t>that shows how much time must pass before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these stations are allowed to check the channel for idleness.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time a station accesses the system and sends an RTS frame, other stations start their NAV.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other words, each station, before sensing the physical medium to see if it is idle, first checks its NAV to see if it has expired.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684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A644-A364-E467-1254-1F2CD0D0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CONTROLLED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45A7-3ED7-7940-15CE-7BBE35FD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</a:t>
            </a:r>
            <a:r>
              <a:rPr lang="en-US" sz="1800" b="1" i="0" u="none" strike="noStrike" baseline="0" dirty="0">
                <a:latin typeface="Times-Bold"/>
              </a:rPr>
              <a:t>controlled access, </a:t>
            </a:r>
            <a:r>
              <a:rPr lang="en-US" sz="1800" b="0" i="0" u="none" strike="noStrike" baseline="0" dirty="0">
                <a:latin typeface="Times-Roman"/>
              </a:rPr>
              <a:t>the stations consult one another to find which station has the right to send. 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station cannot send unless it has been authorized by other stations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305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A34-0B41-995E-4951-27E37116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97AA-9BD6-3498-7281-F21C1E2F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the </a:t>
            </a:r>
            <a:r>
              <a:rPr lang="en-US" sz="1800" b="1" i="0" u="none" strike="noStrike" baseline="0" dirty="0">
                <a:latin typeface="Times-Bold"/>
              </a:rPr>
              <a:t>reservation </a:t>
            </a:r>
            <a:r>
              <a:rPr lang="en-US" sz="1800" b="0" i="0" u="none" strike="noStrike" baseline="0" dirty="0">
                <a:latin typeface="Times-Roman"/>
              </a:rPr>
              <a:t>method, a station needs to make a reservation before sending data.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Time is divided into intervals. In each interval, a reservation frame precedes the data frames sent in that interval.</a:t>
            </a: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there are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stations in the system, there are exactly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reservation </a:t>
            </a:r>
            <a:r>
              <a:rPr lang="en-US" sz="1800" b="0" i="0" u="none" strike="noStrike" baseline="0" dirty="0" err="1">
                <a:latin typeface="Times-Roman"/>
              </a:rPr>
              <a:t>minislots</a:t>
            </a:r>
            <a:r>
              <a:rPr lang="en-US" sz="1800" b="0" i="0" u="none" strike="noStrike" baseline="0" dirty="0">
                <a:latin typeface="Times-Roman"/>
              </a:rPr>
              <a:t> in the </a:t>
            </a:r>
            <a:r>
              <a:rPr lang="en-IN" sz="1800" b="0" i="0" u="none" strike="noStrike" baseline="0" dirty="0">
                <a:latin typeface="Times-Roman"/>
              </a:rPr>
              <a:t>reservation frame. </a:t>
            </a: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needs to send a data frame, it makes a reservation in its own </a:t>
            </a:r>
            <a:r>
              <a:rPr lang="en-US" sz="1800" b="0" i="0" u="none" strike="noStrike" baseline="0" dirty="0" err="1">
                <a:latin typeface="Times-Roman"/>
              </a:rPr>
              <a:t>minislot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stations that have made reservations can send their data frames after the reservation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456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CB53-4F8A-C931-FFB7-941138BB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7968-22D4-8A42-9ECF-EF687552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62000-3800-7CCE-2F5C-6E01E565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71" y="2236366"/>
            <a:ext cx="6439458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48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9F55-9356-9360-CA0A-824B97A3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EAF0-4B87-9238-BC8A-153FDD40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one device is designated as a </a:t>
            </a:r>
            <a:r>
              <a:rPr lang="en-US" sz="1800" b="1" i="1" u="none" strike="noStrike" baseline="0" dirty="0">
                <a:latin typeface="Times-BoldItalic"/>
              </a:rPr>
              <a:t>primary station </a:t>
            </a:r>
            <a:r>
              <a:rPr lang="en-US" sz="1800" b="0" i="0" u="none" strike="noStrike" baseline="0" dirty="0">
                <a:latin typeface="Times-Roman"/>
              </a:rPr>
              <a:t>and the other devices are </a:t>
            </a:r>
            <a:r>
              <a:rPr lang="en-US" sz="1800" b="1" i="1" u="none" strike="noStrike" baseline="0" dirty="0">
                <a:latin typeface="Times-BoldItalic"/>
              </a:rPr>
              <a:t>secondary station.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All data exchanges must be made through the primary device even when the ultimate destination is a secondary device.</a:t>
            </a: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primary </a:t>
            </a:r>
            <a:r>
              <a:rPr lang="en-US" sz="1800" b="0" i="0" u="none" strike="noStrike" baseline="0" dirty="0">
                <a:latin typeface="Times-Roman"/>
              </a:rPr>
              <a:t>device controls the link; the secondary devices follow its instructions.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Primary device initiates the sessions</a:t>
            </a:r>
            <a:r>
              <a:rPr lang="en-IN" sz="1800" dirty="0">
                <a:latin typeface="Times-Roman"/>
              </a:rPr>
              <a:t>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This </a:t>
            </a:r>
            <a:r>
              <a:rPr lang="en-US" sz="1800" b="0" i="0" u="none" strike="noStrike" baseline="0" dirty="0">
                <a:latin typeface="Times-Roman"/>
              </a:rPr>
              <a:t>method uses </a:t>
            </a:r>
            <a:r>
              <a:rPr lang="en-US" sz="1800" b="1" i="0" u="none" strike="noStrike" baseline="0" dirty="0">
                <a:latin typeface="Times-Roman"/>
              </a:rPr>
              <a:t>poll</a:t>
            </a:r>
            <a:r>
              <a:rPr lang="en-US" sz="1800" b="0" i="0" u="none" strike="noStrike" baseline="0" dirty="0">
                <a:latin typeface="Times-Roman"/>
              </a:rPr>
              <a:t> and </a:t>
            </a:r>
            <a:r>
              <a:rPr lang="en-US" sz="1800" b="1" i="0" u="none" strike="noStrike" baseline="0" dirty="0">
                <a:latin typeface="Times-Roman"/>
              </a:rPr>
              <a:t>select</a:t>
            </a:r>
            <a:r>
              <a:rPr lang="en-US" sz="1800" b="0" i="0" u="none" strike="noStrike" baseline="0" dirty="0">
                <a:latin typeface="Times-Roman"/>
              </a:rPr>
              <a:t> functions to prevent collisions.</a:t>
            </a:r>
            <a:endParaRPr lang="en-IN" sz="180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90936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730D-0A44-DA29-EF69-CA02E20F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FE88-D601-0FF4-0F35-E397CDC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1" u="none" strike="noStrike" baseline="0" dirty="0">
                <a:latin typeface="Times-Italic"/>
              </a:rPr>
              <a:t>select </a:t>
            </a:r>
            <a:r>
              <a:rPr lang="en-US" sz="1800" b="0" i="0" u="none" strike="noStrike" baseline="0" dirty="0">
                <a:latin typeface="Times-Roman"/>
              </a:rPr>
              <a:t>function is used whenever the primary device has something to send.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primary is neither sending nor receiving data, it knows the link is available.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it has something to send, the primary device sends it.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I</a:t>
            </a:r>
            <a:r>
              <a:rPr lang="en-US" sz="1800" b="0" i="0" u="none" strike="noStrike" baseline="0" dirty="0">
                <a:latin typeface="Times-Roman"/>
              </a:rPr>
              <a:t>t does not know whether the target device is prepared </a:t>
            </a:r>
            <a:r>
              <a:rPr lang="en-IN" sz="1800" b="0" i="0" u="none" strike="noStrike" baseline="0" dirty="0">
                <a:latin typeface="Times-Roman"/>
              </a:rPr>
              <a:t>to receive.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primary must alert the secondary to the upcoming transmission and wait for an acknowledgment of the secondary’s ready status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Before sending data, </a:t>
            </a:r>
            <a:r>
              <a:rPr lang="en-US" sz="1800" b="0" i="0" u="none" strike="noStrike" baseline="0" dirty="0">
                <a:latin typeface="Times-Roman"/>
              </a:rPr>
              <a:t>the primary creates and transmits a select (SEL) frame, one field of which includes the address of the intended secondary.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919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AD2B-F422-4B8E-EA99-0F61B7E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32F9-90D8-656F-53A1-0F6A57CC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1" u="none" strike="noStrike" baseline="0" dirty="0">
                <a:latin typeface="Times-Italic"/>
              </a:rPr>
              <a:t>poll </a:t>
            </a:r>
            <a:r>
              <a:rPr lang="en-US" sz="1800" b="0" i="0" u="none" strike="noStrike" baseline="0" dirty="0">
                <a:latin typeface="Times-Roman"/>
              </a:rPr>
              <a:t>function is used by the primary device to solicit transmissions from the secondary </a:t>
            </a:r>
            <a:r>
              <a:rPr lang="en-IN" sz="1800" b="0" i="0" u="none" strike="noStrike" baseline="0" dirty="0">
                <a:latin typeface="Times-Roman"/>
              </a:rPr>
              <a:t>devices.</a:t>
            </a:r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the primary is ready to receive data, it must ask (poll) each device in turn if it has anything to send.</a:t>
            </a: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the first secondary is approached, it responds either with a NAK frame if it has nothing to send. It responds with data (in the form of a data frame) if it has data to send.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response is negative (a NAK frame), then the primary polls the next secondary in the same manner until it finds one with data to send.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When </a:t>
            </a:r>
            <a:r>
              <a:rPr lang="en-US" sz="1800" b="0" i="0" u="none" strike="noStrike" baseline="0" dirty="0">
                <a:latin typeface="Times-Roman"/>
              </a:rPr>
              <a:t>the response is positive (a data frame), the primary reads the frame and returns an acknowledgment (ACK frame), verifying its receipt.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975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6229-8E3D-8A83-B095-C18D2EFA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96A9-5920-4304-0793-458DB6B5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D7D25-B429-895D-C87B-BEC7337F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23" y="1721972"/>
            <a:ext cx="662235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C26F-EB46-0672-3B55-D45EBF13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7D06-EBF1-EBBE-F9E7-A17BF506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Developed at the University of Hawaii </a:t>
            </a:r>
            <a:r>
              <a:rPr lang="en-IN" sz="1800" b="0" i="0" u="none" strike="noStrike" baseline="0" dirty="0">
                <a:latin typeface="Times-Roman"/>
              </a:rPr>
              <a:t>in early 1970.</a:t>
            </a: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was designed for a radio (wireless) LAN</a:t>
            </a:r>
            <a:r>
              <a:rPr lang="en-IN" sz="1800" dirty="0">
                <a:latin typeface="Times-Roman"/>
              </a:rPr>
              <a:t>.</a:t>
            </a:r>
          </a:p>
          <a:p>
            <a:pPr algn="l">
              <a:lnSpc>
                <a:spcPct val="250000"/>
              </a:lnSpc>
            </a:pPr>
            <a:r>
              <a:rPr lang="en-IN" sz="1800" b="0" i="0" u="none" strike="noStrike" baseline="0" dirty="0">
                <a:latin typeface="Times-Roman"/>
              </a:rPr>
              <a:t>The medium is shared between the stations.</a:t>
            </a:r>
          </a:p>
          <a:p>
            <a:pPr algn="l">
              <a:lnSpc>
                <a:spcPct val="250000"/>
              </a:lnSpc>
            </a:pPr>
            <a:r>
              <a:rPr lang="en-US" sz="1800" b="0" i="0" u="none" strike="noStrike" baseline="0" dirty="0">
                <a:latin typeface="Times-Roman"/>
              </a:rPr>
              <a:t>When a station sends data, another station may attempt to do so at the same time. </a:t>
            </a:r>
          </a:p>
          <a:p>
            <a:pPr algn="l">
              <a:lnSpc>
                <a:spcPct val="250000"/>
              </a:lnSpc>
            </a:pPr>
            <a:r>
              <a:rPr lang="en-US" sz="1800" b="0" i="0" u="none" strike="noStrike" baseline="0" dirty="0">
                <a:latin typeface="Times-Roman"/>
              </a:rPr>
              <a:t>The data from the two stations </a:t>
            </a:r>
            <a:r>
              <a:rPr lang="en-US" sz="1800" b="1" i="0" u="none" strike="noStrike" baseline="0" dirty="0">
                <a:latin typeface="Times-Roman"/>
              </a:rPr>
              <a:t>collide</a:t>
            </a:r>
            <a:r>
              <a:rPr lang="en-US" sz="1800" b="0" i="0" u="none" strike="noStrike" baseline="0" dirty="0">
                <a:latin typeface="Times-Roman"/>
              </a:rPr>
              <a:t> and become garbled.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698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F149-5E97-7DB3-0A90-C27301B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Token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D2BF-D795-B116-FDB2-81B9CEE5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stations in a network are organized in a logical ring.</a:t>
            </a:r>
          </a:p>
          <a:p>
            <a:endParaRPr lang="en-US" sz="1800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Times-Roman"/>
              </a:rPr>
              <a:t>for each station, there is a </a:t>
            </a:r>
            <a:r>
              <a:rPr lang="en-US" sz="1800" b="0" i="1" u="none" strike="noStrike" baseline="0" dirty="0">
                <a:latin typeface="Times-Italic"/>
              </a:rPr>
              <a:t>predecessor </a:t>
            </a:r>
            <a:r>
              <a:rPr lang="en-US" sz="1800" b="0" i="0" u="none" strike="noStrike" baseline="0" dirty="0">
                <a:latin typeface="Times-Roman"/>
              </a:rPr>
              <a:t>and a </a:t>
            </a:r>
            <a:r>
              <a:rPr lang="en-US" sz="1800" b="0" i="1" u="none" strike="noStrike" baseline="0" dirty="0">
                <a:latin typeface="Times-Italic"/>
              </a:rPr>
              <a:t>successor</a:t>
            </a:r>
            <a:r>
              <a:rPr lang="en-US" sz="1800" b="0" i="1" u="none" strike="noStrike" baseline="0" dirty="0">
                <a:latin typeface="Times-Roman"/>
              </a:rPr>
              <a:t>.</a:t>
            </a:r>
          </a:p>
          <a:p>
            <a:endParaRPr lang="en-US" sz="1800" i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current station is the one that is </a:t>
            </a:r>
            <a:r>
              <a:rPr lang="en-IN" sz="1800" b="0" i="0" u="none" strike="noStrike" baseline="0" dirty="0">
                <a:latin typeface="Times-Roman"/>
              </a:rPr>
              <a:t>accessing the channel now.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 special packet called a </a:t>
            </a:r>
            <a:r>
              <a:rPr lang="en-US" sz="1800" b="1" i="1" u="none" strike="noStrike" baseline="0" dirty="0">
                <a:latin typeface="Times-BoldItalic"/>
              </a:rPr>
              <a:t>token </a:t>
            </a:r>
            <a:r>
              <a:rPr lang="en-US" sz="1800" b="0" i="0" u="none" strike="noStrike" baseline="0" dirty="0">
                <a:latin typeface="Times-Roman"/>
              </a:rPr>
              <a:t>circulates through the ring.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possession </a:t>
            </a:r>
            <a:r>
              <a:rPr lang="en-US" sz="1800" b="0" i="0" u="none" strike="noStrike" baseline="0" dirty="0">
                <a:latin typeface="Times-Roman"/>
              </a:rPr>
              <a:t>of the token gives the station the right to access the channel.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491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A5B-3AAB-4DAC-1DBE-4BDD41EF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E6DA-18AA-7865-6DFC-6ED903A5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756"/>
            <a:ext cx="8229600" cy="3886200"/>
          </a:xfrm>
        </p:spPr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When a </a:t>
            </a:r>
            <a:r>
              <a:rPr lang="en-US" sz="1800" b="0" i="0" u="none" strike="noStrike" baseline="0" dirty="0">
                <a:latin typeface="Times-Roman"/>
              </a:rPr>
              <a:t>station has some data to send, it waits until it receives the token from its predecessor.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station cannot </a:t>
            </a:r>
            <a:r>
              <a:rPr lang="en-US" sz="1800" b="0" i="0" u="none" strike="noStrike" baseline="0" dirty="0">
                <a:latin typeface="Times-Roman"/>
              </a:rPr>
              <a:t>send data until it receives the token again in the next round.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Token management is needed for this access method.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token must be monitored to ensure it has not been lost or destroyed.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Another function of token management is to assign priorities to the stations and to the types of data being transmitted.</a:t>
            </a: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token management </a:t>
            </a:r>
            <a:r>
              <a:rPr lang="en-US" sz="1800" b="0" i="0" u="none" strike="noStrike" baseline="0" dirty="0">
                <a:latin typeface="Times-Roman"/>
              </a:rPr>
              <a:t>is needed to make low-priority stations release the token to high-priority stations.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738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E756-DE80-8139-289C-900F1DEA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367A-6A8F-F1C1-2A69-3EC64397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sends the token to its successor, the token cannot be seen by other stations.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token does not have to have the address of the next successor as token comes next to successor itself.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one of the links—the medium between two adjacent stations—fails, the whole system fails.</a:t>
            </a:r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DDF16-3237-EF19-25F4-9C5B73C3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52400"/>
            <a:ext cx="2351222" cy="16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3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FA12-15B4-22BF-40A7-66319AE6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8532-69B3-ADA6-FF41-10737407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uses a second (auxiliary) ring which operates in the reverse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direction compared with the main ring.</a:t>
            </a:r>
          </a:p>
          <a:p>
            <a:pPr marL="0" indent="0" algn="l">
              <a:buNone/>
            </a:pPr>
            <a:endParaRPr lang="en-US" sz="1800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Times-Roman"/>
              </a:rPr>
              <a:t>The second ring is for emergencies only.</a:t>
            </a: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one of the links in the main ring fails, the system automatically combines the two rings to form a temporary ring.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for this topology to work, each station needs to have two transmitter ports and two receiver ports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BC77D-4DE5-213D-4220-3713E3EA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52400"/>
            <a:ext cx="2465337" cy="17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42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66B-8FDD-ADE7-13A3-AB4A8FFC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Bus-Ring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7082-8033-CDF2-5CCB-49436DB7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also called a token bus.</a:t>
            </a: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bus, makes a logical ring, because each station knows the address of its successor.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a station has finished sending its data, it releases the token and inserts the address of its successor in the token which gets access to the token.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74A75-2BE0-4953-6197-E4B908F7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2400"/>
            <a:ext cx="2514818" cy="17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1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0F85-FA72-1A4B-CD09-D222939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A29-52D0-B12D-AA91-E725ABDA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 physical topology is a star.</a:t>
            </a:r>
          </a:p>
          <a:p>
            <a:r>
              <a:rPr lang="en-IN" sz="1800" b="0" i="0" u="none" strike="noStrike" baseline="0" dirty="0">
                <a:latin typeface="Times-Roman"/>
              </a:rPr>
              <a:t>There is a hub</a:t>
            </a:r>
            <a:r>
              <a:rPr lang="en-US" sz="1800" dirty="0">
                <a:latin typeface="Times-Roman"/>
              </a:rPr>
              <a:t> which acts as a connector.</a:t>
            </a: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wiring inside the hub makes the ring; the stations are connected to this ring through the two wire connections.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less prone to failure because if a link goes down, it will be bypassed by the hub and the rest of the stations can operate.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adding and removing stations from the ring is easier.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5CAC7-0082-4697-C9CB-C644ECD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76200"/>
            <a:ext cx="2183280" cy="22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9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6CC-29D2-7803-99D4-BA83DBE5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CHANNELIZATION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1DFD-E529-2B85-FFDB-02A94BA6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sz="1800" b="1" i="0" u="none" strike="noStrike" baseline="0" dirty="0">
                <a:latin typeface="Times-Bold"/>
              </a:rPr>
              <a:t>Channelization </a:t>
            </a:r>
            <a:r>
              <a:rPr lang="en-US" sz="1800" b="0" i="0" u="none" strike="noStrike" baseline="0" dirty="0">
                <a:latin typeface="Times-Roman"/>
              </a:rPr>
              <a:t>(or </a:t>
            </a:r>
            <a:r>
              <a:rPr lang="en-US" sz="1800" b="0" i="1" u="none" strike="noStrike" baseline="0" dirty="0">
                <a:latin typeface="Times-Italic"/>
              </a:rPr>
              <a:t>channel partition, </a:t>
            </a:r>
            <a:r>
              <a:rPr lang="en-US" sz="1800" b="0" i="0" u="none" strike="noStrike" baseline="0" dirty="0">
                <a:latin typeface="Times-Roman"/>
              </a:rPr>
              <a:t>as it is sometimes called) is a multiple-access method in which the available bandwidth of a link is shared in time, frequency, or through code, among different stations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65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E264-7825-7A27-04F1-F89C667C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Frequency-division multiple access (FDMA)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2DD0-88B5-E033-9979-8AE9F006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</a:t>
            </a:r>
            <a:r>
              <a:rPr lang="en-US" sz="1800" b="1" i="0" u="none" strike="noStrike" baseline="0" dirty="0">
                <a:latin typeface="Times-Bold"/>
              </a:rPr>
              <a:t>frequency-division multiple access (FDMA), </a:t>
            </a:r>
            <a:r>
              <a:rPr lang="en-US" sz="1800" b="0" i="0" u="none" strike="noStrike" baseline="0" dirty="0">
                <a:latin typeface="Times-Roman"/>
              </a:rPr>
              <a:t>the available bandwidth is divided </a:t>
            </a:r>
            <a:r>
              <a:rPr lang="en-IN" sz="1800" b="0" i="0" u="none" strike="noStrike" baseline="0" dirty="0">
                <a:latin typeface="Times-Roman"/>
              </a:rPr>
              <a:t>into frequency bands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is allocated a band to send its data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band is reserved for a specific station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also uses a bandpass filter to confine the transmitter frequencies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484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49ED-2568-6E08-83A1-D9CCFB68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507B-2F8A-1BB6-336C-5D81772E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3A83E-E46C-897D-DB92-1B009765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9303"/>
            <a:ext cx="7734970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2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D5D3-A7EA-3C5C-ADB6-C7BEAC90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E2BF-A14F-07A2-6BEA-AE964003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FDMA specifies a predetermined frequency band for the entire period of communication.</a:t>
            </a:r>
          </a:p>
          <a:p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FDMA, on the other hand, is an access method in the data-link layer.</a:t>
            </a:r>
            <a:r>
              <a:rPr lang="en-IN" sz="1800" b="0" i="0" u="none" strike="noStrike" baseline="0" dirty="0">
                <a:latin typeface="Times-Roman"/>
              </a:rPr>
              <a:t> 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There is no physical </a:t>
            </a:r>
            <a:r>
              <a:rPr lang="en-US" sz="1800" b="0" i="0" u="none" strike="noStrike" baseline="0" dirty="0">
                <a:latin typeface="Times-Roman"/>
              </a:rPr>
              <a:t>multiplexer at the physical layer as in FDM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65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DCA4-9EB0-ACA9-2020-73BFE67B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E70A-1CB9-B46F-8125-B985B45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ALOHA</a:t>
            </a:r>
          </a:p>
          <a:p>
            <a:pPr>
              <a:lnSpc>
                <a:spcPct val="200000"/>
              </a:lnSpc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station sends a frame whenever it has a frame to send (multiple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only one channel to share, there is the possibility of collision between frames from different stations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24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B3BA-26CF-B0AD-C140-E52A2A65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Time-division multiple access (TDMA)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AD80-691A-574E-EE50-1FCA1C65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stations share the bandwidth of the </a:t>
            </a:r>
            <a:r>
              <a:rPr lang="en-IN" sz="1800" b="0" i="0" u="none" strike="noStrike" baseline="0" dirty="0">
                <a:latin typeface="Times-Roman"/>
              </a:rPr>
              <a:t>channel in time.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is allocated a time slot during which it can send data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transmits its data in its assigned time slot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needs to know the beginning of its slot and the location of its slot.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To compensate for the delays, we can insert </a:t>
            </a:r>
            <a:r>
              <a:rPr lang="en-US" sz="1800" b="0" i="1" u="none" strike="noStrike" baseline="0" dirty="0">
                <a:latin typeface="Times-Italic"/>
              </a:rPr>
              <a:t>guard </a:t>
            </a:r>
            <a:r>
              <a:rPr lang="en-IN" sz="1800" b="0" i="1" u="none" strike="noStrike" baseline="0" dirty="0">
                <a:latin typeface="Times-Italic"/>
              </a:rPr>
              <a:t>times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Synchronization is normally accomplished by having some synchronization bits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1A08EC-76B8-3D58-6F5E-54C1B3202F40}"/>
                  </a:ext>
                </a:extLst>
              </p14:cNvPr>
              <p14:cNvContentPartPr/>
              <p14:nvPr/>
            </p14:nvContentPartPr>
            <p14:xfrm>
              <a:off x="950040" y="1773713"/>
              <a:ext cx="2627280" cy="1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1A08EC-76B8-3D58-6F5E-54C1B3202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0" y="1666073"/>
                <a:ext cx="27349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1828D8-C303-1245-D1C4-02A67070F9F5}"/>
                  </a:ext>
                </a:extLst>
              </p14:cNvPr>
              <p14:cNvContentPartPr/>
              <p14:nvPr/>
            </p14:nvContentPartPr>
            <p14:xfrm>
              <a:off x="3047760" y="1880993"/>
              <a:ext cx="3180960" cy="2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1828D8-C303-1245-D1C4-02A67070F9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4120" y="1772993"/>
                <a:ext cx="3288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8D00B1-D66D-41E5-E606-D5476AD8AA2A}"/>
                  </a:ext>
                </a:extLst>
              </p14:cNvPr>
              <p14:cNvContentPartPr/>
              <p14:nvPr/>
            </p14:nvContentPartPr>
            <p14:xfrm>
              <a:off x="923040" y="2438273"/>
              <a:ext cx="6095880" cy="3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8D00B1-D66D-41E5-E606-D5476AD8AA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400" y="2330633"/>
                <a:ext cx="62035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50BEB-0353-468F-AE37-D4F0965BDF7F}"/>
                  </a:ext>
                </a:extLst>
              </p14:cNvPr>
              <p14:cNvContentPartPr/>
              <p14:nvPr/>
            </p14:nvContentPartPr>
            <p14:xfrm>
              <a:off x="903600" y="3092033"/>
              <a:ext cx="5074200" cy="27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50BEB-0353-468F-AE37-D4F0965BDF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9600" y="2984033"/>
                <a:ext cx="5181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93914C-133A-7603-7C86-D6DF12BDCB57}"/>
                  </a:ext>
                </a:extLst>
              </p14:cNvPr>
              <p14:cNvContentPartPr/>
              <p14:nvPr/>
            </p14:nvContentPartPr>
            <p14:xfrm>
              <a:off x="896400" y="3730313"/>
              <a:ext cx="7269840" cy="70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93914C-133A-7603-7C86-D6DF12BDCB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400" y="3622673"/>
                <a:ext cx="7377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23EFAE-F5C8-0F2C-4F39-9040A4D7861B}"/>
                  </a:ext>
                </a:extLst>
              </p14:cNvPr>
              <p14:cNvContentPartPr/>
              <p14:nvPr/>
            </p14:nvContentPartPr>
            <p14:xfrm>
              <a:off x="797760" y="4410353"/>
              <a:ext cx="566964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23EFAE-F5C8-0F2C-4F39-9040A4D786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760" y="4302353"/>
                <a:ext cx="577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15DD7-A80C-4D6E-6E7C-AAC8B1378ED5}"/>
                  </a:ext>
                </a:extLst>
              </p14:cNvPr>
              <p14:cNvContentPartPr/>
              <p14:nvPr/>
            </p14:nvContentPartPr>
            <p14:xfrm>
              <a:off x="806400" y="5108753"/>
              <a:ext cx="6471360" cy="164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15DD7-A80C-4D6E-6E7C-AAC8B1378E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2760" y="5000753"/>
                <a:ext cx="65790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E5135B-1E02-D871-4A35-DFE4FC19296B}"/>
                  </a:ext>
                </a:extLst>
              </p14:cNvPr>
              <p14:cNvContentPartPr/>
              <p14:nvPr/>
            </p14:nvContentPartPr>
            <p14:xfrm>
              <a:off x="6759360" y="5019833"/>
              <a:ext cx="1509480" cy="234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E5135B-1E02-D871-4A35-DFE4FC1929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5360" y="4911833"/>
                <a:ext cx="161712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186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5E50-B920-6BA5-5520-3CE5E12E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4728-62E4-5875-295D-A3658C41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5E980-59A3-756D-374C-66261489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277748"/>
            <a:ext cx="7773074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41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5AF9-6B8A-5429-D706-2242C8FB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Code-division multiple access (CDMA)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FA47-2B2E-8D77-6C95-B65F09B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CDMA differs from FDMA in that only one channel occupies the entire bandwidth of </a:t>
            </a:r>
            <a:r>
              <a:rPr lang="en-IN" sz="1800" b="0" i="0" u="none" strike="noStrike" baseline="0" dirty="0">
                <a:latin typeface="Times-Roman"/>
              </a:rPr>
              <a:t>the link.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differs from TDMA in that all stations can send data simultaneously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CDMA simply means communication with different codes.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CDMA is based on coding theory. 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station is assigned a code, which is a sequence </a:t>
            </a:r>
            <a:r>
              <a:rPr lang="en-IN" sz="1800" b="0" i="0" u="none" strike="noStrike" baseline="0" dirty="0">
                <a:latin typeface="Times-Roman"/>
              </a:rPr>
              <a:t>of numbers called </a:t>
            </a:r>
            <a:r>
              <a:rPr lang="en-IN" sz="1800" b="0" i="1" u="none" strike="noStrike" baseline="0" dirty="0">
                <a:latin typeface="Times-Italic"/>
              </a:rPr>
              <a:t>chips.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371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4C19-0DA9-37B4-5AC9-DA10C605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F799-D4D9-C646-CF83-AAD8F265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They are called </a:t>
            </a:r>
            <a:r>
              <a:rPr lang="en-US" sz="1800" b="1" i="1" u="none" strike="noStrike" baseline="0" dirty="0">
                <a:latin typeface="Times-BoldItalic"/>
              </a:rPr>
              <a:t>orthogonal sequences </a:t>
            </a:r>
            <a:r>
              <a:rPr lang="en-US" sz="1800" b="0" i="0" u="none" strike="noStrike" baseline="0" dirty="0">
                <a:latin typeface="Times-Roman"/>
              </a:rPr>
              <a:t>and have the following properties:</a:t>
            </a:r>
          </a:p>
          <a:p>
            <a:endParaRPr lang="en-US" sz="1800" dirty="0">
              <a:latin typeface="Times-Roman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1.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Each sequence is made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elements,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number of stations.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2.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we multiply a sequence by a number, every element in the sequence is multiplied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by that element. This is called multiplication of a sequence by a scalar.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3.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we multiply two equal sequences, element by element, and add the results, we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get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number of elements in each sequence. This is called the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inner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rgbClr val="000000"/>
                </a:solidFill>
                <a:latin typeface="Times-BoldItalic"/>
              </a:rPr>
              <a:t>product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of two equal sequences.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FF"/>
                </a:solidFill>
                <a:latin typeface="Times-Bold"/>
              </a:rPr>
              <a:t>4.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If we multiply two different sequences, element by element, and add the results,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get 0. This is called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inner product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of two different sequences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2708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269E-0757-022C-B38E-80CB999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984F-DA41-C491-E1EF-C87295FD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3C16C-A07F-9344-3E69-BD6CDD08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6" y="457200"/>
            <a:ext cx="721802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56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8ED2-2F84-F504-14CF-0FF390A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EA03-3DDC-0588-471D-02ADBD16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00FE8-FD2A-C26A-C35F-F0D1B794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5" y="847693"/>
            <a:ext cx="8138865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3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E5CE-CFD6-5229-8D95-897EBE0C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Walsh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C37D-FA03-8C2E-9C81-835AB799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Times-Roman"/>
              </a:rPr>
              <a:t>To generate chip sequences.</a:t>
            </a:r>
          </a:p>
          <a:p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is a two-dimensional table with an equal number of rows and columns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each row is a sequence of chips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1 for a one-chip sequence has one row and one column. (</a:t>
            </a:r>
            <a:r>
              <a:rPr lang="en-IN" sz="1800" b="0" i="0" u="none" strike="noStrike" baseline="0" dirty="0">
                <a:latin typeface="Times-Roman"/>
              </a:rPr>
              <a:t>choose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-</a:t>
            </a:r>
            <a:r>
              <a:rPr lang="en-IN" sz="1800" b="0" i="0" u="none" strike="noStrike" baseline="0" dirty="0">
                <a:latin typeface="Times-Roman"/>
              </a:rPr>
              <a:t>1 or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+</a:t>
            </a:r>
            <a:r>
              <a:rPr lang="en-IN" sz="1800" b="0" i="0" u="none" strike="noStrike" baseline="0" dirty="0">
                <a:latin typeface="Times-Roman"/>
              </a:rPr>
              <a:t>1)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we know the table for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sequences </a:t>
            </a:r>
            <a:r>
              <a:rPr lang="en-US" sz="1800" b="0" i="1" u="none" strike="noStrike" baseline="0" dirty="0">
                <a:latin typeface="Times-Italic"/>
              </a:rPr>
              <a:t>WN</a:t>
            </a:r>
            <a:r>
              <a:rPr lang="en-US" sz="1800" b="0" i="0" u="none" strike="noStrike" baseline="0" dirty="0">
                <a:latin typeface="Times-Roman"/>
              </a:rPr>
              <a:t>, we can create the table for 2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sequences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200" b="0" i="0" u="none" strike="noStrike" baseline="0" dirty="0">
                <a:latin typeface="Times-Roman"/>
              </a:rPr>
              <a:t>2</a:t>
            </a:r>
            <a:r>
              <a:rPr lang="en-US" sz="1200" b="0" i="1" u="none" strike="noStrike" baseline="0" dirty="0">
                <a:latin typeface="Times-Italic"/>
              </a:rPr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596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1808-299F-AC5F-27D5-1D1D7EE5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D1BD-EE66-4D95-3F61-D8F46BF1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1" u="none" strike="noStrike" baseline="0" dirty="0">
                <a:latin typeface="Times-Italic"/>
              </a:rPr>
              <a:t>W</a:t>
            </a:r>
            <a:r>
              <a:rPr lang="en-IN" sz="1800" b="0" i="0" u="none" strike="noStrike" baseline="0" dirty="0">
                <a:latin typeface="Times-Roman"/>
              </a:rPr>
              <a:t>2 </a:t>
            </a:r>
            <a:r>
              <a:rPr lang="en-US" sz="1800" b="0" i="0" u="none" strike="noStrike" baseline="0" dirty="0">
                <a:latin typeface="Times-Roman"/>
              </a:rPr>
              <a:t>can be made from four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1s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4 can be made of four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2s, with the last one the complement of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2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8 is composed of four </a:t>
            </a:r>
            <a:r>
              <a:rPr lang="en-US" sz="1800" b="0" i="1" u="none" strike="noStrike" baseline="0" dirty="0">
                <a:latin typeface="Times-Italic"/>
              </a:rPr>
              <a:t>W</a:t>
            </a:r>
            <a:r>
              <a:rPr lang="en-US" sz="1800" b="0" i="0" u="none" strike="noStrike" baseline="0" dirty="0">
                <a:latin typeface="Times-Roman"/>
              </a:rPr>
              <a:t>4s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2425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EDB4-B2A5-D79D-3215-274B059A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921A-70E7-FF7D-8C79-C9788611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275F-DC1D-5E37-031B-5A7F874A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3" y="1874385"/>
            <a:ext cx="776545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9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57A-BCEE-E922-E8FC-68F2E5EC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F70A-B483-8B0E-E351-C7BD511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number of sequences, 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, needs to be a power of 2. 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6533B-5268-DAE7-D3C9-059FF1BE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1" y="3074639"/>
            <a:ext cx="7811177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CA3-CF12-5797-F54F-21081A10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Frames in ALOHA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E78D-D4FD-EDB1-3EF9-2B5B2713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Times-Roman"/>
              </a:rPr>
              <a:t>Even if one bit of a </a:t>
            </a:r>
            <a:r>
              <a:rPr lang="en-US" sz="1800" b="1" i="0" u="none" strike="noStrike" baseline="0" dirty="0">
                <a:latin typeface="Times-Roman"/>
              </a:rPr>
              <a:t>frame coexists on the channel </a:t>
            </a:r>
            <a:r>
              <a:rPr lang="en-US" sz="1800" b="0" i="0" u="none" strike="noStrike" baseline="0" dirty="0">
                <a:latin typeface="Times-Roman"/>
              </a:rPr>
              <a:t>with one bit from another frame, there is a collision and both will be destroyed.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we need </a:t>
            </a:r>
            <a:r>
              <a:rPr lang="en-US" sz="1800" b="0" i="0" u="none" strike="noStrike" baseline="0" dirty="0">
                <a:latin typeface="Times-Roman"/>
              </a:rPr>
              <a:t>to </a:t>
            </a:r>
            <a:r>
              <a:rPr lang="en-US" sz="1800" b="1" i="0" u="none" strike="noStrike" baseline="0" dirty="0">
                <a:latin typeface="Times-Roman"/>
              </a:rPr>
              <a:t>resend the frames </a:t>
            </a:r>
            <a:r>
              <a:rPr lang="en-US" sz="1800" b="0" i="0" u="none" strike="noStrike" baseline="0" dirty="0">
                <a:latin typeface="Times-Roman"/>
              </a:rPr>
              <a:t>that have been destroyed during transmission.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DA9F8-4017-E293-14A3-760F7835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38200"/>
            <a:ext cx="6569009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0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DC29-F1BC-6B4A-61DF-AC51141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B11D-AD9C-7CCB-F110-7628A0DC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Times-Roman"/>
              </a:rPr>
              <a:t>When a </a:t>
            </a:r>
            <a:r>
              <a:rPr lang="en-US" sz="1800" b="0" i="0" u="none" strike="noStrike" baseline="0" dirty="0">
                <a:latin typeface="Times-Roman"/>
              </a:rPr>
              <a:t>station sends a frame, it expects the receiver to send an acknowledgment. 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</a:t>
            </a:r>
            <a:r>
              <a:rPr lang="en-US" sz="1800" b="1" i="0" u="none" strike="noStrike" baseline="0" dirty="0">
                <a:latin typeface="Times-Roman"/>
              </a:rPr>
              <a:t>acknowledgment does not arrive </a:t>
            </a:r>
            <a:r>
              <a:rPr lang="en-US" sz="1800" b="0" i="0" u="none" strike="noStrike" baseline="0" dirty="0">
                <a:latin typeface="Times-Roman"/>
              </a:rPr>
              <a:t>after a time-out period, the station assumes that the frame (or the acknowledgment) has been destroyed and </a:t>
            </a:r>
            <a:r>
              <a:rPr lang="en-US" sz="1800" b="1" i="0" u="none" strike="noStrike" baseline="0" dirty="0">
                <a:latin typeface="Times-Roman"/>
              </a:rPr>
              <a:t>resends the frame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26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0F93-445A-2116-32A5-9AC82879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collision, the stations resend their frames after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possibility that the frames may collide again.</a:t>
            </a:r>
          </a:p>
          <a:p>
            <a:pPr algn="l">
              <a:lnSpc>
                <a:spcPct val="200000"/>
              </a:lnSpc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Pure ALOHA, each station waits a 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amount of time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resending its frame.</a:t>
            </a:r>
          </a:p>
          <a:p>
            <a:pPr algn="l">
              <a:lnSpc>
                <a:spcPct val="200000"/>
              </a:lnSpc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randomness will help avoid more collisions. And this time is called 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backoff time T</a:t>
            </a:r>
            <a:r>
              <a:rPr lang="en-IN" sz="1200" b="1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6288E-012E-5B5A-8F90-E24ED030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17F8D9-35ED-CD9B-1C1E-232A6362912C}"/>
                  </a:ext>
                </a:extLst>
              </p14:cNvPr>
              <p14:cNvContentPartPr/>
              <p14:nvPr/>
            </p14:nvContentPartPr>
            <p14:xfrm>
              <a:off x="896400" y="2061713"/>
              <a:ext cx="69735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17F8D9-35ED-CD9B-1C1E-232A63629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400" y="1954073"/>
                <a:ext cx="7081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6050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10365</TotalTime>
  <Words>3561</Words>
  <Application>Microsoft Office PowerPoint</Application>
  <PresentationFormat>On-screen Show (4:3)</PresentationFormat>
  <Paragraphs>392</Paragraphs>
  <Slides>69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Symbol</vt:lpstr>
      <vt:lpstr>Times New Roman</vt:lpstr>
      <vt:lpstr>Times-Bold</vt:lpstr>
      <vt:lpstr>Times-BoldItalic</vt:lpstr>
      <vt:lpstr>Times-Italic</vt:lpstr>
      <vt:lpstr>Times-Roman</vt:lpstr>
      <vt:lpstr>ZapfDingbats</vt:lpstr>
      <vt:lpstr>Default Design</vt:lpstr>
      <vt:lpstr>1_Custom Design</vt:lpstr>
      <vt:lpstr>Custom Design</vt:lpstr>
      <vt:lpstr>PowerPoint Presentation</vt:lpstr>
      <vt:lpstr>Multiple Access Protocols</vt:lpstr>
      <vt:lpstr>Random Access</vt:lpstr>
      <vt:lpstr>PowerPoint Presentation</vt:lpstr>
      <vt:lpstr>ALOHA</vt:lpstr>
      <vt:lpstr>Pure ALOHA</vt:lpstr>
      <vt:lpstr>Frames in ALOHA network</vt:lpstr>
      <vt:lpstr>PowerPoint Presentation</vt:lpstr>
      <vt:lpstr>PowerPoint Presentation</vt:lpstr>
      <vt:lpstr>backoff time TB</vt:lpstr>
      <vt:lpstr>binary exponential backoff</vt:lpstr>
      <vt:lpstr>Vulnerable time</vt:lpstr>
      <vt:lpstr>PowerPoint Presentation</vt:lpstr>
      <vt:lpstr>Vulnerable time</vt:lpstr>
      <vt:lpstr>Shared ALOHA</vt:lpstr>
      <vt:lpstr>PowerPoint Presentation</vt:lpstr>
      <vt:lpstr>PowerPoint Presentation</vt:lpstr>
      <vt:lpstr>Carrier sense multiple access (CSMA)</vt:lpstr>
      <vt:lpstr>Space/time model of a collision in CSMA</vt:lpstr>
      <vt:lpstr>PowerPoint Presentation</vt:lpstr>
      <vt:lpstr>PowerPoint Presentation</vt:lpstr>
      <vt:lpstr>Vulnerable Time</vt:lpstr>
      <vt:lpstr>PowerPoint Presentation</vt:lpstr>
      <vt:lpstr>Questions</vt:lpstr>
      <vt:lpstr>Persistent methods</vt:lpstr>
      <vt:lpstr>1-persistent method</vt:lpstr>
      <vt:lpstr>Nonpersistent method</vt:lpstr>
      <vt:lpstr>p-Persistent</vt:lpstr>
      <vt:lpstr>p-Persistent</vt:lpstr>
      <vt:lpstr>PowerPoint Presentation</vt:lpstr>
      <vt:lpstr>PowerPoint Presentation</vt:lpstr>
      <vt:lpstr>PowerPoint Presentation</vt:lpstr>
      <vt:lpstr>Carrier sense multiple access with collision avoidance (CSMA/CA)</vt:lpstr>
      <vt:lpstr>Interframe Space (IFS)</vt:lpstr>
      <vt:lpstr>Contention Window</vt:lpstr>
      <vt:lpstr>PowerPoint Presentation</vt:lpstr>
      <vt:lpstr>Acknowledgment</vt:lpstr>
      <vt:lpstr>the exchange of data and control frames in time</vt:lpstr>
      <vt:lpstr>PowerPoint Presentation</vt:lpstr>
      <vt:lpstr>PowerPoint Presentation</vt:lpstr>
      <vt:lpstr>PowerPoint Presentation</vt:lpstr>
      <vt:lpstr>network allocation vector (NAV)</vt:lpstr>
      <vt:lpstr>CONTROLLED ACCESS</vt:lpstr>
      <vt:lpstr>Reservation</vt:lpstr>
      <vt:lpstr>PowerPoint Presentation</vt:lpstr>
      <vt:lpstr>Polling</vt:lpstr>
      <vt:lpstr>Select</vt:lpstr>
      <vt:lpstr>Poll</vt:lpstr>
      <vt:lpstr>PowerPoint Presentation</vt:lpstr>
      <vt:lpstr>Token Passing</vt:lpstr>
      <vt:lpstr>PowerPoint Presentation</vt:lpstr>
      <vt:lpstr>Physical ring</vt:lpstr>
      <vt:lpstr>Dual Ring</vt:lpstr>
      <vt:lpstr>Bus-Ring</vt:lpstr>
      <vt:lpstr>Star Ring</vt:lpstr>
      <vt:lpstr>CHANNELIZATION</vt:lpstr>
      <vt:lpstr>Frequency-division multiple access (FDMA)</vt:lpstr>
      <vt:lpstr>PowerPoint Presentation</vt:lpstr>
      <vt:lpstr>PowerPoint Presentation</vt:lpstr>
      <vt:lpstr>Time-division multiple access (TDMA)</vt:lpstr>
      <vt:lpstr>PowerPoint Presentation</vt:lpstr>
      <vt:lpstr>Code-division multiple access (CDMA)</vt:lpstr>
      <vt:lpstr>PowerPoint Presentation</vt:lpstr>
      <vt:lpstr>PowerPoint Presentation</vt:lpstr>
      <vt:lpstr>PowerPoint Presentation</vt:lpstr>
      <vt:lpstr>Walsh Tables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Sameer Deshpande</cp:lastModifiedBy>
  <cp:revision>739</cp:revision>
  <cp:lastPrinted>1601-01-01T00:00:00Z</cp:lastPrinted>
  <dcterms:created xsi:type="dcterms:W3CDTF">1601-01-01T00:00:00Z</dcterms:created>
  <dcterms:modified xsi:type="dcterms:W3CDTF">2023-06-24T16:22:38Z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