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608" r:id="rId2"/>
    <p:sldId id="537" r:id="rId3"/>
    <p:sldId id="600" r:id="rId4"/>
    <p:sldId id="538" r:id="rId5"/>
    <p:sldId id="518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635" r:id="rId14"/>
    <p:sldId id="602" r:id="rId15"/>
    <p:sldId id="589" r:id="rId16"/>
    <p:sldId id="592" r:id="rId17"/>
    <p:sldId id="591" r:id="rId18"/>
    <p:sldId id="629" r:id="rId19"/>
    <p:sldId id="630" r:id="rId20"/>
    <p:sldId id="626" r:id="rId21"/>
    <p:sldId id="523" r:id="rId22"/>
    <p:sldId id="593" r:id="rId23"/>
    <p:sldId id="524" r:id="rId24"/>
    <p:sldId id="544" r:id="rId25"/>
    <p:sldId id="594" r:id="rId26"/>
    <p:sldId id="525" r:id="rId27"/>
    <p:sldId id="597" r:id="rId28"/>
    <p:sldId id="599" r:id="rId29"/>
    <p:sldId id="557" r:id="rId30"/>
    <p:sldId id="606" r:id="rId31"/>
    <p:sldId id="603" r:id="rId32"/>
    <p:sldId id="527" r:id="rId33"/>
    <p:sldId id="613" r:id="rId34"/>
    <p:sldId id="556" r:id="rId35"/>
    <p:sldId id="528" r:id="rId36"/>
    <p:sldId id="598" r:id="rId37"/>
    <p:sldId id="530" r:id="rId38"/>
    <p:sldId id="620" r:id="rId39"/>
    <p:sldId id="622" r:id="rId40"/>
    <p:sldId id="623" r:id="rId41"/>
    <p:sldId id="624" r:id="rId42"/>
    <p:sldId id="625" r:id="rId43"/>
    <p:sldId id="618" r:id="rId44"/>
    <p:sldId id="533" r:id="rId45"/>
    <p:sldId id="558" r:id="rId46"/>
    <p:sldId id="534" r:id="rId47"/>
    <p:sldId id="607" r:id="rId48"/>
    <p:sldId id="535" r:id="rId49"/>
    <p:sldId id="611" r:id="rId50"/>
    <p:sldId id="541" r:id="rId51"/>
    <p:sldId id="559" r:id="rId52"/>
    <p:sldId id="542" r:id="rId53"/>
    <p:sldId id="610" r:id="rId54"/>
    <p:sldId id="575" r:id="rId55"/>
    <p:sldId id="590" r:id="rId56"/>
    <p:sldId id="614" r:id="rId57"/>
    <p:sldId id="632" r:id="rId58"/>
    <p:sldId id="634" r:id="rId59"/>
    <p:sldId id="615" r:id="rId6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712"/>
  </p:normalViewPr>
  <p:slideViewPr>
    <p:cSldViewPr>
      <p:cViewPr varScale="1">
        <p:scale>
          <a:sx n="81" d="100"/>
          <a:sy n="81" d="100"/>
        </p:scale>
        <p:origin x="1637" y="53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4T16:39:14.8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0 201,'43'-45,"-21"22,0 0,1 1,1 1,51-33,-71 52,0 0,0 1,0-1,0 1,0 0,1 0,-1 0,0 0,1 1,-1 0,0 0,1 0,-1 0,7 2,-4 0,1 0,-1 1,1 0,-1 0,0 0,0 1,9 7,2 3,0 1,-2 1,0 1,21 27,-15-13,-1 2,-1 0,-3 1,0 1,-3 1,19 64,35 233,-35-68,-11 0,-11 1,-12 0,-44 330,-19-214,35-265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4T16:39:15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1,'-2'13,"0"1,0-1,-1 0,-1 0,0 0,-1 0,0-1,-10 16,-2 8,-11 26,-48 108,-80 257,78-106,66-253,3 0,-1 124,10-184,1 0,-1-1,1 1,0-1,1 1,3 10,-4-16,0 1,0-1,1 0,-1 0,1 1,0-1,-1-1,1 1,0 0,0 0,0-1,1 1,-1-1,0 1,0-1,1 0,-1 0,1 0,-1-1,1 1,4 0,28 3,0-1,0-2,1-2,57-8,-88 9,0-1,-1 1,1-1,0 0,-1 0,1-1,-1 1,1-1,-1 0,0 0,0-1,0 1,0-1,0 0,0 0,-1 0,1 0,-1-1,0 0,0 1,0-1,-1 0,1 0,-1 0,0-1,0 1,-1-1,1 1,-1-1,0 1,0-1,0-6,5-37,-3 0,-2 0,-1 0,-3 0,-2 0,-2 0,-2 1,-2 0,-23-59,21 73,-2-1,-2 2,-1 0,-1 1,-1 1,-35-39,22 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4T16:40:42.6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0 291,'0'0,"1"-1,-1 0,1 1,-1-1,1 0,-1 1,1-1,-1 1,1-1,-1 0,1 1,0 0,-1-1,1 1,0-1,0 1,-1 0,1-1,0 1,0 0,-1 0,1 0,0-1,0 1,0 0,28-4,-23 4,395-13,-220 14,309-12,166-2,946 12,-914 2,194-68,-229 25,0 41,-379 3,2237-15,1598 0,-2571 15,-668-55,-177 3,405 45,-583 8,-296-3,-179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4T16:40:44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1 121,'3'-2,"-1"0,2 0,-1 0,0 0,0 0,1 1,-1-1,0 1,1 0,0 0,-1 0,6 0,52-2,-34 3,762-5,-456 6,137 0,101-1,108 0,115 0,102 0,6670 0,-6290 3,1342-6,-1875-37,-84 2,637 34,-641 7,-635-4,0 0,29-7,-22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4T17:02:23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0,'0'4613,"0"-4564,5 118,-4-163,-1 0,0-1,1 1,-1 0,1-1,0 1,0-1,1 1,-1-1,1 0,0 1,-1-1,4 3,-3-4,1-1,-1 1,1-1,-1 0,1 0,0 0,-1 0,1-1,0 1,0-1,0 1,-1-1,1 0,0 0,0 0,0-1,3 0,191-30,-182 28,188-36,71-9,73-6,977-79,12 96,-1171 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05:49:27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0,'0'6,"1"-1,0 0,0 0,1 0,-1 0,1 0,0 0,5 7,4 13,77 209,-12 4,60 314,9 325,-25 7,-72-518,123 1188,-111 10,-64-969,3-592,1 0,0 1,0-1,1 0,-1 0,1 0,-1 1,1-1,0 0,2 4,-1-5,-1 0,1-1,0 1,0-1,-1 1,1-1,0 0,1 1,-1-1,0 0,0 0,0-1,1 1,-1 0,0-1,1 1,3-1,28 4,-1-1,1-2,0-2,52-7,-24 2,275-28,185-29,213-29,182-21,794-63,13 29,-1380 119,274-26,-172 10,-155 11,-112 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5T10:05:41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4981 1473,'0'-4,"-1"1,1-1,0 1,-1 0,1 0,-1-1,0 1,0 0,-1 0,1 0,-1 0,1 0,-1 0,0 0,0 1,0-1,0 0,-1 1,1 0,-1 0,1 0,-1 0,0 0,-5-3,-6 0,0-1,0 1,0 1,-23-3,17 2,-292-52,-515-27,-324 62,1105 21,-1641 7,1655-6,1 2,-1 0,-47 11,64-9,-1 1,1 1,0 0,1 0,0 2,0 0,0 0,-23 20,13-6,0 2,2 1,1 1,-19 29,-66 119,69-103,3 1,2 1,5 2,2 0,4 2,3 1,4 0,-7 110,15 407,11-528,2 0,4 0,2-1,3 0,3-1,3-1,2-1,51 91,-23-62,4-1,87 106,-111-159,1-2,2-1,1-2,2-1,1-3,1 0,59 30,-37-31,2-2,1-3,1-3,0-2,104 12,349 8,1176-97,-943-26,-15-54,-493 71,-211 55,0 0,-1-3,-1 0,54-38,-74 45,1-1,-2 0,1 0,-1-1,-1 0,0-1,-1 0,0-1,0 0,-2 0,0 0,0-1,6-23,-3-5,-2-1,-1 1,-1-64,-4-115,-53-423,-103-206,154 841,-101-443,-35 15,117 390,-2 0,-2 1,-2 1,-2 2,-2 1,-2 1,-1 1,-2 2,-2 2,-1 1,-2 2,-62-40,24 25,-2 4,-1 3,-156-54,-277-42,-128 43,351 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29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10272 256 0,'0'0'92'0,"0"-1"-45"0,0 0 25 0,0 0-3 16,0 0-66-16,0 0-1 0,1-1 4 0,0 0 7 0,1 0-4 15,-1-3-5-15,-1 3-7 0,1-2-2 0,1-1 0 16,-1 3 5-16,2-6 4 0,-1 2 0 0,0 0 3 16,0 0 16-16,-1 2 21 0,0 0 11 0,2-4 1 15,-1 2 23-15,0-1 11 0,0-1-6 0,-1 4 8 16,0 0-16-16,0-1-9 0,-1 3-6 0,1 0-1 0,0 0-32 0,-1 1-17 0,1-1 1 0,0 0-6 15,0 1 1-15,0 0 1 0,0 0 1 0,2 0-1 16,-1-1-11-16,0 1 8 0,0 1-7 0,-1 0 6 16,0 0-9-16,0 0 7 15,0 1 2-15,0 1 3 0,0-1 6 0,0 0 6 16,0 0 3-16,0 0 1 0,-1 0 2 0,0 0 3 16,0 0-5-16,0 0 4 0,0 0-7 0,0 1 4 0,0-1-5 15,0 1 4-15,0 0-13 0,0 1-10 0,0-2 3 16,0 7-4-16,2 2 1 0,-1-1 7 15,2 4-2-15,0-2 3 0,0 0-14 0,1 2 3 16,1-3-1-16,-2 0 3 0,1 0 7 0,-1 0-1 16,0-2-4-16,1 1 3 0,-1-1 12 0,-1-1 16 15,-1 0 6-15,0-2 1 0,0 1 13 0,1-1-25 0,-1-2 9 16,0 0-15-16,0 1-8 0,0-1-3 16,1 0-1-16,1 0 2 0,-1-1 2 0,4-1-2 0,-1 0-2 0,-3 0 1 15,4 4-10-15,-3-3 7 0,1 0-5 16,-3-2 6-16,3 2-3 0,-1-1-1 0,-1-1 0 0,4 2-1 15,-5-2-3-15,2 0-10 0,0 0-4 0,-2 0 0 0,3 0-5 16,-2 0-11-16,0 0 0 0,0 0-8 0,-1 0-31 16,0 0-56-16,0 0-25 0,0 0-23 15,-1 1-187-15</inkml:trace>
  <inkml:trace contextRef="#ctx0" brushRef="#br0" timeOffset="714.6">16139 10049 747 0,'0'0'0'0,"0"-1"6"0,0 0-59 0,0 0-42 15,0 1 6-15,1 0-15 0,0 0 23 0</inkml:trace>
  <inkml:trace contextRef="#ctx0" brushRef="#br0" timeOffset="788.6">16228 10041 277 0,'0'0'78'0,"0"0"-84"16,0 0 77-16,0 0-39 0,0 0-42 0,0-1-8 16,0 0-10-16,0 0-9 0,0 0-114 0</inkml:trace>
  <inkml:trace contextRef="#ctx0" brushRef="#br0" timeOffset="2446.23">16399 10041 946 0,'0'0'36'0,"0"0"-9"0,0-1 10 0,-1 0 0 0,0 0-31 0,1 0-9 0,0 0-4 16,0 0-2-16,0 0 2 0,0 0 7 0,0 0 4 15,0-1 0-15,0 0 1 0,0 0 0 0,0-1-9 16,0 1 5-16,0 0-5 0,0 0 6 0,0 0-1 0,0 0-3 16,-1 1 1-16,0 0-3 0,0 0 5 0,0 0-1 15,-1 0 2-15,-1 0-6 0,-3-3 2 16,-2 0 5-16,-3 0-1 0,2 1 6 0,-2 0-10 16,-1 0 2-16,3 2-3 0,-2 0 3 0,0 0 5 15,-1 0-2-15,-1 1 4 0,-1 0 1 0,1 0 6 0,-1 1-6 16,1 0 6-16,0 1 3 0,-1 2 16 0,2-2-3 15,0 1 5-15,2 0-10 0,-1 0-14 16,1 0 7-16,-2 1-10 0,0-1 4 16,2 0-5-16,0-1 0 0,1 0 0 0,0 0 4 15,2-1 3-15,-2 1-3 0,2 0 2 0,0-1-4 0,0 0-3 16,0 0-3-16,1 0-1 0,-1 0-3 0,0 0 3 16,0 0 2-16,0 1 0 0,1-1-9 0,-1 0 0 15,2 0 5-15,0 0-1 0,1 0 2 0,0 0 5 16,1 0-9-16,1-1 6 0,0 0-9 0,1 0 9 15,-2 2-1-15,2-2 3 0,-1 1-4 0,-1 0 1 16,0 1-4-16,0 0 2 0,0 2-6 0,-1 2 13 16,3 1 6-16,-2 0 1 0,1 1 3 0,1-1-15 0,-2 1 1 15,2 1-3-15,0 0 11 0,0 0-13 0,-5-1 8 16,1 0-8-16,2-1 9 0,0 1-6 0,1-1 2 16,1-1-3-16,0 1-1 0,0 1 3 0,0-1-3 0,0 0 4 0,-2 4 2 0,3-6-5 15,-1 3 2 1,1 0-3-16,0-1 3 0,0 1 1 0,0-2 0 0,0 2 0 0,0 1-3 0,0 0-4 0,0 1 1 15,0-3-2-15,0 3 5 0,0 0 2 0,0-1 2 16,0 0-1-16,1 0 5 16,1-2-8-16,-1 0 3 0,0-1-3 15,0 0 6-15,1 0 6 0,-1-2-4 0,1 0 3 16,0 1-10-16,0 0 6 0,1 0 1 0,1-1 1 0,-2 0-4 16,4 1 0-16,0 0-5 0,2-1 3 0,-1-1-3 15,0 2 6-15,0-1 1 0,0-1 1 0,1 0-7 16,0-1 6-16,1 0-3 0,-2 0 3 0,2 1-11 0,0-2 4 15,-1 0 0-15,1 1 2 0,2-1-1 0,-1 6-1 16,2 0 1-16,1-2 1 0,-3-2 8 0,3 0-8 16,0-1 0-16,0 0-2 0,1 1-2 0,-1-1 8 15,1-1-4-15,-2 0 8 0,-2 0-9 0,1 0 7 0,-2-1-5 0,-2 0 6 0,3 0-4 16,-4 0 2-16,2 0 5 0,-3 0-3 0,1-1-1 0,2 0-3 16,0-1 0-16,2-1-1 0,-1-2 0 0,3 0 8 15,-1-1-4-15,0-1 5 0,2 0-9 0,-2 1-1 16,2-2 0-16,0 0 0 0,-1-1 3 0,0 1-4 15,-1 6-1-15,-1-9 0 16,0-1 4-16,-3 1 0 0,1-2 6 0,-3-1-3 0,-1 2 6 16,-2-1 20-16,0-1-9 0,-1 0 13 0,10-3-19 15,-5 1-1-15,-1-4-2 0,-4 1 0 0,-1 1-10 0,-1-1-3 16,-2 4-2 0,0-3 1-16,-1 3 0 0,-1-1-5 0,-2 1 2 15,1 2-5-15,-1 1-5 0,-1 0-19 0,6 1-4 0,-12 2-6 16,1 0-22-16,-1 1-111 0,-2 2-45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31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7439 4864 256 0,'0'0'-70'0,"0"0"26"0</inkml:trace>
  <inkml:trace contextRef="#ctx0" brushRef="#br0" timeOffset="375.58">7449 4822 105 0,'0'0'68'0,"0"0"-18"0,0 0 59 0,0 0-11 0,0 0-60 0,0 0-24 16,0 0 0-16,0 0-7 0,-1 0 2 0,0 0-1 15,0 0 1-15,0 0 0 0,-1 0 1 0,1 0 25 16,0 0 3-16,0 0 7 0,0 0 5 0,0 0-12 16,0 1 1-16,0 0-2 0,0 0 3 0,0 0 1 15,0 0-7-15,0 0 4 0,0 0-17 0,-1 0-14 16,0 0 2-16,-1 1-6 0,-1 1 1 0,-2 1-4 16,-3 1 1-16,5-3-1 0,-1 0 16 0,4-2 0 15,0 0 3-15,0 0-2 0,-1 1 0 0,0-1-13 16,0 1 0-16,0 0-4 0,0 1-7 0,1-1 6 0,0 0-1 15,0 0 1-15,-1 0-3 0,1 0 8 16,-1 0-4-16,1-1 4 0,0 0-4 0,-1 0 0 0,1 0 4 16,0 0-3-16,0 0-1 0,0 0 5 0,0 0-7 15,0 0 7-15,0 0-10 0,0 0 3 0,0 0 4 16,0 0-1-16,0 0 1 0,0 0 3 0,0 0-5 0,0 0 7 16,0 0 15-16,0 0 13 0,1 0-3 0,-1 0 3 15,-1 1-19-15,1-1-7 0,0 1 2 0,0 0-3 16,0 0 1-16,0 0-9 0,0 0 0 0,0 0-4 15,0 0-7-15,0 0 6 0,0 0 0 0,-1 1 0 0,0-1-8 16,0 0-44-16,0 0-38 0,0 0-24 16,0 0-356-16</inkml:trace>
  <inkml:trace contextRef="#ctx0" brushRef="#br0" timeOffset="2062.46">11505 16717 571 0,'0'0'0'16,"0"0"50"-16,-1 0-1 0,0 0 2 0,0 0 5 0,0 0-30 16,0 0 11-16,0 0 38 0,-1 0-5 0,0 1 3 15,0 1-44-15,0-1-20 0,-1 0-2 0,1 0-6 16,0 0 2-16,0 0 0 0,0 0-3 0,0 0 0 16,0 0-13-16,0 0-103 0,1 0-31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7" tIns="45784" rIns="91577" bIns="4578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1980-C1C8-4457-9F6A-96D532D2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customXml" Target="../ink/ink6.x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1.png"/><Relationship Id="rId7" Type="http://schemas.openxmlformats.org/officeDocument/2006/relationships/image" Target="../media/image38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7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6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4.w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1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60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Basic Concepts and Techniques</a:t>
            </a:r>
            <a:endParaRPr lang="en-US" sz="2800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9450"/>
            <a:ext cx="81534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Lecture Notes for Chapter 3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Tan, Steinbach, Karpatne,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050B-5B97-4A44-AE00-4839CE3932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6A76-0A06-4DED-8B91-B0EE654D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4600" imgH="1600200" progId="Word.Document.8">
                  <p:embed/>
                </p:oleObj>
              </mc:Choice>
              <mc:Fallback>
                <p:oleObj name="Document" r:id="rId2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F8AD1-81E6-466A-A329-F412ABE3CB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0500" imgH="1562100" progId="Word.Document.8">
                  <p:embed/>
                </p:oleObj>
              </mc:Choice>
              <mc:Fallback>
                <p:oleObj name="Document" r:id="rId2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6F20-2D52-417B-962D-2AF9AB48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87E7-DF44-467E-B58D-798AAF2680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102B-9290-40B9-902F-8D9BF8BF9E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83EC-A45F-4EC0-B522-0C8F3E6CD1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579595-D86F-7FC1-DFF9-E652361E1802}"/>
                  </a:ext>
                </a:extLst>
              </p14:cNvPr>
              <p14:cNvContentPartPr/>
              <p14:nvPr/>
            </p14:nvContentPartPr>
            <p14:xfrm>
              <a:off x="7343540" y="1209585"/>
              <a:ext cx="262800" cy="105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579595-D86F-7FC1-DFF9-E652361E1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9540" y="1101945"/>
                <a:ext cx="37044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81212F-5DA4-3ACC-D264-089C772754B7}"/>
                  </a:ext>
                </a:extLst>
              </p14:cNvPr>
              <p14:cNvContentPartPr/>
              <p14:nvPr/>
            </p14:nvContentPartPr>
            <p14:xfrm>
              <a:off x="7397180" y="2686305"/>
              <a:ext cx="154080" cy="57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81212F-5DA4-3ACC-D264-089C77275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3180" y="2578665"/>
                <a:ext cx="261720" cy="78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971E-063A-421F-B81A-C5AE59EFEE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Let D</a:t>
            </a:r>
            <a:r>
              <a:rPr lang="en-US" sz="2000" baseline="-25000">
                <a:cs typeface="+mn-cs"/>
              </a:rPr>
              <a:t>t</a:t>
            </a:r>
            <a:r>
              <a:rPr lang="en-US" sz="200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the same class y</a:t>
            </a:r>
            <a:r>
              <a:rPr lang="en-US" sz="2000" baseline="-25000"/>
              <a:t>t</a:t>
            </a:r>
            <a:r>
              <a:rPr lang="en-US" sz="2000"/>
              <a:t>, then t is a leaf node labeled as y</a:t>
            </a:r>
            <a:r>
              <a:rPr lang="en-US" sz="2000" baseline="-25000"/>
              <a:t>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>
            <a:extLst>
              <a:ext uri="{FF2B5EF4-FFF2-40B4-BE49-F238E27FC236}">
                <a16:creationId xmlns:a16="http://schemas.microsoft.com/office/drawing/2014/main" id="{22149E8B-C419-4FBD-AE16-6FC670E8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>
            <a:extLst>
              <a:ext uri="{FF2B5EF4-FFF2-40B4-BE49-F238E27FC236}">
                <a16:creationId xmlns:a16="http://schemas.microsoft.com/office/drawing/2014/main" id="{41CBB8FC-6869-4033-A8AB-0BD2341FC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>
            <a:extLst>
              <a:ext uri="{FF2B5EF4-FFF2-40B4-BE49-F238E27FC236}">
                <a16:creationId xmlns:a16="http://schemas.microsoft.com/office/drawing/2014/main" id="{7EEB5828-06C8-4232-AB96-10FA60D7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>
            <a:extLst>
              <a:ext uri="{FF2B5EF4-FFF2-40B4-BE49-F238E27FC236}">
                <a16:creationId xmlns:a16="http://schemas.microsoft.com/office/drawing/2014/main" id="{AD977740-5001-4B4A-8AD9-702811AD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>
            <a:extLst>
              <a:ext uri="{FF2B5EF4-FFF2-40B4-BE49-F238E27FC236}">
                <a16:creationId xmlns:a16="http://schemas.microsoft.com/office/drawing/2014/main" id="{FC7DE917-44FB-491E-935A-E4C845488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DD21F39-B618-45D5-A6C5-1C153D3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>
            <a:extLst>
              <a:ext uri="{FF2B5EF4-FFF2-40B4-BE49-F238E27FC236}">
                <a16:creationId xmlns:a16="http://schemas.microsoft.com/office/drawing/2014/main" id="{7C8902AE-44B0-45F4-8544-9CEDFD7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770D-1B68-4D94-8FD5-9AC763B689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22C72-C6F6-493E-8BED-D3197F38F7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0080-F728-4A0B-B7BE-9FA7958A6F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D35B-C9A3-414B-BD13-7FADBE885D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Each record is by characterized by a tuple (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,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), where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is the attribute set and </a:t>
            </a:r>
            <a:r>
              <a:rPr lang="en-US" i="1">
                <a:latin typeface="Times New Roman" charset="0"/>
              </a:rPr>
              <a:t>y </a:t>
            </a:r>
            <a:r>
              <a:rPr lang="en-US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: class, response, dependent variable, output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Learn a model that maps each attribute set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into one of the predefined class labels </a:t>
            </a:r>
            <a:r>
              <a:rPr lang="en-US" i="1"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A8E8-34E1-49C0-938E-437D52E252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E90B-7AC8-49CA-A11B-99812A38B6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2C59-1A5D-44CE-8827-CE3CD5F577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AF3E42-EA08-70CC-0FC8-6BBEC8DD4261}"/>
                  </a:ext>
                </a:extLst>
              </p14:cNvPr>
              <p14:cNvContentPartPr/>
              <p14:nvPr/>
            </p14:nvContentPartPr>
            <p14:xfrm>
              <a:off x="1404620" y="4834785"/>
              <a:ext cx="6525360" cy="10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AF3E42-EA08-70CC-0FC8-6BBEC8DD42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620" y="4726785"/>
                <a:ext cx="66330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5F60CA-D7AC-3BEA-A192-C0AFC18BE80C}"/>
                  </a:ext>
                </a:extLst>
              </p14:cNvPr>
              <p14:cNvContentPartPr/>
              <p14:nvPr/>
            </p14:nvContentPartPr>
            <p14:xfrm>
              <a:off x="1178180" y="5357865"/>
              <a:ext cx="7055640" cy="4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5F60CA-D7AC-3BEA-A192-C0AFC18BE8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540" y="5249865"/>
                <a:ext cx="7163280" cy="25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5604A-AC66-4ADB-8076-E9F53358C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2184400" progId="Visio.Drawing.6">
                  <p:embed/>
                </p:oleObj>
              </mc:Choice>
              <mc:Fallback>
                <p:oleObj name="Visio" r:id="rId2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C8D4-1257-44F7-BDBB-51FB816963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2400" imgH="2120900" progId="Visio.Drawing.6">
                  <p:embed/>
                </p:oleObj>
              </mc:Choice>
              <mc:Fallback>
                <p:oleObj name="Visio" r:id="rId2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57700" imgH="2324100" progId="Visio.Drawing.6">
                  <p:embed/>
                </p:oleObj>
              </mc:Choice>
              <mc:Fallback>
                <p:oleObj name="Visio" r:id="rId4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7700" imgH="2324100" progId="Visio.Drawing.6">
                  <p:embed/>
                </p:oleObj>
              </mc:Choice>
              <mc:Fallback>
                <p:oleObj name="Visio" r:id="rId6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67C7-34B0-41AD-9084-5A31138D2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47100" imgH="3695700" progId="Visio.Drawing.6">
                  <p:embed/>
                </p:oleObj>
              </mc:Choice>
              <mc:Fallback>
                <p:oleObj name="Visio" r:id="rId2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79055-9444-4DAA-A321-5736FBCD0D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C31AC-2B90-4B6B-B916-A46B6DB29C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0E319-76AC-4C15-903D-8F6EFEEA65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Nodes with </a:t>
            </a:r>
            <a:r>
              <a:rPr lang="en-US">
                <a:solidFill>
                  <a:srgbClr val="FF0000"/>
                </a:solidFill>
              </a:rPr>
              <a:t>purer</a:t>
            </a:r>
            <a:r>
              <a:rPr lang="en-US"/>
              <a:t> class distribution are preferred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400" imgH="596900" progId="Visio.Drawing.6">
                  <p:embed/>
                </p:oleObj>
              </mc:Choice>
              <mc:Fallback>
                <p:oleObj name="Visio" r:id="rId2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400" imgH="596900" progId="Visio.Drawing.6">
                  <p:embed/>
                </p:oleObj>
              </mc:Choice>
              <mc:Fallback>
                <p:oleObj name="Visio" r:id="rId4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0309-BC5B-493A-933F-34962B8425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C6FE7-BFB7-4D58-AB43-F2AED9FCB9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2C37-694C-4D2C-A565-B598115FE6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Compute 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02057-6E88-4776-B3DD-90DE09D18D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7400" imgH="1397000" progId="Word.Document.8">
                  <p:embed/>
                </p:oleObj>
              </mc:Choice>
              <mc:Fallback>
                <p:oleObj name="Document" r:id="rId2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7400" imgH="1397000" progId="Word.Document.8">
                  <p:embed/>
                </p:oleObj>
              </mc:Choice>
              <mc:Fallback>
                <p:oleObj name="Document" r:id="rId4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40100" imgH="1397000" progId="Word.Document.8">
                  <p:embed/>
                </p:oleObj>
              </mc:Choice>
              <mc:Fallback>
                <p:oleObj name="Document" r:id="rId6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800" imgH="1397000" progId="Word.Document.8">
                  <p:embed/>
                </p:oleObj>
              </mc:Choice>
              <mc:Fallback>
                <p:oleObj name="Document" r:id="rId8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340100" imgH="1397000" progId="Word.Document.8">
                  <p:embed/>
                </p:oleObj>
              </mc:Choice>
              <mc:Fallback>
                <p:oleObj name="Document" r:id="rId10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3B8D-F2AC-418D-A4C2-A8C55B876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Gini index is used in decision tree algorithms such as CART, SLIQ, SPRINT</a:t>
                </a:r>
                <a:endParaRPr lang="en-US" sz="3200" dirty="0"/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440" t="-1966" r="-1245" b="-17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3DB75-DC55-416D-B0CC-C3A3313F87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4220" imgH="1970532" progId="Word.Document.8">
                  <p:embed/>
                </p:oleObj>
              </mc:Choice>
              <mc:Fallback>
                <p:oleObj name="Document" r:id="rId2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4220" imgH="1970532" progId="Word.Document.8">
                  <p:embed/>
                </p:oleObj>
              </mc:Choice>
              <mc:Fallback>
                <p:oleObj name="Document" r:id="rId4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4220" imgH="1970532" progId="Word.Document.8">
                  <p:embed/>
                </p:oleObj>
              </mc:Choice>
              <mc:Fallback>
                <p:oleObj name="Document" r:id="rId6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4220" imgH="1970532" progId="Word.Document.8">
                  <p:embed/>
                </p:oleObj>
              </mc:Choice>
              <mc:Fallback>
                <p:oleObj name="Document" r:id="rId8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EDE1-1A11-4217-9072-722C008D2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E4E7-BC89-4A57-B641-77BA45BDA8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5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CDD8-7579-4DB7-906F-22AD38AE82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87700" imgH="3048000" progId="Word.Document.8">
                  <p:embed/>
                </p:oleObj>
              </mc:Choice>
              <mc:Fallback>
                <p:oleObj name="Document" r:id="rId2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5932" imgH="2548128" progId="Word.Document.8">
                  <p:embed/>
                </p:oleObj>
              </mc:Choice>
              <mc:Fallback>
                <p:oleObj name="Document" r:id="rId4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527C-5809-4F45-B80F-980909BB8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4000500" progId="Word.Document.8">
                  <p:embed/>
                </p:oleObj>
              </mc:Choice>
              <mc:Fallback>
                <p:oleObj name="Document" r:id="rId2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210300" imgH="3187700" progId="Word.Document.8">
                  <p:embed/>
                </p:oleObj>
              </mc:Choice>
              <mc:Fallback>
                <p:oleObj name="Document" r:id="rId6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C730F-DEE4-4F3F-BE43-8CEB3E281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9A907A-2439-238B-6543-E43B979B2460}"/>
                  </a:ext>
                </a:extLst>
              </p14:cNvPr>
              <p14:cNvContentPartPr/>
              <p14:nvPr/>
            </p14:nvContentPartPr>
            <p14:xfrm>
              <a:off x="7842860" y="1847505"/>
              <a:ext cx="1417320" cy="176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9A907A-2439-238B-6543-E43B979B24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9220" y="1739505"/>
                <a:ext cx="1524960" cy="197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76900" imgH="5778500" progId="Word.Document.8">
                  <p:embed/>
                </p:oleObj>
              </mc:Choice>
              <mc:Fallback>
                <p:oleObj name="Document" r:id="rId3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03FE7-3FDE-4E79-A43F-D262DD59F8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E81EE9-E86E-CCE9-ED45-0BE34B31F7AA}"/>
                  </a:ext>
                </a:extLst>
              </p14:cNvPr>
              <p14:cNvContentPartPr/>
              <p14:nvPr/>
            </p14:nvContentPartPr>
            <p14:xfrm>
              <a:off x="5021400" y="3040200"/>
              <a:ext cx="3248640" cy="252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E81EE9-E86E-CCE9-ED45-0BE34B31F7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7760" y="2932200"/>
                <a:ext cx="3356280" cy="273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8612-2564-4265-AE71-6CB3C8E96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B2C6-096E-43D2-A54D-F01C3BBE5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72" y="1284111"/>
            <a:ext cx="52607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24CD-78BD-4597-AA93-14F782BAF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31DF-2A8B-4708-B891-92737D770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70E9-25E1-40FC-B85B-D2A2772A7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353" r="-1182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72C1-8DB5-465A-9A64-7EE78D483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B12BE-7C81-4EE5-B01E-8F6425C7F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838F9-5C30-4C1D-A60C-107CF9C38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52000" imgH="2247900" progId="Visio.Drawing.6">
                  <p:embed/>
                </p:oleObj>
              </mc:Choice>
              <mc:Fallback>
                <p:oleObj name="Visio" r:id="rId2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2416-6DA2-40BE-8B46-D1BDAB47E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C68F-7702-4E57-ABCE-34ED6D6A9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BF689-0405-4689-8AA8-F20C26087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4231-EC7E-4712-8238-A33C4AAA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3E6C-8C53-4DCA-B1CD-98445265A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2C0FD-1643-413F-A280-453E2180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B0E44-C254-449D-B370-51531115C0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76600" imgH="2552700" progId="Word.Document.8">
                  <p:embed/>
                </p:oleObj>
              </mc:Choice>
              <mc:Fallback>
                <p:oleObj name="Document" r:id="rId6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3EAF0-DDE0-4C59-AA56-F6B0E9FB8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35BD6B-405E-E3D4-9F78-146775B8F3E8}"/>
                  </a:ext>
                </a:extLst>
              </p14:cNvPr>
              <p14:cNvContentPartPr/>
              <p14:nvPr/>
            </p14:nvContentPartPr>
            <p14:xfrm>
              <a:off x="4805900" y="4909305"/>
              <a:ext cx="2017440" cy="16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35BD6B-405E-E3D4-9F78-146775B8F3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1900" y="4801665"/>
                <a:ext cx="2125080" cy="185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8AFE2-E916-42F8-A85A-3ED6DECDB5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"/>
            <a:ext cx="8280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BE18-74D9-43DA-9E87-15853FE7F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381000" y="31750"/>
            <a:ext cx="82804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Handling interactions</a:t>
            </a:r>
            <a:endParaRPr lang="en-US" kern="0" dirty="0"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j-cs"/>
              </a:rPr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BD1B-5CAF-42B1-ADBE-CB541951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533400"/>
          </a:xfrm>
        </p:spPr>
        <p:txBody>
          <a:bodyPr/>
          <a:lstStyle/>
          <a:p>
            <a:pPr>
              <a:defRPr/>
            </a:pPr>
            <a:r>
              <a:rPr lang="en-US" sz="2300">
                <a:cs typeface="+mj-cs"/>
              </a:rPr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828800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524000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89F7-C102-427A-AE70-6967FA4433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59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722920" y="3593520"/>
              <a:ext cx="210960" cy="18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360" y="3587400"/>
                <a:ext cx="227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38800" y="1735920"/>
              <a:ext cx="1503360" cy="428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760" y="1730880"/>
                <a:ext cx="1513080" cy="42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44E44-FB63-46B6-833E-C93F7C5017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981C-5DEE-425C-BDF5-8C2167962D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EB539-80C1-4112-B74F-9A76F3E5A1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43500" imgH="1600200" progId="Word.Document.8">
                  <p:embed/>
                </p:oleObj>
              </mc:Choice>
              <mc:Fallback>
                <p:oleObj name="Document" r:id="rId2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FD10-0A33-4956-BDBE-AB42698458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788</TotalTime>
  <Pages>3</Pages>
  <Words>3303</Words>
  <Application>Microsoft Office PowerPoint</Application>
  <PresentationFormat>On-screen Show (4:3)</PresentationFormat>
  <Paragraphs>747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ＭＳ Ｐゴシック</vt:lpstr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Visio</vt:lpstr>
      <vt:lpstr>Document</vt:lpstr>
      <vt:lpstr>Data Mining  Classification: Basic Concepts and Techniques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Limitations of single attribute-based decision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Sameer Deshpande</cp:lastModifiedBy>
  <cp:revision>77</cp:revision>
  <cp:lastPrinted>2019-08-23T17:53:06Z</cp:lastPrinted>
  <dcterms:created xsi:type="dcterms:W3CDTF">2018-02-14T20:41:00Z</dcterms:created>
  <dcterms:modified xsi:type="dcterms:W3CDTF">2024-02-15T10:28:09Z</dcterms:modified>
</cp:coreProperties>
</file>