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handoutMasterIdLst>
    <p:handoutMasterId r:id="rId51"/>
  </p:handoutMasterIdLst>
  <p:sldIdLst>
    <p:sldId id="256" r:id="rId2"/>
    <p:sldId id="293" r:id="rId3"/>
    <p:sldId id="296" r:id="rId4"/>
    <p:sldId id="324" r:id="rId5"/>
    <p:sldId id="297" r:id="rId6"/>
    <p:sldId id="298" r:id="rId7"/>
    <p:sldId id="299" r:id="rId8"/>
    <p:sldId id="300" r:id="rId9"/>
    <p:sldId id="301" r:id="rId10"/>
    <p:sldId id="302" r:id="rId11"/>
    <p:sldId id="303" r:id="rId12"/>
    <p:sldId id="304" r:id="rId13"/>
    <p:sldId id="305" r:id="rId14"/>
    <p:sldId id="307" r:id="rId15"/>
    <p:sldId id="308" r:id="rId16"/>
    <p:sldId id="309" r:id="rId17"/>
    <p:sldId id="310" r:id="rId18"/>
    <p:sldId id="311" r:id="rId19"/>
    <p:sldId id="312" r:id="rId20"/>
    <p:sldId id="313" r:id="rId21"/>
    <p:sldId id="306" r:id="rId22"/>
    <p:sldId id="258" r:id="rId23"/>
    <p:sldId id="259" r:id="rId24"/>
    <p:sldId id="260" r:id="rId25"/>
    <p:sldId id="261" r:id="rId26"/>
    <p:sldId id="262" r:id="rId27"/>
    <p:sldId id="263" r:id="rId28"/>
    <p:sldId id="264" r:id="rId29"/>
    <p:sldId id="265" r:id="rId30"/>
    <p:sldId id="314" r:id="rId31"/>
    <p:sldId id="315" r:id="rId32"/>
    <p:sldId id="316" r:id="rId33"/>
    <p:sldId id="317" r:id="rId34"/>
    <p:sldId id="318" r:id="rId35"/>
    <p:sldId id="321" r:id="rId36"/>
    <p:sldId id="322" r:id="rId37"/>
    <p:sldId id="323" r:id="rId38"/>
    <p:sldId id="320" r:id="rId39"/>
    <p:sldId id="266" r:id="rId40"/>
    <p:sldId id="267" r:id="rId41"/>
    <p:sldId id="268" r:id="rId42"/>
    <p:sldId id="269" r:id="rId43"/>
    <p:sldId id="270" r:id="rId44"/>
    <p:sldId id="271" r:id="rId45"/>
    <p:sldId id="273" r:id="rId46"/>
    <p:sldId id="274" r:id="rId47"/>
    <p:sldId id="275" r:id="rId48"/>
    <p:sldId id="325" r:id="rId4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008000"/>
    <a:srgbClr val="0000FF"/>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5" autoAdjust="0"/>
    <p:restoredTop sz="70870" autoAdjust="0"/>
  </p:normalViewPr>
  <p:slideViewPr>
    <p:cSldViewPr>
      <p:cViewPr>
        <p:scale>
          <a:sx n="76" d="100"/>
          <a:sy n="76" d="100"/>
        </p:scale>
        <p:origin x="-1188" y="-1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546"/>
    </p:cViewPr>
  </p:sorterViewPr>
  <p:notesViewPr>
    <p:cSldViewPr>
      <p:cViewPr varScale="1">
        <p:scale>
          <a:sx n="53" d="100"/>
          <a:sy n="53" d="100"/>
        </p:scale>
        <p:origin x="-183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D3E28C4F-4FE9-4D22-93D8-487A4D01D983}" type="datetimeFigureOut">
              <a:rPr lang="en-US" smtClean="0"/>
              <a:pPr/>
              <a:t>2/29/2016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E18CB36-612C-4E4A-AC83-E89476AEC2BF}" type="datetimeFigureOut">
              <a:rPr lang="en-US" smtClean="0"/>
              <a:pPr/>
              <a:t>2/29/2016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are going to take up a number of interesting algorithms</a:t>
            </a:r>
            <a:r>
              <a:rPr lang="en-US" baseline="0" dirty="0" smtClean="0"/>
              <a:t> that compute useful properties of entire streams without storing the entire stream or most of it.  Here, unlike our previous discussions about streams, we are not just interested in querying a window of recent items, but of learning something about the entire stream.</a:t>
            </a:r>
          </a:p>
          <a:p>
            <a:endParaRPr lang="en-US" baseline="0" dirty="0" smtClean="0"/>
          </a:p>
          <a:p>
            <a:r>
              <a:rPr lang="en-US" baseline="0" dirty="0" smtClean="0"/>
              <a:t>First, we’ll look at Bloom filters.  This trick enables us to select only those items in a stream that are on some list of items, even if the number of items on the list is so large that we cannot do a comparison of each stream element with each of the list.</a:t>
            </a:r>
          </a:p>
          <a:p>
            <a:endParaRPr lang="en-US" baseline="0" dirty="0" smtClean="0"/>
          </a:p>
          <a:p>
            <a:r>
              <a:rPr lang="en-US" baseline="0" dirty="0" smtClean="0"/>
              <a:t>Next, we’ll look at random sampling of streams in a way that allows us to be consistent about which items we select, even if we see an item many times in the stream.</a:t>
            </a:r>
          </a:p>
          <a:p>
            <a:endParaRPr lang="en-US" baseline="0" dirty="0" smtClean="0"/>
          </a:p>
          <a:p>
            <a:r>
              <a:rPr lang="en-US" baseline="0" dirty="0" smtClean="0"/>
              <a:t>An interesting problem that comes up in many different applications is estimating the number of distinct items in a stream.  The obvious approach, where we list all the items we have seen so far and compare each new item with each of them can require too much time and space, even if we use an indexing scheme like a hash table to make the test efficient.  If we are willing to forego an exact answer and be content with an estimate, we can do something much more space-efficient.</a:t>
            </a:r>
          </a:p>
          <a:p>
            <a:endParaRPr lang="en-US" baseline="0" dirty="0" smtClean="0"/>
          </a:p>
          <a:p>
            <a:r>
              <a:rPr lang="en-US" baseline="0" dirty="0" smtClean="0"/>
              <a:t>Finally, we’ll talk about the idea of “moments” of a stream.  The number of distinct items turns out to be the special case of </a:t>
            </a:r>
            <a:r>
              <a:rPr lang="en-US" baseline="0" dirty="0" err="1" smtClean="0"/>
              <a:t>zeroth</a:t>
            </a:r>
            <a:r>
              <a:rPr lang="en-US" baseline="0" dirty="0" smtClean="0"/>
              <a:t> moments, but we’ll give the general definition when we arrive at the topic of moments.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like to think of picking random bits of a Bloom filter to set to 1 as throwing</a:t>
            </a:r>
            <a:r>
              <a:rPr lang="en-US" baseline="0" dirty="0" smtClean="0"/>
              <a:t> darts at a collection of targets – one target for each bit of the array.  So suppose we have d darts.  In our intended application, d would be the product of the number of inserted items times the number of hash functions.   Also, let there be t targets. t would be the number of bits of the array.</a:t>
            </a:r>
          </a:p>
          <a:p>
            <a:endParaRPr lang="en-US" baseline="0" dirty="0" smtClean="0"/>
          </a:p>
          <a:p>
            <a:r>
              <a:rPr lang="en-US" baseline="0" dirty="0" smtClean="0"/>
              <a:t>Click 1: What we want to know is how many targets are hit by at least one dart.  These are the bits that get set to 1.</a:t>
            </a:r>
          </a:p>
          <a:p>
            <a:endParaRPr lang="en-US" baseline="0" dirty="0" smtClean="0"/>
          </a:p>
          <a:p>
            <a:r>
              <a:rPr lang="en-US" baseline="0" dirty="0" smtClean="0"/>
              <a:t>Click 2: To calculate this number, start with the observation that if we throw one dart, the probability that a given target is hit is 1/t.</a:t>
            </a:r>
          </a:p>
          <a:p>
            <a:endParaRPr lang="en-US" baseline="0" dirty="0" smtClean="0"/>
          </a:p>
          <a:p>
            <a:r>
              <a:rPr lang="en-US" baseline="0" dirty="0" smtClean="0"/>
              <a:t>Click 3: And if we throw d darts, the probability that none hit the target, that is, the bit remains 0, is (1-1/t) to the power d.  That is, 1-1/t (POINT) is the probability one dart does not hit, and when we raise this to the d-</a:t>
            </a:r>
            <a:r>
              <a:rPr lang="en-US" baseline="0" dirty="0" err="1" smtClean="0"/>
              <a:t>th</a:t>
            </a:r>
            <a:r>
              <a:rPr lang="en-US" baseline="0" dirty="0" smtClean="0"/>
              <a:t> power we get the probability that no dart hits.</a:t>
            </a:r>
          </a:p>
          <a:p>
            <a:endParaRPr lang="en-US" baseline="0" dirty="0" smtClean="0"/>
          </a:p>
          <a:p>
            <a:r>
              <a:rPr lang="en-US" baseline="0" dirty="0" smtClean="0"/>
              <a:t>Click 4: I’m going to rewrite the power d as t times d over t (POINT).  Obviously that’s just another way of writing d.  But the reason I want to do that is that this part, 1-1/t raised to the t-</a:t>
            </a:r>
            <a:r>
              <a:rPr lang="en-US" baseline="0" dirty="0" err="1" smtClean="0"/>
              <a:t>th</a:t>
            </a:r>
            <a:r>
              <a:rPr lang="en-US" baseline="0" dirty="0" smtClean="0"/>
              <a:t> power (POINT)  has a well known approximation, as long as t is large.  It is 1/e (DRAW), where e is the base of natural logarithms.  1/e is about 0.37.   In this case, t is certainly large, since it is the number of bits in the array.  Thus, a very good approximation to the fraction of 0’s that remain is e to the minus d/t (POINT).  I write it this way, since 1/e is the same as e to the -1.</a:t>
            </a:r>
          </a:p>
        </p:txBody>
      </p:sp>
      <p:sp>
        <p:nvSpPr>
          <p:cNvPr id="4" name="Slide Number Placeholder 3"/>
          <p:cNvSpPr>
            <a:spLocks noGrp="1"/>
          </p:cNvSpPr>
          <p:nvPr>
            <p:ph type="sldNum" sz="quarter" idx="10"/>
          </p:nvPr>
        </p:nvSpPr>
        <p:spPr/>
        <p:txBody>
          <a:bodyPr/>
          <a:lstStyle/>
          <a:p>
            <a:fld id="{EE707532-839C-41A2-9E71-D5288AEAE66A}" type="slidenum">
              <a:rPr lang="en-US" smtClean="0"/>
              <a:pPr/>
              <a:t>11</a:t>
            </a:fld>
            <a:endParaRPr lang="en-US"/>
          </a:p>
        </p:txBody>
      </p:sp>
    </p:spTree>
    <p:extLst>
      <p:ext uri="{BB962C8B-B14F-4D97-AF65-F5344CB8AC3E}">
        <p14:creationId xmlns:p14="http://schemas.microsoft.com/office/powerpoint/2010/main" val="1101346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r>
              <a:rPr lang="en-US" baseline="0" dirty="0" smtClean="0"/>
              <a:t> let’s use a Bloom filter consisting of a billion bits, and let’s use five hash functions.  Suppose we insert a hundred million elements.</a:t>
            </a:r>
          </a:p>
          <a:p>
            <a:endParaRPr lang="en-US" baseline="0" dirty="0" smtClean="0"/>
          </a:p>
          <a:p>
            <a:r>
              <a:rPr lang="en-US" baseline="0" dirty="0" smtClean="0"/>
              <a:t>Click 1: Then we do half a billion hashes, so we might set to 1 as many as half the bits of the array.  In terms of darts and targets, t is a billion targets, and d is five hundred million darts, or half of t.</a:t>
            </a:r>
          </a:p>
          <a:p>
            <a:endParaRPr lang="en-US" baseline="0" dirty="0" smtClean="0"/>
          </a:p>
          <a:p>
            <a:r>
              <a:rPr lang="en-US" baseline="0" dirty="0" smtClean="0"/>
              <a:t>Click 2: Using the formula we derived on the previous slide, the fraction of bits that remain 0 will be e to the minus d/t, or e to the minus ½.  This value is .607.</a:t>
            </a:r>
          </a:p>
          <a:p>
            <a:endParaRPr lang="en-US" baseline="0" dirty="0" smtClean="0"/>
          </a:p>
          <a:p>
            <a:r>
              <a:rPr lang="en-US" baseline="0" dirty="0" smtClean="0"/>
              <a:t>Click 3: Or put another way, the fraction of 1’s will be .393, somewhat less than half.  The fact that it is less than half is explained by the existence of collisions as we apply all the hash functions to all the elements that are inserted.</a:t>
            </a:r>
          </a:p>
          <a:p>
            <a:endParaRPr lang="en-US" baseline="0" dirty="0" smtClean="0"/>
          </a:p>
          <a:p>
            <a:r>
              <a:rPr lang="en-US" baseline="0" dirty="0" smtClean="0"/>
              <a:t>Click 4: From this information, we can calculate the probability of a false positive.  For element y to be a false positive, all five hash functions must take it to bits that are 1.  The probability of one hash function doing so is .393, and the probability that all five do is that raised to the 5</a:t>
            </a:r>
            <a:r>
              <a:rPr lang="en-US" baseline="30000" dirty="0" smtClean="0"/>
              <a:t>th</a:t>
            </a:r>
            <a:r>
              <a:rPr lang="en-US" baseline="0" dirty="0" smtClean="0"/>
              <a:t> power, or .00937.  That’s a little less than one percent.</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12</a:t>
            </a:fld>
            <a:endParaRPr lang="en-US"/>
          </a:p>
        </p:txBody>
      </p:sp>
    </p:spTree>
    <p:extLst>
      <p:ext uri="{BB962C8B-B14F-4D97-AF65-F5344CB8AC3E}">
        <p14:creationId xmlns:p14="http://schemas.microsoft.com/office/powerpoint/2010/main" val="1790694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data in a stream is arriving too rapidly</a:t>
            </a:r>
            <a:r>
              <a:rPr lang="en-US" baseline="0" dirty="0" smtClean="0"/>
              <a:t>, we may not want to, or need to, look at every stream element.  Perhaps we can get by with just a small sample of the values in the stream.  But we have to worry about two things.  First, the sample better be unbiased.  Second, the sampling process must preserve the answer to the query or queries we want to ask about the data.</a:t>
            </a:r>
          </a:p>
          <a:p>
            <a:endParaRPr lang="en-US" baseline="0" dirty="0" smtClean="0"/>
          </a:p>
          <a:p>
            <a:r>
              <a:rPr lang="en-US" baseline="0" dirty="0" smtClean="0"/>
              <a:t>Unbiased sampling is not hard.  But carelessly choosing how we sample can distort the results of queries.  So after a discussion of the pitfalls, we’ll see a method that preserves the answer to a given query, introducing only the noise that comes from the fact that we are sampling at random.</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up an example.  Google</a:t>
            </a:r>
            <a:r>
              <a:rPr lang="en-US" baseline="0" dirty="0" smtClean="0"/>
              <a:t> has a stream of search queries coming in at all times.  We might want to know what fraction of search queries received over a period such as a month are unique.  That is, there is only one occurrence of that search query in the entire month.</a:t>
            </a:r>
          </a:p>
          <a:p>
            <a:endParaRPr lang="en-US" baseline="0" dirty="0" smtClean="0"/>
          </a:p>
          <a:p>
            <a:r>
              <a:rPr lang="en-US" baseline="0" dirty="0" smtClean="0"/>
              <a:t>Click 1: Many questions about the stream can be answered by sampling the stream. Suppose, to be concrete, that we randomly select 1/10 of the queries to be examined.  For example, if we wanted to know what fraction of the search queries were single-word queries, we could compute that fraction for the sample and be pretty sure that it was very close to the fraction for the stream as a whole.  That is, over a month, a 1/10-th sample would be a billion queries or more.  Statistically, if these queries are selected at random, the deviation from the true answer will be miniscule.</a:t>
            </a:r>
          </a:p>
          <a:p>
            <a:endParaRPr lang="en-US" baseline="0" dirty="0" smtClean="0"/>
          </a:p>
          <a:p>
            <a:r>
              <a:rPr lang="en-US" baseline="0" dirty="0" smtClean="0"/>
              <a:t>Click 2</a:t>
            </a:r>
          </a:p>
          <a:p>
            <a:r>
              <a:rPr lang="en-US" baseline="0" dirty="0" smtClean="0"/>
              <a:t>However, we want the fraction of unique queries, and this query cannot be answered correctly from a random sample of the stream.  In fact, as we shall see on the next slide, there is not enough information to deduce the fraction for the entire stream from the fraction for the sample.</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14</a:t>
            </a:fld>
            <a:endParaRPr lang="en-US"/>
          </a:p>
        </p:txBody>
      </p:sp>
    </p:spTree>
    <p:extLst>
      <p:ext uri="{BB962C8B-B14F-4D97-AF65-F5344CB8AC3E}">
        <p14:creationId xmlns:p14="http://schemas.microsoft.com/office/powerpoint/2010/main" val="194567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Let’s do the math for the matter of unique queries.</a:t>
            </a:r>
          </a:p>
          <a:p>
            <a:endParaRPr lang="en-US" dirty="0" smtClean="0"/>
          </a:p>
          <a:p>
            <a:r>
              <a:rPr lang="en-US" dirty="0" smtClean="0"/>
              <a:t>Click 1: First, we know that there will be, in the sample,</a:t>
            </a:r>
            <a:r>
              <a:rPr lang="en-US" baseline="0" dirty="0" smtClean="0"/>
              <a:t> very close to 10% of the query occurrences of the original stream.  The problem is that the probability of a given query appearing to be unique in the sample gets distorted because of the sampling.</a:t>
            </a:r>
          </a:p>
          <a:p>
            <a:endParaRPr lang="en-US" baseline="0" dirty="0" smtClean="0"/>
          </a:p>
          <a:p>
            <a:r>
              <a:rPr lang="en-US" baseline="0" dirty="0" smtClean="0"/>
              <a:t>Click 2: First, suppose the query is unique in the stream as a whole.  It has a 10% chance of being selected for the sample.  That’s fine.  It says that the fraction of truly unique queries that make it into the sample is the same as for the whole stream.  If we could only count the truly unique queries in the sample, we would get the right answer.</a:t>
            </a:r>
          </a:p>
          <a:p>
            <a:endParaRPr lang="en-US" baseline="0" dirty="0" smtClean="0"/>
          </a:p>
          <a:p>
            <a:r>
              <a:rPr lang="en-US" baseline="0" dirty="0" smtClean="0"/>
              <a:t>Click 3: However, suppose a search query appears exactly twice in the whole stream.  The chance that the first occurrence will be selected for the sample is 10%, and the chance that the second </a:t>
            </a:r>
            <a:r>
              <a:rPr lang="en-US" baseline="0" dirty="0" err="1" smtClean="0"/>
              <a:t>ocurrence</a:t>
            </a:r>
            <a:r>
              <a:rPr lang="en-US" baseline="0" dirty="0" smtClean="0"/>
              <a:t> will NOT be selected is 90%.  Multiply those and we have a 9% chance of this query occurrence being unique in the sample.  Moreover, the first occurrence could not be selected but the second is selected, and that’s another 9% chance of a query that really occurs twice looking unique in the sample – that’s a total of 18%.</a:t>
            </a:r>
          </a:p>
          <a:p>
            <a:endParaRPr lang="en-US" baseline="0" dirty="0" smtClean="0"/>
          </a:p>
          <a:p>
            <a:r>
              <a:rPr lang="en-US" baseline="0" dirty="0" smtClean="0"/>
              <a:t>Click 4: I’ll let you do the calculation, but a query that appears in the stream three times has a 24.3% chance of looking unique in the sample.  In fact, any query, no matter how many times it appears in the original stream has at least a small chance of looking unique in the sample.  So when we count the number of unique queries in the sample, it will be an overestimate of the true fraction of unique queries, very possibly a substantial overestimate.  In fact, there could be NO unique queries in the original, yet many in the sample.  And worse, we just don’t know from the sample whether we are looking at truly unique queries or not.  We may as well toss out the data and start over again.</a:t>
            </a:r>
          </a:p>
        </p:txBody>
      </p:sp>
      <p:sp>
        <p:nvSpPr>
          <p:cNvPr id="4" name="Slide Number Placeholder 3"/>
          <p:cNvSpPr>
            <a:spLocks noGrp="1"/>
          </p:cNvSpPr>
          <p:nvPr>
            <p:ph type="sldNum" sz="quarter" idx="10"/>
          </p:nvPr>
        </p:nvSpPr>
        <p:spPr/>
        <p:txBody>
          <a:bodyPr/>
          <a:lstStyle/>
          <a:p>
            <a:fld id="{EE707532-839C-41A2-9E71-D5288AEAE66A}" type="slidenum">
              <a:rPr lang="en-US" smtClean="0"/>
              <a:pPr/>
              <a:t>15</a:t>
            </a:fld>
            <a:endParaRPr lang="en-US"/>
          </a:p>
        </p:txBody>
      </p:sp>
    </p:spTree>
    <p:extLst>
      <p:ext uri="{BB962C8B-B14F-4D97-AF65-F5344CB8AC3E}">
        <p14:creationId xmlns:p14="http://schemas.microsoft.com/office/powerpoint/2010/main" val="2882050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It you think about it, the problem was that we assumed we flipped a 10-sided coin every time a new element arrived on the stream.  The</a:t>
            </a:r>
            <a:r>
              <a:rPr lang="en-US" baseline="0" dirty="0" smtClean="0"/>
              <a:t> consequence is that when a query occurs at several positions in the stream, we decided independently whether or not to add each one to the sample.  That isn’t what we want.  We want to pick 1/10</a:t>
            </a:r>
            <a:r>
              <a:rPr lang="en-US" baseline="30000" dirty="0" smtClean="0"/>
              <a:t>th</a:t>
            </a:r>
            <a:r>
              <a:rPr lang="en-US" baseline="0" dirty="0" smtClean="0"/>
              <a:t> of the search queries, not 1/10</a:t>
            </a:r>
            <a:r>
              <a:rPr lang="en-US" baseline="30000" dirty="0" smtClean="0"/>
              <a:t>th</a:t>
            </a:r>
            <a:r>
              <a:rPr lang="en-US" baseline="0" dirty="0" smtClean="0"/>
              <a:t> of the instances of search queries in the stream.</a:t>
            </a:r>
          </a:p>
          <a:p>
            <a:endParaRPr lang="en-US" baseline="0" dirty="0" smtClean="0"/>
          </a:p>
          <a:p>
            <a:r>
              <a:rPr lang="en-US" baseline="0" dirty="0" smtClean="0"/>
              <a:t>We could make the random decision the first time we see each search query.  If we kept a table of our decision for each search query we have ever seen, then each time a query appears, we could look it up in the table.  If found, we do the same thing we did with the first occurrence of that query – add it to the sample or not.  But if we don’t find the query in the table, we flip that 10 sided coin to decide what to do with it, and record the query and the outcome in the table.</a:t>
            </a:r>
          </a:p>
          <a:p>
            <a:endParaRPr lang="en-US" baseline="0" dirty="0" smtClean="0"/>
          </a:p>
          <a:p>
            <a:r>
              <a:rPr lang="en-US" baseline="0" dirty="0" smtClean="0"/>
              <a:t>That’s kind of unappetizing.  It will be hard to manage the table, and there is a lookup with each stream element.  Fortunately, there is a much simpler way to get the same effect without storing anything.</a:t>
            </a:r>
          </a:p>
          <a:p>
            <a:endParaRPr lang="en-US" baseline="0" dirty="0" smtClean="0"/>
          </a:p>
          <a:p>
            <a:r>
              <a:rPr lang="en-US" baseline="0" dirty="0" smtClean="0"/>
              <a:t>Click 1: Let’s pick a hash function from search queries to ten buckets, 0 through 9.</a:t>
            </a:r>
          </a:p>
          <a:p>
            <a:endParaRPr lang="en-US" baseline="0" dirty="0" smtClean="0"/>
          </a:p>
          <a:p>
            <a:r>
              <a:rPr lang="en-US" baseline="0" dirty="0" smtClean="0"/>
              <a:t>Click 2: When a search query arrives, hash it.  If it goes to bucket 0, then add it to the sample.  And if it goes to any of the nine other buckets, do not add it to the sample.</a:t>
            </a:r>
          </a:p>
          <a:p>
            <a:endParaRPr lang="en-US" baseline="0" dirty="0" smtClean="0"/>
          </a:p>
          <a:p>
            <a:r>
              <a:rPr lang="en-US" baseline="0" dirty="0" smtClean="0"/>
              <a:t>Click 3: The cool thing about this approach is that all occurrences of the same query hash to the same bucket, because the same hash function is always applied.  As a result, we don’t need to know whether the search query that just arrived has been seen before, and we don’t need to know what action we took.  We can be sure that if it did appear before, we’ll do the same thing now that we did then.</a:t>
            </a:r>
          </a:p>
          <a:p>
            <a:endParaRPr lang="en-US" baseline="0" dirty="0" smtClean="0"/>
          </a:p>
          <a:p>
            <a:r>
              <a:rPr lang="en-US" baseline="0" dirty="0" smtClean="0"/>
              <a:t>The result of sampling this way is that 1/10</a:t>
            </a:r>
            <a:r>
              <a:rPr lang="en-US" baseline="30000" dirty="0" smtClean="0"/>
              <a:t>th</a:t>
            </a:r>
            <a:r>
              <a:rPr lang="en-US" baseline="0" dirty="0" smtClean="0"/>
              <a:t> of the queries are selected for the sample.  If selected, then the query appears in the sample exactly as many times as it does in the stream as a whole.  Thus, the fraction of unique queries in the sample is exactly as for the whole.</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16</a:t>
            </a:fld>
            <a:endParaRPr lang="en-US"/>
          </a:p>
        </p:txBody>
      </p:sp>
    </p:spTree>
    <p:extLst>
      <p:ext uri="{BB962C8B-B14F-4D97-AF65-F5344CB8AC3E}">
        <p14:creationId xmlns:p14="http://schemas.microsoft.com/office/powerpoint/2010/main" val="2216722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now that we want our</a:t>
            </a:r>
            <a:r>
              <a:rPr lang="en-US" baseline="0" dirty="0" smtClean="0"/>
              <a:t> sample to be – not a fixed fraction of the total stream – but a fixed number of samples from the stream.</a:t>
            </a:r>
          </a:p>
          <a:p>
            <a:endParaRPr lang="en-US" baseline="0" dirty="0" smtClean="0"/>
          </a:p>
          <a:p>
            <a:r>
              <a:rPr lang="en-US" baseline="0" dirty="0" smtClean="0"/>
              <a:t>Click 1: What we can do is hash to a large number of buckets, and accept for the sample not just one bucket, but enough buckets that the resulting sample just stays within the size limit.</a:t>
            </a:r>
          </a:p>
          <a:p>
            <a:endParaRPr lang="en-US" baseline="0" dirty="0" smtClean="0"/>
          </a:p>
          <a:p>
            <a:r>
              <a:rPr lang="en-US" baseline="0" dirty="0" smtClean="0"/>
              <a:t>Click 2: If, as more stream elements come in, our sample gets too large, we pick one of the buckets we had been including in the sample.  We delete from the sample just those elements that hash to that bucket.  Organizing the sample by bucket can make this deletion process efficient – I won’t go into the details.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17</a:t>
            </a:fld>
            <a:endParaRPr lang="en-US"/>
          </a:p>
        </p:txBody>
      </p:sp>
    </p:spTree>
    <p:extLst>
      <p:ext uri="{BB962C8B-B14F-4D97-AF65-F5344CB8AC3E}">
        <p14:creationId xmlns:p14="http://schemas.microsoft.com/office/powerpoint/2010/main" val="2462749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rethink</a:t>
            </a:r>
            <a:r>
              <a:rPr lang="en-US" baseline="0" dirty="0" smtClean="0"/>
              <a:t> the example we have been working with.  We still want a 10% sample of the search queries, but we realize that eventually, even the 10% sample will get too large, so we want the ability to throw out of the sample some fraction of its members.  And of course we want to do it consistently, so that if one occurrence of a query is tossed, then all occurrences of that same query are tossed.</a:t>
            </a:r>
          </a:p>
          <a:p>
            <a:endParaRPr lang="en-US" baseline="0" dirty="0" smtClean="0"/>
          </a:p>
          <a:p>
            <a:r>
              <a:rPr lang="en-US" baseline="0" dirty="0" smtClean="0"/>
              <a:t>Click 1: Hashing to 10 buckets is fine to get a 10% sample, but we need to be prepared to deal with smaller fractions, so we need to hash to many more buckets.  We’ll pick 100 buckets for our example, but it could be a million buckets, or even more.  As long as we are happy with a 10% sample, we accept for the sample those elements that hash to 10% of the buckets.  We could choose any 10, but let’s choose 0 through 9 to be specific.</a:t>
            </a:r>
          </a:p>
          <a:p>
            <a:endParaRPr lang="en-US" baseline="0" dirty="0" smtClean="0"/>
          </a:p>
          <a:p>
            <a:r>
              <a:rPr lang="en-US" baseline="0" dirty="0" smtClean="0"/>
              <a:t>Click 2: Now suppose we are going along, and at some point the sample size gets too big.  So we pick one of the buckets to get rid of.  Say bucket 9.  That is, we delete from the sample all those elements that hash to 9, while retaining those that hash to 0 through 8.   Implementation is simple if we stored the sample by bucket.  We just return bucket 9 to available space.   Now, our sample is 9% of the stream.  In the future, we only add to the sample new stream elements that hash to 0 through 8.</a:t>
            </a:r>
          </a:p>
          <a:p>
            <a:endParaRPr lang="en-US" baseline="0" dirty="0" smtClean="0"/>
          </a:p>
          <a:p>
            <a:r>
              <a:rPr lang="en-US" baseline="0" dirty="0" smtClean="0"/>
              <a:t>Click 3: Sooner or later, even the 9% sample will exceed our space bound.  So we get rid of those elements that hash to 8, then 7, and so on.  If eventually, even a 1% sample is too much, we are stuck.  But then we should have taken the opportunity to hash to more buckets than 100 – lots more.</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18</a:t>
            </a:fld>
            <a:endParaRPr lang="en-US"/>
          </a:p>
        </p:txBody>
      </p:sp>
    </p:spTree>
    <p:extLst>
      <p:ext uri="{BB962C8B-B14F-4D97-AF65-F5344CB8AC3E}">
        <p14:creationId xmlns:p14="http://schemas.microsoft.com/office/powerpoint/2010/main" val="3932355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we explained by example is</a:t>
            </a:r>
            <a:r>
              <a:rPr lang="en-US" baseline="0" dirty="0" smtClean="0"/>
              <a:t> really an instance of a general idea.  We can see any form of data as key-value pairs.</a:t>
            </a:r>
          </a:p>
          <a:p>
            <a:endParaRPr lang="en-US" baseline="0" dirty="0" smtClean="0"/>
          </a:p>
          <a:p>
            <a:r>
              <a:rPr lang="en-US" baseline="0" dirty="0" smtClean="0"/>
              <a:t>Click 1: We can choose our sample by picking a random key set of the desired size and taking all key-value pairs whose key falls into the accepted set, regardless of the associated value.</a:t>
            </a:r>
          </a:p>
          <a:p>
            <a:endParaRPr lang="en-US" baseline="0" dirty="0" smtClean="0"/>
          </a:p>
          <a:p>
            <a:r>
              <a:rPr lang="en-US" baseline="0" dirty="0" smtClean="0"/>
              <a:t>Click 2: In our example of search queries, the search query itself was the key, and the value was null – it was not really there.</a:t>
            </a:r>
          </a:p>
          <a:p>
            <a:endParaRPr lang="en-US" baseline="0" dirty="0" smtClean="0"/>
          </a:p>
          <a:p>
            <a:r>
              <a:rPr lang="en-US" baseline="0" dirty="0" smtClean="0"/>
              <a:t>Click 3: We select our sample by hashing keys only.  The value is not part of the argument to the hash function.</a:t>
            </a:r>
          </a:p>
          <a:p>
            <a:endParaRPr lang="en-US" baseline="0" dirty="0" smtClean="0"/>
          </a:p>
          <a:p>
            <a:r>
              <a:rPr lang="en-US" baseline="0" dirty="0" smtClean="0"/>
              <a:t>Click 4: We pick an appropriate number of buckets for acceptance, and we add to our sample each key-value pair whose key hashes to one of the accepting buckets.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19</a:t>
            </a:fld>
            <a:endParaRPr lang="en-US"/>
          </a:p>
        </p:txBody>
      </p:sp>
    </p:spTree>
    <p:extLst>
      <p:ext uri="{BB962C8B-B14F-4D97-AF65-F5344CB8AC3E}">
        <p14:creationId xmlns:p14="http://schemas.microsoft.com/office/powerpoint/2010/main" val="53148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Let’s look at a simple example where</a:t>
            </a:r>
            <a:r>
              <a:rPr lang="en-US" baseline="0" dirty="0" smtClean="0"/>
              <a:t> picking the right key makes all the difference.</a:t>
            </a:r>
          </a:p>
          <a:p>
            <a:endParaRPr lang="en-US" baseline="0" dirty="0" smtClean="0"/>
          </a:p>
          <a:p>
            <a:r>
              <a:rPr lang="en-US" baseline="0" dirty="0" smtClean="0"/>
              <a:t>Click 1: Imagine that our data elements are tuples with three components: an ID for some employee, the department that employee works for, and the salary of that employee.</a:t>
            </a:r>
          </a:p>
          <a:p>
            <a:endParaRPr lang="en-US" baseline="0" dirty="0" smtClean="0"/>
          </a:p>
          <a:p>
            <a:r>
              <a:rPr lang="en-US" baseline="0" dirty="0" smtClean="0"/>
              <a:t>Click 2</a:t>
            </a:r>
          </a:p>
          <a:p>
            <a:r>
              <a:rPr lang="en-US" baseline="0" dirty="0" smtClean="0"/>
              <a:t>For each department there is a salary range: the difference between the maximum and minimum salaries, taken over all the employees of that department.  Again, let’s suppose we want to use a 10% sample of these tuples to estimate the average salary range.  Picking 10% of the tuples at random won’t work.  For a given department, we are likely to be missing one or both of the employees with the minimum or maximum salary in that department.  Thus, the differences between max and min salaries in the sample for a department is likely to be too low.  That is, we have introduced a bias toward the low side by our poor sampling strategy.</a:t>
            </a:r>
          </a:p>
          <a:p>
            <a:endParaRPr lang="en-US" baseline="0" dirty="0" smtClean="0"/>
          </a:p>
          <a:p>
            <a:r>
              <a:rPr lang="en-US" baseline="0" dirty="0" smtClean="0"/>
              <a:t>Click 3: The right way to sample is to treat only the department component of tuples as the key, and the other two components – employee ID and salary – as each part of the value. In general both the key and value parts can consist of many components.</a:t>
            </a:r>
          </a:p>
          <a:p>
            <a:endParaRPr lang="en-US" baseline="0" dirty="0" smtClean="0"/>
          </a:p>
          <a:p>
            <a:r>
              <a:rPr lang="en-US" baseline="0" dirty="0" smtClean="0"/>
              <a:t>Click 4: If we sample this way, what we are doing is sampling a subset of the departments.  But for each department in the sample, we get all its employee-salary data, and we can get the true salary range for that department.  When we compute the average of the ranges, we might be off a little, because we are sampling the ranges for some departments, rather than averaging the ranges for all the departments.  But that error is just random noise introduced by the sampling process, not a bias in one direction or the other.</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20</a:t>
            </a:fld>
            <a:endParaRPr lang="en-US"/>
          </a:p>
        </p:txBody>
      </p:sp>
    </p:spTree>
    <p:extLst>
      <p:ext uri="{BB962C8B-B14F-4D97-AF65-F5344CB8AC3E}">
        <p14:creationId xmlns:p14="http://schemas.microsoft.com/office/powerpoint/2010/main" val="645414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 want to</a:t>
            </a:r>
            <a:r>
              <a:rPr lang="en-US" baseline="0" dirty="0" smtClean="0"/>
              <a:t> explain why we need Bloom filters by using an example application: crawling the Web.  A Web crawler uses many tasks, perhaps at different processors, to crawl pages.</a:t>
            </a:r>
          </a:p>
          <a:p>
            <a:endParaRPr lang="en-US" baseline="0" dirty="0" smtClean="0"/>
          </a:p>
          <a:p>
            <a:r>
              <a:rPr lang="en-US" baseline="0" dirty="0" smtClean="0"/>
              <a:t>Click 1</a:t>
            </a:r>
          </a:p>
          <a:p>
            <a:r>
              <a:rPr lang="en-US" baseline="0" dirty="0" smtClean="0"/>
              <a:t>The crawler maintains a list of all the URL’s it has already seen.  Its goal is to explore the page at each of these URL’s to find additional URL’s – the links on that page.</a:t>
            </a:r>
          </a:p>
          <a:p>
            <a:endParaRPr lang="en-US" baseline="0" dirty="0" smtClean="0"/>
          </a:p>
          <a:p>
            <a:r>
              <a:rPr lang="en-US" baseline="0" dirty="0" smtClean="0"/>
              <a:t>Click 2</a:t>
            </a:r>
          </a:p>
          <a:p>
            <a:r>
              <a:rPr lang="en-US" baseline="0" dirty="0" smtClean="0"/>
              <a:t>Each URL on the list will be assigned to some task, whose job  is to look at the page at that URL and report back any links it finds.</a:t>
            </a:r>
          </a:p>
          <a:p>
            <a:endParaRPr lang="en-US" baseline="0" dirty="0" smtClean="0"/>
          </a:p>
          <a:p>
            <a:r>
              <a:rPr lang="en-US" baseline="0" dirty="0" smtClean="0"/>
              <a:t>Click 3</a:t>
            </a:r>
          </a:p>
          <a:p>
            <a:r>
              <a:rPr lang="en-US" baseline="0" dirty="0" smtClean="0"/>
              <a:t>But we don’t want to have the same URL get onto the list twice, because then we would waste time crawling its page twice.  So every time a URL comes back to the central controller, it needs to determine whether it has seen that URL before, and discard the second report if so.</a:t>
            </a:r>
          </a:p>
          <a:p>
            <a:endParaRPr lang="en-US" baseline="0" dirty="0" smtClean="0"/>
          </a:p>
          <a:p>
            <a:r>
              <a:rPr lang="en-US" baseline="0" dirty="0" smtClean="0"/>
              <a:t>Now we could create an index, say a hash table, to make it efficient to look up a URL and see whether it is already among those we have seen.  But the Web is big, and this index would not fit in main memory.  We could store it on disk, but having to do a disk access every time we got a report of a URL would be very </a:t>
            </a:r>
            <a:r>
              <a:rPr lang="en-US" baseline="0" dirty="0" err="1" smtClean="0"/>
              <a:t>very</a:t>
            </a:r>
            <a:r>
              <a:rPr lang="en-US" baseline="0" dirty="0" smtClean="0"/>
              <a:t> time consuming.  It is possible to “shard” the index across several processing nodes, so each is responsible for only a small subset of the Web and could therefore keep its portion in main memory.  But there is a better way to get almost exact answers about whether a URL has been seen before, while using much less time and space.</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a:t>
            </a:fld>
            <a:endParaRPr lang="en-US"/>
          </a:p>
        </p:txBody>
      </p:sp>
    </p:spTree>
    <p:extLst>
      <p:ext uri="{BB962C8B-B14F-4D97-AF65-F5344CB8AC3E}">
        <p14:creationId xmlns:p14="http://schemas.microsoft.com/office/powerpoint/2010/main" val="709490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next topic regarding the processing of streams is how we estimate the number of distinct elements</a:t>
            </a:r>
            <a:r>
              <a:rPr lang="en-US" baseline="0" dirty="0" smtClean="0"/>
              <a:t> in a stream without storing everything we have seen. The technique is known as the </a:t>
            </a:r>
            <a:r>
              <a:rPr lang="en-US" baseline="0" dirty="0" err="1" smtClean="0"/>
              <a:t>Flajolet</a:t>
            </a:r>
            <a:r>
              <a:rPr lang="en-US" baseline="0" dirty="0" smtClean="0"/>
              <a:t>-Martin algorithm.  We’ll also see a generalization of the technique to computing “moments,” of a stream, which are essentially polynomials in the numbers of occurrences of each of the elements that appear in the stream.  That sounds confusing, but we’ll make the definition clear before long.</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a stream of elements chosen from some universal set of possible elements.  We’ll assume that there are n elements in the set, but n might be extremely large, for example the number of IP-V6 addresses that could exist, or the set of URL’s crawled by Google.  All we want to do is know how many different elements have appeared in the stream.</a:t>
            </a:r>
          </a:p>
          <a:p>
            <a:endParaRPr lang="en-US" baseline="0" dirty="0" smtClean="0"/>
          </a:p>
          <a:p>
            <a:r>
              <a:rPr lang="en-US" baseline="0" dirty="0" smtClean="0"/>
              <a:t>Click 1: If not too many different elements have been seen, we can store all of them with an index like a hash table, so we can tell whether an element arriving in the stream is new or has been seen before.  That requires a great deal of space if, either the number of different elements is large, or we are maintaining counts for a large number of streams.  In either case, we can’t maintain what we need in main memory, and storing the set or sets on disk will slow us down too much.</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22</a:t>
            </a:fld>
            <a:endParaRPr lang="en-US"/>
          </a:p>
        </p:txBody>
      </p:sp>
    </p:spTree>
    <p:extLst>
      <p:ext uri="{BB962C8B-B14F-4D97-AF65-F5344CB8AC3E}">
        <p14:creationId xmlns:p14="http://schemas.microsoft.com/office/powerpoint/2010/main" val="1929558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Here are some sample applications for this problem.</a:t>
            </a:r>
          </a:p>
          <a:p>
            <a:endParaRPr lang="en-US" dirty="0" smtClean="0"/>
          </a:p>
          <a:p>
            <a:r>
              <a:rPr lang="en-US" dirty="0" smtClean="0"/>
              <a:t>Click 1:  We might be crawling a Web site and want to know how many different words</a:t>
            </a:r>
            <a:r>
              <a:rPr lang="en-US" baseline="0" dirty="0" smtClean="0"/>
              <a:t> appear at that site.  Curiosity isn’t a great motivation, but doing this count might tell us something about whether the site is an artificial site constructed by a spammer.  When the spammer has to create a great number of pages without doing much work, they might use copies of the same page over and over, which would lower the number of distinct words below what one would expect for the total size of the site.  Or they might pick random pages from the Web, which would mean the site has no coherent topic.  That would cause the number of distinct words to be unexpectedly large.</a:t>
            </a:r>
          </a:p>
          <a:p>
            <a:endParaRPr lang="en-US" baseline="0" dirty="0" smtClean="0"/>
          </a:p>
          <a:p>
            <a:r>
              <a:rPr lang="en-US" baseline="0" dirty="0" smtClean="0"/>
              <a:t>Click 2: Major Web sites like to advertise the number of distinct users who have visited the site or used particular features of the site in the most recent day, week, or month.</a:t>
            </a:r>
          </a:p>
          <a:p>
            <a:endParaRPr lang="en-US" baseline="0" dirty="0" smtClean="0"/>
          </a:p>
          <a:p>
            <a:r>
              <a:rPr lang="en-US" baseline="0" dirty="0" smtClean="0"/>
              <a:t>Click 3</a:t>
            </a:r>
          </a:p>
          <a:p>
            <a:r>
              <a:rPr lang="en-US" baseline="0" dirty="0" smtClean="0"/>
              <a:t>Suppose now we are crawling the Web.  We can’t afford to follow links from every page we visit; the job would never end.  So we have to cut off the search at some point.  There will be some pages we know exist, because we found links to them, but we don’t know what is on them or what links exist on those pages.  So which pages should we crawl, and which should we not bother to crawl.  A heuristic – essentially a simple approximation to the PageRank – is to count the number of in-links to each page that we know about.  We then choose to crawl pages that have the highest number of in-links.</a:t>
            </a:r>
          </a:p>
          <a:p>
            <a:endParaRPr lang="en-US" baseline="0" dirty="0" smtClean="0"/>
          </a:p>
          <a:p>
            <a:r>
              <a:rPr lang="en-US" baseline="0" dirty="0" smtClean="0"/>
              <a:t>This is an example of an application where the sets we are counting are rather small; most pages have few in-links.  However, there are very many pages that need to be counted, so compressing the list of URL’s with links to a given page is a good thing to do.</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23</a:t>
            </a:fld>
            <a:endParaRPr lang="en-US"/>
          </a:p>
        </p:txBody>
      </p:sp>
    </p:spTree>
    <p:extLst>
      <p:ext uri="{BB962C8B-B14F-4D97-AF65-F5344CB8AC3E}">
        <p14:creationId xmlns:p14="http://schemas.microsoft.com/office/powerpoint/2010/main" val="2040150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explore the case where the set or sets we</a:t>
            </a:r>
            <a:r>
              <a:rPr lang="en-US" baseline="0" dirty="0" smtClean="0"/>
              <a:t> need to count are large enough that we cannot conveniently maintain the sets explicitly in main memory.</a:t>
            </a:r>
          </a:p>
          <a:p>
            <a:endParaRPr lang="en-US" baseline="0" dirty="0" smtClean="0"/>
          </a:p>
          <a:p>
            <a:r>
              <a:rPr lang="en-US" baseline="0" dirty="0" smtClean="0"/>
              <a:t>Click 1: We can’t ever get exact counts if we don’t store the entire set of elements seen, so we’ll look for the next best thing – a way to estimate the count in a way that converges to the true answer as we allocate more space to estimating each count.</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24</a:t>
            </a:fld>
            <a:endParaRPr lang="en-US"/>
          </a:p>
        </p:txBody>
      </p:sp>
    </p:spTree>
    <p:extLst>
      <p:ext uri="{BB962C8B-B14F-4D97-AF65-F5344CB8AC3E}">
        <p14:creationId xmlns:p14="http://schemas.microsoft.com/office/powerpoint/2010/main" val="1675165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a:t>
            </a:r>
            <a:r>
              <a:rPr lang="en-US" baseline="0" dirty="0" smtClean="0"/>
              <a:t> algorithm for estimating counts that we will cover is called the </a:t>
            </a:r>
            <a:r>
              <a:rPr lang="en-US" baseline="0" dirty="0" err="1" smtClean="0"/>
              <a:t>Flajolet</a:t>
            </a:r>
            <a:r>
              <a:rPr lang="en-US" baseline="0" dirty="0" smtClean="0"/>
              <a:t>-Martin algorithm, after the inventors.</a:t>
            </a:r>
          </a:p>
          <a:p>
            <a:endParaRPr lang="en-US" baseline="0" dirty="0" smtClean="0"/>
          </a:p>
          <a:p>
            <a:r>
              <a:rPr lang="en-US" baseline="0" dirty="0" smtClean="0"/>
              <a:t>Click 1: To start, let’s pick a hash function that takes stream elements as its argument and returns a bit string whose length is sufficiently large that there are more possible results of the hashing than there are elements that might appear in the set.  That is, we need at least log n bits if there are n elements in the universal set.</a:t>
            </a:r>
          </a:p>
          <a:p>
            <a:endParaRPr lang="en-US" baseline="0" dirty="0" smtClean="0"/>
          </a:p>
          <a:p>
            <a:r>
              <a:rPr lang="en-US" baseline="0" dirty="0" smtClean="0"/>
              <a:t>Click 2: If “a” is a possible stream element, define r(a) to be the length of the tail of the hash value h(a) – that is, the number of trailing 0’s in the bit string h(a).</a:t>
            </a:r>
          </a:p>
          <a:p>
            <a:endParaRPr lang="en-US" baseline="0" dirty="0" smtClean="0"/>
          </a:p>
          <a:p>
            <a:r>
              <a:rPr lang="en-US" baseline="0" dirty="0" smtClean="0"/>
              <a:t>Click 3: Define capital R to be the maximum value of r(a) that we have seen in the stream so far.  That is, cap R is the largest number of trailing 0’s in the hash function h applied to each of the elements we have seen in the stream.</a:t>
            </a:r>
          </a:p>
          <a:p>
            <a:endParaRPr lang="en-US" baseline="0" dirty="0" smtClean="0"/>
          </a:p>
          <a:p>
            <a:r>
              <a:rPr lang="en-US" baseline="0" dirty="0" smtClean="0"/>
              <a:t>Click 4: The estimate of the number of distinct elements that we make from these calculations is 2 to the R.  This may seem ridiculous, because our estimate is always a power of 2, and surely not every stream has a number of distinct elements that is a power of 2.  But we’re going to use several hash functions and get several different values of capital R.  By combining them in the right way, we can, in principle, get any count as our estimate of the number of distinct elements.</a:t>
            </a:r>
          </a:p>
          <a:p>
            <a:endParaRPr lang="en-US" baseline="0" dirty="0" smtClean="0"/>
          </a:p>
          <a:p>
            <a:r>
              <a:rPr lang="en-US" baseline="0" dirty="0" smtClean="0"/>
              <a:t>There is intuition why this idea gives a good estimate.  First, notice that the number of times an element repeats in the stream has no affect on the value of R, because each time we hash the same value, we get the same tail of zeroes.  The value of R depends only on the number of different elements in the stream.  The probability that the hash value for any given element ends in </a:t>
            </a:r>
            <a:r>
              <a:rPr lang="en-US" baseline="0" dirty="0" err="1" smtClean="0"/>
              <a:t>i</a:t>
            </a:r>
            <a:r>
              <a:rPr lang="en-US" baseline="0" dirty="0" smtClean="0"/>
              <a:t> zeroes goes down exponentially with </a:t>
            </a:r>
            <a:r>
              <a:rPr lang="en-US" baseline="0" dirty="0" err="1" smtClean="0"/>
              <a:t>i</a:t>
            </a:r>
            <a:r>
              <a:rPr lang="en-US" baseline="0" dirty="0" smtClean="0"/>
              <a:t>.  So when we increase </a:t>
            </a:r>
            <a:r>
              <a:rPr lang="en-US" baseline="0" dirty="0" err="1" smtClean="0"/>
              <a:t>i</a:t>
            </a:r>
            <a:r>
              <a:rPr lang="en-US" baseline="0" dirty="0" smtClean="0"/>
              <a:t> by 1, we need to double the number of different elements to have a good chance of seeing i+1 zeroes at the end of some hash value.  That is why raising 2 to the power equal to the longest tail of 0’s is a reasonable estimate for how many different elements we’ve seen.  The next slide tries to make this idea formal.</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3045876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the probability that the hash value of an element ends in </a:t>
            </a:r>
            <a:r>
              <a:rPr lang="en-US" baseline="0" dirty="0" err="1" smtClean="0"/>
              <a:t>i</a:t>
            </a:r>
            <a:r>
              <a:rPr lang="en-US" baseline="0" dirty="0" smtClean="0"/>
              <a:t> or more 0’s is exactly 2 to the minus </a:t>
            </a:r>
            <a:r>
              <a:rPr lang="en-US" baseline="0" dirty="0" err="1" smtClean="0"/>
              <a:t>i</a:t>
            </a:r>
            <a:r>
              <a:rPr lang="en-US" baseline="0" dirty="0" smtClean="0"/>
              <a:t>.  That is, for </a:t>
            </a:r>
            <a:r>
              <a:rPr lang="en-US" baseline="0" dirty="0" err="1" smtClean="0"/>
              <a:t>i</a:t>
            </a:r>
            <a:r>
              <a:rPr lang="en-US" baseline="0" dirty="0" smtClean="0"/>
              <a:t>=0, there is probability 1 that the tail has at least zero zeroes.   For </a:t>
            </a:r>
            <a:r>
              <a:rPr lang="en-US" baseline="0" dirty="0" err="1" smtClean="0"/>
              <a:t>i</a:t>
            </a:r>
            <a:r>
              <a:rPr lang="en-US" baseline="0" dirty="0" smtClean="0"/>
              <a:t>=1, there is half a chance that the last bit is zero, for </a:t>
            </a:r>
            <a:r>
              <a:rPr lang="en-US" baseline="0" dirty="0" err="1" smtClean="0"/>
              <a:t>i</a:t>
            </a:r>
            <a:r>
              <a:rPr lang="en-US" baseline="0" dirty="0" smtClean="0"/>
              <a:t>=2, the chance is ¼ that the last two bits are 0, and so on.</a:t>
            </a:r>
          </a:p>
          <a:p>
            <a:endParaRPr lang="en-US" baseline="0" dirty="0" smtClean="0"/>
          </a:p>
          <a:p>
            <a:r>
              <a:rPr lang="en-US" baseline="0" dirty="0" smtClean="0"/>
              <a:t>Click 1: Suppose the number of distinct elements seen in the stream so far is m.  Here is the formula for the probability that R, the length of the longest tail, is at least </a:t>
            </a:r>
            <a:r>
              <a:rPr lang="en-US" baseline="0" dirty="0" err="1" smtClean="0"/>
              <a:t>i</a:t>
            </a:r>
            <a:r>
              <a:rPr lang="en-US" baseline="0" dirty="0" smtClean="0"/>
              <a:t>.</a:t>
            </a:r>
          </a:p>
          <a:p>
            <a:endParaRPr lang="en-US" baseline="0" dirty="0" smtClean="0"/>
          </a:p>
          <a:p>
            <a:r>
              <a:rPr lang="en-US" baseline="0" dirty="0" smtClean="0"/>
              <a:t>Click 2: To see why,  remember 2 to the minus </a:t>
            </a:r>
            <a:r>
              <a:rPr lang="en-US" baseline="0" dirty="0" err="1" smtClean="0"/>
              <a:t>i</a:t>
            </a:r>
            <a:r>
              <a:rPr lang="en-US" baseline="0" dirty="0" smtClean="0"/>
              <a:t> is the probability a tail has at least </a:t>
            </a:r>
            <a:r>
              <a:rPr lang="en-US" baseline="0" dirty="0" err="1" smtClean="0"/>
              <a:t>i</a:t>
            </a:r>
            <a:r>
              <a:rPr lang="en-US" baseline="0" dirty="0" smtClean="0"/>
              <a:t> zeroes, so 1 minus 2 to the minus </a:t>
            </a:r>
            <a:r>
              <a:rPr lang="en-US" baseline="0" dirty="0" err="1" smtClean="0"/>
              <a:t>i</a:t>
            </a:r>
            <a:r>
              <a:rPr lang="en-US" baseline="0" dirty="0" smtClean="0"/>
              <a:t> is the probability that a tail does NOT end in as many as </a:t>
            </a:r>
            <a:r>
              <a:rPr lang="en-US" baseline="0" dirty="0" err="1" smtClean="0"/>
              <a:t>i</a:t>
            </a:r>
            <a:r>
              <a:rPr lang="en-US" baseline="0" dirty="0" smtClean="0"/>
              <a:t> zeroes.</a:t>
            </a:r>
          </a:p>
          <a:p>
            <a:endParaRPr lang="en-US" baseline="0" dirty="0" smtClean="0"/>
          </a:p>
          <a:p>
            <a:r>
              <a:rPr lang="en-US" baseline="0" dirty="0" smtClean="0"/>
              <a:t>Click 3: And if we have m independent </a:t>
            </a:r>
            <a:r>
              <a:rPr lang="en-US" baseline="0" dirty="0" err="1" smtClean="0"/>
              <a:t>hashings</a:t>
            </a:r>
            <a:r>
              <a:rPr lang="en-US" baseline="0" dirty="0" smtClean="0"/>
              <a:t> of different elements, we raise this probability to the m-</a:t>
            </a:r>
            <a:r>
              <a:rPr lang="en-US" baseline="0" dirty="0" err="1" smtClean="0"/>
              <a:t>th</a:t>
            </a:r>
            <a:r>
              <a:rPr lang="en-US" baseline="0" dirty="0" smtClean="0"/>
              <a:t> power to get the probability that no tail is as long as </a:t>
            </a:r>
            <a:r>
              <a:rPr lang="en-US" baseline="0" dirty="0" err="1" smtClean="0"/>
              <a:t>i</a:t>
            </a:r>
            <a:r>
              <a:rPr lang="en-US" baseline="0" dirty="0" smtClean="0"/>
              <a:t>.  Finally, 1 minus that is the probability some element has a tail at least as long as </a:t>
            </a:r>
            <a:r>
              <a:rPr lang="en-US" baseline="0" dirty="0" err="1" smtClean="0"/>
              <a:t>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26</a:t>
            </a:fld>
            <a:endParaRPr lang="en-US"/>
          </a:p>
        </p:txBody>
      </p:sp>
    </p:spTree>
    <p:extLst>
      <p:ext uri="{BB962C8B-B14F-4D97-AF65-F5344CB8AC3E}">
        <p14:creationId xmlns:p14="http://schemas.microsoft.com/office/powerpoint/2010/main" val="3949377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To see why 2 to the R</a:t>
            </a:r>
            <a:r>
              <a:rPr lang="en-US" baseline="0" dirty="0" smtClean="0"/>
              <a:t> is generally close to m, look at the formula for the probability that R is at least </a:t>
            </a:r>
            <a:r>
              <a:rPr lang="en-US" baseline="0" dirty="0" err="1" smtClean="0"/>
              <a:t>i</a:t>
            </a:r>
            <a:r>
              <a:rPr lang="en-US" baseline="0" dirty="0" smtClean="0"/>
              <a:t> (POINT).  We’re only interested in the case where </a:t>
            </a:r>
            <a:r>
              <a:rPr lang="en-US" baseline="0" dirty="0" err="1" smtClean="0"/>
              <a:t>i</a:t>
            </a:r>
            <a:r>
              <a:rPr lang="en-US" baseline="0" dirty="0" smtClean="0"/>
              <a:t> is large, so 2 to the minus </a:t>
            </a:r>
            <a:r>
              <a:rPr lang="en-US" baseline="0" dirty="0" err="1" smtClean="0"/>
              <a:t>i</a:t>
            </a:r>
            <a:r>
              <a:rPr lang="en-US" baseline="0" dirty="0" smtClean="0"/>
              <a:t> is tiny compared with 1.  I claim that this (POINT) is approximately this (POINT), where e is the base of natural logarithms.  The proof is similar to the one we just gave regarding the throwing of darts to targets, and I’m not going to repeat it here.</a:t>
            </a:r>
          </a:p>
          <a:p>
            <a:endParaRPr lang="en-US" baseline="0" dirty="0" smtClean="0"/>
          </a:p>
          <a:p>
            <a:r>
              <a:rPr lang="en-US" baseline="0" dirty="0" smtClean="0"/>
              <a:t>Click 1: The first case is where 2 to the </a:t>
            </a:r>
            <a:r>
              <a:rPr lang="en-US" baseline="0" dirty="0" err="1" smtClean="0"/>
              <a:t>i</a:t>
            </a:r>
            <a:r>
              <a:rPr lang="en-US" baseline="0" dirty="0" smtClean="0"/>
              <a:t> is much greater than m.  We don’t expect to find a tail as large as </a:t>
            </a:r>
            <a:r>
              <a:rPr lang="en-US" baseline="0" dirty="0" err="1" smtClean="0"/>
              <a:t>i</a:t>
            </a:r>
            <a:r>
              <a:rPr lang="en-US" baseline="0" dirty="0" smtClean="0"/>
              <a:t> among m hash values.  To see the math, start with the formula for the probability that R is at least </a:t>
            </a:r>
            <a:r>
              <a:rPr lang="en-US" baseline="0" dirty="0" err="1" smtClean="0"/>
              <a:t>i</a:t>
            </a:r>
            <a:r>
              <a:rPr lang="en-US" baseline="0" dirty="0" smtClean="0"/>
              <a:t> (POINT).</a:t>
            </a:r>
          </a:p>
          <a:p>
            <a:endParaRPr lang="en-US" baseline="0" dirty="0" smtClean="0"/>
          </a:p>
          <a:p>
            <a:r>
              <a:rPr lang="en-US" baseline="0" dirty="0" smtClean="0"/>
              <a:t>Click 2: Since m times 2 to the minus </a:t>
            </a:r>
            <a:r>
              <a:rPr lang="en-US" baseline="0" dirty="0" err="1" smtClean="0"/>
              <a:t>i</a:t>
            </a:r>
            <a:r>
              <a:rPr lang="en-US" baseline="0" dirty="0" smtClean="0"/>
              <a:t> is small when 2 to the </a:t>
            </a:r>
            <a:r>
              <a:rPr lang="en-US" baseline="0" dirty="0" err="1" smtClean="0"/>
              <a:t>i</a:t>
            </a:r>
            <a:r>
              <a:rPr lang="en-US" baseline="0" dirty="0" smtClean="0"/>
              <a:t> is much bigger than m, we can estimate this exponential (POINT) by the first two terms of its Taylor expansion.  Remember e to the x is 1 plus x plus x-squared over 2 factorial, plus x-cubed over 3 factorial (DRAW at bottom), and so on.  If x is much less than 1, only the first two terms are significant, and that is what we have done here – replaced the exponential by 1 plus the exponent.</a:t>
            </a:r>
          </a:p>
          <a:p>
            <a:endParaRPr lang="en-US" baseline="0" dirty="0" smtClean="0"/>
          </a:p>
          <a:p>
            <a:r>
              <a:rPr lang="en-US" baseline="0" dirty="0" smtClean="0"/>
              <a:t>But the 1’s cancel (POINT), and we are left with m times 2 to the minus </a:t>
            </a:r>
            <a:r>
              <a:rPr lang="en-US" baseline="0" dirty="0" err="1" smtClean="0"/>
              <a:t>i</a:t>
            </a:r>
            <a:r>
              <a:rPr lang="en-US" baseline="0" dirty="0" smtClean="0"/>
              <a:t>, which is approximately 0 since we assumed 2 to the </a:t>
            </a:r>
            <a:r>
              <a:rPr lang="en-US" baseline="0" dirty="0" err="1" smtClean="0"/>
              <a:t>i</a:t>
            </a:r>
            <a:r>
              <a:rPr lang="en-US" baseline="0" dirty="0" smtClean="0"/>
              <a:t> is much bigger than m.  The conclusion is that there is very little probability that R, the largest value of </a:t>
            </a:r>
            <a:r>
              <a:rPr lang="en-US" baseline="0" dirty="0" err="1" smtClean="0"/>
              <a:t>i</a:t>
            </a:r>
            <a:r>
              <a:rPr lang="en-US" baseline="0" dirty="0" smtClean="0"/>
              <a:t> that we found among the tail lengths, is such that 2 to the R, our estimate of m, is much larger than m itself.</a:t>
            </a:r>
          </a:p>
          <a:p>
            <a:endParaRPr lang="en-US" baseline="0" dirty="0" smtClean="0"/>
          </a:p>
          <a:p>
            <a:r>
              <a:rPr lang="en-US" baseline="0" dirty="0" smtClean="0"/>
              <a:t>Click 3: On the other hand, suppose 2 to the </a:t>
            </a:r>
            <a:r>
              <a:rPr lang="en-US" baseline="0" dirty="0" err="1" smtClean="0"/>
              <a:t>i</a:t>
            </a:r>
            <a:r>
              <a:rPr lang="en-US" baseline="0" dirty="0" smtClean="0"/>
              <a:t> is much smaller than m.   Then m times 2 to the minus </a:t>
            </a:r>
            <a:r>
              <a:rPr lang="en-US" baseline="0" dirty="0" err="1" smtClean="0"/>
              <a:t>i</a:t>
            </a:r>
            <a:r>
              <a:rPr lang="en-US" baseline="0" dirty="0" smtClean="0"/>
              <a:t> is large, and e raised to a large negative power (POINT) is small, so the probability of seeing a tail of length at least </a:t>
            </a:r>
            <a:r>
              <a:rPr lang="en-US" baseline="0" dirty="0" err="1" smtClean="0"/>
              <a:t>i</a:t>
            </a:r>
            <a:r>
              <a:rPr lang="en-US" baseline="0" dirty="0" smtClean="0"/>
              <a:t> is close to 1.</a:t>
            </a:r>
          </a:p>
          <a:p>
            <a:endParaRPr lang="en-US" baseline="0" dirty="0" smtClean="0"/>
          </a:p>
          <a:p>
            <a:r>
              <a:rPr lang="en-US" baseline="0" dirty="0" smtClean="0"/>
              <a:t>Click 4: Our conclusion: 2 to the R is almost always near m, not much too big and not much too small.</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27</a:t>
            </a:fld>
            <a:endParaRPr lang="en-US"/>
          </a:p>
        </p:txBody>
      </p:sp>
    </p:spTree>
    <p:extLst>
      <p:ext uri="{BB962C8B-B14F-4D97-AF65-F5344CB8AC3E}">
        <p14:creationId xmlns:p14="http://schemas.microsoft.com/office/powerpoint/2010/main" val="1170827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Unfortunately, reasoning</a:t>
            </a:r>
            <a:r>
              <a:rPr lang="en-US" baseline="0" dirty="0" smtClean="0"/>
              <a:t> about the small probability of an over or under estimate of m doesn’t tell the whole story.  The fact is that the expected value of 2 to the R is infinite, in principle, although the fact that there is an upper limit on the length of a tail – the number of bits in the hash value – means that the expected value is not really infinite, but some much-too-large number.</a:t>
            </a:r>
          </a:p>
          <a:p>
            <a:endParaRPr lang="en-US" baseline="0" dirty="0" smtClean="0"/>
          </a:p>
          <a:p>
            <a:r>
              <a:rPr lang="en-US" baseline="0" dirty="0" smtClean="0"/>
              <a:t>Click 1: The argument for infinite expectation is that as we move from R to R+1, the probability of getting a tail that large halves, but the value of 2 to the R doubles.  As a result, each value of R up to the maximum possible tail length contributes the same amount to the expectation.</a:t>
            </a:r>
          </a:p>
          <a:p>
            <a:endParaRPr lang="en-US" baseline="0" dirty="0" smtClean="0"/>
          </a:p>
          <a:p>
            <a:r>
              <a:rPr lang="en-US" baseline="0" dirty="0" smtClean="0"/>
              <a:t>Click 2: To deal with the infinite expected value, we need to use a large number of independent hash functions and thus get many samples of values for R.  We need to do that anyway, since one value, even if it were a good estimate, would not be exact.  Only by combining many estimates can we be reasonably sure we are close to the truth.</a:t>
            </a:r>
          </a:p>
          <a:p>
            <a:endParaRPr lang="en-US" baseline="0" dirty="0" smtClean="0"/>
          </a:p>
          <a:p>
            <a:r>
              <a:rPr lang="en-US" baseline="0" dirty="0" smtClean="0"/>
              <a:t>Click 3: So we need to combine the samples of R that we get.  It’s not obvious how we do that.</a:t>
            </a:r>
          </a:p>
          <a:p>
            <a:endParaRPr lang="en-US" baseline="0" dirty="0" smtClean="0"/>
          </a:p>
          <a:p>
            <a:r>
              <a:rPr lang="en-US" baseline="0" dirty="0" smtClean="0"/>
              <a:t>Click 4: For example, if we take the average, then one unusually large value will distort the average too much.</a:t>
            </a:r>
          </a:p>
          <a:p>
            <a:endParaRPr lang="en-US" baseline="0" dirty="0" smtClean="0"/>
          </a:p>
          <a:p>
            <a:r>
              <a:rPr lang="en-US" baseline="0" dirty="0" smtClean="0"/>
              <a:t>Click 5: Another option is to take the median.  The median lets us ignore really large or small values.  The trouble with medians is that they are always one of the values in the set whose median you are taking.  And this set is a collection of powers of 2, so the result would always be a power of two.</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28</a:t>
            </a:fld>
            <a:endParaRPr lang="en-US"/>
          </a:p>
        </p:txBody>
      </p:sp>
    </p:spTree>
    <p:extLst>
      <p:ext uri="{BB962C8B-B14F-4D97-AF65-F5344CB8AC3E}">
        <p14:creationId xmlns:p14="http://schemas.microsoft.com/office/powerpoint/2010/main" val="697072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way we combine averages and medians to get an</a:t>
            </a:r>
            <a:r>
              <a:rPr lang="en-US" baseline="0" dirty="0" smtClean="0"/>
              <a:t> estimate that is not biased to the high end, and which will converge to the exact answer if we take enough samples, that is, we use enough different hash functions and compute the maximum tail length for each.</a:t>
            </a:r>
          </a:p>
          <a:p>
            <a:endParaRPr lang="en-US" baseline="0" dirty="0" smtClean="0"/>
          </a:p>
          <a:p>
            <a:r>
              <a:rPr lang="en-US" baseline="0" dirty="0" smtClean="0"/>
              <a:t>Click 1: Partition the samples into groups of size at least log n, where n is the maximum number of distinct elements that could ever appear in the stream.</a:t>
            </a:r>
          </a:p>
          <a:p>
            <a:endParaRPr lang="en-US" baseline="0" dirty="0" smtClean="0"/>
          </a:p>
          <a:p>
            <a:r>
              <a:rPr lang="en-US" baseline="0" dirty="0" smtClean="0"/>
              <a:t>Click 2: Take the average within each group.  Since there are at least log n members of a group, the sum can be essentially any number from 0 up to n.  That gets around the first problem of not being able to report an estimate that isn’t a power of 2.</a:t>
            </a:r>
          </a:p>
          <a:p>
            <a:endParaRPr lang="en-US" baseline="0" dirty="0" smtClean="0"/>
          </a:p>
          <a:p>
            <a:r>
              <a:rPr lang="en-US" baseline="0" dirty="0" smtClean="0"/>
              <a:t>Click 3: Then, take the median of the averages.  By taking the median, we can safely ignore extremely high estimates from some of the hash functions.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29</a:t>
            </a:fld>
            <a:endParaRPr lang="en-US"/>
          </a:p>
        </p:txBody>
      </p:sp>
    </p:spTree>
    <p:extLst>
      <p:ext uri="{BB962C8B-B14F-4D97-AF65-F5344CB8AC3E}">
        <p14:creationId xmlns:p14="http://schemas.microsoft.com/office/powerpoint/2010/main" val="349724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707532-839C-41A2-9E71-D5288AEAE66A}"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 URL arrives in the stream of reports from the crawling tasks, instead of looking it up on disk, we can pass it through a Bloom filter.  This filter will say either that the URL has been seen before or not.</a:t>
            </a:r>
          </a:p>
          <a:p>
            <a:endParaRPr lang="en-US" baseline="0" dirty="0" smtClean="0"/>
          </a:p>
          <a:p>
            <a:r>
              <a:rPr lang="en-US" baseline="0" dirty="0" smtClean="0"/>
              <a:t>Click 1</a:t>
            </a:r>
          </a:p>
          <a:p>
            <a:r>
              <a:rPr lang="en-US" baseline="0" dirty="0" smtClean="0"/>
              <a:t>If the filter says it has not been seen before, the URL will be added to the list of URL’s that need to be crawled, and eventually, it will be assigned to some crawling task.</a:t>
            </a:r>
          </a:p>
          <a:p>
            <a:endParaRPr lang="en-US" baseline="0" dirty="0" smtClean="0"/>
          </a:p>
          <a:p>
            <a:r>
              <a:rPr lang="en-US" baseline="0" dirty="0" smtClean="0"/>
              <a:t>Click 2</a:t>
            </a:r>
          </a:p>
          <a:p>
            <a:r>
              <a:rPr lang="en-US" baseline="0" dirty="0" smtClean="0"/>
              <a:t>The bad news is that occasionally, the Bloom filter will give a false positive.  That is, it will  say the URL has been seen before when in fact it had not.  That would be bad if the URL were the gateway to a part of the Web that could only be reached through that URL.  However, if that is the case, the part of the Web we cannot reach is not very important anyway.  Any important part of the Web has many links from many places – that’s the PageRank idea -- so missing one link will not affect much, if anything.</a:t>
            </a:r>
          </a:p>
          <a:p>
            <a:endParaRPr lang="en-US" baseline="0" dirty="0" smtClean="0"/>
          </a:p>
          <a:p>
            <a:r>
              <a:rPr lang="en-US" baseline="0" dirty="0" smtClean="0"/>
              <a:t>Click 3</a:t>
            </a:r>
          </a:p>
          <a:p>
            <a:r>
              <a:rPr lang="en-US" baseline="0" dirty="0" smtClean="0"/>
              <a:t>The good news is that if the Bloom filter says the URL has never been seen, then that is true.  That is, there are no false negatives.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a:t>
            </a:fld>
            <a:endParaRPr lang="en-US"/>
          </a:p>
        </p:txBody>
      </p:sp>
    </p:spTree>
    <p:extLst>
      <p:ext uri="{BB962C8B-B14F-4D97-AF65-F5344CB8AC3E}">
        <p14:creationId xmlns:p14="http://schemas.microsoft.com/office/powerpoint/2010/main" val="131121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next topic regarding the processing of streams is how we estimate the number of distinct elements</a:t>
            </a:r>
            <a:r>
              <a:rPr lang="en-US" baseline="0" dirty="0" smtClean="0"/>
              <a:t> in a stream without storing everything we have seen. The technique is known as the </a:t>
            </a:r>
            <a:r>
              <a:rPr lang="en-US" baseline="0" dirty="0" err="1" smtClean="0"/>
              <a:t>Flajolet</a:t>
            </a:r>
            <a:r>
              <a:rPr lang="en-US" baseline="0" dirty="0" smtClean="0"/>
              <a:t>-Martin algorithm.  We’ll also see a generalization of the technique to computing “moments,” of a stream, which are essentially polynomials in the numbers of occurrences of each of the elements that appear in the stream.  That sounds confusing, but we’ll make the definition clear before long.</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move</a:t>
            </a:r>
            <a:r>
              <a:rPr lang="en-US" baseline="0" dirty="0" smtClean="0"/>
              <a:t> on to a generalization of the problem of counting distinct elements.  It is called “estimating moments,” and the count of distinct elements will, as we shall see, turn out to be the </a:t>
            </a:r>
            <a:r>
              <a:rPr lang="en-US" baseline="0" dirty="0" err="1" smtClean="0"/>
              <a:t>zeroth</a:t>
            </a:r>
            <a:r>
              <a:rPr lang="en-US" baseline="0" dirty="0" smtClean="0"/>
              <a:t> moment of a stream.</a:t>
            </a:r>
          </a:p>
          <a:p>
            <a:endParaRPr lang="en-US" baseline="0" dirty="0" smtClean="0"/>
          </a:p>
          <a:p>
            <a:r>
              <a:rPr lang="en-US" baseline="0" dirty="0" smtClean="0"/>
              <a:t>Click 1: As before, let’s imagine we have a stream whose elements are chosen from a universal set of n elements.</a:t>
            </a:r>
          </a:p>
          <a:p>
            <a:endParaRPr lang="en-US" baseline="0" dirty="0" smtClean="0"/>
          </a:p>
          <a:p>
            <a:r>
              <a:rPr lang="en-US" baseline="0" dirty="0" smtClean="0"/>
              <a:t>Click 2: And let the </a:t>
            </a:r>
            <a:r>
              <a:rPr lang="en-US" baseline="0" dirty="0" err="1" smtClean="0"/>
              <a:t>i-th</a:t>
            </a:r>
            <a:r>
              <a:rPr lang="en-US" baseline="0" dirty="0" smtClean="0"/>
              <a:t> element occur m sub </a:t>
            </a:r>
            <a:r>
              <a:rPr lang="en-US" baseline="0" dirty="0" err="1" smtClean="0"/>
              <a:t>i</a:t>
            </a:r>
            <a:r>
              <a:rPr lang="en-US" baseline="0" dirty="0" smtClean="0"/>
              <a:t> times in the stream so far.</a:t>
            </a:r>
          </a:p>
          <a:p>
            <a:endParaRPr lang="en-US" baseline="0" dirty="0" smtClean="0"/>
          </a:p>
          <a:p>
            <a:r>
              <a:rPr lang="en-US" baseline="0" dirty="0" smtClean="0"/>
              <a:t>Click 3: Then the k-</a:t>
            </a:r>
            <a:r>
              <a:rPr lang="en-US" baseline="0" dirty="0" err="1" smtClean="0"/>
              <a:t>th</a:t>
            </a:r>
            <a:r>
              <a:rPr lang="en-US" baseline="0" dirty="0" smtClean="0"/>
              <a:t> moment of the stream is the sum of the k-</a:t>
            </a:r>
            <a:r>
              <a:rPr lang="en-US" baseline="0" dirty="0" err="1" smtClean="0"/>
              <a:t>th</a:t>
            </a:r>
            <a:r>
              <a:rPr lang="en-US" baseline="0" dirty="0" smtClean="0"/>
              <a:t> powers of all the m sub i’s.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39</a:t>
            </a:fld>
            <a:endParaRPr lang="en-US"/>
          </a:p>
        </p:txBody>
      </p:sp>
    </p:spTree>
    <p:extLst>
      <p:ext uri="{BB962C8B-B14F-4D97-AF65-F5344CB8AC3E}">
        <p14:creationId xmlns:p14="http://schemas.microsoft.com/office/powerpoint/2010/main" val="1654524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first three moments of a stream and their meanings.</a:t>
            </a:r>
          </a:p>
          <a:p>
            <a:endParaRPr lang="en-US" dirty="0" smtClean="0"/>
          </a:p>
          <a:p>
            <a:r>
              <a:rPr lang="en-US" dirty="0" smtClean="0"/>
              <a:t>Click</a:t>
            </a:r>
            <a:r>
              <a:rPr lang="en-US" baseline="0" dirty="0" smtClean="0"/>
              <a:t> 1: The </a:t>
            </a:r>
            <a:r>
              <a:rPr lang="en-US" baseline="0" dirty="0" err="1" smtClean="0"/>
              <a:t>zeroth</a:t>
            </a:r>
            <a:r>
              <a:rPr lang="en-US" baseline="0" dirty="0" smtClean="0"/>
              <a:t> moment is the sum of each m sub </a:t>
            </a:r>
            <a:r>
              <a:rPr lang="en-US" baseline="0" dirty="0" err="1" smtClean="0"/>
              <a:t>i</a:t>
            </a:r>
            <a:r>
              <a:rPr lang="en-US" baseline="0" dirty="0" smtClean="0"/>
              <a:t> raised to the </a:t>
            </a:r>
            <a:r>
              <a:rPr lang="en-US" baseline="0" dirty="0" err="1" smtClean="0"/>
              <a:t>zeroth</a:t>
            </a:r>
            <a:r>
              <a:rPr lang="en-US" baseline="0" dirty="0" smtClean="0"/>
              <a:t> power.  The </a:t>
            </a:r>
            <a:r>
              <a:rPr lang="en-US" baseline="0" dirty="0" err="1" smtClean="0"/>
              <a:t>zeroth</a:t>
            </a:r>
            <a:r>
              <a:rPr lang="en-US" baseline="0" dirty="0" smtClean="0"/>
              <a:t> power of anything except 0 is 1, so we are actually counting the number of distinct elements that have appeared so far in the stream --- that is, the </a:t>
            </a:r>
            <a:r>
              <a:rPr lang="en-US" baseline="0" dirty="0" err="1" smtClean="0"/>
              <a:t>zeroth</a:t>
            </a:r>
            <a:r>
              <a:rPr lang="en-US" baseline="0" dirty="0" smtClean="0"/>
              <a:t> moment is the problem that the </a:t>
            </a:r>
            <a:r>
              <a:rPr lang="en-US" baseline="0" dirty="0" err="1" smtClean="0"/>
              <a:t>Flajolet</a:t>
            </a:r>
            <a:r>
              <a:rPr lang="en-US" baseline="0" dirty="0" smtClean="0"/>
              <a:t>-Martin algorithm solves.</a:t>
            </a:r>
          </a:p>
          <a:p>
            <a:endParaRPr lang="en-US" baseline="0" dirty="0" smtClean="0"/>
          </a:p>
          <a:p>
            <a:r>
              <a:rPr lang="en-US" baseline="0" dirty="0" smtClean="0"/>
              <a:t>Click 2:  The first moment is the sum of the m sub i’s, that is the sum of the counts of the number of occurrences of all the elements.  That’s just the length of the stream.  We can count the length of the stream with a single counter that we increment once per input.  This is easy, much easier than the other moments, and no estimation is needed.</a:t>
            </a:r>
          </a:p>
          <a:p>
            <a:endParaRPr lang="en-US" baseline="0" dirty="0" smtClean="0"/>
          </a:p>
          <a:p>
            <a:r>
              <a:rPr lang="en-US" baseline="0" dirty="0" smtClean="0"/>
              <a:t>Click 3: The second moment, that is, the sum of the squares of the m sub i’s, is sometimes referred to as the surprise number, and it gives a measure of how uneven the distribution of elements in the stream is.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40</a:t>
            </a:fld>
            <a:endParaRPr lang="en-US"/>
          </a:p>
        </p:txBody>
      </p:sp>
    </p:spTree>
    <p:extLst>
      <p:ext uri="{BB962C8B-B14F-4D97-AF65-F5344CB8AC3E}">
        <p14:creationId xmlns:p14="http://schemas.microsoft.com/office/powerpoint/2010/main" val="1032027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of computing</a:t>
            </a:r>
            <a:r>
              <a:rPr lang="en-US" baseline="0" dirty="0" smtClean="0"/>
              <a:t> the second moment and what the surprise is all about.  We’ll suppose that 100 elements have arrived so far on the stream, and that these elements are divided among 11 different values.</a:t>
            </a:r>
          </a:p>
          <a:p>
            <a:endParaRPr lang="en-US" baseline="0" dirty="0" smtClean="0"/>
          </a:p>
          <a:p>
            <a:r>
              <a:rPr lang="en-US" baseline="0" dirty="0" smtClean="0"/>
              <a:t>Click 1: What would be unsurprising is if they all appeared approximately the same number of times.  The best we can do in that regard is to have one appear 10 times and the others 9 times each.  The sum of the squares of these counts is 10 squared plus 10 times 9 squared (DRAW halfway down), which equals 100 plus 10 times 81 (DRAW), or 910.  That would be the lowest possible surprise number for this stream with this number of different elements.</a:t>
            </a:r>
          </a:p>
          <a:p>
            <a:endParaRPr lang="en-US" baseline="0" dirty="0" smtClean="0"/>
          </a:p>
          <a:p>
            <a:r>
              <a:rPr lang="en-US" baseline="0" dirty="0" smtClean="0"/>
              <a:t>Click 2: Now what would be really surprising is if one of the eleven numbers appeared 90 times and the other ten appeared once each.  The sum of the squares of the counts in this case would be 90 squared plus 10 times 1 squared (DRAW), or 8100 + 10 times 1 (DRAW), which is 8110.  That’s the largest possible surprise number in this situation.</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41</a:t>
            </a:fld>
            <a:endParaRPr lang="en-US"/>
          </a:p>
        </p:txBody>
      </p:sp>
    </p:spTree>
    <p:extLst>
      <p:ext uri="{BB962C8B-B14F-4D97-AF65-F5344CB8AC3E}">
        <p14:creationId xmlns:p14="http://schemas.microsoft.com/office/powerpoint/2010/main" val="1496752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now going to introduce</a:t>
            </a:r>
            <a:r>
              <a:rPr lang="en-US" baseline="0" dirty="0" smtClean="0"/>
              <a:t> a technique due to </a:t>
            </a:r>
            <a:r>
              <a:rPr lang="en-US" baseline="0" dirty="0" err="1" smtClean="0"/>
              <a:t>Alon</a:t>
            </a:r>
            <a:r>
              <a:rPr lang="en-US" baseline="0" dirty="0" smtClean="0"/>
              <a:t>, </a:t>
            </a:r>
            <a:r>
              <a:rPr lang="en-US" baseline="0" dirty="0" err="1" smtClean="0"/>
              <a:t>Matias</a:t>
            </a:r>
            <a:r>
              <a:rPr lang="en-US" baseline="0" dirty="0" smtClean="0"/>
              <a:t>, and </a:t>
            </a:r>
            <a:r>
              <a:rPr lang="en-US" baseline="0" dirty="0" err="1" smtClean="0"/>
              <a:t>Szegedy</a:t>
            </a:r>
            <a:r>
              <a:rPr lang="en-US" baseline="0" dirty="0" smtClean="0"/>
              <a:t> for estimating a moment of a stream.</a:t>
            </a:r>
          </a:p>
          <a:p>
            <a:endParaRPr lang="en-US" baseline="0" dirty="0" smtClean="0"/>
          </a:p>
          <a:p>
            <a:r>
              <a:rPr lang="en-US" baseline="0" dirty="0" smtClean="0"/>
              <a:t>Click 1: It works to compute any moment.</a:t>
            </a:r>
          </a:p>
          <a:p>
            <a:endParaRPr lang="en-US" baseline="0" dirty="0" smtClean="0"/>
          </a:p>
          <a:p>
            <a:r>
              <a:rPr lang="en-US" baseline="0" dirty="0" smtClean="0"/>
              <a:t>Click 2: But we’ll talk only about the second moment.</a:t>
            </a:r>
          </a:p>
          <a:p>
            <a:endParaRPr lang="en-US" baseline="0" dirty="0" smtClean="0"/>
          </a:p>
          <a:p>
            <a:r>
              <a:rPr lang="en-US" baseline="0" dirty="0" smtClean="0"/>
              <a:t>Click 3: The method involves keeping track of the value of many different random variables X, as the stream grows.  Each random variable is analogous to recording the maximum number of 0’s in the tail using a fixed hash function, like we did for the </a:t>
            </a:r>
            <a:r>
              <a:rPr lang="en-US" baseline="0" dirty="0" err="1" smtClean="0"/>
              <a:t>Flagolet</a:t>
            </a:r>
            <a:r>
              <a:rPr lang="en-US" baseline="0" dirty="0" smtClean="0"/>
              <a:t>-Martin algorithm.</a:t>
            </a:r>
          </a:p>
          <a:p>
            <a:endParaRPr lang="en-US" baseline="0" dirty="0" smtClean="0"/>
          </a:p>
          <a:p>
            <a:r>
              <a:rPr lang="en-US" baseline="0" dirty="0" smtClean="0"/>
              <a:t>Click 4: And as for the </a:t>
            </a:r>
            <a:r>
              <a:rPr lang="en-US" baseline="0" dirty="0" err="1" smtClean="0"/>
              <a:t>Flagojet</a:t>
            </a:r>
            <a:r>
              <a:rPr lang="en-US" baseline="0" dirty="0" smtClean="0"/>
              <a:t>-Martin algorithm, each random variable requires storage of an integer, preferably in main memory, so we are limited in how many variables we can compute for each stream.</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42</a:t>
            </a:fld>
            <a:endParaRPr lang="en-US"/>
          </a:p>
        </p:txBody>
      </p:sp>
    </p:spTree>
    <p:extLst>
      <p:ext uri="{BB962C8B-B14F-4D97-AF65-F5344CB8AC3E}">
        <p14:creationId xmlns:p14="http://schemas.microsoft.com/office/powerpoint/2010/main" val="541445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see how we manage one random variable.  We can manage</a:t>
            </a:r>
            <a:r>
              <a:rPr lang="en-US" baseline="0" dirty="0" smtClean="0"/>
              <a:t> as many as we can afford in the same way, of course using different random numbers for each.</a:t>
            </a:r>
          </a:p>
          <a:p>
            <a:endParaRPr lang="en-US" baseline="0" dirty="0" smtClean="0"/>
          </a:p>
          <a:p>
            <a:r>
              <a:rPr lang="en-US" baseline="0" dirty="0" smtClean="0"/>
              <a:t>Click 1: Let n be the length of the stream seen so far.  n is going to grow as time goes on, surely.  But right now it has some particular value.</a:t>
            </a:r>
          </a:p>
          <a:p>
            <a:endParaRPr lang="en-US" baseline="0" dirty="0" smtClean="0"/>
          </a:p>
          <a:p>
            <a:r>
              <a:rPr lang="en-US" baseline="0" dirty="0" smtClean="0"/>
              <a:t>Click 2: For the random variable X, we need to pick a random place in the stream to start, so that any starting point is equally likely to be chosen.  This choice introduces the randomness.  If we have many random variables, they will be independent, because for each we choose a random starting point independently of the others.</a:t>
            </a:r>
          </a:p>
          <a:p>
            <a:endParaRPr lang="en-US" baseline="0" dirty="0" smtClean="0"/>
          </a:p>
          <a:p>
            <a:r>
              <a:rPr lang="en-US" baseline="0" dirty="0" smtClean="0"/>
              <a:t>Click 3: Let “a” be the element found at the chosen starting point.</a:t>
            </a:r>
          </a:p>
          <a:p>
            <a:endParaRPr lang="en-US" baseline="0" dirty="0" smtClean="0"/>
          </a:p>
          <a:p>
            <a:r>
              <a:rPr lang="en-US" baseline="0" dirty="0" smtClean="0"/>
              <a:t>Click 4: The value of random variable X is n, the current stream length, times twice the number of occurrences of “a” we find in the stream since the randomly chosen starting point, minus 1.  Note that “a” surely occurs at the time chosen, but may occur many times after that.  Occurrences before the chosen time do not count.</a:t>
            </a:r>
          </a:p>
          <a:p>
            <a:endParaRPr lang="en-US" baseline="0" dirty="0" smtClean="0"/>
          </a:p>
          <a:p>
            <a:r>
              <a:rPr lang="en-US" baseline="0" dirty="0" smtClean="0"/>
              <a:t>Click 5: An important point is that, even though X is defined this way, we do not have to change the value of X each time n increases by 1.  We store n separately, and it can be used to compute the value of each of the random variables, if we need it.  What we actually store for X is the element “a” and the count of occurrences of “a” since the randomly chosen starting point.  This way, when an input arrives at the stream, we can leave almost all the variables unchanged.   We only have to change those for which the element being counted is the element that just arrived.</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43</a:t>
            </a:fld>
            <a:endParaRPr lang="en-US"/>
          </a:p>
        </p:txBody>
      </p:sp>
    </p:spTree>
    <p:extLst>
      <p:ext uri="{BB962C8B-B14F-4D97-AF65-F5344CB8AC3E}">
        <p14:creationId xmlns:p14="http://schemas.microsoft.com/office/powerpoint/2010/main" val="711530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On this slide, we are going to argue that the expected value of a variable,</a:t>
            </a:r>
            <a:r>
              <a:rPr lang="en-US" baseline="0" dirty="0" smtClean="0"/>
              <a:t> considering all of the possible starting times, exactly equals the second moment of the stream.</a:t>
            </a:r>
          </a:p>
          <a:p>
            <a:endParaRPr lang="en-US" baseline="0" dirty="0" smtClean="0"/>
          </a:p>
          <a:p>
            <a:r>
              <a:rPr lang="en-US" baseline="0" dirty="0" smtClean="0"/>
              <a:t>Click 1: First, remember that the second moment is the sum over all elements “a” of the square of the number of times “a” occurs.</a:t>
            </a:r>
          </a:p>
          <a:p>
            <a:endParaRPr lang="en-US" baseline="0" dirty="0" smtClean="0"/>
          </a:p>
          <a:p>
            <a:r>
              <a:rPr lang="en-US" baseline="0" dirty="0" smtClean="0"/>
              <a:t>Click 2: Here’s the formula for the expected value of variable X.  There are n possible starting points, each equally likely.  We’ll average the value of X that is computed for each of these starting times.  The 1/n (POINT) is for taking the average.  And everything else is the sum, over all possible times t, of the value that is computed when time t is chosen.  Remember that when t is chosen as the start time, the value of X is n (POINT) times twice the number of occurrences of the stream element at time t minus 1.</a:t>
            </a:r>
          </a:p>
          <a:p>
            <a:endParaRPr lang="en-US" baseline="0" dirty="0" smtClean="0"/>
          </a:p>
          <a:p>
            <a:r>
              <a:rPr lang="en-US" baseline="0" dirty="0" smtClean="0"/>
              <a:t>Click 3: Here, we have rewritten the formula for the expected value of X by grouping all the times from 1 to n according the symbol “a” that is found there.  So we sum over all symbols “a” (POINT).</a:t>
            </a:r>
          </a:p>
          <a:p>
            <a:endParaRPr lang="en-US" baseline="0" dirty="0" smtClean="0"/>
          </a:p>
          <a:p>
            <a:r>
              <a:rPr lang="en-US" baseline="0" dirty="0" smtClean="0"/>
              <a:t>Click 4: The 1/n and the n are constants as far as the summation is concerned, so we carry them over, and guess what – they cancel (DRAW).</a:t>
            </a:r>
          </a:p>
          <a:p>
            <a:endParaRPr lang="en-US" baseline="0" dirty="0" smtClean="0"/>
          </a:p>
          <a:p>
            <a:r>
              <a:rPr lang="en-US" baseline="0" dirty="0" smtClean="0"/>
              <a:t>Click 5: Now the term for a given symbol “a” involves several different times t in the stream.  Each time will give a different value for twice the number of a’s minus 1.  The first term, 1, represents the time when the last “a” arrives.  Then, the count will be 1.  Twice the count is 2, and minus 1 leaves us with 1.</a:t>
            </a:r>
          </a:p>
          <a:p>
            <a:endParaRPr lang="en-US" baseline="0" dirty="0" smtClean="0"/>
          </a:p>
          <a:p>
            <a:r>
              <a:rPr lang="en-US" baseline="0" dirty="0" smtClean="0"/>
              <a:t>Click 6: The three represents the next-to-last time that “a” occurs.  Then, the count will be 2, double it to make 4, and subtract 1 to leave 3.  We continue like that for each possible time an “a” appears, and we get all the odd integers, in turn.</a:t>
            </a:r>
          </a:p>
          <a:p>
            <a:endParaRPr lang="en-US" baseline="0" dirty="0" smtClean="0"/>
          </a:p>
          <a:p>
            <a:r>
              <a:rPr lang="en-US" baseline="0" dirty="0" smtClean="0"/>
              <a:t>Click 7: Finally, the largest count we can get is when the time t is the first time “a” appears.  Then, the count will be m sub “a” – the full number of times “a” appears.  We double it and subtract 1.</a:t>
            </a:r>
          </a:p>
          <a:p>
            <a:endParaRPr lang="en-US" baseline="0" dirty="0" smtClean="0"/>
          </a:p>
          <a:p>
            <a:r>
              <a:rPr lang="en-US" baseline="0" dirty="0" smtClean="0"/>
              <a:t>Click 8: You can show that the sum of all the odd integers up to 2m sub “a” minus 1 is m sub “a” squared.  It’s an easy induction, and I’m not going to do it here, but for example, if m sub “a” is 4 (DRAW), then we have 1+3+5+7 = 16 = 4 squared (DRAW).</a:t>
            </a:r>
          </a:p>
          <a:p>
            <a:endParaRPr lang="en-US" baseline="0" dirty="0" smtClean="0"/>
          </a:p>
          <a:p>
            <a:r>
              <a:rPr lang="en-US" baseline="0" dirty="0" smtClean="0"/>
              <a:t>As I mentioned, we want not only the correct expected value for a variable.  We want to know that as you use more and more variables, the average of their estimates of the moment will converge to the true value.  I’m just going to tell you that is the case.  You combine them as for </a:t>
            </a:r>
            <a:r>
              <a:rPr lang="en-US" baseline="0" dirty="0" err="1" smtClean="0"/>
              <a:t>Flagolet</a:t>
            </a:r>
            <a:r>
              <a:rPr lang="en-US" baseline="0" dirty="0" smtClean="0"/>
              <a:t>-Martin estimates – group into small groups, take the average of the groups and the median of the averages.</a:t>
            </a:r>
          </a:p>
        </p:txBody>
      </p:sp>
      <p:sp>
        <p:nvSpPr>
          <p:cNvPr id="4" name="Slide Number Placeholder 3"/>
          <p:cNvSpPr>
            <a:spLocks noGrp="1"/>
          </p:cNvSpPr>
          <p:nvPr>
            <p:ph type="sldNum" sz="quarter" idx="10"/>
          </p:nvPr>
        </p:nvSpPr>
        <p:spPr/>
        <p:txBody>
          <a:bodyPr/>
          <a:lstStyle/>
          <a:p>
            <a:fld id="{EE707532-839C-41A2-9E71-D5288AEAE66A}" type="slidenum">
              <a:rPr lang="en-US" smtClean="0"/>
              <a:pPr/>
              <a:t>44</a:t>
            </a:fld>
            <a:endParaRPr lang="en-US"/>
          </a:p>
        </p:txBody>
      </p:sp>
    </p:spTree>
    <p:extLst>
      <p:ext uri="{BB962C8B-B14F-4D97-AF65-F5344CB8AC3E}">
        <p14:creationId xmlns:p14="http://schemas.microsoft.com/office/powerpoint/2010/main" val="41399067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small problem we need to fix.  We treated n</a:t>
            </a:r>
            <a:r>
              <a:rPr lang="en-US" baseline="0" dirty="0" smtClean="0"/>
              <a:t> as a constant, but in fact, the stream is always growing, and n is therefore a variable.</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45</a:t>
            </a:fld>
            <a:endParaRPr lang="en-US"/>
          </a:p>
        </p:txBody>
      </p:sp>
    </p:spTree>
    <p:extLst>
      <p:ext uri="{BB962C8B-B14F-4D97-AF65-F5344CB8AC3E}">
        <p14:creationId xmlns:p14="http://schemas.microsoft.com/office/powerpoint/2010/main" val="23504296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consequence</a:t>
            </a:r>
            <a:r>
              <a:rPr lang="en-US" baseline="0" dirty="0" smtClean="0"/>
              <a:t> of n being a variable is easy to fix; in fact we mentioned it before.  We’ll store n once, and increment it each time a new element arrives.  In the variable X, we store only the count.  If we ever need the value of X, we double the count, subtract 1, and multiply the result by the current value of n.</a:t>
            </a:r>
          </a:p>
          <a:p>
            <a:endParaRPr lang="en-US" baseline="0" dirty="0" smtClean="0"/>
          </a:p>
          <a:p>
            <a:r>
              <a:rPr lang="en-US" baseline="0" dirty="0" smtClean="0"/>
              <a:t>Click 1: However, the tricky part is how we manage to keep the fixed number of variables representing random choices of positions, with each position from 1 to n equally likely, even as n grows.  That is, if we are keeping k random variables, then whatever n is, we want each starting time t to have been selected with probability k/n.</a:t>
            </a:r>
          </a:p>
        </p:txBody>
      </p:sp>
      <p:sp>
        <p:nvSpPr>
          <p:cNvPr id="4" name="Slide Number Placeholder 3"/>
          <p:cNvSpPr>
            <a:spLocks noGrp="1"/>
          </p:cNvSpPr>
          <p:nvPr>
            <p:ph type="sldNum" sz="quarter" idx="10"/>
          </p:nvPr>
        </p:nvSpPr>
        <p:spPr/>
        <p:txBody>
          <a:bodyPr/>
          <a:lstStyle/>
          <a:p>
            <a:fld id="{EE707532-839C-41A2-9E71-D5288AEAE66A}" type="slidenum">
              <a:rPr lang="en-US" smtClean="0"/>
              <a:pPr/>
              <a:t>46</a:t>
            </a:fld>
            <a:endParaRPr lang="en-US"/>
          </a:p>
        </p:txBody>
      </p:sp>
    </p:spTree>
    <p:extLst>
      <p:ext uri="{BB962C8B-B14F-4D97-AF65-F5344CB8AC3E}">
        <p14:creationId xmlns:p14="http://schemas.microsoft.com/office/powerpoint/2010/main" val="1252017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So here’s how we make sure that at all times, each of the n positions is chosen with probability k/n.  The technique</a:t>
            </a:r>
            <a:r>
              <a:rPr lang="en-US" baseline="0" dirty="0" smtClean="0"/>
              <a:t> is called “reservoir sampling,” by the way.</a:t>
            </a:r>
          </a:p>
          <a:p>
            <a:endParaRPr lang="en-US" baseline="0" dirty="0" smtClean="0"/>
          </a:p>
          <a:p>
            <a:r>
              <a:rPr lang="en-US" baseline="0" dirty="0" smtClean="0"/>
              <a:t>Click 1: To get started, each of the first k positions in the stream is chosen.  That makes sense, because k/n is k/k, or 1.  Before we reach the k-</a:t>
            </a:r>
            <a:r>
              <a:rPr lang="en-US" baseline="0" dirty="0" err="1" smtClean="0"/>
              <a:t>th</a:t>
            </a:r>
            <a:r>
              <a:rPr lang="en-US" baseline="0" dirty="0" smtClean="0"/>
              <a:t> position, we’re not really sampling, since the best we can do is choose each position with certainty.</a:t>
            </a:r>
          </a:p>
          <a:p>
            <a:endParaRPr lang="en-US" baseline="0" dirty="0" smtClean="0"/>
          </a:p>
          <a:p>
            <a:r>
              <a:rPr lang="en-US" baseline="0" dirty="0" smtClean="0"/>
              <a:t>Click 2: But now, n is bigger than k, so not every position can be chosen.  Suppose that the n-</a:t>
            </a:r>
            <a:r>
              <a:rPr lang="en-US" baseline="0" dirty="0" err="1" smtClean="0"/>
              <a:t>th</a:t>
            </a:r>
            <a:r>
              <a:rPr lang="en-US" baseline="0" dirty="0" smtClean="0"/>
              <a:t> element arrives.  Prior to this, there were n-1 positions in the stream, and each was chosen with equal probability, and that probability is k/(n-1).  The n-</a:t>
            </a:r>
            <a:r>
              <a:rPr lang="en-US" baseline="0" dirty="0" err="1" smtClean="0"/>
              <a:t>th</a:t>
            </a:r>
            <a:r>
              <a:rPr lang="en-US" baseline="0" dirty="0" smtClean="0"/>
              <a:t> element arrives.  We know the n-</a:t>
            </a:r>
            <a:r>
              <a:rPr lang="en-US" baseline="0" dirty="0" err="1" smtClean="0"/>
              <a:t>th</a:t>
            </a:r>
            <a:r>
              <a:rPr lang="en-US" baseline="0" dirty="0" smtClean="0"/>
              <a:t> position has to be chosen with probability k/n, so lets generate a random number and do that.  If the decision is not to choose position n, then no changes are made to our selection of k positions.</a:t>
            </a:r>
          </a:p>
          <a:p>
            <a:endParaRPr lang="en-US" baseline="0" dirty="0" smtClean="0"/>
          </a:p>
          <a:p>
            <a:r>
              <a:rPr lang="en-US" baseline="0" dirty="0" smtClean="0"/>
              <a:t>Click 3: But if you decide to pick position n, then select one of the current k positions at random, and toss it from the set of positions.</a:t>
            </a:r>
          </a:p>
          <a:p>
            <a:endParaRPr lang="en-US" baseline="0" dirty="0" smtClean="0"/>
          </a:p>
          <a:p>
            <a:r>
              <a:rPr lang="en-US" baseline="0" dirty="0" smtClean="0"/>
              <a:t>Click 4: We know the n-</a:t>
            </a:r>
            <a:r>
              <a:rPr lang="en-US" baseline="0" dirty="0" err="1" smtClean="0"/>
              <a:t>th</a:t>
            </a:r>
            <a:r>
              <a:rPr lang="en-US" baseline="0" dirty="0" smtClean="0"/>
              <a:t> position has a k/n chance of being chosen.  How about the first n-1 positions.  Their probability can be calculated as shown.</a:t>
            </a:r>
          </a:p>
          <a:p>
            <a:endParaRPr lang="en-US" baseline="0" dirty="0" smtClean="0"/>
          </a:p>
          <a:p>
            <a:r>
              <a:rPr lang="en-US" baseline="0" dirty="0" smtClean="0"/>
              <a:t>Click 5: There are two cases, either the n-</a:t>
            </a:r>
            <a:r>
              <a:rPr lang="en-US" baseline="0" dirty="0" err="1" smtClean="0"/>
              <a:t>th</a:t>
            </a:r>
            <a:r>
              <a:rPr lang="en-US" baseline="0" dirty="0" smtClean="0"/>
              <a:t> position was chosen, or not.  It is NOT chosen with probability n-k </a:t>
            </a:r>
            <a:r>
              <a:rPr lang="en-US" baseline="0" smtClean="0"/>
              <a:t>over n.</a:t>
            </a:r>
            <a:endParaRPr lang="en-US" baseline="0" dirty="0" smtClean="0"/>
          </a:p>
          <a:p>
            <a:endParaRPr lang="en-US" baseline="0" dirty="0" smtClean="0"/>
          </a:p>
          <a:p>
            <a:r>
              <a:rPr lang="en-US" baseline="0" dirty="0" smtClean="0"/>
              <a:t>Click 6: Each of the first n-1 positions was previously chosen with probability k over n-1.  In the case where the n-</a:t>
            </a:r>
            <a:r>
              <a:rPr lang="en-US" baseline="0" dirty="0" err="1" smtClean="0"/>
              <a:t>th</a:t>
            </a:r>
            <a:r>
              <a:rPr lang="en-US" baseline="0" dirty="0" smtClean="0"/>
              <a:t> position is not chosen, if some previous position had been chosen, then it will still be chosen, so we multiply by this factor.</a:t>
            </a:r>
          </a:p>
          <a:p>
            <a:endParaRPr lang="en-US" baseline="0" dirty="0" smtClean="0"/>
          </a:p>
          <a:p>
            <a:r>
              <a:rPr lang="en-US" baseline="0" dirty="0" smtClean="0"/>
              <a:t>Click 7: But there is another term we have to add to the probability.  It is the product of three factors.  First is the factor k/n representing the probability that the n-</a:t>
            </a:r>
            <a:r>
              <a:rPr lang="en-US" baseline="0" dirty="0" err="1" smtClean="0"/>
              <a:t>th</a:t>
            </a:r>
            <a:r>
              <a:rPr lang="en-US" baseline="0" dirty="0" smtClean="0"/>
              <a:t> position is chosen.</a:t>
            </a:r>
          </a:p>
          <a:p>
            <a:endParaRPr lang="en-US" baseline="0" dirty="0" smtClean="0"/>
          </a:p>
          <a:p>
            <a:r>
              <a:rPr lang="en-US" baseline="0" dirty="0" smtClean="0"/>
              <a:t>Click 8: Now, in order for one of the first n-1 positions to remain chosen, it must have been chosen previously; that happens with probability k over n-1 as we mentioned.</a:t>
            </a:r>
          </a:p>
          <a:p>
            <a:endParaRPr lang="en-US" baseline="0" dirty="0" smtClean="0"/>
          </a:p>
          <a:p>
            <a:r>
              <a:rPr lang="en-US" baseline="0" dirty="0" smtClean="0"/>
              <a:t>Click 9: And it must not be the one thrown out.  It will NOT be thrown out with probability k-1 over k.  I’ll let you do the math, but the expression does indeed simplify to k/n.  So all n positions now have exactly the same probability of being chosen.</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47</a:t>
            </a:fld>
            <a:endParaRPr lang="en-US"/>
          </a:p>
        </p:txBody>
      </p:sp>
    </p:spTree>
    <p:extLst>
      <p:ext uri="{BB962C8B-B14F-4D97-AF65-F5344CB8AC3E}">
        <p14:creationId xmlns:p14="http://schemas.microsoft.com/office/powerpoint/2010/main" val="1098525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Enough</a:t>
            </a:r>
            <a:r>
              <a:rPr lang="en-US" baseline="0" dirty="0" smtClean="0"/>
              <a:t> of a sales pitch.   Let’s look at how a Bloom filter actually works.</a:t>
            </a:r>
          </a:p>
          <a:p>
            <a:endParaRPr lang="en-US" baseline="0" dirty="0" smtClean="0"/>
          </a:p>
          <a:p>
            <a:r>
              <a:rPr lang="en-US" baseline="0" dirty="0" smtClean="0"/>
              <a:t>Click 1</a:t>
            </a:r>
          </a:p>
          <a:p>
            <a:r>
              <a:rPr lang="en-US" baseline="0" dirty="0" smtClean="0"/>
              <a:t>The filter itself is a large array of bits, perhaps several times as many bits as there are possible elements in the stream.  The bit array is manipulated through a collection of hash functions.  The number of hash functions could be as little as 1, although several is better.  Even a few dozen hash functions could be a good choice in some situations.</a:t>
            </a:r>
          </a:p>
          <a:p>
            <a:endParaRPr lang="en-US" baseline="0" dirty="0" smtClean="0"/>
          </a:p>
          <a:p>
            <a:r>
              <a:rPr lang="en-US" baseline="0" dirty="0" smtClean="0"/>
              <a:t>Click 2</a:t>
            </a:r>
          </a:p>
          <a:p>
            <a:r>
              <a:rPr lang="en-US" baseline="0" dirty="0" smtClean="0"/>
              <a:t>Each hash function takes a stream element and produces a value that is one of the positions in the array.  It is important that the hash functions be independent.  It should not be possible to predict the result of one hash function from the result of another.</a:t>
            </a:r>
          </a:p>
          <a:p>
            <a:endParaRPr lang="en-US" baseline="0" dirty="0" smtClean="0"/>
          </a:p>
          <a:p>
            <a:r>
              <a:rPr lang="en-US" baseline="0" dirty="0" smtClean="0"/>
              <a:t>Click 3</a:t>
            </a:r>
          </a:p>
          <a:p>
            <a:r>
              <a:rPr lang="en-US" baseline="0" dirty="0" smtClean="0"/>
              <a:t>Start with all bits of the array equal to 0.</a:t>
            </a:r>
          </a:p>
          <a:p>
            <a:endParaRPr lang="en-US" baseline="0" dirty="0" smtClean="0"/>
          </a:p>
          <a:p>
            <a:r>
              <a:rPr lang="en-US" baseline="0" dirty="0" smtClean="0"/>
              <a:t>Click 4</a:t>
            </a:r>
          </a:p>
          <a:p>
            <a:r>
              <a:rPr lang="en-US" baseline="0" dirty="0" smtClean="0"/>
              <a:t>Suppose element x arrives on the stream.  We compute the values of h(x) for each hash function h in our collection.  That gives us some number of bits.  Turn each of these bits to 1 if they were not already 1.</a:t>
            </a:r>
          </a:p>
        </p:txBody>
      </p:sp>
      <p:sp>
        <p:nvSpPr>
          <p:cNvPr id="4" name="Slide Number Placeholder 3"/>
          <p:cNvSpPr>
            <a:spLocks noGrp="1"/>
          </p:cNvSpPr>
          <p:nvPr>
            <p:ph type="sldNum" sz="quarter" idx="10"/>
          </p:nvPr>
        </p:nvSpPr>
        <p:spPr/>
        <p:txBody>
          <a:bodyPr/>
          <a:lstStyle/>
          <a:p>
            <a:fld id="{EE707532-839C-41A2-9E71-D5288AEAE66A}" type="slidenum">
              <a:rPr lang="en-US" smtClean="0"/>
              <a:pPr/>
              <a:t>5</a:t>
            </a:fld>
            <a:endParaRPr lang="en-US"/>
          </a:p>
        </p:txBody>
      </p:sp>
    </p:spTree>
    <p:extLst>
      <p:ext uri="{BB962C8B-B14F-4D97-AF65-F5344CB8AC3E}">
        <p14:creationId xmlns:p14="http://schemas.microsoft.com/office/powerpoint/2010/main" val="4119853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tiny</a:t>
            </a:r>
            <a:r>
              <a:rPr lang="en-US" baseline="0" dirty="0" smtClean="0"/>
              <a:t> example of how a Bloom filter works.</a:t>
            </a:r>
          </a:p>
          <a:p>
            <a:endParaRPr lang="en-US" baseline="0" dirty="0" smtClean="0"/>
          </a:p>
          <a:p>
            <a:r>
              <a:rPr lang="en-US" baseline="0" dirty="0" smtClean="0"/>
              <a:t>Click 1: We’ll use an array of 11 bits.</a:t>
            </a:r>
          </a:p>
          <a:p>
            <a:endParaRPr lang="en-US" baseline="0" dirty="0" smtClean="0"/>
          </a:p>
          <a:p>
            <a:r>
              <a:rPr lang="en-US" baseline="0" dirty="0" smtClean="0"/>
              <a:t>Click 2: Assume the stream consists of integers.</a:t>
            </a:r>
          </a:p>
          <a:p>
            <a:endParaRPr lang="en-US" baseline="0" dirty="0" smtClean="0"/>
          </a:p>
          <a:p>
            <a:r>
              <a:rPr lang="en-US" baseline="0" dirty="0" smtClean="0"/>
              <a:t>Click 3: We’ll have two hash functions.  The first, h1, is computed from an integer x as follows.</a:t>
            </a:r>
          </a:p>
          <a:p>
            <a:endParaRPr lang="en-US" baseline="0" dirty="0" smtClean="0"/>
          </a:p>
          <a:p>
            <a:r>
              <a:rPr lang="en-US" baseline="0" dirty="0" smtClean="0"/>
              <a:t>Click 4: Write x in binary.  For h1, we use only the odd positions, counting from the right.  That is, position 1 is the low-order bit, position 3 is the 4’s place, position 5 is the 16’s place, and so on.</a:t>
            </a:r>
          </a:p>
          <a:p>
            <a:endParaRPr lang="en-US" baseline="0" dirty="0" smtClean="0"/>
          </a:p>
          <a:p>
            <a:r>
              <a:rPr lang="en-US" baseline="0" dirty="0" smtClean="0"/>
              <a:t>Click 5: Looking only at the odd-positioned bits, we get another binary integer.  Suppose that integer is </a:t>
            </a:r>
            <a:r>
              <a:rPr lang="en-US" baseline="0" dirty="0" err="1" smtClean="0"/>
              <a:t>i</a:t>
            </a:r>
            <a:r>
              <a:rPr lang="en-US" baseline="0" dirty="0" smtClean="0"/>
              <a:t>.</a:t>
            </a:r>
          </a:p>
          <a:p>
            <a:endParaRPr lang="en-US" baseline="0" dirty="0" smtClean="0"/>
          </a:p>
          <a:p>
            <a:r>
              <a:rPr lang="en-US" baseline="0" dirty="0" smtClean="0"/>
              <a:t>Click 6: Then compute </a:t>
            </a:r>
            <a:r>
              <a:rPr lang="en-US" baseline="0" dirty="0" err="1" smtClean="0"/>
              <a:t>i</a:t>
            </a:r>
            <a:r>
              <a:rPr lang="en-US" baseline="0" dirty="0" smtClean="0"/>
              <a:t> modulo 11, that is, the remainder when </a:t>
            </a:r>
            <a:r>
              <a:rPr lang="en-US" baseline="0" dirty="0" err="1" smtClean="0"/>
              <a:t>i</a:t>
            </a:r>
            <a:r>
              <a:rPr lang="en-US" baseline="0" dirty="0" smtClean="0"/>
              <a:t> is divided by 11.  That is the value of h1(x).</a:t>
            </a:r>
          </a:p>
          <a:p>
            <a:endParaRPr lang="en-US" baseline="0" dirty="0" smtClean="0"/>
          </a:p>
          <a:p>
            <a:r>
              <a:rPr lang="en-US" baseline="0" dirty="0" smtClean="0"/>
              <a:t>Click 7: h2(x) is computed in exactly the same way, but from the even positions of the binary representation of x.</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6</a:t>
            </a:fld>
            <a:endParaRPr lang="en-US"/>
          </a:p>
        </p:txBody>
      </p:sp>
    </p:spTree>
    <p:extLst>
      <p:ext uri="{BB962C8B-B14F-4D97-AF65-F5344CB8AC3E}">
        <p14:creationId xmlns:p14="http://schemas.microsoft.com/office/powerpoint/2010/main" val="48470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when three integers arrive at the stream</a:t>
            </a:r>
            <a:r>
              <a:rPr lang="en-US" baseline="0" dirty="0" smtClean="0"/>
              <a:t> input.  Initially, all 11 bits of the Bloom filter are 0.</a:t>
            </a:r>
          </a:p>
          <a:p>
            <a:endParaRPr lang="en-US" baseline="0" dirty="0" smtClean="0"/>
          </a:p>
          <a:p>
            <a:r>
              <a:rPr lang="en-US" baseline="0" dirty="0" smtClean="0"/>
              <a:t>Click 1</a:t>
            </a:r>
          </a:p>
          <a:p>
            <a:r>
              <a:rPr lang="en-US" baseline="0" dirty="0" smtClean="0"/>
              <a:t>The first integer is 25.  We show its value in binary, with the odd-numbered positions, counting from the right, in black, and the even positions in red.  h1 is formed from the odd positions, and we see 101 (DRAW) there.  That’s 5 in binary, and 5 modulo 11 is 5 (POINT to h1 column).   The even positions are 10 (DRAW), or 2, and modulo 11 that’s still 2 (POINT).  We thus set positions 2 and 5 of the array to 1, and you see the new values in blue.  Note that we are counting positions from the left end and starting at zero.</a:t>
            </a:r>
          </a:p>
          <a:p>
            <a:endParaRPr lang="en-US" baseline="0" dirty="0" smtClean="0"/>
          </a:p>
          <a:p>
            <a:r>
              <a:rPr lang="en-US" baseline="0" dirty="0" smtClean="0"/>
              <a:t>Click 2</a:t>
            </a:r>
          </a:p>
          <a:p>
            <a:r>
              <a:rPr lang="en-US" baseline="0" dirty="0" smtClean="0"/>
              <a:t>The next integer is 159, and you see it written in binary here as well.  The odd positions, in black, form 0111 (DRAW), which is 7 (POINT).  The even positions form 1011 (DRAW), which is 11 in decimal, and 11 modulo 11 is 0 (POINT).  We thus set bits 0 and 7 of the array to 1.  You see them in blue (POINT).</a:t>
            </a:r>
          </a:p>
          <a:p>
            <a:endParaRPr lang="en-US" baseline="0" dirty="0" smtClean="0"/>
          </a:p>
          <a:p>
            <a:r>
              <a:rPr lang="en-US" baseline="0" dirty="0" smtClean="0"/>
              <a:t>Click 3</a:t>
            </a:r>
          </a:p>
          <a:p>
            <a:r>
              <a:rPr lang="en-US" baseline="0" dirty="0" smtClean="0"/>
              <a:t>Third to arrive is 585.  The odd positions form 01001 (DRAW), or 9 (POINT).  The even positions form 10010 (DRAW) or 18.  Modulo 11, that’s 7.  So we set bits 7 and 9 to 1.  Bit 7 was already 1, so we make no change.  Bit 9 is set to 1, as you see here (POINT).</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7</a:t>
            </a:fld>
            <a:endParaRPr lang="en-US"/>
          </a:p>
        </p:txBody>
      </p:sp>
    </p:spTree>
    <p:extLst>
      <p:ext uri="{BB962C8B-B14F-4D97-AF65-F5344CB8AC3E}">
        <p14:creationId xmlns:p14="http://schemas.microsoft.com/office/powerpoint/2010/main" val="51760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We have</a:t>
            </a:r>
            <a:r>
              <a:rPr lang="en-US" baseline="0" dirty="0" smtClean="0"/>
              <a:t> seen how to set bits to 1 when we add elements to the set we are representing with the Bloom filter.  Now, we need to learn how to test an element for membership in the set.</a:t>
            </a:r>
          </a:p>
          <a:p>
            <a:endParaRPr lang="en-US" baseline="0" dirty="0" smtClean="0"/>
          </a:p>
          <a:p>
            <a:r>
              <a:rPr lang="en-US" baseline="0" dirty="0" smtClean="0"/>
              <a:t>Click 1: Let the element we want to test be y.</a:t>
            </a:r>
          </a:p>
          <a:p>
            <a:endParaRPr lang="en-US" baseline="0" dirty="0" smtClean="0"/>
          </a:p>
          <a:p>
            <a:r>
              <a:rPr lang="en-US" baseline="0" dirty="0" smtClean="0"/>
              <a:t>Click 2: Apply each of the hash functions associated with the Bloom filter to y.  That gives you a set of positions.</a:t>
            </a:r>
          </a:p>
          <a:p>
            <a:endParaRPr lang="en-US" baseline="0" dirty="0" smtClean="0"/>
          </a:p>
          <a:p>
            <a:r>
              <a:rPr lang="en-US" baseline="0" dirty="0" smtClean="0"/>
              <a:t>Click 3: If all these positions are 1, then we say that y was seen before.  If y WAS seen before, then surely all of these positions would have been set to 1, so we will surely say “yes.”  Unfortunately, there can be false positives, since it could be that we never saw y, but some other combination of elements managed to turn on all the bits that y would turn on.</a:t>
            </a:r>
          </a:p>
          <a:p>
            <a:endParaRPr lang="en-US" baseline="0" dirty="0" smtClean="0"/>
          </a:p>
          <a:p>
            <a:r>
              <a:rPr lang="en-US" baseline="0" dirty="0" smtClean="0"/>
              <a:t>Click 4: If one or more of the bits are 0, then we’ll say y was never seen.  That is surely correct, since we know that each would have been set to 1 if y had been seen.  That is, there are no false negatives.</a:t>
            </a:r>
          </a:p>
          <a:p>
            <a:endParaRPr lang="en-US" baseline="0" dirty="0" smtClean="0"/>
          </a:p>
          <a:p>
            <a:r>
              <a:rPr lang="en-US" baseline="0" dirty="0" smtClean="0"/>
              <a:t>A point worth noting is that insert and lookup can involve a single set, as in our example of crawling the Web, or there can be two distinct sets.  If the elements that we lookup become part of the set that the Bloom filter is to represent, then when doing the lookup, if we find some bits are 0, we set them to 1. However, we can also use a Bloom filter to compare two sets.  We form the Bloom filter from one set, and then test each element of the other set for membership by doing a lookup.  In that case, the 0’s we find are left as 0.</a:t>
            </a:r>
          </a:p>
        </p:txBody>
      </p:sp>
      <p:sp>
        <p:nvSpPr>
          <p:cNvPr id="4" name="Slide Number Placeholder 3"/>
          <p:cNvSpPr>
            <a:spLocks noGrp="1"/>
          </p:cNvSpPr>
          <p:nvPr>
            <p:ph type="sldNum" sz="quarter" idx="10"/>
          </p:nvPr>
        </p:nvSpPr>
        <p:spPr/>
        <p:txBody>
          <a:bodyPr/>
          <a:lstStyle/>
          <a:p>
            <a:fld id="{EE707532-839C-41A2-9E71-D5288AEAE66A}" type="slidenum">
              <a:rPr lang="en-US" smtClean="0"/>
              <a:pPr/>
              <a:t>8</a:t>
            </a:fld>
            <a:endParaRPr lang="en-US"/>
          </a:p>
        </p:txBody>
      </p:sp>
    </p:spTree>
    <p:extLst>
      <p:ext uri="{BB962C8B-B14F-4D97-AF65-F5344CB8AC3E}">
        <p14:creationId xmlns:p14="http://schemas.microsoft.com/office/powerpoint/2010/main" val="3767670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a:t>
            </a:r>
            <a:r>
              <a:rPr lang="en-US" baseline="0" dirty="0" smtClean="0"/>
              <a:t> up an example of how we test membership in a set.</a:t>
            </a:r>
          </a:p>
          <a:p>
            <a:endParaRPr lang="en-US" baseline="0" dirty="0" smtClean="0"/>
          </a:p>
          <a:p>
            <a:r>
              <a:rPr lang="en-US" baseline="0" dirty="0" smtClean="0"/>
              <a:t>Click 1: We’ll start where we left the previous example.  We had inserted three elements, 25, 159, and 585, into the set, which left the Bloom filter looking like this (POINT).</a:t>
            </a:r>
          </a:p>
          <a:p>
            <a:endParaRPr lang="en-US" baseline="0" dirty="0" smtClean="0"/>
          </a:p>
          <a:p>
            <a:r>
              <a:rPr lang="en-US" baseline="0" dirty="0" smtClean="0"/>
              <a:t>Click 2: Suppose we now want to look up 118, which is 1110110 (POINT) in binary.</a:t>
            </a:r>
          </a:p>
          <a:p>
            <a:endParaRPr lang="en-US" baseline="0" dirty="0" smtClean="0"/>
          </a:p>
          <a:p>
            <a:r>
              <a:rPr lang="en-US" baseline="0" dirty="0" smtClean="0"/>
              <a:t>Click 3: The odd positions form 1110 (DRAW), which is 14 in decimal.  Thus, h1(118) is 14 modulo 11, or 3.</a:t>
            </a:r>
          </a:p>
          <a:p>
            <a:endParaRPr lang="en-US" baseline="0" dirty="0" smtClean="0"/>
          </a:p>
          <a:p>
            <a:r>
              <a:rPr lang="en-US" baseline="0" dirty="0" smtClean="0"/>
              <a:t>Click 4: The even positions give us 101 (DRAW), or 5 in decimal.  That means h2(118) is 5.</a:t>
            </a:r>
          </a:p>
          <a:p>
            <a:endParaRPr lang="en-US" baseline="0" dirty="0" smtClean="0"/>
          </a:p>
          <a:p>
            <a:r>
              <a:rPr lang="en-US" baseline="0" dirty="0" smtClean="0"/>
              <a:t>Click 5: To test membership of y in the set represented by the Bloom filter, we thus look at bits 3 and 5.  Bit 3 is 0 and bit 5 is 1.  That means 118 could not be in the set, because both would have been 1 if so.  We say “no,” and that is the correct answer.</a:t>
            </a:r>
          </a:p>
        </p:txBody>
      </p:sp>
      <p:sp>
        <p:nvSpPr>
          <p:cNvPr id="4" name="Slide Number Placeholder 3"/>
          <p:cNvSpPr>
            <a:spLocks noGrp="1"/>
          </p:cNvSpPr>
          <p:nvPr>
            <p:ph type="sldNum" sz="quarter" idx="10"/>
          </p:nvPr>
        </p:nvSpPr>
        <p:spPr/>
        <p:txBody>
          <a:bodyPr/>
          <a:lstStyle/>
          <a:p>
            <a:fld id="{EE707532-839C-41A2-9E71-D5288AEAE66A}" type="slidenum">
              <a:rPr lang="en-US" smtClean="0"/>
              <a:pPr/>
              <a:t>9</a:t>
            </a:fld>
            <a:endParaRPr lang="en-US"/>
          </a:p>
        </p:txBody>
      </p:sp>
    </p:spTree>
    <p:extLst>
      <p:ext uri="{BB962C8B-B14F-4D97-AF65-F5344CB8AC3E}">
        <p14:creationId xmlns:p14="http://schemas.microsoft.com/office/powerpoint/2010/main" val="2613172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do</a:t>
            </a:r>
            <a:r>
              <a:rPr lang="en-US" baseline="0" dirty="0" smtClean="0"/>
              <a:t> a little ugly math to explain how the Bloom filter performs as a function of how big the array is, how many hash functions are used, and how many elements are inserted into the set that the filter represents.</a:t>
            </a:r>
          </a:p>
          <a:p>
            <a:endParaRPr lang="en-US" baseline="0" dirty="0" smtClean="0"/>
          </a:p>
          <a:p>
            <a:r>
              <a:rPr lang="en-US" baseline="0" dirty="0" smtClean="0"/>
              <a:t>Click 1: First, it should be evident that the false-positive rate will be lower if there are few 1’s in the array.  When we hash an element not in the underlying set, the probability we will find a 1 at that position is the fraction of 1’s in the array.  If we have k hash functions, then the probability that an element not in the set will be reported to be in the set is the fraction of 1’s raised to the k-</a:t>
            </a:r>
            <a:r>
              <a:rPr lang="en-US" baseline="0" dirty="0" err="1" smtClean="0"/>
              <a:t>th</a:t>
            </a:r>
            <a:r>
              <a:rPr lang="en-US" baseline="0" dirty="0" smtClean="0"/>
              <a:t> power.</a:t>
            </a:r>
          </a:p>
          <a:p>
            <a:endParaRPr lang="en-US" baseline="0" dirty="0" smtClean="0"/>
          </a:p>
          <a:p>
            <a:r>
              <a:rPr lang="en-US" baseline="0" dirty="0" smtClean="0"/>
              <a:t>Click 2: So what is the fraction of 1’s?  There surely cannot be more 1’s than there are elements inserted, times the number of hash functions.  In practice, it will be almost as large as that.  But collisions, where two different </a:t>
            </a:r>
            <a:r>
              <a:rPr lang="en-US" baseline="0" dirty="0" err="1" smtClean="0"/>
              <a:t>hashings</a:t>
            </a:r>
            <a:r>
              <a:rPr lang="en-US" baseline="0" dirty="0" smtClean="0"/>
              <a:t> coincide and set the same bit to 1 will make the actual number slightly lower.   At first, when almost all bits are 0, collisions are rare.  But suppose 50% of the bits are now 1.  If we apply one of the hash functions to a new element, there is a 50% chance that it will lead us to a bit that is already 1, and thus the number of 1’s will not change when we apply this hash function to this element.</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10</a:t>
            </a:fld>
            <a:endParaRPr lang="en-US"/>
          </a:p>
        </p:txBody>
      </p:sp>
    </p:spTree>
    <p:extLst>
      <p:ext uri="{BB962C8B-B14F-4D97-AF65-F5344CB8AC3E}">
        <p14:creationId xmlns:p14="http://schemas.microsoft.com/office/powerpoint/2010/main" val="2634945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5400" b="1"/>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5257800"/>
            <a:ext cx="8077200" cy="1295400"/>
          </a:xfrm>
        </p:spPr>
        <p:txBody>
          <a:bodyPr lIns="118872" tIns="0" rIns="45720" bIns="0" anchor="t">
            <a:normAutofit/>
          </a:bodyPr>
          <a:lstStyle>
            <a:lvl1pPr marL="0" indent="0" algn="l">
              <a:buNone/>
              <a:defRPr sz="3200" b="1">
                <a:solidFill>
                  <a:srgbClr val="FFFFFF"/>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79C7330-4CE8-48F7-9D58-15F746E13FB9}" type="datetime1">
              <a:rPr lang="en-US" smtClean="0"/>
              <a:t>2/29/2016</a:t>
            </a:fld>
            <a:endParaRPr lang="en-US"/>
          </a:p>
        </p:txBody>
      </p:sp>
      <p:sp>
        <p:nvSpPr>
          <p:cNvPr id="5" name="Footer Placeholder 4"/>
          <p:cNvSpPr>
            <a:spLocks noGrp="1"/>
          </p:cNvSpPr>
          <p:nvPr>
            <p:ph type="ftr" sz="quarter" idx="11"/>
          </p:nvPr>
        </p:nvSpPr>
        <p:spPr/>
        <p:txBody>
          <a:bodyPr/>
          <a:lstStyle/>
          <a:p>
            <a:r>
              <a:rPr lang="en-US" smtClean="0"/>
              <a:t>Mining of Massive Datasets. Leskovec, Rajaraman and Ullman. Stanford University</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F9DA65-BB84-49AE-865D-17FA935BCB90}" type="datetime1">
              <a:rPr lang="en-US" smtClean="0"/>
              <a:t>2/29/2016</a:t>
            </a:fld>
            <a:endParaRPr lang="en-US"/>
          </a:p>
        </p:txBody>
      </p:sp>
      <p:sp>
        <p:nvSpPr>
          <p:cNvPr id="5" name="Footer Placeholder 4"/>
          <p:cNvSpPr>
            <a:spLocks noGrp="1"/>
          </p:cNvSpPr>
          <p:nvPr>
            <p:ph type="ftr" sz="quarter" idx="11"/>
          </p:nvPr>
        </p:nvSpPr>
        <p:spPr/>
        <p:txBody>
          <a:bodyPr/>
          <a:lstStyle/>
          <a:p>
            <a:r>
              <a:rPr lang="en-US" smtClean="0"/>
              <a:t>Mining of Massive Datasets. Leskovec, Rajaraman and Ullman. Stanford University</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66E137-08FA-4CDA-8725-3545AA5F9FAC}" type="datetime1">
              <a:rPr lang="en-US" smtClean="0"/>
              <a:t>2/29/2016</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Mining of Massive Datasets. Leskovec, Rajaraman and Ullman. Stanford University</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B54C64C9-F705-476E-B769-508EAD066D70}" type="datetime1">
              <a:rPr lang="en-US" smtClean="0"/>
              <a:t>2/29/2016</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Mining of Massive Datasets. Leskovec, Rajaraman and Ullman. Stanford University</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Autofit/>
          </a:bodyPr>
          <a:lstStyle>
            <a:lvl1pPr>
              <a:defRPr lang="en-US" dirty="0"/>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518E4772-5B34-401E-95E4-A9C2A89172CB}" type="datetime1">
              <a:rPr lang="en-US" smtClean="0"/>
              <a:t>2/29/2016</a:t>
            </a:fld>
            <a:endParaRPr lang="en-US"/>
          </a:p>
        </p:txBody>
      </p:sp>
      <p:sp>
        <p:nvSpPr>
          <p:cNvPr id="5" name="Footer Placeholder 4"/>
          <p:cNvSpPr>
            <a:spLocks noGrp="1"/>
          </p:cNvSpPr>
          <p:nvPr>
            <p:ph type="ftr" sz="quarter" idx="11"/>
          </p:nvPr>
        </p:nvSpPr>
        <p:spPr/>
        <p:txBody>
          <a:bodyPr/>
          <a:lstStyle/>
          <a:p>
            <a:r>
              <a:rPr lang="en-US" smtClean="0"/>
              <a:t>Mining of Massive Datasets. Leskovec, Rajaraman and Ullman. Stanford University</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16F2FC2-BB9B-4501-A64A-1D405DFCD284}" type="datetime1">
              <a:rPr lang="en-US" smtClean="0"/>
              <a:t>2/29/2016</a:t>
            </a:fld>
            <a:endParaRPr lang="en-US"/>
          </a:p>
        </p:txBody>
      </p:sp>
      <p:sp>
        <p:nvSpPr>
          <p:cNvPr id="5" name="Footer Placeholder 4"/>
          <p:cNvSpPr>
            <a:spLocks noGrp="1"/>
          </p:cNvSpPr>
          <p:nvPr>
            <p:ph type="ftr" sz="quarter" idx="11"/>
          </p:nvPr>
        </p:nvSpPr>
        <p:spPr/>
        <p:txBody>
          <a:bodyPr/>
          <a:lstStyle/>
          <a:p>
            <a:r>
              <a:rPr lang="en-US" smtClean="0"/>
              <a:t>Mining of Massive Datasets. Leskovec, Rajaraman and Ullman. Stanford University</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257800"/>
          </a:xfrm>
        </p:spPr>
        <p:txBody>
          <a:bodyPr lIns="91440">
            <a:normAutofit/>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Content Placeholder 3"/>
          <p:cNvSpPr>
            <a:spLocks noGrp="1"/>
          </p:cNvSpPr>
          <p:nvPr>
            <p:ph sz="half" idx="2"/>
          </p:nvPr>
        </p:nvSpPr>
        <p:spPr>
          <a:xfrm>
            <a:off x="4648200" y="1295400"/>
            <a:ext cx="4038600" cy="5257800"/>
          </a:xfrm>
        </p:spPr>
        <p:txBody>
          <a:bodyPr>
            <a:normAutofit/>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40863B-248B-44EE-B105-5B695F0FC236}" type="datetime1">
              <a:rPr lang="en-US" smtClean="0"/>
              <a:t>2/29/2016</a:t>
            </a:fld>
            <a:endParaRPr lang="en-US"/>
          </a:p>
        </p:txBody>
      </p:sp>
      <p:sp>
        <p:nvSpPr>
          <p:cNvPr id="6" name="Footer Placeholder 5"/>
          <p:cNvSpPr>
            <a:spLocks noGrp="1"/>
          </p:cNvSpPr>
          <p:nvPr>
            <p:ph type="ftr" sz="quarter" idx="11"/>
          </p:nvPr>
        </p:nvSpPr>
        <p:spPr/>
        <p:txBody>
          <a:bodyPr/>
          <a:lstStyle/>
          <a:p>
            <a:r>
              <a:rPr lang="en-US" smtClean="0"/>
              <a:t>Mining of Massive Datasets. Leskovec, Rajaraman and Ullman. Stanford University</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0CF02E7-FC57-4F06-96DC-6D61D3B11F6E}" type="datetime1">
              <a:rPr lang="en-US" smtClean="0"/>
              <a:t>2/29/2016</a:t>
            </a:fld>
            <a:endParaRPr lang="en-US"/>
          </a:p>
        </p:txBody>
      </p:sp>
      <p:sp>
        <p:nvSpPr>
          <p:cNvPr id="8" name="Footer Placeholder 7"/>
          <p:cNvSpPr>
            <a:spLocks noGrp="1"/>
          </p:cNvSpPr>
          <p:nvPr>
            <p:ph type="ftr" sz="quarter" idx="11"/>
          </p:nvPr>
        </p:nvSpPr>
        <p:spPr/>
        <p:txBody>
          <a:bodyPr/>
          <a:lstStyle/>
          <a:p>
            <a:r>
              <a:rPr lang="en-US" smtClean="0"/>
              <a:t>Mining of Massive Datasets. Leskovec, Rajaraman and Ullman. Stanford University</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CBE1-4CBA-44C9-838C-77ADBAC1F8A2}" type="datetime1">
              <a:rPr lang="en-US" smtClean="0"/>
              <a:t>2/29/2016</a:t>
            </a:fld>
            <a:endParaRPr lang="en-US"/>
          </a:p>
        </p:txBody>
      </p:sp>
      <p:sp>
        <p:nvSpPr>
          <p:cNvPr id="4" name="Footer Placeholder 3"/>
          <p:cNvSpPr>
            <a:spLocks noGrp="1"/>
          </p:cNvSpPr>
          <p:nvPr>
            <p:ph type="ftr" sz="quarter" idx="11"/>
          </p:nvPr>
        </p:nvSpPr>
        <p:spPr/>
        <p:txBody>
          <a:bodyPr/>
          <a:lstStyle/>
          <a:p>
            <a:r>
              <a:rPr lang="en-US" smtClean="0"/>
              <a:t>Mining of Massive Datasets. Leskovec, Rajaraman and Ullman. Stanford University</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CE81B-E021-4957-93E3-79B1FDE179A2}" type="datetime1">
              <a:rPr lang="en-US" smtClean="0"/>
              <a:t>2/29/2016</a:t>
            </a:fld>
            <a:endParaRPr lang="en-US"/>
          </a:p>
        </p:txBody>
      </p:sp>
      <p:sp>
        <p:nvSpPr>
          <p:cNvPr id="3" name="Footer Placeholder 2"/>
          <p:cNvSpPr>
            <a:spLocks noGrp="1"/>
          </p:cNvSpPr>
          <p:nvPr>
            <p:ph type="ftr" sz="quarter" idx="11"/>
          </p:nvPr>
        </p:nvSpPr>
        <p:spPr/>
        <p:txBody>
          <a:bodyPr/>
          <a:lstStyle/>
          <a:p>
            <a:r>
              <a:rPr lang="en-US" smtClean="0"/>
              <a:t>Mining of Massive Datasets. Leskovec, Rajaraman and Ullman. Stanford University</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47EA96-B7F4-4F79-A79B-FBC8F44320DC}" type="datetime1">
              <a:rPr lang="en-US" smtClean="0"/>
              <a:t>2/29/2016</a:t>
            </a:fld>
            <a:endParaRPr lang="en-US"/>
          </a:p>
        </p:txBody>
      </p:sp>
      <p:sp>
        <p:nvSpPr>
          <p:cNvPr id="6" name="Footer Placeholder 5"/>
          <p:cNvSpPr>
            <a:spLocks noGrp="1"/>
          </p:cNvSpPr>
          <p:nvPr>
            <p:ph type="ftr" sz="quarter" idx="11"/>
          </p:nvPr>
        </p:nvSpPr>
        <p:spPr/>
        <p:txBody>
          <a:bodyPr/>
          <a:lstStyle/>
          <a:p>
            <a:r>
              <a:rPr lang="en-US" smtClean="0"/>
              <a:t>Mining of Massive Datasets. Leskovec, Rajaraman and Ullman. Stanford University</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647A801F-1A2D-4373-93F5-E8FD50FE0F8E}" type="datetime1">
              <a:rPr lang="en-US" smtClean="0"/>
              <a:t>2/29/2016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Mining of Massive Datasets. Leskovec, Rajaraman and Ullman. Stanford University</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199" y="152400"/>
            <a:ext cx="8686799"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5344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FD2B5135-DF74-4D24-9539-46E0E4E44F97}" type="datetime1">
              <a:rPr lang="en-US" smtClean="0"/>
              <a:t>2/29/2016</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Mining of Massive Datasets. Leskovec, Rajaraman and Ullman. Stanford University</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iming>
    <p:tnLst>
      <p:par>
        <p:cTn id="1" dur="indefinite" restart="never" nodeType="tmRoot"/>
      </p:par>
    </p:tnLst>
  </p:timing>
  <p:hf hdr="0"/>
  <p:txStyles>
    <p:titleStyle>
      <a:lvl1pPr algn="l" rtl="0" eaLnBrk="1" latinLnBrk="0" hangingPunct="1">
        <a:spcBef>
          <a:spcPct val="0"/>
        </a:spcBef>
        <a:buNone/>
        <a:defRPr kumimoji="0" sz="48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2000" y="5166360"/>
            <a:ext cx="6690360" cy="1200329"/>
          </a:xfrm>
          <a:prstGeom prst="rect">
            <a:avLst/>
          </a:prstGeom>
          <a:noFill/>
        </p:spPr>
        <p:txBody>
          <a:bodyPr wrap="square" rtlCol="0">
            <a:spAutoFit/>
          </a:bodyPr>
          <a:lstStyle/>
          <a:p>
            <a:r>
              <a:rPr lang="en-US" sz="3600" b="1" dirty="0" smtClean="0">
                <a:latin typeface="+mj-lt"/>
                <a:cs typeface="Calibri" pitchFamily="34" charset="0"/>
              </a:rPr>
              <a:t>Jeffrey D. Ullman</a:t>
            </a:r>
          </a:p>
          <a:p>
            <a:r>
              <a:rPr lang="en-US" sz="3600" b="1" smtClean="0">
                <a:latin typeface="+mj-lt"/>
                <a:cs typeface="Calibri" pitchFamily="34" charset="0"/>
              </a:rPr>
              <a:t>Stanford University</a:t>
            </a:r>
            <a:endParaRPr lang="en-US" sz="3600" b="1" dirty="0" smtClean="0">
              <a:latin typeface="+mj-lt"/>
              <a:cs typeface="Calibri" pitchFamily="34" charset="0"/>
            </a:endParaRP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6" name="Rectangle 2"/>
          <p:cNvSpPr txBox="1">
            <a:spLocks noChangeArrowheads="1"/>
          </p:cNvSpPr>
          <p:nvPr/>
        </p:nvSpPr>
        <p:spPr>
          <a:xfrm>
            <a:off x="673274" y="914400"/>
            <a:ext cx="7772400" cy="11430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extLst/>
          </a:lstStyle>
          <a:p>
            <a:r>
              <a:rPr lang="en-US" dirty="0" smtClean="0">
                <a:solidFill>
                  <a:srgbClr val="CC0000"/>
                </a:solidFill>
              </a:rPr>
              <a:t>More Stream Mining</a:t>
            </a:r>
            <a:endParaRPr lang="en-US" dirty="0">
              <a:solidFill>
                <a:srgbClr val="CC0000"/>
              </a:solidFill>
            </a:endParaRPr>
          </a:p>
        </p:txBody>
      </p:sp>
      <p:sp>
        <p:nvSpPr>
          <p:cNvPr id="8" name="Rectangle 3"/>
          <p:cNvSpPr>
            <a:spLocks noGrp="1" noChangeArrowheads="1"/>
          </p:cNvSpPr>
          <p:nvPr>
            <p:ph type="ctrTitle"/>
          </p:nvPr>
        </p:nvSpPr>
        <p:spPr>
          <a:xfrm>
            <a:off x="1066800" y="2372638"/>
            <a:ext cx="7543800" cy="2286000"/>
          </a:xfrm>
        </p:spPr>
        <p:txBody>
          <a:bodyPr>
            <a:noAutofit/>
          </a:bodyPr>
          <a:lstStyle/>
          <a:p>
            <a:r>
              <a:rPr lang="en-US" sz="3600" dirty="0" smtClean="0">
                <a:solidFill>
                  <a:srgbClr val="FF9900"/>
                </a:solidFill>
              </a:rPr>
              <a:t>Bloom Filters</a:t>
            </a:r>
            <a:br>
              <a:rPr lang="en-US" sz="3600" dirty="0" smtClean="0">
                <a:solidFill>
                  <a:srgbClr val="FF9900"/>
                </a:solidFill>
              </a:rPr>
            </a:br>
            <a:r>
              <a:rPr lang="en-US" sz="3600" dirty="0" smtClean="0">
                <a:solidFill>
                  <a:srgbClr val="FF9900"/>
                </a:solidFill>
              </a:rPr>
              <a:t>Sampling Streams</a:t>
            </a:r>
            <a:br>
              <a:rPr lang="en-US" sz="3600" dirty="0" smtClean="0">
                <a:solidFill>
                  <a:srgbClr val="FF9900"/>
                </a:solidFill>
              </a:rPr>
            </a:br>
            <a:r>
              <a:rPr lang="en-US" sz="3600" dirty="0" smtClean="0">
                <a:solidFill>
                  <a:srgbClr val="FF9900"/>
                </a:solidFill>
              </a:rPr>
              <a:t>Counting Distinct Items</a:t>
            </a:r>
            <a:br>
              <a:rPr lang="en-US" sz="3600" dirty="0" smtClean="0">
                <a:solidFill>
                  <a:srgbClr val="FF9900"/>
                </a:solidFill>
              </a:rPr>
            </a:br>
            <a:r>
              <a:rPr lang="en-US" sz="3600" dirty="0" smtClean="0">
                <a:solidFill>
                  <a:srgbClr val="FF9900"/>
                </a:solidFill>
              </a:rPr>
              <a:t>Computing Moments</a:t>
            </a:r>
            <a:endParaRPr lang="en-US" sz="3600" dirty="0">
              <a:solidFill>
                <a:srgbClr val="FF99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Bloom Filters</a:t>
            </a:r>
            <a:endParaRPr lang="en-US" dirty="0"/>
          </a:p>
        </p:txBody>
      </p:sp>
      <p:sp>
        <p:nvSpPr>
          <p:cNvPr id="3" name="Content Placeholder 2"/>
          <p:cNvSpPr>
            <a:spLocks noGrp="1"/>
          </p:cNvSpPr>
          <p:nvPr>
            <p:ph idx="1"/>
          </p:nvPr>
        </p:nvSpPr>
        <p:spPr/>
        <p:txBody>
          <a:bodyPr/>
          <a:lstStyle/>
          <a:p>
            <a:r>
              <a:rPr lang="en-US" dirty="0" smtClean="0"/>
              <a:t>Probability of a false positive depends on the density of 1’s in the array and the number of hash functions.</a:t>
            </a:r>
          </a:p>
          <a:p>
            <a:pPr lvl="1"/>
            <a:r>
              <a:rPr lang="en-US" dirty="0" smtClean="0"/>
              <a:t>= (fraction of 1’s)</a:t>
            </a:r>
            <a:r>
              <a:rPr lang="en-US" baseline="30000" dirty="0" smtClean="0"/>
              <a:t># of hash functions</a:t>
            </a:r>
            <a:r>
              <a:rPr lang="en-US" dirty="0" smtClean="0"/>
              <a:t>.</a:t>
            </a:r>
          </a:p>
          <a:p>
            <a:r>
              <a:rPr lang="en-US" dirty="0" smtClean="0"/>
              <a:t>The number of 1’s is approximately the number of elements inserted times the number of hash functions.</a:t>
            </a:r>
          </a:p>
          <a:p>
            <a:pPr lvl="1"/>
            <a:r>
              <a:rPr lang="en-US" dirty="0" smtClean="0"/>
              <a:t>But collisions lower that number slightly.</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264263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Throwing Darts</a:t>
            </a:r>
            <a:endParaRPr lang="en-US" dirty="0"/>
          </a:p>
        </p:txBody>
      </p:sp>
      <p:sp>
        <p:nvSpPr>
          <p:cNvPr id="3" name="Content Placeholder 2"/>
          <p:cNvSpPr>
            <a:spLocks noGrp="1"/>
          </p:cNvSpPr>
          <p:nvPr>
            <p:ph idx="1"/>
          </p:nvPr>
        </p:nvSpPr>
        <p:spPr/>
        <p:txBody>
          <a:bodyPr/>
          <a:lstStyle/>
          <a:p>
            <a:r>
              <a:rPr lang="en-US" dirty="0" smtClean="0"/>
              <a:t>Turning random bits from 0 to 1 is like throwing </a:t>
            </a:r>
            <a:r>
              <a:rPr lang="en-US" i="1" dirty="0" smtClean="0"/>
              <a:t>d</a:t>
            </a:r>
            <a:r>
              <a:rPr lang="en-US" dirty="0" smtClean="0"/>
              <a:t> darts at </a:t>
            </a:r>
            <a:r>
              <a:rPr lang="en-US" i="1" dirty="0" smtClean="0"/>
              <a:t>t</a:t>
            </a:r>
            <a:r>
              <a:rPr lang="en-US" dirty="0" smtClean="0"/>
              <a:t> targets, at random.</a:t>
            </a:r>
          </a:p>
          <a:p>
            <a:r>
              <a:rPr lang="en-US" dirty="0" smtClean="0"/>
              <a:t>How many targets are hit by at least one dart?</a:t>
            </a:r>
          </a:p>
          <a:p>
            <a:r>
              <a:rPr lang="en-US" dirty="0" smtClean="0"/>
              <a:t>Probability a given target is hit by a given dart = 1/t.</a:t>
            </a:r>
          </a:p>
          <a:p>
            <a:r>
              <a:rPr lang="en-US" dirty="0" smtClean="0"/>
              <a:t>Probability none of d darts hit a given target is (1-1/t)</a:t>
            </a:r>
            <a:r>
              <a:rPr lang="en-US" baseline="30000" dirty="0" smtClean="0"/>
              <a:t>d</a:t>
            </a:r>
            <a:r>
              <a:rPr lang="en-US" dirty="0" smtClean="0"/>
              <a:t>.</a:t>
            </a:r>
          </a:p>
          <a:p>
            <a:r>
              <a:rPr lang="en-US" dirty="0" smtClean="0"/>
              <a:t>Rewrite as (1-1/t)</a:t>
            </a:r>
            <a:r>
              <a:rPr lang="en-US" baseline="30000" dirty="0" smtClean="0"/>
              <a:t>t(d/t)</a:t>
            </a:r>
            <a:r>
              <a:rPr lang="en-US" dirty="0"/>
              <a:t> </a:t>
            </a:r>
            <a:r>
              <a:rPr lang="en-US" dirty="0" smtClean="0"/>
              <a:t>~= e</a:t>
            </a:r>
            <a:r>
              <a:rPr lang="en-US" baseline="30000" dirty="0" smtClean="0"/>
              <a:t>-d/t</a:t>
            </a:r>
            <a:r>
              <a:rPr lang="en-US" dirty="0" smtClean="0"/>
              <a:t>.</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11</a:t>
            </a:fld>
            <a:endParaRPr lang="en-US"/>
          </a:p>
        </p:txBody>
      </p:sp>
      <p:grpSp>
        <p:nvGrpSpPr>
          <p:cNvPr id="9" name="Group 8"/>
          <p:cNvGrpSpPr/>
          <p:nvPr/>
        </p:nvGrpSpPr>
        <p:grpSpPr>
          <a:xfrm>
            <a:off x="2743200" y="4800600"/>
            <a:ext cx="1219200" cy="1680865"/>
            <a:chOff x="2743200" y="4800600"/>
            <a:chExt cx="1219200" cy="1680865"/>
          </a:xfrm>
        </p:grpSpPr>
        <p:sp>
          <p:nvSpPr>
            <p:cNvPr id="4" name="Rectangle 3"/>
            <p:cNvSpPr/>
            <p:nvPr/>
          </p:nvSpPr>
          <p:spPr>
            <a:xfrm>
              <a:off x="2895600" y="4800600"/>
              <a:ext cx="1066800" cy="533400"/>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43200" y="6019800"/>
              <a:ext cx="936475" cy="461665"/>
            </a:xfrm>
            <a:prstGeom prst="rect">
              <a:avLst/>
            </a:prstGeom>
            <a:noFill/>
          </p:spPr>
          <p:txBody>
            <a:bodyPr wrap="none" rtlCol="0">
              <a:spAutoFit/>
            </a:bodyPr>
            <a:lstStyle/>
            <a:p>
              <a:r>
                <a:rPr lang="en-US" sz="2400" dirty="0" smtClean="0"/>
                <a:t>~= 1/e</a:t>
              </a:r>
              <a:endParaRPr lang="en-US" sz="2400" dirty="0"/>
            </a:p>
          </p:txBody>
        </p:sp>
        <p:cxnSp>
          <p:nvCxnSpPr>
            <p:cNvPr id="8" name="Straight Arrow Connector 7"/>
            <p:cNvCxnSpPr>
              <a:stCxn id="5" idx="0"/>
              <a:endCxn id="4" idx="2"/>
            </p:cNvCxnSpPr>
            <p:nvPr/>
          </p:nvCxnSpPr>
          <p:spPr>
            <a:xfrm flipV="1">
              <a:off x="3211438" y="5334000"/>
              <a:ext cx="217562" cy="685800"/>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5253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Throwing Darts</a:t>
            </a:r>
            <a:endParaRPr lang="en-US" dirty="0"/>
          </a:p>
        </p:txBody>
      </p:sp>
      <p:sp>
        <p:nvSpPr>
          <p:cNvPr id="3" name="Content Placeholder 2"/>
          <p:cNvSpPr>
            <a:spLocks noGrp="1"/>
          </p:cNvSpPr>
          <p:nvPr>
            <p:ph idx="1"/>
          </p:nvPr>
        </p:nvSpPr>
        <p:spPr/>
        <p:txBody>
          <a:bodyPr/>
          <a:lstStyle/>
          <a:p>
            <a:r>
              <a:rPr lang="en-US" dirty="0" smtClean="0"/>
              <a:t>Suppose we use an array of 1 billion bits, 5 hash functions, and we insert 100 million elements.</a:t>
            </a:r>
          </a:p>
          <a:p>
            <a:r>
              <a:rPr lang="en-US" dirty="0" smtClean="0"/>
              <a:t>That is, t = 10</a:t>
            </a:r>
            <a:r>
              <a:rPr lang="en-US" baseline="30000" dirty="0" smtClean="0"/>
              <a:t>9</a:t>
            </a:r>
            <a:r>
              <a:rPr lang="en-US" dirty="0" smtClean="0"/>
              <a:t>, and d = 5*10</a:t>
            </a:r>
            <a:r>
              <a:rPr lang="en-US" baseline="30000" dirty="0" smtClean="0"/>
              <a:t>8</a:t>
            </a:r>
            <a:r>
              <a:rPr lang="en-US" dirty="0" smtClean="0"/>
              <a:t>.</a:t>
            </a:r>
          </a:p>
          <a:p>
            <a:r>
              <a:rPr lang="en-US" dirty="0" smtClean="0"/>
              <a:t>The fraction of 0’s that remain will be e</a:t>
            </a:r>
            <a:r>
              <a:rPr lang="en-US" baseline="30000" dirty="0" smtClean="0"/>
              <a:t>-1/2 </a:t>
            </a:r>
            <a:r>
              <a:rPr lang="en-US" dirty="0" smtClean="0"/>
              <a:t>= 0.607.</a:t>
            </a:r>
          </a:p>
          <a:p>
            <a:r>
              <a:rPr lang="en-US" dirty="0" smtClean="0"/>
              <a:t>Density of 1’s = 0.393.</a:t>
            </a:r>
          </a:p>
          <a:p>
            <a:r>
              <a:rPr lang="en-US" dirty="0" smtClean="0"/>
              <a:t>Probability of a false positive = (0.393)</a:t>
            </a:r>
            <a:r>
              <a:rPr lang="en-US" baseline="30000" dirty="0" smtClean="0"/>
              <a:t>5</a:t>
            </a:r>
            <a:r>
              <a:rPr lang="en-US" dirty="0" smtClean="0"/>
              <a:t> = 0.00937.</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12</a:t>
            </a:fld>
            <a:endParaRPr lang="en-US"/>
          </a:p>
        </p:txBody>
      </p:sp>
    </p:spTree>
    <p:extLst>
      <p:ext uri="{BB962C8B-B14F-4D97-AF65-F5344CB8AC3E}">
        <p14:creationId xmlns:p14="http://schemas.microsoft.com/office/powerpoint/2010/main" val="138671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85800" y="1219200"/>
            <a:ext cx="7772400" cy="11430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extLst/>
          </a:lstStyle>
          <a:p>
            <a:r>
              <a:rPr lang="en-US" dirty="0" smtClean="0">
                <a:solidFill>
                  <a:srgbClr val="CC0000"/>
                </a:solidFill>
              </a:rPr>
              <a:t>Sampling a Stream</a:t>
            </a:r>
            <a:endParaRPr lang="en-US" dirty="0">
              <a:solidFill>
                <a:srgbClr val="CC0000"/>
              </a:solidFill>
            </a:endParaRPr>
          </a:p>
        </p:txBody>
      </p:sp>
      <p:sp>
        <p:nvSpPr>
          <p:cNvPr id="9" name="Rectangle 3"/>
          <p:cNvSpPr>
            <a:spLocks noGrp="1" noChangeArrowheads="1"/>
          </p:cNvSpPr>
          <p:nvPr>
            <p:ph type="ctrTitle"/>
          </p:nvPr>
        </p:nvSpPr>
        <p:spPr>
          <a:xfrm>
            <a:off x="1066800" y="2590800"/>
            <a:ext cx="7543800" cy="2286000"/>
          </a:xfrm>
        </p:spPr>
        <p:txBody>
          <a:bodyPr>
            <a:noAutofit/>
          </a:bodyPr>
          <a:lstStyle/>
          <a:p>
            <a:r>
              <a:rPr lang="en-US" sz="3600" dirty="0" smtClean="0">
                <a:solidFill>
                  <a:srgbClr val="FF9900"/>
                </a:solidFill>
              </a:rPr>
              <a:t>What Doesn’t Work</a:t>
            </a:r>
            <a:br>
              <a:rPr lang="en-US" sz="3600" dirty="0" smtClean="0">
                <a:solidFill>
                  <a:srgbClr val="FF9900"/>
                </a:solidFill>
              </a:rPr>
            </a:br>
            <a:r>
              <a:rPr lang="en-US" sz="3600" dirty="0" smtClean="0">
                <a:solidFill>
                  <a:srgbClr val="FF9900"/>
                </a:solidFill>
              </a:rPr>
              <a:t>Sampling Based on Hash Values</a:t>
            </a:r>
            <a:endParaRPr lang="en-US" sz="3600" dirty="0">
              <a:solidFill>
                <a:srgbClr val="FF9900"/>
              </a:solidFill>
            </a:endParaRPr>
          </a:p>
        </p:txBody>
      </p:sp>
    </p:spTree>
    <p:extLst>
      <p:ext uri="{BB962C8B-B14F-4D97-AF65-F5344CB8AC3E}">
        <p14:creationId xmlns:p14="http://schemas.microsoft.com/office/powerpoint/2010/main" val="1652102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Sampling Doesn’t Work</a:t>
            </a:r>
            <a:endParaRPr lang="en-US" dirty="0"/>
          </a:p>
        </p:txBody>
      </p:sp>
      <p:sp>
        <p:nvSpPr>
          <p:cNvPr id="3" name="Content Placeholder 2"/>
          <p:cNvSpPr>
            <a:spLocks noGrp="1"/>
          </p:cNvSpPr>
          <p:nvPr>
            <p:ph idx="1"/>
          </p:nvPr>
        </p:nvSpPr>
        <p:spPr>
          <a:xfrm>
            <a:off x="457200" y="1295400"/>
            <a:ext cx="8534400" cy="5334000"/>
          </a:xfrm>
        </p:spPr>
        <p:txBody>
          <a:bodyPr>
            <a:normAutofit/>
          </a:bodyPr>
          <a:lstStyle/>
          <a:p>
            <a:r>
              <a:rPr lang="en-US" dirty="0" smtClean="0"/>
              <a:t>Suppose Google would like to examine its stream of search queries for the past month to find out what fraction of them were unique – asked only once.</a:t>
            </a:r>
          </a:p>
          <a:p>
            <a:r>
              <a:rPr lang="en-US" dirty="0" smtClean="0"/>
              <a:t>But to save time, we are only going to sample 1/10</a:t>
            </a:r>
            <a:r>
              <a:rPr lang="en-US" baseline="30000" dirty="0" smtClean="0"/>
              <a:t>th</a:t>
            </a:r>
            <a:r>
              <a:rPr lang="en-US" dirty="0" smtClean="0"/>
              <a:t> of the stream.</a:t>
            </a:r>
          </a:p>
          <a:p>
            <a:r>
              <a:rPr lang="en-US" dirty="0" smtClean="0"/>
              <a:t>The fraction of unique queries in the sample != the fraction for the stream as a whole.</a:t>
            </a:r>
          </a:p>
          <a:p>
            <a:pPr lvl="1"/>
            <a:r>
              <a:rPr lang="en-US" dirty="0" smtClean="0"/>
              <a:t>In fact, we can’t even adjust the sample’s fraction to give the correct answer.</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14</a:t>
            </a:fld>
            <a:endParaRPr lang="en-US"/>
          </a:p>
        </p:txBody>
      </p:sp>
    </p:spTree>
    <p:extLst>
      <p:ext uri="{BB962C8B-B14F-4D97-AF65-F5344CB8AC3E}">
        <p14:creationId xmlns:p14="http://schemas.microsoft.com/office/powerpoint/2010/main" val="252758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Unique Search Queries</a:t>
            </a:r>
            <a:endParaRPr lang="en-US" dirty="0"/>
          </a:p>
        </p:txBody>
      </p:sp>
      <p:sp>
        <p:nvSpPr>
          <p:cNvPr id="3" name="Content Placeholder 2"/>
          <p:cNvSpPr>
            <a:spLocks noGrp="1"/>
          </p:cNvSpPr>
          <p:nvPr>
            <p:ph idx="1"/>
          </p:nvPr>
        </p:nvSpPr>
        <p:spPr>
          <a:xfrm>
            <a:off x="457200" y="1295400"/>
            <a:ext cx="8534400" cy="5257801"/>
          </a:xfrm>
        </p:spPr>
        <p:txBody>
          <a:bodyPr>
            <a:normAutofit/>
          </a:bodyPr>
          <a:lstStyle/>
          <a:p>
            <a:r>
              <a:rPr lang="en-US" dirty="0" smtClean="0"/>
              <a:t>The length of the sample is 10% of the length of the whole stream.</a:t>
            </a:r>
          </a:p>
          <a:p>
            <a:r>
              <a:rPr lang="en-US" dirty="0" smtClean="0"/>
              <a:t>Suppose a query is unique.</a:t>
            </a:r>
          </a:p>
          <a:p>
            <a:pPr lvl="1"/>
            <a:r>
              <a:rPr lang="en-US" dirty="0" smtClean="0"/>
              <a:t>It has a 10% chance of being in the sample.</a:t>
            </a:r>
          </a:p>
          <a:p>
            <a:r>
              <a:rPr lang="en-US" dirty="0" smtClean="0"/>
              <a:t>Suppose a query occurs exactly twice in the stream.</a:t>
            </a:r>
          </a:p>
          <a:p>
            <a:pPr lvl="1"/>
            <a:r>
              <a:rPr lang="en-US" dirty="0" smtClean="0"/>
              <a:t>It has an 18% chance of appearing exactly once in the sample.</a:t>
            </a:r>
          </a:p>
          <a:p>
            <a:r>
              <a:rPr lang="en-US" dirty="0" smtClean="0"/>
              <a:t>And so on …  The fraction of unique queries in the stream is unpredictably large.</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322276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by Value</a:t>
            </a:r>
            <a:endParaRPr lang="en-US" dirty="0"/>
          </a:p>
        </p:txBody>
      </p:sp>
      <p:sp>
        <p:nvSpPr>
          <p:cNvPr id="3" name="Content Placeholder 2"/>
          <p:cNvSpPr>
            <a:spLocks noGrp="1"/>
          </p:cNvSpPr>
          <p:nvPr>
            <p:ph idx="1"/>
          </p:nvPr>
        </p:nvSpPr>
        <p:spPr>
          <a:xfrm>
            <a:off x="457200" y="1295400"/>
            <a:ext cx="8305800" cy="5257801"/>
          </a:xfrm>
        </p:spPr>
        <p:txBody>
          <a:bodyPr/>
          <a:lstStyle/>
          <a:p>
            <a:r>
              <a:rPr lang="en-US" dirty="0" smtClean="0">
                <a:solidFill>
                  <a:srgbClr val="00B0F0"/>
                </a:solidFill>
              </a:rPr>
              <a:t>My mistake</a:t>
            </a:r>
            <a:r>
              <a:rPr lang="en-US" dirty="0" smtClean="0"/>
              <a:t>: I sampled based on the position in the stream, rather than the value of the stream element.</a:t>
            </a:r>
          </a:p>
          <a:p>
            <a:r>
              <a:rPr lang="en-US" dirty="0" smtClean="0">
                <a:solidFill>
                  <a:srgbClr val="00B050"/>
                </a:solidFill>
              </a:rPr>
              <a:t>The right way</a:t>
            </a:r>
            <a:r>
              <a:rPr lang="en-US" dirty="0" smtClean="0"/>
              <a:t>: hash search queries to 10 buckets 0, 1,…, 9.</a:t>
            </a:r>
          </a:p>
          <a:p>
            <a:r>
              <a:rPr lang="en-US" dirty="0" smtClean="0"/>
              <a:t>Sample = all search queries that hash to bucket 0.</a:t>
            </a:r>
          </a:p>
          <a:p>
            <a:pPr lvl="1"/>
            <a:r>
              <a:rPr lang="en-US" dirty="0" smtClean="0"/>
              <a:t>All or none of the instances of a query are selected.</a:t>
            </a:r>
          </a:p>
          <a:p>
            <a:pPr lvl="1"/>
            <a:r>
              <a:rPr lang="en-US" dirty="0" smtClean="0"/>
              <a:t>Therefore the fraction of unique queries in the sample is the same as for the stream as a whole.</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99008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Sample Size</a:t>
            </a:r>
            <a:endParaRPr lang="en-US" dirty="0"/>
          </a:p>
        </p:txBody>
      </p:sp>
      <p:sp>
        <p:nvSpPr>
          <p:cNvPr id="3" name="Content Placeholder 2"/>
          <p:cNvSpPr>
            <a:spLocks noGrp="1"/>
          </p:cNvSpPr>
          <p:nvPr>
            <p:ph idx="1"/>
          </p:nvPr>
        </p:nvSpPr>
        <p:spPr/>
        <p:txBody>
          <a:bodyPr/>
          <a:lstStyle/>
          <a:p>
            <a:r>
              <a:rPr lang="en-US" dirty="0" smtClean="0">
                <a:solidFill>
                  <a:srgbClr val="00B0F0"/>
                </a:solidFill>
              </a:rPr>
              <a:t>Problem</a:t>
            </a:r>
            <a:r>
              <a:rPr lang="en-US" dirty="0" smtClean="0"/>
              <a:t>: What if the total sample size is limited?</a:t>
            </a:r>
          </a:p>
          <a:p>
            <a:r>
              <a:rPr lang="en-US" dirty="0" smtClean="0">
                <a:solidFill>
                  <a:srgbClr val="00B050"/>
                </a:solidFill>
              </a:rPr>
              <a:t>Solution</a:t>
            </a:r>
            <a:r>
              <a:rPr lang="en-US" dirty="0" smtClean="0"/>
              <a:t>: Hash to a large number of buckets.</a:t>
            </a:r>
          </a:p>
          <a:p>
            <a:r>
              <a:rPr lang="en-US" dirty="0" smtClean="0"/>
              <a:t>Adjust the set of buckets accepted for the sample, so your sample size stays within bounds.</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17</a:t>
            </a:fld>
            <a:endParaRPr lang="en-US"/>
          </a:p>
        </p:txBody>
      </p:sp>
    </p:spTree>
    <p:extLst>
      <p:ext uri="{BB962C8B-B14F-4D97-AF65-F5344CB8AC3E}">
        <p14:creationId xmlns:p14="http://schemas.microsoft.com/office/powerpoint/2010/main" val="166342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Fixed Sample Size</a:t>
            </a:r>
            <a:endParaRPr lang="en-US" dirty="0"/>
          </a:p>
        </p:txBody>
      </p:sp>
      <p:sp>
        <p:nvSpPr>
          <p:cNvPr id="3" name="Content Placeholder 2"/>
          <p:cNvSpPr>
            <a:spLocks noGrp="1"/>
          </p:cNvSpPr>
          <p:nvPr>
            <p:ph idx="1"/>
          </p:nvPr>
        </p:nvSpPr>
        <p:spPr/>
        <p:txBody>
          <a:bodyPr/>
          <a:lstStyle/>
          <a:p>
            <a:r>
              <a:rPr lang="en-US" dirty="0" smtClean="0"/>
              <a:t>Suppose we start our search-query sample at 10%, but we want to limit the size.</a:t>
            </a:r>
          </a:p>
          <a:p>
            <a:r>
              <a:rPr lang="en-US" dirty="0" smtClean="0"/>
              <a:t>Hash to (say</a:t>
            </a:r>
            <a:r>
              <a:rPr lang="en-US" dirty="0"/>
              <a:t>)</a:t>
            </a:r>
            <a:r>
              <a:rPr lang="en-US" dirty="0" smtClean="0"/>
              <a:t> 100 buckets, 0, 1,…, 99.</a:t>
            </a:r>
          </a:p>
          <a:p>
            <a:pPr lvl="1"/>
            <a:r>
              <a:rPr lang="en-US" dirty="0" smtClean="0"/>
              <a:t>Take for the sample those elements hashing to buckets 0 through 9.</a:t>
            </a:r>
          </a:p>
          <a:p>
            <a:r>
              <a:rPr lang="en-US" dirty="0" smtClean="0"/>
              <a:t>If the sample gets too big, get rid of bucket 9.</a:t>
            </a:r>
          </a:p>
          <a:p>
            <a:r>
              <a:rPr lang="en-US" dirty="0" smtClean="0"/>
              <a:t>Still too big, get rid of 8, and so on.</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18</a:t>
            </a:fld>
            <a:endParaRPr lang="en-US"/>
          </a:p>
        </p:txBody>
      </p:sp>
    </p:spTree>
    <p:extLst>
      <p:ext uri="{BB962C8B-B14F-4D97-AF65-F5344CB8AC3E}">
        <p14:creationId xmlns:p14="http://schemas.microsoft.com/office/powerpoint/2010/main" val="342608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Key-Value Pairs</a:t>
            </a:r>
            <a:endParaRPr lang="en-US" dirty="0"/>
          </a:p>
        </p:txBody>
      </p:sp>
      <p:sp>
        <p:nvSpPr>
          <p:cNvPr id="3" name="Content Placeholder 2"/>
          <p:cNvSpPr>
            <a:spLocks noGrp="1"/>
          </p:cNvSpPr>
          <p:nvPr>
            <p:ph idx="1"/>
          </p:nvPr>
        </p:nvSpPr>
        <p:spPr/>
        <p:txBody>
          <a:bodyPr/>
          <a:lstStyle/>
          <a:p>
            <a:r>
              <a:rPr lang="en-US" dirty="0" smtClean="0"/>
              <a:t>This technique generalizes to any form of data that we can see as tuples (K, V), where K is the “key” and V is a “value.”</a:t>
            </a:r>
          </a:p>
          <a:p>
            <a:r>
              <a:rPr lang="en-US" dirty="0" smtClean="0">
                <a:solidFill>
                  <a:srgbClr val="00B0F0"/>
                </a:solidFill>
              </a:rPr>
              <a:t>Distinction</a:t>
            </a:r>
            <a:r>
              <a:rPr lang="en-US" dirty="0" smtClean="0"/>
              <a:t>: We want our sample to be based on picking some set of keys only, not pairs.</a:t>
            </a:r>
          </a:p>
          <a:p>
            <a:pPr lvl="1"/>
            <a:r>
              <a:rPr lang="en-US" dirty="0" smtClean="0"/>
              <a:t>In the search-query example, the data was “all key.”</a:t>
            </a:r>
          </a:p>
          <a:p>
            <a:r>
              <a:rPr lang="en-US" dirty="0" smtClean="0"/>
              <a:t>Hash keys to some number of buckets.</a:t>
            </a:r>
          </a:p>
          <a:p>
            <a:r>
              <a:rPr lang="en-US" dirty="0" smtClean="0"/>
              <a:t>Sample consists of all key-value pairs with a key that goes into one of the selected buckets.</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p14="http://schemas.microsoft.com/office/powerpoint/2010/main" val="108440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Stream Content</a:t>
            </a:r>
            <a:endParaRPr lang="en-US" dirty="0"/>
          </a:p>
        </p:txBody>
      </p:sp>
      <p:sp>
        <p:nvSpPr>
          <p:cNvPr id="3" name="Content Placeholder 2"/>
          <p:cNvSpPr>
            <a:spLocks noGrp="1"/>
          </p:cNvSpPr>
          <p:nvPr>
            <p:ph idx="1"/>
          </p:nvPr>
        </p:nvSpPr>
        <p:spPr/>
        <p:txBody>
          <a:bodyPr/>
          <a:lstStyle/>
          <a:p>
            <a:r>
              <a:rPr lang="en-US" dirty="0" smtClean="0"/>
              <a:t>To motivate the Bloom-filter idea, consider a web crawler.</a:t>
            </a:r>
          </a:p>
          <a:p>
            <a:r>
              <a:rPr lang="en-US" dirty="0" smtClean="0"/>
              <a:t>It keeps, centrally, a list of all the URL’s it has found so far.</a:t>
            </a:r>
          </a:p>
          <a:p>
            <a:r>
              <a:rPr lang="en-US" dirty="0" smtClean="0"/>
              <a:t>It assigns these URL’s to any of a number of parallel tasks; these tasks stream back the URL’s they find in the links they discover on a page.</a:t>
            </a:r>
          </a:p>
          <a:p>
            <a:r>
              <a:rPr lang="en-US" dirty="0" smtClean="0"/>
              <a:t>It needs to filter out those URL’s it has seen before.</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292694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Salary Ranges</a:t>
            </a:r>
            <a:endParaRPr lang="en-US" dirty="0"/>
          </a:p>
        </p:txBody>
      </p:sp>
      <p:sp>
        <p:nvSpPr>
          <p:cNvPr id="3" name="Content Placeholder 2"/>
          <p:cNvSpPr>
            <a:spLocks noGrp="1"/>
          </p:cNvSpPr>
          <p:nvPr>
            <p:ph idx="1"/>
          </p:nvPr>
        </p:nvSpPr>
        <p:spPr/>
        <p:txBody>
          <a:bodyPr/>
          <a:lstStyle/>
          <a:p>
            <a:r>
              <a:rPr lang="en-US" dirty="0" smtClean="0"/>
              <a:t>Data = tuples of the form (</a:t>
            </a:r>
            <a:r>
              <a:rPr lang="en-US" dirty="0" err="1" smtClean="0"/>
              <a:t>EmpID</a:t>
            </a:r>
            <a:r>
              <a:rPr lang="en-US" dirty="0" smtClean="0"/>
              <a:t>, </a:t>
            </a:r>
            <a:r>
              <a:rPr lang="en-US" dirty="0" err="1" smtClean="0"/>
              <a:t>Dept</a:t>
            </a:r>
            <a:r>
              <a:rPr lang="en-US" dirty="0" smtClean="0"/>
              <a:t>, Salary).</a:t>
            </a:r>
          </a:p>
          <a:p>
            <a:r>
              <a:rPr lang="en-US" dirty="0" smtClean="0">
                <a:solidFill>
                  <a:srgbClr val="00B0F0"/>
                </a:solidFill>
              </a:rPr>
              <a:t>Query</a:t>
            </a:r>
            <a:r>
              <a:rPr lang="en-US" dirty="0" smtClean="0"/>
              <a:t>: What is the average range of salaries within departments?</a:t>
            </a:r>
          </a:p>
          <a:p>
            <a:r>
              <a:rPr lang="en-US" dirty="0" smtClean="0"/>
              <a:t>Key = Dept.</a:t>
            </a:r>
          </a:p>
          <a:p>
            <a:r>
              <a:rPr lang="en-US" dirty="0" smtClean="0"/>
              <a:t>Value = (</a:t>
            </a:r>
            <a:r>
              <a:rPr lang="en-US" dirty="0" err="1" smtClean="0"/>
              <a:t>EmpID</a:t>
            </a:r>
            <a:r>
              <a:rPr lang="en-US" dirty="0" smtClean="0"/>
              <a:t>, Salary).</a:t>
            </a:r>
          </a:p>
          <a:p>
            <a:r>
              <a:rPr lang="en-US" dirty="0" smtClean="0"/>
              <a:t>Sample picks some departments, has salaries for all employees of that department, including its min and max salaries.</a:t>
            </a:r>
          </a:p>
          <a:p>
            <a:r>
              <a:rPr lang="en-US" dirty="0" smtClean="0"/>
              <a:t>Result will be an unbiased estimate of the average salary range.</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151124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81000" y="1219200"/>
            <a:ext cx="8382000" cy="11430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extLst/>
          </a:lstStyle>
          <a:p>
            <a:r>
              <a:rPr lang="en-US" dirty="0" smtClean="0">
                <a:solidFill>
                  <a:srgbClr val="CC0000"/>
                </a:solidFill>
              </a:rPr>
              <a:t>Counting Distinct Elements</a:t>
            </a:r>
            <a:endParaRPr lang="en-US" dirty="0">
              <a:solidFill>
                <a:srgbClr val="CC0000"/>
              </a:solidFill>
            </a:endParaRPr>
          </a:p>
        </p:txBody>
      </p:sp>
      <p:sp>
        <p:nvSpPr>
          <p:cNvPr id="9" name="Rectangle 3"/>
          <p:cNvSpPr>
            <a:spLocks noGrp="1" noChangeArrowheads="1"/>
          </p:cNvSpPr>
          <p:nvPr>
            <p:ph type="ctrTitle"/>
          </p:nvPr>
        </p:nvSpPr>
        <p:spPr>
          <a:xfrm>
            <a:off x="381000" y="2590800"/>
            <a:ext cx="8534400" cy="2286000"/>
          </a:xfrm>
        </p:spPr>
        <p:txBody>
          <a:bodyPr>
            <a:noAutofit/>
          </a:bodyPr>
          <a:lstStyle/>
          <a:p>
            <a:r>
              <a:rPr lang="en-US" sz="3600" dirty="0">
                <a:solidFill>
                  <a:srgbClr val="FF9900"/>
                </a:solidFill>
              </a:rPr>
              <a:t>Applications</a:t>
            </a:r>
          </a:p>
          <a:p>
            <a:r>
              <a:rPr lang="en-US" sz="3600" dirty="0" err="1" smtClean="0">
                <a:solidFill>
                  <a:srgbClr val="FF9900"/>
                </a:solidFill>
              </a:rPr>
              <a:t>Flajolet</a:t>
            </a:r>
            <a:r>
              <a:rPr lang="en-US" sz="3600" dirty="0" smtClean="0">
                <a:solidFill>
                  <a:srgbClr val="FF9900"/>
                </a:solidFill>
              </a:rPr>
              <a:t>-Martin Approximation Technique</a:t>
            </a:r>
            <a:br>
              <a:rPr lang="en-US" sz="3600" dirty="0" smtClean="0">
                <a:solidFill>
                  <a:srgbClr val="FF9900"/>
                </a:solidFill>
              </a:rPr>
            </a:br>
            <a:r>
              <a:rPr lang="en-US" sz="3600" dirty="0" smtClean="0">
                <a:solidFill>
                  <a:srgbClr val="FF9900"/>
                </a:solidFill>
              </a:rPr>
              <a:t>Generalization to Moments</a:t>
            </a:r>
            <a:endParaRPr lang="en-US" sz="3600" dirty="0">
              <a:solidFill>
                <a:srgbClr val="FF9900"/>
              </a:solidFill>
            </a:endParaRPr>
          </a:p>
        </p:txBody>
      </p:sp>
    </p:spTree>
    <p:extLst>
      <p:ext uri="{BB962C8B-B14F-4D97-AF65-F5344CB8AC3E}">
        <p14:creationId xmlns:p14="http://schemas.microsoft.com/office/powerpoint/2010/main" val="1652102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FDCF972-1691-4C45-8CEA-4B5A9B076FD1}" type="slidenum">
              <a:rPr lang="en-US"/>
              <a:pPr/>
              <a:t>22</a:t>
            </a:fld>
            <a:endParaRPr lang="en-US"/>
          </a:p>
        </p:txBody>
      </p:sp>
      <p:sp>
        <p:nvSpPr>
          <p:cNvPr id="8194" name="Rectangle 2"/>
          <p:cNvSpPr>
            <a:spLocks noGrp="1" noChangeArrowheads="1"/>
          </p:cNvSpPr>
          <p:nvPr>
            <p:ph type="title"/>
          </p:nvPr>
        </p:nvSpPr>
        <p:spPr/>
        <p:txBody>
          <a:bodyPr/>
          <a:lstStyle/>
          <a:p>
            <a:r>
              <a:rPr lang="en-US"/>
              <a:t>Counting Distinct Elements</a:t>
            </a:r>
          </a:p>
        </p:txBody>
      </p:sp>
      <p:sp>
        <p:nvSpPr>
          <p:cNvPr id="8195" name="Rectangle 3"/>
          <p:cNvSpPr>
            <a:spLocks noGrp="1" noChangeArrowheads="1"/>
          </p:cNvSpPr>
          <p:nvPr>
            <p:ph type="body" idx="1"/>
          </p:nvPr>
        </p:nvSpPr>
        <p:spPr>
          <a:xfrm>
            <a:off x="457200" y="1371600"/>
            <a:ext cx="8382000" cy="4114800"/>
          </a:xfrm>
        </p:spPr>
        <p:txBody>
          <a:bodyPr/>
          <a:lstStyle/>
          <a:p>
            <a:r>
              <a:rPr lang="en-US" dirty="0">
                <a:solidFill>
                  <a:srgbClr val="00B0F0"/>
                </a:solidFill>
              </a:rPr>
              <a:t>Problem</a:t>
            </a:r>
            <a:r>
              <a:rPr lang="en-US" dirty="0"/>
              <a:t>: a data stream consists of elements chosen from a set of size </a:t>
            </a:r>
            <a:r>
              <a:rPr lang="en-US" i="1" dirty="0"/>
              <a:t>n</a:t>
            </a:r>
            <a:r>
              <a:rPr lang="en-US" dirty="0"/>
              <a:t>.  Maintain a count of the number of distinct elements seen so far.</a:t>
            </a:r>
          </a:p>
          <a:p>
            <a:r>
              <a:rPr lang="en-US" dirty="0">
                <a:solidFill>
                  <a:srgbClr val="00B050"/>
                </a:solidFill>
              </a:rPr>
              <a:t>Obvious approach</a:t>
            </a:r>
            <a:r>
              <a:rPr lang="en-US" dirty="0"/>
              <a:t>: maintain the set of elements seen.</a:t>
            </a:r>
          </a:p>
        </p:txBody>
      </p:sp>
    </p:spTree>
    <p:extLst>
      <p:ext uri="{BB962C8B-B14F-4D97-AF65-F5344CB8AC3E}">
        <p14:creationId xmlns:p14="http://schemas.microsoft.com/office/powerpoint/2010/main" val="3816234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6BC6F43-B298-4ABD-A85D-9BAD17461B40}" type="slidenum">
              <a:rPr lang="en-US"/>
              <a:pPr/>
              <a:t>23</a:t>
            </a:fld>
            <a:endParaRPr lang="en-US"/>
          </a:p>
        </p:txBody>
      </p:sp>
      <p:sp>
        <p:nvSpPr>
          <p:cNvPr id="9218" name="Rectangle 2"/>
          <p:cNvSpPr>
            <a:spLocks noGrp="1" noChangeArrowheads="1"/>
          </p:cNvSpPr>
          <p:nvPr>
            <p:ph type="title"/>
          </p:nvPr>
        </p:nvSpPr>
        <p:spPr/>
        <p:txBody>
          <a:bodyPr/>
          <a:lstStyle/>
          <a:p>
            <a:r>
              <a:rPr lang="en-US"/>
              <a:t>Applications</a:t>
            </a:r>
          </a:p>
        </p:txBody>
      </p:sp>
      <p:sp>
        <p:nvSpPr>
          <p:cNvPr id="9219" name="Rectangle 3"/>
          <p:cNvSpPr>
            <a:spLocks noGrp="1" noChangeArrowheads="1"/>
          </p:cNvSpPr>
          <p:nvPr>
            <p:ph type="body" idx="1"/>
          </p:nvPr>
        </p:nvSpPr>
        <p:spPr>
          <a:xfrm>
            <a:off x="457200" y="1295400"/>
            <a:ext cx="8534400" cy="5562600"/>
          </a:xfrm>
        </p:spPr>
        <p:txBody>
          <a:bodyPr>
            <a:normAutofit/>
          </a:bodyPr>
          <a:lstStyle/>
          <a:p>
            <a:r>
              <a:rPr lang="en-US" dirty="0"/>
              <a:t>How many different words are found among the Web pages being crawled at a site?</a:t>
            </a:r>
          </a:p>
          <a:p>
            <a:pPr lvl="1"/>
            <a:r>
              <a:rPr lang="en-US" dirty="0"/>
              <a:t>Unusually low or high numbers could indicate artificial pages (spam?).</a:t>
            </a:r>
          </a:p>
          <a:p>
            <a:r>
              <a:rPr lang="en-US" dirty="0"/>
              <a:t>How many </a:t>
            </a:r>
            <a:r>
              <a:rPr lang="en-US" dirty="0" smtClean="0"/>
              <a:t>unique users visited Facebook this month?</a:t>
            </a:r>
          </a:p>
          <a:p>
            <a:r>
              <a:rPr lang="en-US" dirty="0" smtClean="0"/>
              <a:t>How many different pages link to each of the pages we have crawled.</a:t>
            </a:r>
          </a:p>
          <a:p>
            <a:pPr lvl="1"/>
            <a:r>
              <a:rPr lang="en-US" dirty="0" smtClean="0"/>
              <a:t>Useful for estimating the PageRank of these pages.</a:t>
            </a:r>
          </a:p>
          <a:p>
            <a:pPr lvl="2"/>
            <a:r>
              <a:rPr lang="en-US" dirty="0" smtClean="0"/>
              <a:t>Which in turn can tell a crawler which pages are most worth visiting.</a:t>
            </a:r>
            <a:endParaRPr lang="en-US" dirty="0"/>
          </a:p>
        </p:txBody>
      </p:sp>
    </p:spTree>
    <p:extLst>
      <p:ext uri="{BB962C8B-B14F-4D97-AF65-F5344CB8AC3E}">
        <p14:creationId xmlns:p14="http://schemas.microsoft.com/office/powerpoint/2010/main" val="77262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384B032-75A1-4A14-8978-561F2C9B3E75}" type="slidenum">
              <a:rPr lang="en-US"/>
              <a:pPr/>
              <a:t>24</a:t>
            </a:fld>
            <a:endParaRPr lang="en-US"/>
          </a:p>
        </p:txBody>
      </p:sp>
      <p:sp>
        <p:nvSpPr>
          <p:cNvPr id="10242" name="Rectangle 2"/>
          <p:cNvSpPr>
            <a:spLocks noGrp="1" noChangeArrowheads="1"/>
          </p:cNvSpPr>
          <p:nvPr>
            <p:ph type="title"/>
          </p:nvPr>
        </p:nvSpPr>
        <p:spPr/>
        <p:txBody>
          <a:bodyPr/>
          <a:lstStyle/>
          <a:p>
            <a:r>
              <a:rPr lang="en-US" dirty="0" smtClean="0"/>
              <a:t>Estimating Counts</a:t>
            </a:r>
            <a:endParaRPr lang="en-US" dirty="0"/>
          </a:p>
        </p:txBody>
      </p:sp>
      <p:sp>
        <p:nvSpPr>
          <p:cNvPr id="10243" name="Rectangle 3"/>
          <p:cNvSpPr>
            <a:spLocks noGrp="1" noChangeArrowheads="1"/>
          </p:cNvSpPr>
          <p:nvPr>
            <p:ph type="body" idx="1"/>
          </p:nvPr>
        </p:nvSpPr>
        <p:spPr/>
        <p:txBody>
          <a:bodyPr/>
          <a:lstStyle/>
          <a:p>
            <a:r>
              <a:rPr lang="en-US" dirty="0">
                <a:solidFill>
                  <a:srgbClr val="33CC33"/>
                </a:solidFill>
              </a:rPr>
              <a:t>Real Problem</a:t>
            </a:r>
            <a:r>
              <a:rPr lang="en-US" dirty="0"/>
              <a:t>: what if we do not have space to store the complete set</a:t>
            </a:r>
            <a:r>
              <a:rPr lang="en-US" dirty="0" smtClean="0"/>
              <a:t>?</a:t>
            </a:r>
          </a:p>
          <a:p>
            <a:pPr lvl="1"/>
            <a:r>
              <a:rPr lang="en-US" dirty="0" smtClean="0"/>
              <a:t>Or we are trying to count lots of sets at the same time.</a:t>
            </a:r>
            <a:endParaRPr lang="en-US" dirty="0"/>
          </a:p>
          <a:p>
            <a:r>
              <a:rPr lang="en-US" dirty="0"/>
              <a:t>Estimate the count in an unbiased way.</a:t>
            </a:r>
          </a:p>
          <a:p>
            <a:r>
              <a:rPr lang="en-US" dirty="0"/>
              <a:t>Accept that the count may be in error, but limit the probability that the error is large.</a:t>
            </a:r>
          </a:p>
        </p:txBody>
      </p:sp>
    </p:spTree>
    <p:extLst>
      <p:ext uri="{BB962C8B-B14F-4D97-AF65-F5344CB8AC3E}">
        <p14:creationId xmlns:p14="http://schemas.microsoft.com/office/powerpoint/2010/main" val="321581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C346235-2CF6-4369-9CD6-C7E35D52A593}" type="slidenum">
              <a:rPr lang="en-US"/>
              <a:pPr/>
              <a:t>25</a:t>
            </a:fld>
            <a:endParaRPr lang="en-US"/>
          </a:p>
        </p:txBody>
      </p:sp>
      <p:sp>
        <p:nvSpPr>
          <p:cNvPr id="11266" name="Rectangle 2"/>
          <p:cNvSpPr>
            <a:spLocks noGrp="1" noChangeArrowheads="1"/>
          </p:cNvSpPr>
          <p:nvPr>
            <p:ph type="title"/>
          </p:nvPr>
        </p:nvSpPr>
        <p:spPr/>
        <p:txBody>
          <a:bodyPr/>
          <a:lstStyle/>
          <a:p>
            <a:r>
              <a:rPr lang="en-US" dirty="0" err="1" smtClean="0"/>
              <a:t>Flajolet</a:t>
            </a:r>
            <a:r>
              <a:rPr lang="en-US" dirty="0" smtClean="0"/>
              <a:t>-Martin </a:t>
            </a:r>
            <a:r>
              <a:rPr lang="en-US" dirty="0"/>
              <a:t>Approach</a:t>
            </a:r>
          </a:p>
        </p:txBody>
      </p:sp>
      <p:sp>
        <p:nvSpPr>
          <p:cNvPr id="11267" name="Rectangle 3"/>
          <p:cNvSpPr>
            <a:spLocks noGrp="1" noChangeArrowheads="1"/>
          </p:cNvSpPr>
          <p:nvPr>
            <p:ph type="body" idx="1"/>
          </p:nvPr>
        </p:nvSpPr>
        <p:spPr>
          <a:xfrm>
            <a:off x="304800" y="1295400"/>
            <a:ext cx="8686800" cy="5334000"/>
          </a:xfrm>
        </p:spPr>
        <p:txBody>
          <a:bodyPr/>
          <a:lstStyle/>
          <a:p>
            <a:r>
              <a:rPr lang="en-US" dirty="0"/>
              <a:t>Pick a hash function </a:t>
            </a:r>
            <a:r>
              <a:rPr lang="en-US" i="1" dirty="0" smtClean="0"/>
              <a:t>h</a:t>
            </a:r>
            <a:r>
              <a:rPr lang="en-US" dirty="0" smtClean="0"/>
              <a:t> </a:t>
            </a:r>
            <a:r>
              <a:rPr lang="en-US" dirty="0"/>
              <a:t>that maps each of the </a:t>
            </a:r>
            <a:r>
              <a:rPr lang="en-US" i="1" dirty="0"/>
              <a:t>n</a:t>
            </a:r>
            <a:r>
              <a:rPr lang="en-US" dirty="0"/>
              <a:t> </a:t>
            </a:r>
            <a:r>
              <a:rPr lang="en-US" dirty="0" smtClean="0"/>
              <a:t>elements </a:t>
            </a:r>
            <a:r>
              <a:rPr lang="en-US" dirty="0"/>
              <a:t>to at least log</a:t>
            </a:r>
            <a:r>
              <a:rPr lang="en-US" baseline="-25000" dirty="0"/>
              <a:t>2</a:t>
            </a:r>
            <a:r>
              <a:rPr lang="en-US" i="1" dirty="0"/>
              <a:t>n</a:t>
            </a:r>
            <a:r>
              <a:rPr lang="en-US" dirty="0"/>
              <a:t> </a:t>
            </a:r>
            <a:r>
              <a:rPr lang="en-US" dirty="0" smtClean="0"/>
              <a:t>bits</a:t>
            </a:r>
            <a:r>
              <a:rPr lang="en-US" dirty="0"/>
              <a:t>.</a:t>
            </a:r>
          </a:p>
          <a:p>
            <a:r>
              <a:rPr lang="en-US" dirty="0"/>
              <a:t>For each stream element </a:t>
            </a:r>
            <a:r>
              <a:rPr lang="en-US" i="1" dirty="0"/>
              <a:t>a</a:t>
            </a:r>
            <a:r>
              <a:rPr lang="en-US" dirty="0"/>
              <a:t>, let </a:t>
            </a:r>
            <a:r>
              <a:rPr lang="en-US" i="1" dirty="0" smtClean="0"/>
              <a:t>r</a:t>
            </a:r>
            <a:r>
              <a:rPr lang="en-US" dirty="0" smtClean="0"/>
              <a:t>(</a:t>
            </a:r>
            <a:r>
              <a:rPr lang="en-US" i="1" dirty="0" smtClean="0"/>
              <a:t>a</a:t>
            </a:r>
            <a:r>
              <a:rPr lang="en-US" dirty="0" smtClean="0"/>
              <a:t>) </a:t>
            </a:r>
            <a:r>
              <a:rPr lang="en-US" dirty="0"/>
              <a:t>be the number of trailing 0’s in </a:t>
            </a:r>
            <a:r>
              <a:rPr lang="en-US" i="1" dirty="0" smtClean="0"/>
              <a:t>h</a:t>
            </a:r>
            <a:r>
              <a:rPr lang="en-US" dirty="0" smtClean="0"/>
              <a:t>(</a:t>
            </a:r>
            <a:r>
              <a:rPr lang="en-US" i="1" dirty="0" smtClean="0"/>
              <a:t>a</a:t>
            </a:r>
            <a:r>
              <a:rPr lang="en-US" dirty="0" smtClean="0"/>
              <a:t>).</a:t>
            </a:r>
          </a:p>
          <a:p>
            <a:pPr lvl="1"/>
            <a:r>
              <a:rPr lang="en-US" dirty="0" smtClean="0"/>
              <a:t>Called the </a:t>
            </a:r>
            <a:r>
              <a:rPr lang="en-US" i="1" dirty="0" smtClean="0">
                <a:solidFill>
                  <a:srgbClr val="FF0000"/>
                </a:solidFill>
              </a:rPr>
              <a:t>tail length</a:t>
            </a:r>
            <a:r>
              <a:rPr lang="en-US" dirty="0" smtClean="0"/>
              <a:t>.</a:t>
            </a:r>
            <a:endParaRPr lang="en-US" dirty="0"/>
          </a:p>
          <a:p>
            <a:r>
              <a:rPr lang="en-US" dirty="0"/>
              <a:t>Record </a:t>
            </a:r>
            <a:r>
              <a:rPr lang="en-US" i="1" dirty="0"/>
              <a:t>R </a:t>
            </a:r>
            <a:r>
              <a:rPr lang="en-US" dirty="0"/>
              <a:t>= the maximum </a:t>
            </a:r>
            <a:r>
              <a:rPr lang="en-US" i="1" dirty="0" smtClean="0"/>
              <a:t>r</a:t>
            </a:r>
            <a:r>
              <a:rPr lang="en-US" dirty="0" smtClean="0"/>
              <a:t>(</a:t>
            </a:r>
            <a:r>
              <a:rPr lang="en-US" i="1" dirty="0" smtClean="0"/>
              <a:t>a</a:t>
            </a:r>
            <a:r>
              <a:rPr lang="en-US" dirty="0" smtClean="0"/>
              <a:t>) seen for any a in the stream.</a:t>
            </a:r>
            <a:endParaRPr lang="en-US" dirty="0"/>
          </a:p>
          <a:p>
            <a:r>
              <a:rPr lang="en-US" dirty="0"/>
              <a:t>Estimate </a:t>
            </a:r>
            <a:r>
              <a:rPr lang="en-US" dirty="0" smtClean="0"/>
              <a:t>(based on this hash function) = </a:t>
            </a:r>
            <a:r>
              <a:rPr lang="en-US" dirty="0"/>
              <a:t>2</a:t>
            </a:r>
            <a:r>
              <a:rPr lang="en-US" i="1" baseline="30000" dirty="0"/>
              <a:t>R</a:t>
            </a:r>
            <a:r>
              <a:rPr lang="en-US" dirty="0"/>
              <a:t>.</a:t>
            </a:r>
          </a:p>
        </p:txBody>
      </p:sp>
    </p:spTree>
    <p:extLst>
      <p:ext uri="{BB962C8B-B14F-4D97-AF65-F5344CB8AC3E}">
        <p14:creationId xmlns:p14="http://schemas.microsoft.com/office/powerpoint/2010/main" val="2535685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B7B08371-ECF9-4040-9DC7-96D1BCC24E83}" type="slidenum">
              <a:rPr lang="en-US"/>
              <a:pPr/>
              <a:t>26</a:t>
            </a:fld>
            <a:endParaRPr lang="en-US"/>
          </a:p>
        </p:txBody>
      </p:sp>
      <p:sp>
        <p:nvSpPr>
          <p:cNvPr id="12290" name="Rectangle 2"/>
          <p:cNvSpPr>
            <a:spLocks noGrp="1" noChangeArrowheads="1"/>
          </p:cNvSpPr>
          <p:nvPr>
            <p:ph type="title"/>
          </p:nvPr>
        </p:nvSpPr>
        <p:spPr/>
        <p:txBody>
          <a:bodyPr/>
          <a:lstStyle/>
          <a:p>
            <a:r>
              <a:rPr lang="en-US"/>
              <a:t>Why It Works</a:t>
            </a:r>
          </a:p>
        </p:txBody>
      </p:sp>
      <p:sp>
        <p:nvSpPr>
          <p:cNvPr id="12291" name="Rectangle 3"/>
          <p:cNvSpPr>
            <a:spLocks noGrp="1" noChangeArrowheads="1"/>
          </p:cNvSpPr>
          <p:nvPr>
            <p:ph type="body" idx="1"/>
          </p:nvPr>
        </p:nvSpPr>
        <p:spPr>
          <a:xfrm>
            <a:off x="381000" y="1218157"/>
            <a:ext cx="8229600" cy="4572000"/>
          </a:xfrm>
        </p:spPr>
        <p:txBody>
          <a:bodyPr/>
          <a:lstStyle/>
          <a:p>
            <a:r>
              <a:rPr lang="en-US" dirty="0"/>
              <a:t>The probability that a given </a:t>
            </a:r>
            <a:r>
              <a:rPr lang="en-US" i="1" dirty="0" smtClean="0"/>
              <a:t>h</a:t>
            </a:r>
            <a:r>
              <a:rPr lang="en-US" dirty="0" smtClean="0"/>
              <a:t>(</a:t>
            </a:r>
            <a:r>
              <a:rPr lang="en-US" i="1" dirty="0" smtClean="0"/>
              <a:t>a</a:t>
            </a:r>
            <a:r>
              <a:rPr lang="en-US" dirty="0" smtClean="0"/>
              <a:t>) </a:t>
            </a:r>
            <a:r>
              <a:rPr lang="en-US" dirty="0"/>
              <a:t>ends in at least </a:t>
            </a:r>
            <a:r>
              <a:rPr lang="en-US" i="1" dirty="0" err="1" smtClean="0"/>
              <a:t>i</a:t>
            </a:r>
            <a:r>
              <a:rPr lang="en-US" i="1" dirty="0" smtClean="0"/>
              <a:t> </a:t>
            </a:r>
            <a:r>
              <a:rPr lang="en-US" dirty="0" smtClean="0"/>
              <a:t>0’s </a:t>
            </a:r>
            <a:r>
              <a:rPr lang="en-US" dirty="0"/>
              <a:t>is </a:t>
            </a:r>
            <a:r>
              <a:rPr lang="en-US" dirty="0" smtClean="0"/>
              <a:t>2</a:t>
            </a:r>
            <a:r>
              <a:rPr lang="en-US" baseline="30000" dirty="0" smtClean="0"/>
              <a:t>-</a:t>
            </a:r>
            <a:r>
              <a:rPr lang="en-US" i="1" baseline="30000" dirty="0" smtClean="0"/>
              <a:t>i</a:t>
            </a:r>
            <a:r>
              <a:rPr lang="en-US" dirty="0" smtClean="0"/>
              <a:t>.</a:t>
            </a:r>
            <a:endParaRPr lang="en-US" dirty="0"/>
          </a:p>
          <a:p>
            <a:r>
              <a:rPr lang="en-US" dirty="0"/>
              <a:t>If there are </a:t>
            </a:r>
            <a:r>
              <a:rPr lang="en-US" i="1" dirty="0" smtClean="0"/>
              <a:t>m</a:t>
            </a:r>
            <a:r>
              <a:rPr lang="en-US" dirty="0" smtClean="0"/>
              <a:t> </a:t>
            </a:r>
            <a:r>
              <a:rPr lang="en-US" dirty="0"/>
              <a:t>different elements, the probability that </a:t>
            </a:r>
            <a:r>
              <a:rPr lang="en-US" i="1" dirty="0"/>
              <a:t>R</a:t>
            </a:r>
            <a:r>
              <a:rPr lang="en-US" dirty="0"/>
              <a:t> </a:t>
            </a:r>
            <a:r>
              <a:rPr lang="en-US" dirty="0">
                <a:latin typeface="Lucida Sans Unicode" pitchFamily="34" charset="0"/>
              </a:rPr>
              <a:t>≥</a:t>
            </a:r>
            <a:r>
              <a:rPr lang="en-US" dirty="0">
                <a:latin typeface="MS Shell Dlg" charset="0"/>
              </a:rPr>
              <a:t> </a:t>
            </a:r>
            <a:r>
              <a:rPr lang="en-US" i="1" dirty="0" err="1" smtClean="0"/>
              <a:t>i</a:t>
            </a:r>
            <a:r>
              <a:rPr lang="en-US" dirty="0" smtClean="0"/>
              <a:t> is </a:t>
            </a:r>
            <a:r>
              <a:rPr lang="en-US" dirty="0"/>
              <a:t>1 – (1 - </a:t>
            </a:r>
            <a:r>
              <a:rPr lang="en-US" dirty="0" smtClean="0"/>
              <a:t>2</a:t>
            </a:r>
            <a:r>
              <a:rPr lang="en-US" baseline="30000" dirty="0" smtClean="0"/>
              <a:t>-</a:t>
            </a:r>
            <a:r>
              <a:rPr lang="en-US" i="1" baseline="30000" dirty="0" smtClean="0"/>
              <a:t>i</a:t>
            </a:r>
            <a:r>
              <a:rPr lang="en-US" dirty="0" smtClean="0"/>
              <a:t>)</a:t>
            </a:r>
            <a:r>
              <a:rPr lang="en-US" baseline="30000" dirty="0" smtClean="0"/>
              <a:t>m</a:t>
            </a:r>
            <a:r>
              <a:rPr lang="en-US" dirty="0"/>
              <a:t>.</a:t>
            </a:r>
            <a:endParaRPr lang="en-US" baseline="30000" dirty="0"/>
          </a:p>
        </p:txBody>
      </p:sp>
      <p:grpSp>
        <p:nvGrpSpPr>
          <p:cNvPr id="12295" name="Group 7"/>
          <p:cNvGrpSpPr>
            <a:grpSpLocks/>
          </p:cNvGrpSpPr>
          <p:nvPr/>
        </p:nvGrpSpPr>
        <p:grpSpPr bwMode="auto">
          <a:xfrm>
            <a:off x="5134103" y="2743200"/>
            <a:ext cx="2519363" cy="2298701"/>
            <a:chOff x="3638" y="2256"/>
            <a:chExt cx="1587" cy="1448"/>
          </a:xfrm>
        </p:grpSpPr>
        <p:sp>
          <p:nvSpPr>
            <p:cNvPr id="12292" name="Text Box 4"/>
            <p:cNvSpPr txBox="1">
              <a:spLocks noChangeArrowheads="1"/>
            </p:cNvSpPr>
            <p:nvPr/>
          </p:nvSpPr>
          <p:spPr bwMode="auto">
            <a:xfrm>
              <a:off x="3638" y="2948"/>
              <a:ext cx="1587"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Prob. a given h(a)</a:t>
              </a:r>
            </a:p>
            <a:p>
              <a:r>
                <a:rPr lang="en-US" sz="2400" dirty="0"/>
                <a:t>ends in fewer than</a:t>
              </a:r>
            </a:p>
            <a:p>
              <a:r>
                <a:rPr lang="en-US" sz="2400" i="1" dirty="0" err="1" smtClean="0"/>
                <a:t>i</a:t>
              </a:r>
              <a:r>
                <a:rPr lang="en-US" sz="2400" dirty="0" smtClean="0"/>
                <a:t>  </a:t>
              </a:r>
              <a:r>
                <a:rPr lang="en-US" sz="2400" dirty="0"/>
                <a:t>0’s.</a:t>
              </a:r>
            </a:p>
          </p:txBody>
        </p:sp>
        <p:sp>
          <p:nvSpPr>
            <p:cNvPr id="12293" name="Rectangle 5"/>
            <p:cNvSpPr>
              <a:spLocks noChangeArrowheads="1"/>
            </p:cNvSpPr>
            <p:nvPr/>
          </p:nvSpPr>
          <p:spPr bwMode="auto">
            <a:xfrm>
              <a:off x="3840" y="2256"/>
              <a:ext cx="591"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Line 6"/>
            <p:cNvSpPr>
              <a:spLocks noChangeShapeType="1"/>
            </p:cNvSpPr>
            <p:nvPr/>
          </p:nvSpPr>
          <p:spPr bwMode="auto">
            <a:xfrm flipV="1">
              <a:off x="4176" y="2544"/>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299" name="Group 11"/>
          <p:cNvGrpSpPr>
            <a:grpSpLocks/>
          </p:cNvGrpSpPr>
          <p:nvPr/>
        </p:nvGrpSpPr>
        <p:grpSpPr bwMode="auto">
          <a:xfrm>
            <a:off x="2536825" y="2688921"/>
            <a:ext cx="4168775" cy="2374901"/>
            <a:chOff x="2150" y="2208"/>
            <a:chExt cx="2626" cy="1496"/>
          </a:xfrm>
        </p:grpSpPr>
        <p:sp>
          <p:nvSpPr>
            <p:cNvPr id="12296" name="Rectangle 8"/>
            <p:cNvSpPr>
              <a:spLocks noChangeArrowheads="1"/>
            </p:cNvSpPr>
            <p:nvPr/>
          </p:nvSpPr>
          <p:spPr bwMode="auto">
            <a:xfrm>
              <a:off x="3912" y="2208"/>
              <a:ext cx="864"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Text Box 9"/>
            <p:cNvSpPr txBox="1">
              <a:spLocks noChangeArrowheads="1"/>
            </p:cNvSpPr>
            <p:nvPr/>
          </p:nvSpPr>
          <p:spPr bwMode="auto">
            <a:xfrm>
              <a:off x="2150" y="2948"/>
              <a:ext cx="150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Prob. all h(a)’s</a:t>
              </a:r>
            </a:p>
            <a:p>
              <a:r>
                <a:rPr lang="en-US" sz="2400" dirty="0"/>
                <a:t>end in fewer than</a:t>
              </a:r>
            </a:p>
            <a:p>
              <a:r>
                <a:rPr lang="en-US" sz="2400" i="1" dirty="0" err="1" smtClean="0"/>
                <a:t>i</a:t>
              </a:r>
              <a:r>
                <a:rPr lang="en-US" sz="2400" i="1" dirty="0" smtClean="0"/>
                <a:t> </a:t>
              </a:r>
              <a:r>
                <a:rPr lang="en-US" sz="2400" dirty="0" smtClean="0"/>
                <a:t> </a:t>
              </a:r>
              <a:r>
                <a:rPr lang="en-US" sz="2400" dirty="0"/>
                <a:t>0’s.</a:t>
              </a:r>
            </a:p>
          </p:txBody>
        </p:sp>
        <p:sp>
          <p:nvSpPr>
            <p:cNvPr id="12298" name="Line 10"/>
            <p:cNvSpPr>
              <a:spLocks noChangeShapeType="1"/>
            </p:cNvSpPr>
            <p:nvPr/>
          </p:nvSpPr>
          <p:spPr bwMode="auto">
            <a:xfrm flipV="1">
              <a:off x="2736" y="2545"/>
              <a:ext cx="1176" cy="3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8889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2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2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4B5A6056-A8F8-4DEB-95CD-D082C55A9B4F}" type="slidenum">
              <a:rPr lang="en-US"/>
              <a:pPr/>
              <a:t>27</a:t>
            </a:fld>
            <a:endParaRPr lang="en-US"/>
          </a:p>
        </p:txBody>
      </p:sp>
      <p:sp>
        <p:nvSpPr>
          <p:cNvPr id="26626" name="Rectangle 2"/>
          <p:cNvSpPr>
            <a:spLocks noGrp="1" noChangeArrowheads="1"/>
          </p:cNvSpPr>
          <p:nvPr>
            <p:ph type="title"/>
          </p:nvPr>
        </p:nvSpPr>
        <p:spPr>
          <a:xfrm>
            <a:off x="762000" y="0"/>
            <a:ext cx="7772400" cy="1143000"/>
          </a:xfrm>
        </p:spPr>
        <p:txBody>
          <a:bodyPr/>
          <a:lstStyle/>
          <a:p>
            <a:r>
              <a:rPr lang="en-US" dirty="0"/>
              <a:t>Why It Works – (2)</a:t>
            </a:r>
          </a:p>
        </p:txBody>
      </p:sp>
      <p:sp>
        <p:nvSpPr>
          <p:cNvPr id="26627" name="Rectangle 3"/>
          <p:cNvSpPr>
            <a:spLocks noGrp="1" noChangeArrowheads="1"/>
          </p:cNvSpPr>
          <p:nvPr>
            <p:ph type="body" idx="1"/>
          </p:nvPr>
        </p:nvSpPr>
        <p:spPr>
          <a:xfrm>
            <a:off x="457200" y="1638300"/>
            <a:ext cx="8458200" cy="4991100"/>
          </a:xfrm>
        </p:spPr>
        <p:txBody>
          <a:bodyPr/>
          <a:lstStyle/>
          <a:p>
            <a:r>
              <a:rPr lang="en-US" dirty="0"/>
              <a:t>Since </a:t>
            </a:r>
            <a:r>
              <a:rPr lang="en-US" dirty="0" smtClean="0"/>
              <a:t>2</a:t>
            </a:r>
            <a:r>
              <a:rPr lang="en-US" baseline="30000" dirty="0" smtClean="0"/>
              <a:t>-i</a:t>
            </a:r>
            <a:r>
              <a:rPr lang="en-US" dirty="0" smtClean="0"/>
              <a:t> </a:t>
            </a:r>
            <a:r>
              <a:rPr lang="en-US" dirty="0"/>
              <a:t>is small, 1 - (</a:t>
            </a:r>
            <a:r>
              <a:rPr lang="en-US" dirty="0" smtClean="0"/>
              <a:t>1-2</a:t>
            </a:r>
            <a:r>
              <a:rPr lang="en-US" baseline="30000" dirty="0" smtClean="0"/>
              <a:t>-i</a:t>
            </a:r>
            <a:r>
              <a:rPr lang="en-US" dirty="0" smtClean="0"/>
              <a:t>)</a:t>
            </a:r>
            <a:r>
              <a:rPr lang="en-US" baseline="30000" dirty="0" smtClean="0"/>
              <a:t>m</a:t>
            </a:r>
            <a:r>
              <a:rPr lang="en-US" dirty="0" smtClean="0"/>
              <a:t> </a:t>
            </a:r>
            <a:r>
              <a:rPr lang="en-US" dirty="0">
                <a:latin typeface="Lucida Sans Unicode" pitchFamily="34" charset="0"/>
              </a:rPr>
              <a:t>≈</a:t>
            </a:r>
            <a:r>
              <a:rPr lang="en-US" dirty="0"/>
              <a:t> 1 - </a:t>
            </a:r>
            <a:r>
              <a:rPr lang="en-US" i="1" dirty="0" smtClean="0"/>
              <a:t>e</a:t>
            </a:r>
            <a:r>
              <a:rPr lang="en-US" baseline="30000" dirty="0" smtClean="0"/>
              <a:t>-m2   </a:t>
            </a:r>
            <a:r>
              <a:rPr lang="en-US" dirty="0"/>
              <a:t>.</a:t>
            </a:r>
          </a:p>
          <a:p>
            <a:r>
              <a:rPr lang="en-US" dirty="0"/>
              <a:t>If </a:t>
            </a:r>
            <a:r>
              <a:rPr lang="en-US" dirty="0" smtClean="0"/>
              <a:t>2</a:t>
            </a:r>
            <a:r>
              <a:rPr lang="en-US" i="1" baseline="30000" dirty="0" smtClean="0"/>
              <a:t>i</a:t>
            </a:r>
            <a:r>
              <a:rPr lang="en-US" dirty="0" smtClean="0"/>
              <a:t> </a:t>
            </a:r>
            <a:r>
              <a:rPr lang="en-US" dirty="0"/>
              <a:t>&gt;&gt; </a:t>
            </a:r>
            <a:r>
              <a:rPr lang="en-US" i="1" dirty="0"/>
              <a:t>m</a:t>
            </a:r>
            <a:r>
              <a:rPr lang="en-US" dirty="0"/>
              <a:t>, 1 - e</a:t>
            </a:r>
            <a:r>
              <a:rPr lang="en-US" baseline="30000" dirty="0"/>
              <a:t>-m2</a:t>
            </a:r>
            <a:r>
              <a:rPr lang="en-US" dirty="0"/>
              <a:t> </a:t>
            </a:r>
            <a:r>
              <a:rPr lang="en-US" dirty="0" smtClean="0"/>
              <a:t> </a:t>
            </a:r>
            <a:r>
              <a:rPr lang="en-US" dirty="0" smtClean="0">
                <a:latin typeface="Lucida Sans Unicode" pitchFamily="34" charset="0"/>
              </a:rPr>
              <a:t>≈</a:t>
            </a:r>
            <a:r>
              <a:rPr lang="en-US" dirty="0" smtClean="0">
                <a:latin typeface="MS Shell Dlg" charset="0"/>
              </a:rPr>
              <a:t> </a:t>
            </a:r>
            <a:r>
              <a:rPr lang="en-US" dirty="0"/>
              <a:t>1 - (1 - </a:t>
            </a:r>
            <a:r>
              <a:rPr lang="en-US" dirty="0" smtClean="0"/>
              <a:t>m2</a:t>
            </a:r>
            <a:r>
              <a:rPr lang="en-US" baseline="30000" dirty="0" smtClean="0"/>
              <a:t>-i</a:t>
            </a:r>
            <a:r>
              <a:rPr lang="en-US" dirty="0" smtClean="0"/>
              <a:t>)</a:t>
            </a:r>
            <a:r>
              <a:rPr lang="en-US" dirty="0"/>
              <a:t> </a:t>
            </a:r>
            <a:r>
              <a:rPr lang="en-US" dirty="0" smtClean="0">
                <a:latin typeface="Lucida Sans Unicode" pitchFamily="34" charset="0"/>
              </a:rPr>
              <a:t>≈</a:t>
            </a:r>
            <a:r>
              <a:rPr lang="en-US" dirty="0" smtClean="0"/>
              <a:t> </a:t>
            </a:r>
            <a:r>
              <a:rPr lang="en-US" i="1" dirty="0" smtClean="0"/>
              <a:t>m</a:t>
            </a:r>
            <a:r>
              <a:rPr lang="en-US" dirty="0" smtClean="0"/>
              <a:t>/2</a:t>
            </a:r>
            <a:r>
              <a:rPr lang="en-US" i="1" baseline="30000" dirty="0" smtClean="0"/>
              <a:t>i </a:t>
            </a:r>
            <a:r>
              <a:rPr lang="en-US" dirty="0">
                <a:latin typeface="Lucida Sans Unicode" pitchFamily="34" charset="0"/>
              </a:rPr>
              <a:t>≈</a:t>
            </a:r>
            <a:r>
              <a:rPr lang="en-US" i="1" baseline="30000" dirty="0"/>
              <a:t> </a:t>
            </a:r>
            <a:r>
              <a:rPr lang="en-US" dirty="0"/>
              <a:t>0.</a:t>
            </a:r>
          </a:p>
          <a:p>
            <a:r>
              <a:rPr lang="en-US" dirty="0"/>
              <a:t>If </a:t>
            </a:r>
            <a:r>
              <a:rPr lang="en-US" dirty="0" smtClean="0"/>
              <a:t>2</a:t>
            </a:r>
            <a:r>
              <a:rPr lang="en-US" i="1" baseline="30000" dirty="0" smtClean="0"/>
              <a:t>i</a:t>
            </a:r>
            <a:r>
              <a:rPr lang="en-US" dirty="0" smtClean="0"/>
              <a:t> </a:t>
            </a:r>
            <a:r>
              <a:rPr lang="en-US" dirty="0"/>
              <a:t>&lt;&lt; </a:t>
            </a:r>
            <a:r>
              <a:rPr lang="en-US" i="1" dirty="0"/>
              <a:t>m</a:t>
            </a:r>
            <a:r>
              <a:rPr lang="en-US" dirty="0"/>
              <a:t>, </a:t>
            </a:r>
            <a:r>
              <a:rPr lang="en-US" dirty="0" smtClean="0"/>
              <a:t>1 </a:t>
            </a:r>
            <a:r>
              <a:rPr lang="en-US" dirty="0"/>
              <a:t>- </a:t>
            </a:r>
            <a:r>
              <a:rPr lang="en-US" i="1" dirty="0" smtClean="0"/>
              <a:t>e</a:t>
            </a:r>
            <a:r>
              <a:rPr lang="en-US" baseline="30000" dirty="0" smtClean="0"/>
              <a:t>-m2   </a:t>
            </a:r>
            <a:r>
              <a:rPr lang="en-US" dirty="0">
                <a:latin typeface="Lucida Sans Unicode" pitchFamily="34" charset="0"/>
              </a:rPr>
              <a:t>≈</a:t>
            </a:r>
            <a:r>
              <a:rPr lang="en-US" baseline="30000" dirty="0"/>
              <a:t> </a:t>
            </a:r>
            <a:r>
              <a:rPr lang="en-US" dirty="0"/>
              <a:t>1.</a:t>
            </a:r>
          </a:p>
          <a:p>
            <a:r>
              <a:rPr lang="en-US" dirty="0"/>
              <a:t>Thus, 2</a:t>
            </a:r>
            <a:r>
              <a:rPr lang="en-US" i="1" baseline="30000" dirty="0"/>
              <a:t>R</a:t>
            </a:r>
            <a:r>
              <a:rPr lang="en-US" dirty="0"/>
              <a:t> </a:t>
            </a:r>
            <a:r>
              <a:rPr lang="en-US" dirty="0" smtClean="0"/>
              <a:t>will </a:t>
            </a:r>
            <a:r>
              <a:rPr lang="en-US" dirty="0"/>
              <a:t>almost always be around </a:t>
            </a:r>
            <a:r>
              <a:rPr lang="en-US" i="1" dirty="0"/>
              <a:t>m</a:t>
            </a:r>
            <a:r>
              <a:rPr lang="en-US" dirty="0"/>
              <a:t>.</a:t>
            </a:r>
          </a:p>
        </p:txBody>
      </p:sp>
      <p:sp>
        <p:nvSpPr>
          <p:cNvPr id="26628" name="Text Box 4"/>
          <p:cNvSpPr txBox="1">
            <a:spLocks noChangeArrowheads="1"/>
          </p:cNvSpPr>
          <p:nvPr/>
        </p:nvSpPr>
        <p:spPr bwMode="auto">
          <a:xfrm>
            <a:off x="6954338" y="1538317"/>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t>
            </a:r>
            <a:r>
              <a:rPr lang="en-US" dirty="0" err="1" smtClean="0"/>
              <a:t>i</a:t>
            </a:r>
            <a:endParaRPr lang="en-US" dirty="0"/>
          </a:p>
        </p:txBody>
      </p:sp>
      <p:grpSp>
        <p:nvGrpSpPr>
          <p:cNvPr id="2" name="Group 1"/>
          <p:cNvGrpSpPr/>
          <p:nvPr/>
        </p:nvGrpSpPr>
        <p:grpSpPr>
          <a:xfrm>
            <a:off x="1371600" y="2590798"/>
            <a:ext cx="4038600" cy="2396700"/>
            <a:chOff x="2024856" y="2590798"/>
            <a:chExt cx="4038600" cy="2396700"/>
          </a:xfrm>
        </p:grpSpPr>
        <p:sp>
          <p:nvSpPr>
            <p:cNvPr id="26630" name="Text Box 6"/>
            <p:cNvSpPr txBox="1">
              <a:spLocks noChangeArrowheads="1"/>
            </p:cNvSpPr>
            <p:nvPr/>
          </p:nvSpPr>
          <p:spPr bwMode="auto">
            <a:xfrm>
              <a:off x="2024856" y="4156501"/>
              <a:ext cx="30010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rgbClr val="008000"/>
                  </a:solidFill>
                </a:rPr>
                <a:t>First 2 terms of the</a:t>
              </a:r>
            </a:p>
            <a:p>
              <a:r>
                <a:rPr lang="en-US" sz="2400" dirty="0">
                  <a:solidFill>
                    <a:srgbClr val="008000"/>
                  </a:solidFill>
                </a:rPr>
                <a:t>Taylor expansion of </a:t>
              </a:r>
              <a:r>
                <a:rPr lang="en-US" sz="2400" i="1" dirty="0">
                  <a:solidFill>
                    <a:srgbClr val="008000"/>
                  </a:solidFill>
                </a:rPr>
                <a:t>e</a:t>
              </a:r>
              <a:r>
                <a:rPr lang="en-US" sz="2400" dirty="0">
                  <a:solidFill>
                    <a:srgbClr val="008000"/>
                  </a:solidFill>
                </a:rPr>
                <a:t> </a:t>
              </a:r>
              <a:r>
                <a:rPr lang="en-US" sz="2400" baseline="30000" dirty="0">
                  <a:solidFill>
                    <a:srgbClr val="008000"/>
                  </a:solidFill>
                </a:rPr>
                <a:t>x</a:t>
              </a:r>
            </a:p>
          </p:txBody>
        </p:sp>
        <p:sp>
          <p:nvSpPr>
            <p:cNvPr id="26631" name="Line 7"/>
            <p:cNvSpPr>
              <a:spLocks noChangeShapeType="1"/>
            </p:cNvSpPr>
            <p:nvPr/>
          </p:nvSpPr>
          <p:spPr bwMode="auto">
            <a:xfrm flipV="1">
              <a:off x="3525363" y="2590798"/>
              <a:ext cx="2538093" cy="15657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Text Box 4"/>
          <p:cNvSpPr txBox="1">
            <a:spLocks noChangeArrowheads="1"/>
          </p:cNvSpPr>
          <p:nvPr/>
        </p:nvSpPr>
        <p:spPr bwMode="auto">
          <a:xfrm>
            <a:off x="3684011" y="2585956"/>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t>
            </a:r>
            <a:r>
              <a:rPr lang="en-US" dirty="0" err="1" smtClean="0"/>
              <a:t>i</a:t>
            </a:r>
            <a:endParaRPr lang="en-US" dirty="0"/>
          </a:p>
        </p:txBody>
      </p:sp>
      <p:sp>
        <p:nvSpPr>
          <p:cNvPr id="11" name="Text Box 4"/>
          <p:cNvSpPr txBox="1">
            <a:spLocks noChangeArrowheads="1"/>
          </p:cNvSpPr>
          <p:nvPr/>
        </p:nvSpPr>
        <p:spPr bwMode="auto">
          <a:xfrm>
            <a:off x="3684011" y="2060049"/>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t>
            </a:r>
            <a:r>
              <a:rPr lang="en-US" dirty="0" err="1" smtClean="0"/>
              <a:t>i</a:t>
            </a:r>
            <a:endParaRPr lang="en-US" dirty="0"/>
          </a:p>
        </p:txBody>
      </p:sp>
      <p:grpSp>
        <p:nvGrpSpPr>
          <p:cNvPr id="6" name="Group 5"/>
          <p:cNvGrpSpPr/>
          <p:nvPr/>
        </p:nvGrpSpPr>
        <p:grpSpPr>
          <a:xfrm>
            <a:off x="4495800" y="2060049"/>
            <a:ext cx="4137158" cy="3952548"/>
            <a:chOff x="4495800" y="2060049"/>
            <a:chExt cx="4137158" cy="3952548"/>
          </a:xfrm>
        </p:grpSpPr>
        <p:sp>
          <p:nvSpPr>
            <p:cNvPr id="3" name="TextBox 2"/>
            <p:cNvSpPr txBox="1"/>
            <p:nvPr/>
          </p:nvSpPr>
          <p:spPr>
            <a:xfrm>
              <a:off x="4495800" y="5181600"/>
              <a:ext cx="4137158" cy="830997"/>
            </a:xfrm>
            <a:prstGeom prst="rect">
              <a:avLst/>
            </a:prstGeom>
            <a:noFill/>
          </p:spPr>
          <p:txBody>
            <a:bodyPr wrap="none" rtlCol="0">
              <a:spAutoFit/>
            </a:bodyPr>
            <a:lstStyle/>
            <a:p>
              <a:r>
                <a:rPr lang="en-US" sz="2400" dirty="0" smtClean="0">
                  <a:solidFill>
                    <a:srgbClr val="00B050"/>
                  </a:solidFill>
                </a:rPr>
                <a:t>Same trick as “throwing darts.”</a:t>
              </a:r>
            </a:p>
            <a:p>
              <a:r>
                <a:rPr lang="en-US" sz="2400" dirty="0" smtClean="0">
                  <a:solidFill>
                    <a:srgbClr val="00B050"/>
                  </a:solidFill>
                </a:rPr>
                <a:t>Multiply and divide m by 2</a:t>
              </a:r>
              <a:r>
                <a:rPr lang="en-US" sz="2400" baseline="30000" dirty="0" smtClean="0">
                  <a:solidFill>
                    <a:srgbClr val="00B050"/>
                  </a:solidFill>
                </a:rPr>
                <a:t>-i</a:t>
              </a:r>
              <a:r>
                <a:rPr lang="en-US" sz="2400" dirty="0" smtClean="0">
                  <a:solidFill>
                    <a:srgbClr val="00B050"/>
                  </a:solidFill>
                </a:rPr>
                <a:t>.</a:t>
              </a:r>
              <a:endParaRPr lang="en-US" sz="2400" dirty="0">
                <a:solidFill>
                  <a:srgbClr val="00B050"/>
                </a:solidFill>
              </a:endParaRPr>
            </a:p>
          </p:txBody>
        </p:sp>
        <p:cxnSp>
          <p:nvCxnSpPr>
            <p:cNvPr id="5" name="Straight Arrow Connector 4"/>
            <p:cNvCxnSpPr>
              <a:stCxn id="3" idx="0"/>
            </p:cNvCxnSpPr>
            <p:nvPr/>
          </p:nvCxnSpPr>
          <p:spPr>
            <a:xfrm flipV="1">
              <a:off x="6564379" y="2060049"/>
              <a:ext cx="217421" cy="3121551"/>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3580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62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9"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CCEF52A-3DB4-431B-BA22-4B8147D4F4E2}" type="slidenum">
              <a:rPr lang="en-US"/>
              <a:pPr/>
              <a:t>28</a:t>
            </a:fld>
            <a:endParaRPr lang="en-US"/>
          </a:p>
        </p:txBody>
      </p:sp>
      <p:sp>
        <p:nvSpPr>
          <p:cNvPr id="13314" name="Rectangle 2"/>
          <p:cNvSpPr>
            <a:spLocks noGrp="1" noChangeArrowheads="1"/>
          </p:cNvSpPr>
          <p:nvPr>
            <p:ph type="title"/>
          </p:nvPr>
        </p:nvSpPr>
        <p:spPr/>
        <p:txBody>
          <a:bodyPr/>
          <a:lstStyle/>
          <a:p>
            <a:r>
              <a:rPr lang="en-US"/>
              <a:t>Why It Doesn’t Work</a:t>
            </a:r>
          </a:p>
        </p:txBody>
      </p:sp>
      <p:sp>
        <p:nvSpPr>
          <p:cNvPr id="13315" name="Rectangle 3"/>
          <p:cNvSpPr>
            <a:spLocks noGrp="1" noChangeArrowheads="1"/>
          </p:cNvSpPr>
          <p:nvPr>
            <p:ph type="body" idx="1"/>
          </p:nvPr>
        </p:nvSpPr>
        <p:spPr>
          <a:xfrm>
            <a:off x="685800" y="1219200"/>
            <a:ext cx="8229600" cy="4800600"/>
          </a:xfrm>
        </p:spPr>
        <p:txBody>
          <a:bodyPr/>
          <a:lstStyle/>
          <a:p>
            <a:r>
              <a:rPr lang="en-US" dirty="0" smtClean="0"/>
              <a:t>E(2</a:t>
            </a:r>
            <a:r>
              <a:rPr lang="en-US" i="1" baseline="30000" dirty="0" smtClean="0"/>
              <a:t>R</a:t>
            </a:r>
            <a:r>
              <a:rPr lang="en-US" dirty="0" smtClean="0"/>
              <a:t>) is, in principle, infinite</a:t>
            </a:r>
            <a:r>
              <a:rPr lang="en-US" dirty="0"/>
              <a:t>.</a:t>
            </a:r>
          </a:p>
          <a:p>
            <a:pPr lvl="1"/>
            <a:r>
              <a:rPr lang="en-US" dirty="0"/>
              <a:t>Probability halves when </a:t>
            </a:r>
            <a:r>
              <a:rPr lang="en-US" i="1" dirty="0"/>
              <a:t>R</a:t>
            </a:r>
            <a:r>
              <a:rPr lang="en-US" dirty="0"/>
              <a:t> -&gt; </a:t>
            </a:r>
            <a:r>
              <a:rPr lang="en-US" i="1" dirty="0" smtClean="0"/>
              <a:t>R</a:t>
            </a:r>
            <a:r>
              <a:rPr lang="en-US" dirty="0" smtClean="0"/>
              <a:t>+1</a:t>
            </a:r>
            <a:r>
              <a:rPr lang="en-US" dirty="0"/>
              <a:t>, but value doubles. </a:t>
            </a:r>
          </a:p>
          <a:p>
            <a:r>
              <a:rPr lang="en-US" dirty="0"/>
              <a:t>Workaround involves using many hash functions and getting many samples.</a:t>
            </a:r>
          </a:p>
          <a:p>
            <a:r>
              <a:rPr lang="en-US" dirty="0"/>
              <a:t>How are samples combined?</a:t>
            </a:r>
          </a:p>
          <a:p>
            <a:pPr lvl="1"/>
            <a:r>
              <a:rPr lang="en-US" dirty="0">
                <a:solidFill>
                  <a:srgbClr val="33CC33"/>
                </a:solidFill>
              </a:rPr>
              <a:t>Average</a:t>
            </a:r>
            <a:r>
              <a:rPr lang="en-US" dirty="0"/>
              <a:t>? What if one very large value?</a:t>
            </a:r>
          </a:p>
          <a:p>
            <a:pPr lvl="1"/>
            <a:r>
              <a:rPr lang="en-US" dirty="0">
                <a:solidFill>
                  <a:srgbClr val="33CC33"/>
                </a:solidFill>
              </a:rPr>
              <a:t>Median</a:t>
            </a:r>
            <a:r>
              <a:rPr lang="en-US" dirty="0"/>
              <a:t>? All values are a power of 2.</a:t>
            </a:r>
          </a:p>
        </p:txBody>
      </p:sp>
    </p:spTree>
    <p:extLst>
      <p:ext uri="{BB962C8B-B14F-4D97-AF65-F5344CB8AC3E}">
        <p14:creationId xmlns:p14="http://schemas.microsoft.com/office/powerpoint/2010/main" val="294513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D82E655-195F-45B9-8F97-1002187C8FFF}" type="slidenum">
              <a:rPr lang="en-US"/>
              <a:pPr/>
              <a:t>29</a:t>
            </a:fld>
            <a:endParaRPr lang="en-US"/>
          </a:p>
        </p:txBody>
      </p:sp>
      <p:sp>
        <p:nvSpPr>
          <p:cNvPr id="14338" name="Rectangle 2"/>
          <p:cNvSpPr>
            <a:spLocks noGrp="1" noChangeArrowheads="1"/>
          </p:cNvSpPr>
          <p:nvPr>
            <p:ph type="title"/>
          </p:nvPr>
        </p:nvSpPr>
        <p:spPr/>
        <p:txBody>
          <a:bodyPr/>
          <a:lstStyle/>
          <a:p>
            <a:r>
              <a:rPr lang="en-US"/>
              <a:t>Solution</a:t>
            </a:r>
          </a:p>
        </p:txBody>
      </p:sp>
      <p:sp>
        <p:nvSpPr>
          <p:cNvPr id="14339" name="Rectangle 3"/>
          <p:cNvSpPr>
            <a:spLocks noGrp="1" noChangeArrowheads="1"/>
          </p:cNvSpPr>
          <p:nvPr>
            <p:ph type="body" idx="1"/>
          </p:nvPr>
        </p:nvSpPr>
        <p:spPr>
          <a:xfrm>
            <a:off x="304800" y="1371600"/>
            <a:ext cx="8534400" cy="3886200"/>
          </a:xfrm>
        </p:spPr>
        <p:txBody>
          <a:bodyPr/>
          <a:lstStyle/>
          <a:p>
            <a:r>
              <a:rPr lang="en-US" dirty="0"/>
              <a:t>Partition your samples into small groups</a:t>
            </a:r>
            <a:r>
              <a:rPr lang="en-US" dirty="0" smtClean="0"/>
              <a:t>.</a:t>
            </a:r>
          </a:p>
          <a:p>
            <a:pPr lvl="1"/>
            <a:r>
              <a:rPr lang="en-US" dirty="0" smtClean="0"/>
              <a:t>O(log n), where n = size of universal set, suffices.</a:t>
            </a:r>
            <a:endParaRPr lang="en-US" dirty="0"/>
          </a:p>
          <a:p>
            <a:r>
              <a:rPr lang="en-US" dirty="0"/>
              <a:t>Take the average </a:t>
            </a:r>
            <a:r>
              <a:rPr lang="en-US" dirty="0" smtClean="0"/>
              <a:t>within each group.</a:t>
            </a:r>
            <a:endParaRPr lang="en-US" dirty="0"/>
          </a:p>
          <a:p>
            <a:r>
              <a:rPr lang="en-US" dirty="0"/>
              <a:t>Then take the median of the averages.</a:t>
            </a:r>
          </a:p>
        </p:txBody>
      </p:sp>
    </p:spTree>
    <p:extLst>
      <p:ext uri="{BB962C8B-B14F-4D97-AF65-F5344CB8AC3E}">
        <p14:creationId xmlns:p14="http://schemas.microsoft.com/office/powerpoint/2010/main" val="327052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the Bloom Filter</a:t>
            </a:r>
            <a:endParaRPr lang="en-US" dirty="0"/>
          </a:p>
        </p:txBody>
      </p:sp>
      <p:sp>
        <p:nvSpPr>
          <p:cNvPr id="3" name="Content Placeholder 2"/>
          <p:cNvSpPr>
            <a:spLocks noGrp="1"/>
          </p:cNvSpPr>
          <p:nvPr>
            <p:ph idx="1"/>
          </p:nvPr>
        </p:nvSpPr>
        <p:spPr>
          <a:xfrm>
            <a:off x="457200" y="1295400"/>
            <a:ext cx="8534400" cy="5562600"/>
          </a:xfrm>
        </p:spPr>
        <p:txBody>
          <a:bodyPr>
            <a:normAutofit/>
          </a:bodyPr>
          <a:lstStyle/>
          <a:p>
            <a:r>
              <a:rPr lang="en-US" dirty="0" smtClean="0"/>
              <a:t>A Bloom filter placed on the stream of URL’s will declare that certain URL’s have been seen before.</a:t>
            </a:r>
          </a:p>
          <a:p>
            <a:r>
              <a:rPr lang="en-US" dirty="0" smtClean="0"/>
              <a:t>Others will be declared new, and will be added to the list of URL’s that need to be crawled.</a:t>
            </a:r>
          </a:p>
          <a:p>
            <a:r>
              <a:rPr lang="en-US" dirty="0" smtClean="0"/>
              <a:t>Unfortunately, the Bloom filter can have false positives.</a:t>
            </a:r>
          </a:p>
          <a:p>
            <a:pPr lvl="1"/>
            <a:r>
              <a:rPr lang="en-US" dirty="0" smtClean="0"/>
              <a:t>It can declare a URL seen before when it hasn’t.</a:t>
            </a:r>
          </a:p>
          <a:p>
            <a:r>
              <a:rPr lang="en-US" dirty="0" smtClean="0"/>
              <a:t>But if it says “never seen,” then it is truly new.</a:t>
            </a:r>
          </a:p>
          <a:p>
            <a:r>
              <a:rPr lang="en-US" dirty="0" smtClean="0"/>
              <a:t>So we need to restart the filter periodically.</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224277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81000" y="685800"/>
            <a:ext cx="8382000" cy="16764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extLst/>
          </a:lstStyle>
          <a:p>
            <a:r>
              <a:rPr lang="en-US" dirty="0" err="1" smtClean="0">
                <a:solidFill>
                  <a:srgbClr val="CC0000"/>
                </a:solidFill>
              </a:rPr>
              <a:t>Application:Neighborhoods</a:t>
            </a:r>
            <a:endParaRPr lang="en-US" dirty="0">
              <a:solidFill>
                <a:srgbClr val="CC0000"/>
              </a:solidFill>
            </a:endParaRPr>
          </a:p>
        </p:txBody>
      </p:sp>
      <p:sp>
        <p:nvSpPr>
          <p:cNvPr id="9" name="Rectangle 3"/>
          <p:cNvSpPr>
            <a:spLocks noGrp="1" noChangeArrowheads="1"/>
          </p:cNvSpPr>
          <p:nvPr>
            <p:ph type="ctrTitle"/>
          </p:nvPr>
        </p:nvSpPr>
        <p:spPr>
          <a:xfrm>
            <a:off x="685800" y="2667000"/>
            <a:ext cx="8153400" cy="2286000"/>
          </a:xfrm>
        </p:spPr>
        <p:txBody>
          <a:bodyPr>
            <a:noAutofit/>
          </a:bodyPr>
          <a:lstStyle/>
          <a:p>
            <a:r>
              <a:rPr lang="en-US" sz="3600" dirty="0" smtClean="0">
                <a:solidFill>
                  <a:srgbClr val="FF9900"/>
                </a:solidFill>
              </a:rPr>
              <a:t>Neighborhood of Distance d</a:t>
            </a:r>
            <a:br>
              <a:rPr lang="en-US" sz="3600" dirty="0" smtClean="0">
                <a:solidFill>
                  <a:srgbClr val="FF9900"/>
                </a:solidFill>
              </a:rPr>
            </a:br>
            <a:r>
              <a:rPr lang="en-US" sz="3600" dirty="0" smtClean="0">
                <a:solidFill>
                  <a:srgbClr val="FF9900"/>
                </a:solidFill>
              </a:rPr>
              <a:t>Recursive Algorithm for Neighborhoods</a:t>
            </a:r>
            <a:br>
              <a:rPr lang="en-US" sz="3600" dirty="0" smtClean="0">
                <a:solidFill>
                  <a:srgbClr val="FF9900"/>
                </a:solidFill>
              </a:rPr>
            </a:br>
            <a:r>
              <a:rPr lang="en-US" sz="3600" dirty="0" smtClean="0">
                <a:solidFill>
                  <a:srgbClr val="FF9900"/>
                </a:solidFill>
              </a:rPr>
              <a:t>Approximate Neighborhood Count</a:t>
            </a:r>
            <a:endParaRPr lang="en-US" sz="3600" dirty="0">
              <a:solidFill>
                <a:srgbClr val="FF9900"/>
              </a:solidFill>
            </a:endParaRPr>
          </a:p>
        </p:txBody>
      </p:sp>
    </p:spTree>
    <p:extLst>
      <p:ext uri="{BB962C8B-B14F-4D97-AF65-F5344CB8AC3E}">
        <p14:creationId xmlns:p14="http://schemas.microsoft.com/office/powerpoint/2010/main" val="247901764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Neighbors and Neighborhoods</a:t>
            </a:r>
            <a:endParaRPr lang="en-US" dirty="0"/>
          </a:p>
        </p:txBody>
      </p:sp>
      <p:sp>
        <p:nvSpPr>
          <p:cNvPr id="3" name="Content Placeholder 2"/>
          <p:cNvSpPr>
            <a:spLocks noGrp="1"/>
          </p:cNvSpPr>
          <p:nvPr>
            <p:ph idx="1"/>
          </p:nvPr>
        </p:nvSpPr>
        <p:spPr/>
        <p:txBody>
          <a:bodyPr/>
          <a:lstStyle/>
          <a:p>
            <a:r>
              <a:rPr lang="en-US" dirty="0" smtClean="0"/>
              <a:t>If there is an edge between nodes u and v, then u is a </a:t>
            </a:r>
            <a:r>
              <a:rPr lang="en-US" i="1" dirty="0" smtClean="0">
                <a:solidFill>
                  <a:srgbClr val="FF0000"/>
                </a:solidFill>
              </a:rPr>
              <a:t>neighbor</a:t>
            </a:r>
            <a:r>
              <a:rPr lang="en-US" dirty="0" smtClean="0"/>
              <a:t> of v and vice-versa.</a:t>
            </a:r>
          </a:p>
          <a:p>
            <a:r>
              <a:rPr lang="en-US" dirty="0" smtClean="0"/>
              <a:t>The </a:t>
            </a:r>
            <a:r>
              <a:rPr lang="en-US" i="1" dirty="0" smtClean="0">
                <a:solidFill>
                  <a:srgbClr val="FF0000"/>
                </a:solidFill>
              </a:rPr>
              <a:t>neighborhood</a:t>
            </a:r>
            <a:r>
              <a:rPr lang="en-US" dirty="0" smtClean="0"/>
              <a:t> of node u at distance d is the set of all nodes v such that there is a path of length at most d from u to v.</a:t>
            </a:r>
          </a:p>
          <a:p>
            <a:pPr lvl="1"/>
            <a:r>
              <a:rPr lang="en-US" dirty="0" smtClean="0"/>
              <a:t>Denoted n(</a:t>
            </a:r>
            <a:r>
              <a:rPr lang="en-US" dirty="0" err="1" smtClean="0"/>
              <a:t>u,d</a:t>
            </a:r>
            <a:r>
              <a:rPr lang="en-US" dirty="0" smtClean="0"/>
              <a:t>).</a:t>
            </a:r>
          </a:p>
          <a:p>
            <a:r>
              <a:rPr lang="en-US" dirty="0" smtClean="0"/>
              <a:t>Notice that if there are N nodes in a graph, then n(u,N-1) = n(</a:t>
            </a:r>
            <a:r>
              <a:rPr lang="en-US" dirty="0" err="1" smtClean="0"/>
              <a:t>u,N</a:t>
            </a:r>
            <a:r>
              <a:rPr lang="en-US" dirty="0" smtClean="0"/>
              <a:t>) = n(u,N+1) = … = all nodes reachable from u.</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31</a:t>
            </a:fld>
            <a:endParaRPr lang="en-US" dirty="0"/>
          </a:p>
        </p:txBody>
      </p:sp>
    </p:spTree>
    <p:extLst>
      <p:ext uri="{BB962C8B-B14F-4D97-AF65-F5344CB8AC3E}">
        <p14:creationId xmlns:p14="http://schemas.microsoft.com/office/powerpoint/2010/main" val="8376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Neighborhoods</a:t>
            </a:r>
            <a:endParaRPr lang="en-US" dirty="0"/>
          </a:p>
        </p:txBody>
      </p:sp>
      <p:sp>
        <p:nvSpPr>
          <p:cNvPr id="3" name="Slide Number Placeholder 2"/>
          <p:cNvSpPr>
            <a:spLocks noGrp="1"/>
          </p:cNvSpPr>
          <p:nvPr>
            <p:ph type="sldNum" sz="quarter" idx="12"/>
          </p:nvPr>
        </p:nvSpPr>
        <p:spPr/>
        <p:txBody>
          <a:bodyPr/>
          <a:lstStyle/>
          <a:p>
            <a:fld id="{19B12225-5612-419B-A8D5-4B8EEE4C217E}" type="slidenum">
              <a:rPr lang="en-US" smtClean="0"/>
              <a:pPr/>
              <a:t>32</a:t>
            </a:fld>
            <a:endParaRPr lang="en-US"/>
          </a:p>
        </p:txBody>
      </p:sp>
      <p:grpSp>
        <p:nvGrpSpPr>
          <p:cNvPr id="31" name="Group 30"/>
          <p:cNvGrpSpPr/>
          <p:nvPr/>
        </p:nvGrpSpPr>
        <p:grpSpPr>
          <a:xfrm>
            <a:off x="838200" y="1828800"/>
            <a:ext cx="6172200" cy="2095500"/>
            <a:chOff x="838200" y="1828800"/>
            <a:chExt cx="6172200" cy="2095500"/>
          </a:xfrm>
        </p:grpSpPr>
        <p:sp>
          <p:nvSpPr>
            <p:cNvPr id="4" name="Oval 3"/>
            <p:cNvSpPr/>
            <p:nvPr/>
          </p:nvSpPr>
          <p:spPr>
            <a:xfrm>
              <a:off x="838200" y="1828800"/>
              <a:ext cx="533400" cy="533400"/>
            </a:xfrm>
            <a:prstGeom prst="ellipse">
              <a:avLst/>
            </a:prstGeom>
            <a:noFill/>
            <a:ln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5" name="Oval 4"/>
            <p:cNvSpPr/>
            <p:nvPr/>
          </p:nvSpPr>
          <p:spPr>
            <a:xfrm>
              <a:off x="4560518" y="1828800"/>
              <a:ext cx="533400" cy="533400"/>
            </a:xfrm>
            <a:prstGeom prst="ellipse">
              <a:avLst/>
            </a:prstGeom>
            <a:noFill/>
            <a:ln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6" name="Oval 5"/>
            <p:cNvSpPr/>
            <p:nvPr/>
          </p:nvSpPr>
          <p:spPr>
            <a:xfrm>
              <a:off x="1676400" y="3380462"/>
              <a:ext cx="533400" cy="533400"/>
            </a:xfrm>
            <a:prstGeom prst="ellipse">
              <a:avLst/>
            </a:prstGeom>
            <a:noFill/>
            <a:ln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7" name="Oval 6"/>
            <p:cNvSpPr/>
            <p:nvPr/>
          </p:nvSpPr>
          <p:spPr>
            <a:xfrm>
              <a:off x="6477000" y="1828800"/>
              <a:ext cx="533400" cy="533400"/>
            </a:xfrm>
            <a:prstGeom prst="ellipse">
              <a:avLst/>
            </a:prstGeom>
            <a:noFill/>
            <a:ln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8" name="Oval 7"/>
            <p:cNvSpPr/>
            <p:nvPr/>
          </p:nvSpPr>
          <p:spPr>
            <a:xfrm>
              <a:off x="6477000" y="3390900"/>
              <a:ext cx="533400" cy="533400"/>
            </a:xfrm>
            <a:prstGeom prst="ellipse">
              <a:avLst/>
            </a:prstGeom>
            <a:noFill/>
            <a:ln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sp>
          <p:nvSpPr>
            <p:cNvPr id="9" name="Oval 8"/>
            <p:cNvSpPr/>
            <p:nvPr/>
          </p:nvSpPr>
          <p:spPr>
            <a:xfrm>
              <a:off x="4560518" y="3390900"/>
              <a:ext cx="533400" cy="533400"/>
            </a:xfrm>
            <a:prstGeom prst="ellipse">
              <a:avLst/>
            </a:prstGeom>
            <a:noFill/>
            <a:ln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 name="Oval 9"/>
            <p:cNvSpPr/>
            <p:nvPr/>
          </p:nvSpPr>
          <p:spPr>
            <a:xfrm>
              <a:off x="2705100" y="1828800"/>
              <a:ext cx="533400" cy="533400"/>
            </a:xfrm>
            <a:prstGeom prst="ellipse">
              <a:avLst/>
            </a:prstGeom>
            <a:noFill/>
            <a:ln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 name="Straight Connector 11"/>
            <p:cNvCxnSpPr>
              <a:stCxn id="4" idx="6"/>
              <a:endCxn id="10" idx="2"/>
            </p:cNvCxnSpPr>
            <p:nvPr/>
          </p:nvCxnSpPr>
          <p:spPr>
            <a:xfrm>
              <a:off x="1371600" y="2095500"/>
              <a:ext cx="13335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4" name="Straight Connector 13"/>
            <p:cNvCxnSpPr>
              <a:stCxn id="4" idx="5"/>
              <a:endCxn id="6" idx="1"/>
            </p:cNvCxnSpPr>
            <p:nvPr/>
          </p:nvCxnSpPr>
          <p:spPr>
            <a:xfrm>
              <a:off x="1293485" y="2284085"/>
              <a:ext cx="461030" cy="1174492"/>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6" name="Straight Connector 15"/>
            <p:cNvCxnSpPr>
              <a:stCxn id="6" idx="7"/>
              <a:endCxn id="10" idx="3"/>
            </p:cNvCxnSpPr>
            <p:nvPr/>
          </p:nvCxnSpPr>
          <p:spPr>
            <a:xfrm flipV="1">
              <a:off x="2131685" y="2284085"/>
              <a:ext cx="651530" cy="1174492"/>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8" name="Straight Connector 17"/>
            <p:cNvCxnSpPr>
              <a:stCxn id="10" idx="6"/>
              <a:endCxn id="5" idx="2"/>
            </p:cNvCxnSpPr>
            <p:nvPr/>
          </p:nvCxnSpPr>
          <p:spPr>
            <a:xfrm>
              <a:off x="3238500" y="2095500"/>
              <a:ext cx="1322018"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0" name="Straight Connector 19"/>
            <p:cNvCxnSpPr>
              <a:stCxn id="5" idx="6"/>
              <a:endCxn id="7" idx="2"/>
            </p:cNvCxnSpPr>
            <p:nvPr/>
          </p:nvCxnSpPr>
          <p:spPr>
            <a:xfrm>
              <a:off x="5093918" y="2095500"/>
              <a:ext cx="1383082"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2" name="Straight Connector 21"/>
            <p:cNvCxnSpPr>
              <a:stCxn id="5" idx="4"/>
              <a:endCxn id="9" idx="0"/>
            </p:cNvCxnSpPr>
            <p:nvPr/>
          </p:nvCxnSpPr>
          <p:spPr>
            <a:xfrm>
              <a:off x="4827218" y="2362200"/>
              <a:ext cx="0" cy="10287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4" name="Straight Connector 23"/>
            <p:cNvCxnSpPr>
              <a:stCxn id="7" idx="4"/>
              <a:endCxn id="8" idx="0"/>
            </p:cNvCxnSpPr>
            <p:nvPr/>
          </p:nvCxnSpPr>
          <p:spPr>
            <a:xfrm>
              <a:off x="6743700" y="2362200"/>
              <a:ext cx="0" cy="10287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6" name="Straight Connector 25"/>
            <p:cNvCxnSpPr>
              <a:stCxn id="9" idx="6"/>
              <a:endCxn id="8" idx="2"/>
            </p:cNvCxnSpPr>
            <p:nvPr/>
          </p:nvCxnSpPr>
          <p:spPr>
            <a:xfrm>
              <a:off x="5093918" y="3657600"/>
              <a:ext cx="1383082"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8" name="Straight Connector 27"/>
            <p:cNvCxnSpPr>
              <a:stCxn id="5" idx="5"/>
              <a:endCxn id="8" idx="1"/>
            </p:cNvCxnSpPr>
            <p:nvPr/>
          </p:nvCxnSpPr>
          <p:spPr>
            <a:xfrm>
              <a:off x="5015803" y="2284085"/>
              <a:ext cx="1539312" cy="1184930"/>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11" name="TextBox 10"/>
          <p:cNvSpPr txBox="1"/>
          <p:nvPr/>
        </p:nvSpPr>
        <p:spPr>
          <a:xfrm>
            <a:off x="1293485" y="4724400"/>
            <a:ext cx="6275308" cy="830997"/>
          </a:xfrm>
          <a:prstGeom prst="rect">
            <a:avLst/>
          </a:prstGeom>
          <a:noFill/>
        </p:spPr>
        <p:txBody>
          <a:bodyPr wrap="none" rtlCol="0">
            <a:spAutoFit/>
          </a:bodyPr>
          <a:lstStyle/>
          <a:p>
            <a:r>
              <a:rPr lang="en-US" sz="2400" dirty="0" smtClean="0"/>
              <a:t>n(E,0) = {E}; n(E,1) = {D,E,F}; n(E,2) = {B,D,E,F,G};</a:t>
            </a:r>
          </a:p>
          <a:p>
            <a:r>
              <a:rPr lang="en-US" sz="2400" dirty="0" smtClean="0"/>
              <a:t>n(E,3) = {A,B,C,D,E,F,G}. </a:t>
            </a:r>
            <a:endParaRPr lang="en-US" sz="2400" dirty="0"/>
          </a:p>
        </p:txBody>
      </p:sp>
    </p:spTree>
    <p:extLst>
      <p:ext uri="{BB962C8B-B14F-4D97-AF65-F5344CB8AC3E}">
        <p14:creationId xmlns:p14="http://schemas.microsoft.com/office/powerpoint/2010/main" val="359966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Neighborhoods?</a:t>
            </a:r>
            <a:endParaRPr lang="en-US" dirty="0"/>
          </a:p>
        </p:txBody>
      </p:sp>
      <p:sp>
        <p:nvSpPr>
          <p:cNvPr id="3" name="Content Placeholder 2"/>
          <p:cNvSpPr>
            <a:spLocks noGrp="1"/>
          </p:cNvSpPr>
          <p:nvPr>
            <p:ph idx="1"/>
          </p:nvPr>
        </p:nvSpPr>
        <p:spPr/>
        <p:txBody>
          <a:bodyPr/>
          <a:lstStyle/>
          <a:p>
            <a:r>
              <a:rPr lang="en-US" dirty="0" smtClean="0"/>
              <a:t>The sizes of neighborhoods of small distance measure the “influence” a person has in a social network.</a:t>
            </a:r>
          </a:p>
          <a:p>
            <a:pPr lvl="1"/>
            <a:r>
              <a:rPr lang="en-US" dirty="0" smtClean="0"/>
              <a:t>Note it is the size of the neighborhood, not the exact members of the neighborhood that is important here.</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33</a:t>
            </a:fld>
            <a:endParaRPr lang="en-US" dirty="0"/>
          </a:p>
        </p:txBody>
      </p:sp>
    </p:spTree>
    <p:extLst>
      <p:ext uri="{BB962C8B-B14F-4D97-AF65-F5344CB8AC3E}">
        <p14:creationId xmlns:p14="http://schemas.microsoft.com/office/powerpoint/2010/main" val="16641178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839200" cy="987552"/>
          </a:xfrm>
        </p:spPr>
        <p:txBody>
          <a:bodyPr/>
          <a:lstStyle/>
          <a:p>
            <a:r>
              <a:rPr lang="en-US" sz="4000" dirty="0" smtClean="0"/>
              <a:t>Algorithm for Finding Neighborhoods</a:t>
            </a:r>
            <a:endParaRPr lang="en-US" dirty="0"/>
          </a:p>
        </p:txBody>
      </p:sp>
      <p:sp>
        <p:nvSpPr>
          <p:cNvPr id="3" name="Content Placeholder 2"/>
          <p:cNvSpPr>
            <a:spLocks noGrp="1"/>
          </p:cNvSpPr>
          <p:nvPr>
            <p:ph idx="1"/>
          </p:nvPr>
        </p:nvSpPr>
        <p:spPr>
          <a:xfrm>
            <a:off x="457200" y="1295400"/>
            <a:ext cx="8534400" cy="5562600"/>
          </a:xfrm>
        </p:spPr>
        <p:txBody>
          <a:bodyPr>
            <a:normAutofit/>
          </a:bodyPr>
          <a:lstStyle/>
          <a:p>
            <a:r>
              <a:rPr lang="en-US" dirty="0" smtClean="0"/>
              <a:t>n(u,0) = {u} for every u.</a:t>
            </a:r>
          </a:p>
          <a:p>
            <a:r>
              <a:rPr lang="en-US" dirty="0" smtClean="0"/>
              <a:t>n(</a:t>
            </a:r>
            <a:r>
              <a:rPr lang="en-US" dirty="0" err="1" smtClean="0"/>
              <a:t>u,d</a:t>
            </a:r>
            <a:r>
              <a:rPr lang="en-US" dirty="0" smtClean="0"/>
              <a:t>) is the union of n(v, d-1) taken over every neighbor v of u.</a:t>
            </a:r>
          </a:p>
          <a:p>
            <a:r>
              <a:rPr lang="en-US" dirty="0" smtClean="0"/>
              <a:t>Not really feasible for large graphs, since the neighborhoods get large, and taking the union requires examining the neighborhood of each neighbor.</a:t>
            </a:r>
          </a:p>
          <a:p>
            <a:pPr lvl="1"/>
            <a:r>
              <a:rPr lang="en-US" dirty="0" smtClean="0"/>
              <a:t>To eliminate duplicates.</a:t>
            </a:r>
          </a:p>
          <a:p>
            <a:r>
              <a:rPr lang="en-US" dirty="0" smtClean="0">
                <a:solidFill>
                  <a:srgbClr val="0070C0"/>
                </a:solidFill>
              </a:rPr>
              <a:t>Note</a:t>
            </a:r>
            <a:r>
              <a:rPr lang="en-US" dirty="0" smtClean="0"/>
              <a:t>: Another approach where we take the union of neighbors of members of n(u, d-1) presents similar problems.</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34</a:t>
            </a:fld>
            <a:endParaRPr lang="en-US" dirty="0"/>
          </a:p>
        </p:txBody>
      </p:sp>
    </p:spTree>
    <p:extLst>
      <p:ext uri="{BB962C8B-B14F-4D97-AF65-F5344CB8AC3E}">
        <p14:creationId xmlns:p14="http://schemas.microsoft.com/office/powerpoint/2010/main" val="267133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87552"/>
          </a:xfrm>
        </p:spPr>
        <p:txBody>
          <a:bodyPr/>
          <a:lstStyle/>
          <a:p>
            <a:r>
              <a:rPr lang="en-US" sz="4000" dirty="0" smtClean="0"/>
              <a:t>Approximate Algorithm for Neighborhood Sizes</a:t>
            </a:r>
            <a:endParaRPr lang="en-US" sz="4000" dirty="0"/>
          </a:p>
        </p:txBody>
      </p:sp>
      <p:sp>
        <p:nvSpPr>
          <p:cNvPr id="3" name="Content Placeholder 2"/>
          <p:cNvSpPr>
            <a:spLocks noGrp="1"/>
          </p:cNvSpPr>
          <p:nvPr>
            <p:ph idx="1"/>
          </p:nvPr>
        </p:nvSpPr>
        <p:spPr/>
        <p:txBody>
          <a:bodyPr/>
          <a:lstStyle/>
          <a:p>
            <a:r>
              <a:rPr lang="en-US" dirty="0" smtClean="0"/>
              <a:t>The idea behind </a:t>
            </a:r>
            <a:r>
              <a:rPr lang="en-US" dirty="0" err="1" smtClean="0"/>
              <a:t>Flajolet</a:t>
            </a:r>
            <a:r>
              <a:rPr lang="en-US" dirty="0" smtClean="0"/>
              <a:t>-Martin lets you estimate the number of distinct elements in the union of several sets.</a:t>
            </a:r>
          </a:p>
          <a:p>
            <a:r>
              <a:rPr lang="en-US" dirty="0" smtClean="0"/>
              <a:t>Pick several hash functions; let h be one.</a:t>
            </a:r>
          </a:p>
          <a:p>
            <a:r>
              <a:rPr lang="en-US" dirty="0" smtClean="0"/>
              <a:t>For each node u and distance d compute the maximum tail length among all nodes in n(</a:t>
            </a:r>
            <a:r>
              <a:rPr lang="en-US" dirty="0" err="1" smtClean="0"/>
              <a:t>u,d</a:t>
            </a:r>
            <a:r>
              <a:rPr lang="en-US" dirty="0" smtClean="0"/>
              <a:t>), using hash function h.</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35</a:t>
            </a:fld>
            <a:endParaRPr lang="en-US" dirty="0"/>
          </a:p>
        </p:txBody>
      </p:sp>
    </p:spTree>
    <p:extLst>
      <p:ext uri="{BB962C8B-B14F-4D97-AF65-F5344CB8AC3E}">
        <p14:creationId xmlns:p14="http://schemas.microsoft.com/office/powerpoint/2010/main" val="384542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 – (2)</a:t>
            </a:r>
            <a:endParaRPr lang="en-US" dirty="0"/>
          </a:p>
        </p:txBody>
      </p:sp>
      <p:sp>
        <p:nvSpPr>
          <p:cNvPr id="3" name="Content Placeholder 2"/>
          <p:cNvSpPr>
            <a:spLocks noGrp="1"/>
          </p:cNvSpPr>
          <p:nvPr>
            <p:ph idx="1"/>
          </p:nvPr>
        </p:nvSpPr>
        <p:spPr/>
        <p:txBody>
          <a:bodyPr/>
          <a:lstStyle/>
          <a:p>
            <a:r>
              <a:rPr lang="en-US" dirty="0" smtClean="0">
                <a:solidFill>
                  <a:srgbClr val="00B0F0"/>
                </a:solidFill>
              </a:rPr>
              <a:t>Remember</a:t>
            </a:r>
            <a:r>
              <a:rPr lang="en-US" dirty="0" smtClean="0"/>
              <a:t>: if R is the maximum tail length in a set of values, then 2</a:t>
            </a:r>
            <a:r>
              <a:rPr lang="en-US" baseline="30000" dirty="0" smtClean="0"/>
              <a:t>R</a:t>
            </a:r>
            <a:r>
              <a:rPr lang="en-US" dirty="0" smtClean="0"/>
              <a:t> is a good estimate of the number of distinct elements in the set.</a:t>
            </a:r>
          </a:p>
          <a:p>
            <a:r>
              <a:rPr lang="en-US" dirty="0" smtClean="0"/>
              <a:t>Since n(</a:t>
            </a:r>
            <a:r>
              <a:rPr lang="en-US" dirty="0" err="1" smtClean="0"/>
              <a:t>u,d</a:t>
            </a:r>
            <a:r>
              <a:rPr lang="en-US" dirty="0" smtClean="0"/>
              <a:t>) is the union of all neighbors v of u of n(v,d-1), the maximum tail length of members of n(</a:t>
            </a:r>
            <a:r>
              <a:rPr lang="en-US" dirty="0" err="1" smtClean="0"/>
              <a:t>u,d</a:t>
            </a:r>
            <a:r>
              <a:rPr lang="en-US" dirty="0" smtClean="0"/>
              <a:t>) is the largest of</a:t>
            </a:r>
          </a:p>
          <a:p>
            <a:pPr marL="971550" lvl="1" indent="-514350">
              <a:buFont typeface="+mj-lt"/>
              <a:buAutoNum type="arabicPeriod"/>
            </a:pPr>
            <a:r>
              <a:rPr lang="en-US" dirty="0" smtClean="0"/>
              <a:t>The tail length of h(u), and</a:t>
            </a:r>
          </a:p>
          <a:p>
            <a:pPr marL="971550" lvl="1" indent="-514350">
              <a:buFont typeface="+mj-lt"/>
              <a:buAutoNum type="arabicPeriod"/>
            </a:pPr>
            <a:r>
              <a:rPr lang="en-US" dirty="0" smtClean="0"/>
              <a:t>The maximum tail length for all the members of n(v,d-1) for any neighbor v of u.</a:t>
            </a:r>
          </a:p>
        </p:txBody>
      </p:sp>
      <p:sp>
        <p:nvSpPr>
          <p:cNvPr id="4" name="Slide Number Placeholder 3"/>
          <p:cNvSpPr>
            <a:spLocks noGrp="1"/>
          </p:cNvSpPr>
          <p:nvPr>
            <p:ph type="sldNum" sz="quarter" idx="12"/>
          </p:nvPr>
        </p:nvSpPr>
        <p:spPr/>
        <p:txBody>
          <a:bodyPr/>
          <a:lstStyle/>
          <a:p>
            <a:fld id="{19B12225-5612-419B-A8D5-4B8EEE4C217E}" type="slidenum">
              <a:rPr lang="en-US" smtClean="0"/>
              <a:pPr/>
              <a:t>36</a:t>
            </a:fld>
            <a:endParaRPr lang="en-US" dirty="0"/>
          </a:p>
        </p:txBody>
      </p:sp>
    </p:spTree>
    <p:extLst>
      <p:ext uri="{BB962C8B-B14F-4D97-AF65-F5344CB8AC3E}">
        <p14:creationId xmlns:p14="http://schemas.microsoft.com/office/powerpoint/2010/main" val="12210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 – (3)</a:t>
            </a:r>
            <a:endParaRPr lang="en-US" dirty="0"/>
          </a:p>
        </p:txBody>
      </p:sp>
      <p:sp>
        <p:nvSpPr>
          <p:cNvPr id="3" name="Content Placeholder 2"/>
          <p:cNvSpPr>
            <a:spLocks noGrp="1"/>
          </p:cNvSpPr>
          <p:nvPr>
            <p:ph idx="1"/>
          </p:nvPr>
        </p:nvSpPr>
        <p:spPr/>
        <p:txBody>
          <a:bodyPr/>
          <a:lstStyle/>
          <a:p>
            <a:r>
              <a:rPr lang="en-US" dirty="0" smtClean="0"/>
              <a:t>Thus, we have a recurrence (on d) for the maximum tail length of any neighbor of any node u, using any given hash function h.</a:t>
            </a:r>
          </a:p>
          <a:p>
            <a:r>
              <a:rPr lang="en-US" dirty="0" smtClean="0"/>
              <a:t>Repeat for some chosen number of hash functions.</a:t>
            </a:r>
          </a:p>
          <a:p>
            <a:r>
              <a:rPr lang="en-US" dirty="0" smtClean="0"/>
              <a:t>Combine estimates to get an estimate of neighborhood sizes, as for the </a:t>
            </a:r>
            <a:r>
              <a:rPr lang="en-US" dirty="0" err="1" smtClean="0"/>
              <a:t>Flajolet</a:t>
            </a:r>
            <a:r>
              <a:rPr lang="en-US" dirty="0" smtClean="0"/>
              <a:t>-Martin algorithm.</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37</a:t>
            </a:fld>
            <a:endParaRPr lang="en-US" dirty="0"/>
          </a:p>
        </p:txBody>
      </p:sp>
    </p:spTree>
    <p:extLst>
      <p:ext uri="{BB962C8B-B14F-4D97-AF65-F5344CB8AC3E}">
        <p14:creationId xmlns:p14="http://schemas.microsoft.com/office/powerpoint/2010/main" val="15621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81000" y="1219200"/>
            <a:ext cx="8382000" cy="11430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extLst/>
          </a:lstStyle>
          <a:p>
            <a:r>
              <a:rPr lang="en-US" dirty="0" smtClean="0">
                <a:solidFill>
                  <a:srgbClr val="CC0000"/>
                </a:solidFill>
              </a:rPr>
              <a:t>Moments</a:t>
            </a:r>
            <a:endParaRPr lang="en-US" dirty="0">
              <a:solidFill>
                <a:srgbClr val="CC0000"/>
              </a:solidFill>
            </a:endParaRPr>
          </a:p>
        </p:txBody>
      </p:sp>
      <p:sp>
        <p:nvSpPr>
          <p:cNvPr id="9" name="Rectangle 3"/>
          <p:cNvSpPr>
            <a:spLocks noGrp="1" noChangeArrowheads="1"/>
          </p:cNvSpPr>
          <p:nvPr>
            <p:ph type="ctrTitle"/>
          </p:nvPr>
        </p:nvSpPr>
        <p:spPr>
          <a:xfrm>
            <a:off x="838200" y="2590800"/>
            <a:ext cx="8077200" cy="2286000"/>
          </a:xfrm>
        </p:spPr>
        <p:txBody>
          <a:bodyPr>
            <a:noAutofit/>
          </a:bodyPr>
          <a:lstStyle/>
          <a:p>
            <a:r>
              <a:rPr lang="en-US" sz="3600" dirty="0" smtClean="0">
                <a:solidFill>
                  <a:srgbClr val="FF9900"/>
                </a:solidFill>
              </a:rPr>
              <a:t>Surprise Numbers</a:t>
            </a:r>
            <a:br>
              <a:rPr lang="en-US" sz="3600" dirty="0" smtClean="0">
                <a:solidFill>
                  <a:srgbClr val="FF9900"/>
                </a:solidFill>
              </a:rPr>
            </a:br>
            <a:r>
              <a:rPr lang="en-US" sz="3600" dirty="0" smtClean="0">
                <a:solidFill>
                  <a:srgbClr val="FF9900"/>
                </a:solidFill>
              </a:rPr>
              <a:t>AMS Algorithm</a:t>
            </a:r>
            <a:endParaRPr lang="en-US" sz="3600" dirty="0">
              <a:solidFill>
                <a:srgbClr val="FF9900"/>
              </a:solidFill>
            </a:endParaRPr>
          </a:p>
        </p:txBody>
      </p:sp>
    </p:spTree>
    <p:extLst>
      <p:ext uri="{BB962C8B-B14F-4D97-AF65-F5344CB8AC3E}">
        <p14:creationId xmlns:p14="http://schemas.microsoft.com/office/powerpoint/2010/main" val="105336543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8ABF735-7D73-467F-B5FE-A77BE6BD7F08}" type="slidenum">
              <a:rPr lang="en-US"/>
              <a:pPr/>
              <a:t>39</a:t>
            </a:fld>
            <a:endParaRPr lang="en-US"/>
          </a:p>
        </p:txBody>
      </p:sp>
      <p:sp>
        <p:nvSpPr>
          <p:cNvPr id="15362" name="Rectangle 2"/>
          <p:cNvSpPr>
            <a:spLocks noGrp="1" noChangeArrowheads="1"/>
          </p:cNvSpPr>
          <p:nvPr>
            <p:ph type="title"/>
          </p:nvPr>
        </p:nvSpPr>
        <p:spPr/>
        <p:txBody>
          <a:bodyPr/>
          <a:lstStyle/>
          <a:p>
            <a:r>
              <a:rPr lang="en-US" dirty="0">
                <a:solidFill>
                  <a:schemeClr val="accent3">
                    <a:lumMod val="20000"/>
                    <a:lumOff val="80000"/>
                  </a:schemeClr>
                </a:solidFill>
              </a:rPr>
              <a:t>Generalization</a:t>
            </a:r>
            <a:r>
              <a:rPr lang="en-US" dirty="0"/>
              <a:t>: Moments</a:t>
            </a:r>
          </a:p>
        </p:txBody>
      </p:sp>
      <p:sp>
        <p:nvSpPr>
          <p:cNvPr id="15363" name="Rectangle 3"/>
          <p:cNvSpPr>
            <a:spLocks noGrp="1" noChangeArrowheads="1"/>
          </p:cNvSpPr>
          <p:nvPr>
            <p:ph type="body" idx="1"/>
          </p:nvPr>
        </p:nvSpPr>
        <p:spPr/>
        <p:txBody>
          <a:bodyPr/>
          <a:lstStyle/>
          <a:p>
            <a:r>
              <a:rPr lang="en-US" dirty="0"/>
              <a:t>Suppose a stream has elements chosen from a set of </a:t>
            </a:r>
            <a:r>
              <a:rPr lang="en-US" i="1" dirty="0"/>
              <a:t>n</a:t>
            </a:r>
            <a:r>
              <a:rPr lang="en-US" dirty="0"/>
              <a:t> </a:t>
            </a:r>
            <a:r>
              <a:rPr lang="en-US" dirty="0" smtClean="0"/>
              <a:t>values</a:t>
            </a:r>
            <a:r>
              <a:rPr lang="en-US" dirty="0"/>
              <a:t>.</a:t>
            </a:r>
          </a:p>
          <a:p>
            <a:r>
              <a:rPr lang="en-US" dirty="0"/>
              <a:t>Let </a:t>
            </a:r>
            <a:r>
              <a:rPr lang="en-US" i="1" dirty="0"/>
              <a:t>m</a:t>
            </a:r>
            <a:r>
              <a:rPr lang="en-US" i="1" baseline="-25000" dirty="0"/>
              <a:t>i</a:t>
            </a:r>
            <a:r>
              <a:rPr lang="en-US" dirty="0"/>
              <a:t> </a:t>
            </a:r>
            <a:r>
              <a:rPr lang="en-US" dirty="0" smtClean="0"/>
              <a:t>be </a:t>
            </a:r>
            <a:r>
              <a:rPr lang="en-US" dirty="0"/>
              <a:t>the number of times value </a:t>
            </a:r>
            <a:r>
              <a:rPr lang="en-US" i="1" dirty="0" err="1"/>
              <a:t>i</a:t>
            </a:r>
            <a:r>
              <a:rPr lang="en-US" dirty="0"/>
              <a:t> </a:t>
            </a:r>
            <a:r>
              <a:rPr lang="en-US" dirty="0" smtClean="0"/>
              <a:t>occurs</a:t>
            </a:r>
            <a:r>
              <a:rPr lang="en-US" dirty="0"/>
              <a:t>.</a:t>
            </a:r>
          </a:p>
          <a:p>
            <a:r>
              <a:rPr lang="en-US" dirty="0"/>
              <a:t>The </a:t>
            </a:r>
            <a:r>
              <a:rPr lang="en-US" i="1" dirty="0" err="1" smtClean="0"/>
              <a:t>k</a:t>
            </a:r>
            <a:r>
              <a:rPr lang="en-US" baseline="30000" dirty="0" err="1" smtClean="0"/>
              <a:t>th</a:t>
            </a:r>
            <a:r>
              <a:rPr lang="en-US" dirty="0" smtClean="0"/>
              <a:t> </a:t>
            </a:r>
            <a:r>
              <a:rPr lang="en-US" i="1" dirty="0" smtClean="0">
                <a:solidFill>
                  <a:srgbClr val="FF0066"/>
                </a:solidFill>
              </a:rPr>
              <a:t>moment</a:t>
            </a:r>
            <a:r>
              <a:rPr lang="en-US" dirty="0"/>
              <a:t> </a:t>
            </a:r>
            <a:r>
              <a:rPr lang="en-US" dirty="0" smtClean="0"/>
              <a:t>is </a:t>
            </a:r>
            <a:r>
              <a:rPr lang="en-US" dirty="0"/>
              <a:t>the sum of (</a:t>
            </a:r>
            <a:r>
              <a:rPr lang="en-US" i="1" dirty="0" smtClean="0"/>
              <a:t>m</a:t>
            </a:r>
            <a:r>
              <a:rPr lang="en-US" i="1" baseline="-25000" dirty="0" smtClean="0"/>
              <a:t>i</a:t>
            </a:r>
            <a:r>
              <a:rPr lang="en-US" dirty="0" smtClean="0"/>
              <a:t>)</a:t>
            </a:r>
            <a:r>
              <a:rPr lang="en-US" i="1" baseline="30000" dirty="0" smtClean="0"/>
              <a:t>k</a:t>
            </a:r>
            <a:r>
              <a:rPr lang="en-US" dirty="0" smtClean="0"/>
              <a:t> </a:t>
            </a:r>
            <a:r>
              <a:rPr lang="en-US" dirty="0"/>
              <a:t>over all </a:t>
            </a:r>
            <a:r>
              <a:rPr lang="en-US" i="1" dirty="0" err="1"/>
              <a:t>i</a:t>
            </a:r>
            <a:r>
              <a:rPr lang="en-US" dirty="0"/>
              <a:t>.</a:t>
            </a:r>
          </a:p>
        </p:txBody>
      </p:sp>
    </p:spTree>
    <p:extLst>
      <p:ext uri="{BB962C8B-B14F-4D97-AF65-F5344CB8AC3E}">
        <p14:creationId xmlns:p14="http://schemas.microsoft.com/office/powerpoint/2010/main" val="232856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Filtering Chunks</a:t>
            </a:r>
            <a:endParaRPr lang="en-US" dirty="0"/>
          </a:p>
        </p:txBody>
      </p:sp>
      <p:sp>
        <p:nvSpPr>
          <p:cNvPr id="3" name="Content Placeholder 2"/>
          <p:cNvSpPr>
            <a:spLocks noGrp="1"/>
          </p:cNvSpPr>
          <p:nvPr>
            <p:ph idx="1"/>
          </p:nvPr>
        </p:nvSpPr>
        <p:spPr>
          <a:xfrm>
            <a:off x="457200" y="1295400"/>
            <a:ext cx="8534400" cy="5562600"/>
          </a:xfrm>
        </p:spPr>
        <p:txBody>
          <a:bodyPr>
            <a:normAutofit/>
          </a:bodyPr>
          <a:lstStyle/>
          <a:p>
            <a:r>
              <a:rPr lang="en-US" dirty="0" smtClean="0"/>
              <a:t>Suppose we have a database relation stored in a DFS, spread over many chunks.</a:t>
            </a:r>
          </a:p>
          <a:p>
            <a:r>
              <a:rPr lang="en-US" dirty="0" smtClean="0"/>
              <a:t>We want to find a particular value v, looking at as few chunks as possible.</a:t>
            </a:r>
          </a:p>
          <a:p>
            <a:r>
              <a:rPr lang="en-US" dirty="0" smtClean="0"/>
              <a:t>A Bloom filter on each chunk will tell us certain values are there, and others aren’t.</a:t>
            </a:r>
          </a:p>
          <a:p>
            <a:pPr lvl="1"/>
            <a:r>
              <a:rPr lang="en-US" dirty="0" smtClean="0"/>
              <a:t>As before, false positives are possible.</a:t>
            </a:r>
          </a:p>
          <a:p>
            <a:r>
              <a:rPr lang="en-US" dirty="0" smtClean="0"/>
              <a:t>But now things are exactly right: if the filter says v is not at the chunk, it surely isn’t.</a:t>
            </a:r>
          </a:p>
          <a:p>
            <a:pPr lvl="1"/>
            <a:r>
              <a:rPr lang="en-US" dirty="0" smtClean="0"/>
              <a:t>Occasionally, we retrieve a chunk we don’t need, but can’t miss an occurrence of value v.</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332020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2AD3F8F-1CAB-4346-9FB7-C672122A2A3D}" type="slidenum">
              <a:rPr lang="en-US"/>
              <a:pPr/>
              <a:t>40</a:t>
            </a:fld>
            <a:endParaRPr lang="en-US"/>
          </a:p>
        </p:txBody>
      </p:sp>
      <p:sp>
        <p:nvSpPr>
          <p:cNvPr id="16386" name="Rectangle 2"/>
          <p:cNvSpPr>
            <a:spLocks noGrp="1" noChangeArrowheads="1"/>
          </p:cNvSpPr>
          <p:nvPr>
            <p:ph type="title"/>
          </p:nvPr>
        </p:nvSpPr>
        <p:spPr/>
        <p:txBody>
          <a:bodyPr/>
          <a:lstStyle/>
          <a:p>
            <a:r>
              <a:rPr lang="en-US"/>
              <a:t>Special Cases</a:t>
            </a:r>
          </a:p>
        </p:txBody>
      </p:sp>
      <p:sp>
        <p:nvSpPr>
          <p:cNvPr id="16387" name="Rectangle 3"/>
          <p:cNvSpPr>
            <a:spLocks noGrp="1" noChangeArrowheads="1"/>
          </p:cNvSpPr>
          <p:nvPr>
            <p:ph type="body" idx="1"/>
          </p:nvPr>
        </p:nvSpPr>
        <p:spPr>
          <a:xfrm>
            <a:off x="457200" y="1219200"/>
            <a:ext cx="8534400" cy="5410200"/>
          </a:xfrm>
        </p:spPr>
        <p:txBody>
          <a:bodyPr/>
          <a:lstStyle/>
          <a:p>
            <a:r>
              <a:rPr lang="en-US" dirty="0"/>
              <a:t>0</a:t>
            </a:r>
            <a:r>
              <a:rPr lang="en-US" baseline="30000" dirty="0"/>
              <a:t>th</a:t>
            </a:r>
            <a:r>
              <a:rPr lang="en-US" dirty="0"/>
              <a:t> moment = number of different elements in the stream.</a:t>
            </a:r>
          </a:p>
          <a:p>
            <a:pPr lvl="1"/>
            <a:r>
              <a:rPr lang="en-US" dirty="0"/>
              <a:t>The problem just considered.</a:t>
            </a:r>
          </a:p>
          <a:p>
            <a:r>
              <a:rPr lang="en-US" dirty="0"/>
              <a:t>1</a:t>
            </a:r>
            <a:r>
              <a:rPr lang="en-US" baseline="30000" dirty="0"/>
              <a:t>st</a:t>
            </a:r>
            <a:r>
              <a:rPr lang="en-US" dirty="0"/>
              <a:t> moment = </a:t>
            </a:r>
            <a:r>
              <a:rPr lang="en-US" dirty="0" smtClean="0"/>
              <a:t>sum of counts </a:t>
            </a:r>
            <a:r>
              <a:rPr lang="en-US" dirty="0"/>
              <a:t>of the numbers of elements = length of the stream.</a:t>
            </a:r>
          </a:p>
          <a:p>
            <a:pPr lvl="1"/>
            <a:r>
              <a:rPr lang="en-US" dirty="0"/>
              <a:t>Easy to compute.</a:t>
            </a:r>
          </a:p>
          <a:p>
            <a:r>
              <a:rPr lang="en-US" dirty="0"/>
              <a:t>2</a:t>
            </a:r>
            <a:r>
              <a:rPr lang="en-US" baseline="30000" dirty="0"/>
              <a:t>nd</a:t>
            </a:r>
            <a:r>
              <a:rPr lang="en-US" dirty="0"/>
              <a:t> moment = </a:t>
            </a:r>
            <a:r>
              <a:rPr lang="en-US" i="1" dirty="0">
                <a:solidFill>
                  <a:srgbClr val="FF0066"/>
                </a:solidFill>
              </a:rPr>
              <a:t>surprise </a:t>
            </a:r>
            <a:r>
              <a:rPr lang="en-US" i="1" dirty="0" smtClean="0">
                <a:solidFill>
                  <a:srgbClr val="FF0066"/>
                </a:solidFill>
              </a:rPr>
              <a:t>number</a:t>
            </a:r>
            <a:r>
              <a:rPr lang="en-US" dirty="0" smtClean="0"/>
              <a:t> </a:t>
            </a:r>
            <a:r>
              <a:rPr lang="en-US" dirty="0"/>
              <a:t>= a measure of how uneven the distribution is.</a:t>
            </a:r>
          </a:p>
        </p:txBody>
      </p:sp>
    </p:spTree>
    <p:extLst>
      <p:ext uri="{BB962C8B-B14F-4D97-AF65-F5344CB8AC3E}">
        <p14:creationId xmlns:p14="http://schemas.microsoft.com/office/powerpoint/2010/main" val="223127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C741622-A2DD-4D13-902F-DF3EBB788388}" type="slidenum">
              <a:rPr lang="en-US"/>
              <a:pPr/>
              <a:t>41</a:t>
            </a:fld>
            <a:endParaRPr lang="en-US"/>
          </a:p>
        </p:txBody>
      </p:sp>
      <p:sp>
        <p:nvSpPr>
          <p:cNvPr id="17410" name="Rectangle 2"/>
          <p:cNvSpPr>
            <a:spLocks noGrp="1" noChangeArrowheads="1"/>
          </p:cNvSpPr>
          <p:nvPr>
            <p:ph type="title"/>
          </p:nvPr>
        </p:nvSpPr>
        <p:spPr/>
        <p:txBody>
          <a:bodyPr/>
          <a:lstStyle/>
          <a:p>
            <a:r>
              <a:rPr lang="en-US">
                <a:solidFill>
                  <a:srgbClr val="33CC33"/>
                </a:solidFill>
              </a:rPr>
              <a:t>Example</a:t>
            </a:r>
            <a:r>
              <a:rPr lang="en-US"/>
              <a:t>: Surprise Number</a:t>
            </a:r>
          </a:p>
        </p:txBody>
      </p:sp>
      <p:sp>
        <p:nvSpPr>
          <p:cNvPr id="17411" name="Rectangle 3"/>
          <p:cNvSpPr>
            <a:spLocks noGrp="1" noChangeArrowheads="1"/>
          </p:cNvSpPr>
          <p:nvPr>
            <p:ph type="body" idx="1"/>
          </p:nvPr>
        </p:nvSpPr>
        <p:spPr/>
        <p:txBody>
          <a:bodyPr/>
          <a:lstStyle/>
          <a:p>
            <a:r>
              <a:rPr lang="en-US" dirty="0"/>
              <a:t>Stream of length 100; 11 values appear.</a:t>
            </a:r>
          </a:p>
          <a:p>
            <a:r>
              <a:rPr lang="en-US" dirty="0">
                <a:solidFill>
                  <a:srgbClr val="33CC33"/>
                </a:solidFill>
              </a:rPr>
              <a:t>Unsurprising</a:t>
            </a:r>
            <a:r>
              <a:rPr lang="en-US" dirty="0"/>
              <a:t>: 10, 9, 9, 9, 9, 9, 9, 9, 9, 9, 9.  Surprise # = 910.</a:t>
            </a:r>
          </a:p>
          <a:p>
            <a:r>
              <a:rPr lang="en-US" dirty="0">
                <a:solidFill>
                  <a:srgbClr val="33CC33"/>
                </a:solidFill>
              </a:rPr>
              <a:t>Surprising</a:t>
            </a:r>
            <a:r>
              <a:rPr lang="en-US" dirty="0"/>
              <a:t>: 90, 1, 1, 1, 1, 1, 1, 1 ,1, 1, 1.  Surprise # = 8,110.</a:t>
            </a:r>
          </a:p>
        </p:txBody>
      </p:sp>
    </p:spTree>
    <p:extLst>
      <p:ext uri="{BB962C8B-B14F-4D97-AF65-F5344CB8AC3E}">
        <p14:creationId xmlns:p14="http://schemas.microsoft.com/office/powerpoint/2010/main" val="374490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08968C1-4168-4D21-ACE1-51F7A354F271}" type="slidenum">
              <a:rPr lang="en-US"/>
              <a:pPr/>
              <a:t>42</a:t>
            </a:fld>
            <a:endParaRPr lang="en-US"/>
          </a:p>
        </p:txBody>
      </p:sp>
      <p:sp>
        <p:nvSpPr>
          <p:cNvPr id="18434" name="Rectangle 2"/>
          <p:cNvSpPr>
            <a:spLocks noGrp="1" noChangeArrowheads="1"/>
          </p:cNvSpPr>
          <p:nvPr>
            <p:ph type="title"/>
          </p:nvPr>
        </p:nvSpPr>
        <p:spPr/>
        <p:txBody>
          <a:bodyPr/>
          <a:lstStyle/>
          <a:p>
            <a:r>
              <a:rPr lang="en-US"/>
              <a:t>AMS Method</a:t>
            </a:r>
          </a:p>
        </p:txBody>
      </p:sp>
      <p:sp>
        <p:nvSpPr>
          <p:cNvPr id="18435" name="Rectangle 3"/>
          <p:cNvSpPr>
            <a:spLocks noGrp="1" noChangeArrowheads="1"/>
          </p:cNvSpPr>
          <p:nvPr>
            <p:ph type="body" idx="1"/>
          </p:nvPr>
        </p:nvSpPr>
        <p:spPr/>
        <p:txBody>
          <a:bodyPr/>
          <a:lstStyle/>
          <a:p>
            <a:r>
              <a:rPr lang="en-US" dirty="0"/>
              <a:t>Works for all moments; gives an unbiased estimate.</a:t>
            </a:r>
          </a:p>
          <a:p>
            <a:r>
              <a:rPr lang="en-US" dirty="0"/>
              <a:t>We’ll </a:t>
            </a:r>
            <a:r>
              <a:rPr lang="en-US" dirty="0" smtClean="0"/>
              <a:t>talk about only the 2</a:t>
            </a:r>
            <a:r>
              <a:rPr lang="en-US" baseline="30000" dirty="0" smtClean="0"/>
              <a:t>nd</a:t>
            </a:r>
            <a:r>
              <a:rPr lang="en-US" dirty="0" smtClean="0"/>
              <a:t> </a:t>
            </a:r>
            <a:r>
              <a:rPr lang="en-US" dirty="0"/>
              <a:t>moment.</a:t>
            </a:r>
          </a:p>
          <a:p>
            <a:r>
              <a:rPr lang="en-US" dirty="0"/>
              <a:t>Based on calculation of many random variables </a:t>
            </a:r>
            <a:r>
              <a:rPr lang="en-US" i="1" dirty="0"/>
              <a:t>X</a:t>
            </a:r>
            <a:r>
              <a:rPr lang="en-US" dirty="0"/>
              <a:t>.</a:t>
            </a:r>
          </a:p>
          <a:p>
            <a:pPr lvl="1"/>
            <a:r>
              <a:rPr lang="en-US" dirty="0"/>
              <a:t>Each requires a count in main memory, so number is limited.</a:t>
            </a:r>
          </a:p>
        </p:txBody>
      </p:sp>
    </p:spTree>
    <p:extLst>
      <p:ext uri="{BB962C8B-B14F-4D97-AF65-F5344CB8AC3E}">
        <p14:creationId xmlns:p14="http://schemas.microsoft.com/office/powerpoint/2010/main" val="84180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BAF38CF-36FE-4719-A2D6-A72A83D6D484}" type="slidenum">
              <a:rPr lang="en-US"/>
              <a:pPr/>
              <a:t>43</a:t>
            </a:fld>
            <a:endParaRPr lang="en-US"/>
          </a:p>
        </p:txBody>
      </p:sp>
      <p:sp>
        <p:nvSpPr>
          <p:cNvPr id="19458" name="Rectangle 2"/>
          <p:cNvSpPr>
            <a:spLocks noGrp="1" noChangeArrowheads="1"/>
          </p:cNvSpPr>
          <p:nvPr>
            <p:ph type="title"/>
          </p:nvPr>
        </p:nvSpPr>
        <p:spPr/>
        <p:txBody>
          <a:bodyPr/>
          <a:lstStyle/>
          <a:p>
            <a:r>
              <a:rPr lang="en-US"/>
              <a:t>One Random Variable</a:t>
            </a:r>
          </a:p>
        </p:txBody>
      </p:sp>
      <p:sp>
        <p:nvSpPr>
          <p:cNvPr id="19459" name="Rectangle 3"/>
          <p:cNvSpPr>
            <a:spLocks noGrp="1" noChangeArrowheads="1"/>
          </p:cNvSpPr>
          <p:nvPr>
            <p:ph type="body" idx="1"/>
          </p:nvPr>
        </p:nvSpPr>
        <p:spPr>
          <a:xfrm>
            <a:off x="381000" y="1295400"/>
            <a:ext cx="8610600" cy="5257800"/>
          </a:xfrm>
        </p:spPr>
        <p:txBody>
          <a:bodyPr/>
          <a:lstStyle/>
          <a:p>
            <a:r>
              <a:rPr lang="en-US" dirty="0"/>
              <a:t>Assume stream has length </a:t>
            </a:r>
            <a:r>
              <a:rPr lang="en-US" i="1" dirty="0"/>
              <a:t>n</a:t>
            </a:r>
            <a:r>
              <a:rPr lang="en-US" dirty="0"/>
              <a:t>.</a:t>
            </a:r>
          </a:p>
          <a:p>
            <a:r>
              <a:rPr lang="en-US" dirty="0"/>
              <a:t>Pick a random time to start, so that any time is equally likely.</a:t>
            </a:r>
          </a:p>
          <a:p>
            <a:r>
              <a:rPr lang="en-US" dirty="0"/>
              <a:t>Let the chosen time have element </a:t>
            </a:r>
            <a:r>
              <a:rPr lang="en-US" i="1" dirty="0">
                <a:solidFill>
                  <a:srgbClr val="33CC33"/>
                </a:solidFill>
              </a:rPr>
              <a:t>a</a:t>
            </a:r>
            <a:r>
              <a:rPr lang="en-US" dirty="0"/>
              <a:t> </a:t>
            </a:r>
            <a:r>
              <a:rPr lang="en-US" dirty="0" smtClean="0"/>
              <a:t>in </a:t>
            </a:r>
            <a:r>
              <a:rPr lang="en-US" dirty="0"/>
              <a:t>the stream.</a:t>
            </a:r>
          </a:p>
          <a:p>
            <a:r>
              <a:rPr lang="en-US" i="1" dirty="0"/>
              <a:t>X</a:t>
            </a:r>
            <a:r>
              <a:rPr lang="en-US" dirty="0"/>
              <a:t> = </a:t>
            </a:r>
            <a:r>
              <a:rPr lang="en-US" i="1" dirty="0"/>
              <a:t>n</a:t>
            </a:r>
            <a:r>
              <a:rPr lang="en-US" dirty="0"/>
              <a:t> * ((twice the number of </a:t>
            </a:r>
            <a:r>
              <a:rPr lang="en-US" i="1" dirty="0" smtClean="0">
                <a:solidFill>
                  <a:srgbClr val="33CC33"/>
                </a:solidFill>
              </a:rPr>
              <a:t>a</a:t>
            </a:r>
            <a:r>
              <a:rPr lang="en-US" dirty="0" smtClean="0"/>
              <a:t>’s </a:t>
            </a:r>
            <a:r>
              <a:rPr lang="en-US" dirty="0"/>
              <a:t>in the stream starting at the chosen time) – 1).</a:t>
            </a:r>
          </a:p>
          <a:p>
            <a:pPr lvl="1"/>
            <a:r>
              <a:rPr lang="en-US" dirty="0">
                <a:solidFill>
                  <a:srgbClr val="33CC33"/>
                </a:solidFill>
              </a:rPr>
              <a:t>Note</a:t>
            </a:r>
            <a:r>
              <a:rPr lang="en-US" dirty="0"/>
              <a:t>: store </a:t>
            </a:r>
            <a:r>
              <a:rPr lang="en-US" i="1" dirty="0" smtClean="0"/>
              <a:t>n</a:t>
            </a:r>
            <a:r>
              <a:rPr lang="en-US" dirty="0" smtClean="0"/>
              <a:t> </a:t>
            </a:r>
            <a:r>
              <a:rPr lang="en-US" dirty="0"/>
              <a:t>once, </a:t>
            </a:r>
            <a:r>
              <a:rPr lang="en-US" dirty="0" smtClean="0"/>
              <a:t>store count </a:t>
            </a:r>
            <a:r>
              <a:rPr lang="en-US" dirty="0"/>
              <a:t>of </a:t>
            </a:r>
            <a:r>
              <a:rPr lang="en-US" i="1" dirty="0" smtClean="0">
                <a:solidFill>
                  <a:srgbClr val="33CC33"/>
                </a:solidFill>
              </a:rPr>
              <a:t>a</a:t>
            </a:r>
            <a:r>
              <a:rPr lang="en-US" dirty="0" smtClean="0"/>
              <a:t>’s </a:t>
            </a:r>
            <a:r>
              <a:rPr lang="en-US" dirty="0"/>
              <a:t>for each </a:t>
            </a:r>
            <a:r>
              <a:rPr lang="en-US" i="1" dirty="0"/>
              <a:t>X</a:t>
            </a:r>
            <a:r>
              <a:rPr lang="en-US" dirty="0"/>
              <a:t>.</a:t>
            </a:r>
          </a:p>
        </p:txBody>
      </p:sp>
    </p:spTree>
    <p:extLst>
      <p:ext uri="{BB962C8B-B14F-4D97-AF65-F5344CB8AC3E}">
        <p14:creationId xmlns:p14="http://schemas.microsoft.com/office/powerpoint/2010/main" val="335028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752C04DF-C6FC-4562-B080-65F719D36E16}" type="slidenum">
              <a:rPr lang="en-US"/>
              <a:pPr/>
              <a:t>44</a:t>
            </a:fld>
            <a:endParaRPr lang="en-US"/>
          </a:p>
        </p:txBody>
      </p:sp>
      <p:sp>
        <p:nvSpPr>
          <p:cNvPr id="20482" name="Rectangle 2"/>
          <p:cNvSpPr>
            <a:spLocks noGrp="1" noChangeArrowheads="1"/>
          </p:cNvSpPr>
          <p:nvPr>
            <p:ph type="title"/>
          </p:nvPr>
        </p:nvSpPr>
        <p:spPr/>
        <p:txBody>
          <a:bodyPr/>
          <a:lstStyle/>
          <a:p>
            <a:r>
              <a:rPr lang="en-US"/>
              <a:t>Expected Value of </a:t>
            </a:r>
            <a:r>
              <a:rPr lang="en-US" i="1"/>
              <a:t>X</a:t>
            </a:r>
          </a:p>
        </p:txBody>
      </p:sp>
      <p:sp>
        <p:nvSpPr>
          <p:cNvPr id="20483" name="Rectangle 3"/>
          <p:cNvSpPr>
            <a:spLocks noGrp="1" noChangeArrowheads="1"/>
          </p:cNvSpPr>
          <p:nvPr>
            <p:ph type="body" idx="1"/>
          </p:nvPr>
        </p:nvSpPr>
        <p:spPr>
          <a:xfrm>
            <a:off x="727075" y="1562100"/>
            <a:ext cx="8001000" cy="4114800"/>
          </a:xfrm>
        </p:spPr>
        <p:txBody>
          <a:bodyPr/>
          <a:lstStyle/>
          <a:p>
            <a:r>
              <a:rPr lang="en-US" dirty="0"/>
              <a:t>2</a:t>
            </a:r>
            <a:r>
              <a:rPr lang="en-US" baseline="30000" dirty="0"/>
              <a:t>nd</a:t>
            </a:r>
            <a:r>
              <a:rPr lang="en-US" dirty="0"/>
              <a:t> moment is </a:t>
            </a:r>
            <a:r>
              <a:rPr lang="en-US" dirty="0" err="1" smtClean="0">
                <a:latin typeface="Lucida Sans Unicode" pitchFamily="34" charset="0"/>
              </a:rPr>
              <a:t>Σ</a:t>
            </a:r>
            <a:r>
              <a:rPr lang="en-US" i="1" baseline="-25000" dirty="0" err="1" smtClean="0">
                <a:solidFill>
                  <a:srgbClr val="33CC33"/>
                </a:solidFill>
              </a:rPr>
              <a:t>a</a:t>
            </a:r>
            <a:r>
              <a:rPr lang="en-US" dirty="0" smtClean="0"/>
              <a:t>(</a:t>
            </a:r>
            <a:r>
              <a:rPr lang="en-US" i="1" dirty="0" smtClean="0"/>
              <a:t>m</a:t>
            </a:r>
            <a:r>
              <a:rPr lang="en-US" i="1" baseline="-25000" dirty="0" smtClean="0">
                <a:solidFill>
                  <a:srgbClr val="33CC33"/>
                </a:solidFill>
              </a:rPr>
              <a:t>a</a:t>
            </a:r>
            <a:r>
              <a:rPr lang="en-US" dirty="0" smtClean="0"/>
              <a:t>)</a:t>
            </a:r>
            <a:r>
              <a:rPr lang="en-US" baseline="30000" dirty="0" smtClean="0"/>
              <a:t>2</a:t>
            </a:r>
            <a:r>
              <a:rPr lang="en-US" dirty="0"/>
              <a:t>.</a:t>
            </a:r>
          </a:p>
          <a:p>
            <a:r>
              <a:rPr lang="en-US" dirty="0" smtClean="0"/>
              <a:t>E(</a:t>
            </a:r>
            <a:r>
              <a:rPr lang="en-US" i="1" dirty="0" smtClean="0"/>
              <a:t>X</a:t>
            </a:r>
            <a:r>
              <a:rPr lang="en-US" dirty="0" smtClean="0"/>
              <a:t>) </a:t>
            </a:r>
            <a:r>
              <a:rPr lang="en-US" dirty="0"/>
              <a:t>= (</a:t>
            </a:r>
            <a:r>
              <a:rPr lang="en-US" dirty="0" smtClean="0"/>
              <a:t>1/</a:t>
            </a:r>
            <a:r>
              <a:rPr lang="en-US" i="1" dirty="0" smtClean="0"/>
              <a:t>n</a:t>
            </a:r>
            <a:r>
              <a:rPr lang="en-US" dirty="0" smtClean="0"/>
              <a:t>)</a:t>
            </a:r>
            <a:r>
              <a:rPr lang="en-US" sz="4000" dirty="0" smtClean="0"/>
              <a:t>(</a:t>
            </a:r>
            <a:r>
              <a:rPr lang="en-US" dirty="0" err="1">
                <a:latin typeface="Lucida Sans Unicode" pitchFamily="34" charset="0"/>
              </a:rPr>
              <a:t>Σ</a:t>
            </a:r>
            <a:r>
              <a:rPr lang="en-US" baseline="-25000" dirty="0" err="1"/>
              <a:t>all</a:t>
            </a:r>
            <a:r>
              <a:rPr lang="en-US" baseline="-25000" dirty="0"/>
              <a:t> times </a:t>
            </a:r>
            <a:r>
              <a:rPr lang="en-US" i="1" baseline="-25000" dirty="0"/>
              <a:t>t</a:t>
            </a:r>
            <a:r>
              <a:rPr lang="en-US" dirty="0"/>
              <a:t> </a:t>
            </a:r>
            <a:r>
              <a:rPr lang="en-US" i="1" dirty="0"/>
              <a:t>n</a:t>
            </a:r>
            <a:r>
              <a:rPr lang="en-US" dirty="0"/>
              <a:t> * (twice the number of times the stream element at time </a:t>
            </a:r>
            <a:r>
              <a:rPr lang="en-US" i="1" dirty="0"/>
              <a:t>t</a:t>
            </a:r>
            <a:r>
              <a:rPr lang="en-US" dirty="0"/>
              <a:t>  appears from that time on) – 1</a:t>
            </a:r>
            <a:r>
              <a:rPr lang="en-US" sz="4000" dirty="0"/>
              <a:t>)</a:t>
            </a:r>
            <a:r>
              <a:rPr lang="en-US" dirty="0"/>
              <a:t>.</a:t>
            </a:r>
          </a:p>
          <a:p>
            <a:r>
              <a:rPr lang="en-US" dirty="0"/>
              <a:t>= </a:t>
            </a:r>
            <a:r>
              <a:rPr lang="en-US" dirty="0" err="1">
                <a:latin typeface="Lucida Sans Unicode" pitchFamily="34" charset="0"/>
              </a:rPr>
              <a:t>Σ</a:t>
            </a:r>
            <a:r>
              <a:rPr lang="en-US" i="1" baseline="-25000" dirty="0" err="1">
                <a:solidFill>
                  <a:srgbClr val="33CC33"/>
                </a:solidFill>
              </a:rPr>
              <a:t>a</a:t>
            </a:r>
            <a:r>
              <a:rPr lang="en-US" dirty="0"/>
              <a:t> (</a:t>
            </a:r>
            <a:r>
              <a:rPr lang="en-US" i="1" dirty="0"/>
              <a:t>1</a:t>
            </a:r>
            <a:r>
              <a:rPr lang="en-US" dirty="0"/>
              <a:t>/</a:t>
            </a:r>
            <a:r>
              <a:rPr lang="en-US" i="1" dirty="0"/>
              <a:t>n</a:t>
            </a:r>
            <a:r>
              <a:rPr lang="en-US" dirty="0"/>
              <a:t>)(</a:t>
            </a:r>
            <a:r>
              <a:rPr lang="en-US" i="1" dirty="0" smtClean="0"/>
              <a:t>n</a:t>
            </a:r>
            <a:r>
              <a:rPr lang="en-US" dirty="0" smtClean="0"/>
              <a:t>)(</a:t>
            </a:r>
            <a:r>
              <a:rPr lang="en-US" dirty="0"/>
              <a:t>1+3+5+…+2</a:t>
            </a:r>
            <a:r>
              <a:rPr lang="en-US" i="1" dirty="0"/>
              <a:t>m</a:t>
            </a:r>
            <a:r>
              <a:rPr lang="en-US" i="1" baseline="-25000" dirty="0">
                <a:solidFill>
                  <a:srgbClr val="33CC33"/>
                </a:solidFill>
              </a:rPr>
              <a:t>a</a:t>
            </a:r>
            <a:r>
              <a:rPr lang="en-US" dirty="0"/>
              <a:t>-1)</a:t>
            </a:r>
            <a:r>
              <a:rPr lang="en-US" i="1" baseline="-25000" dirty="0">
                <a:solidFill>
                  <a:srgbClr val="33CC33"/>
                </a:solidFill>
              </a:rPr>
              <a:t> </a:t>
            </a:r>
            <a:r>
              <a:rPr lang="en-US" dirty="0"/>
              <a:t>.</a:t>
            </a:r>
          </a:p>
          <a:p>
            <a:r>
              <a:rPr lang="en-US" dirty="0"/>
              <a:t>= </a:t>
            </a:r>
            <a:r>
              <a:rPr lang="en-US" dirty="0" err="1">
                <a:latin typeface="Lucida Sans Unicode" pitchFamily="34" charset="0"/>
              </a:rPr>
              <a:t>Σ</a:t>
            </a:r>
            <a:r>
              <a:rPr lang="en-US" i="1" baseline="-25000" dirty="0" err="1">
                <a:solidFill>
                  <a:srgbClr val="33CC33"/>
                </a:solidFill>
              </a:rPr>
              <a:t>a</a:t>
            </a:r>
            <a:r>
              <a:rPr lang="en-US" dirty="0"/>
              <a:t> (</a:t>
            </a:r>
            <a:r>
              <a:rPr lang="en-US" i="1" dirty="0" smtClean="0"/>
              <a:t>m</a:t>
            </a:r>
            <a:r>
              <a:rPr lang="en-US" i="1" baseline="-25000" dirty="0" smtClean="0">
                <a:solidFill>
                  <a:srgbClr val="33CC33"/>
                </a:solidFill>
              </a:rPr>
              <a:t>a</a:t>
            </a:r>
            <a:r>
              <a:rPr lang="en-US" dirty="0" smtClean="0"/>
              <a:t>)</a:t>
            </a:r>
            <a:r>
              <a:rPr lang="en-US" baseline="30000" dirty="0" smtClean="0"/>
              <a:t>2</a:t>
            </a:r>
            <a:r>
              <a:rPr lang="en-US" dirty="0"/>
              <a:t>.</a:t>
            </a:r>
          </a:p>
        </p:txBody>
      </p:sp>
      <p:grpSp>
        <p:nvGrpSpPr>
          <p:cNvPr id="20490" name="Group 10"/>
          <p:cNvGrpSpPr>
            <a:grpSpLocks/>
          </p:cNvGrpSpPr>
          <p:nvPr/>
        </p:nvGrpSpPr>
        <p:grpSpPr bwMode="auto">
          <a:xfrm>
            <a:off x="2895600" y="4383316"/>
            <a:ext cx="1298575" cy="1449388"/>
            <a:chOff x="2160" y="3072"/>
            <a:chExt cx="818" cy="913"/>
          </a:xfrm>
        </p:grpSpPr>
        <p:sp>
          <p:nvSpPr>
            <p:cNvPr id="20484" name="Text Box 4"/>
            <p:cNvSpPr txBox="1">
              <a:spLocks noChangeArrowheads="1"/>
            </p:cNvSpPr>
            <p:nvPr/>
          </p:nvSpPr>
          <p:spPr bwMode="auto">
            <a:xfrm>
              <a:off x="2160" y="3408"/>
              <a:ext cx="81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Time when</a:t>
              </a:r>
            </a:p>
            <a:p>
              <a:r>
                <a:rPr lang="en-US" dirty="0"/>
                <a:t>the last </a:t>
              </a:r>
              <a:r>
                <a:rPr lang="en-US" i="1" dirty="0">
                  <a:solidFill>
                    <a:srgbClr val="33CC33"/>
                  </a:solidFill>
                </a:rPr>
                <a:t>a</a:t>
              </a:r>
            </a:p>
            <a:p>
              <a:r>
                <a:rPr lang="en-US" dirty="0"/>
                <a:t>is seen</a:t>
              </a:r>
            </a:p>
          </p:txBody>
        </p:sp>
        <p:sp>
          <p:nvSpPr>
            <p:cNvPr id="20485" name="Line 5"/>
            <p:cNvSpPr>
              <a:spLocks noChangeShapeType="1"/>
            </p:cNvSpPr>
            <p:nvPr/>
          </p:nvSpPr>
          <p:spPr bwMode="auto">
            <a:xfrm flipV="1">
              <a:off x="2544" y="307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491" name="Group 11"/>
          <p:cNvGrpSpPr>
            <a:grpSpLocks/>
          </p:cNvGrpSpPr>
          <p:nvPr/>
        </p:nvGrpSpPr>
        <p:grpSpPr bwMode="auto">
          <a:xfrm>
            <a:off x="3838575" y="4383318"/>
            <a:ext cx="1854200" cy="1381126"/>
            <a:chOff x="2832" y="3120"/>
            <a:chExt cx="1168" cy="870"/>
          </a:xfrm>
        </p:grpSpPr>
        <p:sp>
          <p:nvSpPr>
            <p:cNvPr id="20486" name="Text Box 6"/>
            <p:cNvSpPr txBox="1">
              <a:spLocks noChangeArrowheads="1"/>
            </p:cNvSpPr>
            <p:nvPr/>
          </p:nvSpPr>
          <p:spPr bwMode="auto">
            <a:xfrm>
              <a:off x="3120" y="3408"/>
              <a:ext cx="880"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Time when</a:t>
              </a:r>
            </a:p>
            <a:p>
              <a:r>
                <a:rPr lang="en-US" dirty="0" smtClean="0"/>
                <a:t>penultimate</a:t>
              </a:r>
              <a:endParaRPr lang="en-US" dirty="0"/>
            </a:p>
            <a:p>
              <a:r>
                <a:rPr lang="en-US" dirty="0"/>
                <a:t> </a:t>
              </a:r>
              <a:r>
                <a:rPr lang="en-US" i="1" dirty="0">
                  <a:solidFill>
                    <a:srgbClr val="33CC33"/>
                  </a:solidFill>
                </a:rPr>
                <a:t>a </a:t>
              </a:r>
              <a:r>
                <a:rPr lang="en-US" dirty="0"/>
                <a:t>is seen</a:t>
              </a:r>
            </a:p>
          </p:txBody>
        </p:sp>
        <p:sp>
          <p:nvSpPr>
            <p:cNvPr id="20488" name="Line 8"/>
            <p:cNvSpPr>
              <a:spLocks noChangeShapeType="1"/>
            </p:cNvSpPr>
            <p:nvPr/>
          </p:nvSpPr>
          <p:spPr bwMode="auto">
            <a:xfrm flipH="1" flipV="1">
              <a:off x="2832" y="3120"/>
              <a:ext cx="62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492" name="Group 12"/>
          <p:cNvGrpSpPr>
            <a:grpSpLocks/>
          </p:cNvGrpSpPr>
          <p:nvPr/>
        </p:nvGrpSpPr>
        <p:grpSpPr bwMode="auto">
          <a:xfrm>
            <a:off x="5710237" y="4366095"/>
            <a:ext cx="1374775" cy="1296988"/>
            <a:chOff x="4224" y="3168"/>
            <a:chExt cx="866" cy="817"/>
          </a:xfrm>
        </p:grpSpPr>
        <p:sp>
          <p:nvSpPr>
            <p:cNvPr id="20487" name="Text Box 7"/>
            <p:cNvSpPr txBox="1">
              <a:spLocks noChangeArrowheads="1"/>
            </p:cNvSpPr>
            <p:nvPr/>
          </p:nvSpPr>
          <p:spPr bwMode="auto">
            <a:xfrm>
              <a:off x="4272" y="3408"/>
              <a:ext cx="81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Time when</a:t>
              </a:r>
            </a:p>
            <a:p>
              <a:r>
                <a:rPr lang="en-US" dirty="0"/>
                <a:t>the first </a:t>
              </a:r>
              <a:r>
                <a:rPr lang="en-US" i="1" dirty="0">
                  <a:solidFill>
                    <a:srgbClr val="33CC33"/>
                  </a:solidFill>
                </a:rPr>
                <a:t>a</a:t>
              </a:r>
            </a:p>
            <a:p>
              <a:r>
                <a:rPr lang="en-US" dirty="0"/>
                <a:t>is seen</a:t>
              </a:r>
            </a:p>
          </p:txBody>
        </p:sp>
        <p:sp>
          <p:nvSpPr>
            <p:cNvPr id="20489" name="Line 9"/>
            <p:cNvSpPr>
              <a:spLocks noChangeShapeType="1"/>
            </p:cNvSpPr>
            <p:nvPr/>
          </p:nvSpPr>
          <p:spPr bwMode="auto">
            <a:xfrm flipH="1" flipV="1">
              <a:off x="4224" y="3168"/>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495" name="Group 15"/>
          <p:cNvGrpSpPr>
            <a:grpSpLocks/>
          </p:cNvGrpSpPr>
          <p:nvPr/>
        </p:nvGrpSpPr>
        <p:grpSpPr bwMode="auto">
          <a:xfrm>
            <a:off x="609600" y="4229100"/>
            <a:ext cx="1427163" cy="1981200"/>
            <a:chOff x="480" y="3072"/>
            <a:chExt cx="899" cy="1248"/>
          </a:xfrm>
        </p:grpSpPr>
        <p:sp>
          <p:nvSpPr>
            <p:cNvPr id="20493" name="Text Box 13"/>
            <p:cNvSpPr txBox="1">
              <a:spLocks noChangeArrowheads="1"/>
            </p:cNvSpPr>
            <p:nvPr/>
          </p:nvSpPr>
          <p:spPr bwMode="auto">
            <a:xfrm>
              <a:off x="480" y="3743"/>
              <a:ext cx="89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Group times</a:t>
              </a:r>
            </a:p>
            <a:p>
              <a:r>
                <a:rPr lang="en-US" dirty="0"/>
                <a:t>by the value</a:t>
              </a:r>
            </a:p>
            <a:p>
              <a:r>
                <a:rPr lang="en-US" dirty="0"/>
                <a:t>seen</a:t>
              </a:r>
            </a:p>
          </p:txBody>
        </p:sp>
        <p:sp>
          <p:nvSpPr>
            <p:cNvPr id="20494" name="Line 14"/>
            <p:cNvSpPr>
              <a:spLocks noChangeShapeType="1"/>
            </p:cNvSpPr>
            <p:nvPr/>
          </p:nvSpPr>
          <p:spPr bwMode="auto">
            <a:xfrm flipV="1">
              <a:off x="912" y="3072"/>
              <a:ext cx="9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498" name="Group 18"/>
          <p:cNvGrpSpPr>
            <a:grpSpLocks/>
          </p:cNvGrpSpPr>
          <p:nvPr/>
        </p:nvGrpSpPr>
        <p:grpSpPr bwMode="auto">
          <a:xfrm>
            <a:off x="2475978" y="2667000"/>
            <a:ext cx="2247900" cy="1219200"/>
            <a:chOff x="1728" y="1968"/>
            <a:chExt cx="1416" cy="768"/>
          </a:xfrm>
        </p:grpSpPr>
        <p:sp>
          <p:nvSpPr>
            <p:cNvPr id="20496" name="Line 16"/>
            <p:cNvSpPr>
              <a:spLocks noChangeShapeType="1"/>
            </p:cNvSpPr>
            <p:nvPr/>
          </p:nvSpPr>
          <p:spPr bwMode="auto">
            <a:xfrm flipV="1">
              <a:off x="1728" y="2016"/>
              <a:ext cx="96" cy="720"/>
            </a:xfrm>
            <a:prstGeom prst="line">
              <a:avLst/>
            </a:prstGeom>
            <a:noFill/>
            <a:ln w="38100" cap="rnd">
              <a:solidFill>
                <a:srgbClr val="FF66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7" name="Line 17"/>
            <p:cNvSpPr>
              <a:spLocks noChangeShapeType="1"/>
            </p:cNvSpPr>
            <p:nvPr/>
          </p:nvSpPr>
          <p:spPr bwMode="auto">
            <a:xfrm flipV="1">
              <a:off x="2112" y="1968"/>
              <a:ext cx="1032" cy="768"/>
            </a:xfrm>
            <a:prstGeom prst="line">
              <a:avLst/>
            </a:prstGeom>
            <a:noFill/>
            <a:ln w="38100" cap="rnd">
              <a:solidFill>
                <a:schemeClr val="accent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657330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204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049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04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204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2049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DC6B7DC-FEE7-4C19-880D-B676BB75D842}" type="slidenum">
              <a:rPr lang="en-US"/>
              <a:pPr/>
              <a:t>45</a:t>
            </a:fld>
            <a:endParaRPr lang="en-US"/>
          </a:p>
        </p:txBody>
      </p:sp>
      <p:sp>
        <p:nvSpPr>
          <p:cNvPr id="22530" name="Rectangle 2"/>
          <p:cNvSpPr>
            <a:spLocks noGrp="1" noChangeArrowheads="1"/>
          </p:cNvSpPr>
          <p:nvPr>
            <p:ph type="title"/>
          </p:nvPr>
        </p:nvSpPr>
        <p:spPr/>
        <p:txBody>
          <a:bodyPr/>
          <a:lstStyle/>
          <a:p>
            <a:r>
              <a:rPr lang="en-US">
                <a:solidFill>
                  <a:srgbClr val="33CC33"/>
                </a:solidFill>
              </a:rPr>
              <a:t>Problem</a:t>
            </a:r>
            <a:r>
              <a:rPr lang="en-US"/>
              <a:t>: Streams Never End</a:t>
            </a:r>
          </a:p>
        </p:txBody>
      </p:sp>
      <p:sp>
        <p:nvSpPr>
          <p:cNvPr id="22531" name="Rectangle 3"/>
          <p:cNvSpPr>
            <a:spLocks noGrp="1" noChangeArrowheads="1"/>
          </p:cNvSpPr>
          <p:nvPr>
            <p:ph type="body" idx="1"/>
          </p:nvPr>
        </p:nvSpPr>
        <p:spPr/>
        <p:txBody>
          <a:bodyPr/>
          <a:lstStyle/>
          <a:p>
            <a:r>
              <a:rPr lang="en-US" dirty="0"/>
              <a:t>We assumed there was a number </a:t>
            </a:r>
            <a:r>
              <a:rPr lang="en-US" i="1" dirty="0"/>
              <a:t>n</a:t>
            </a:r>
            <a:r>
              <a:rPr lang="en-US" dirty="0"/>
              <a:t>, the number of positions in the stream.</a:t>
            </a:r>
          </a:p>
          <a:p>
            <a:r>
              <a:rPr lang="en-US" dirty="0"/>
              <a:t>But real streams go on forever, so </a:t>
            </a:r>
            <a:r>
              <a:rPr lang="en-US" i="1" dirty="0"/>
              <a:t>n</a:t>
            </a:r>
            <a:r>
              <a:rPr lang="en-US" dirty="0"/>
              <a:t> </a:t>
            </a:r>
            <a:r>
              <a:rPr lang="en-US" dirty="0" smtClean="0"/>
              <a:t>changes; it is </a:t>
            </a:r>
            <a:r>
              <a:rPr lang="en-US" dirty="0"/>
              <a:t>the number of inputs seen so far.</a:t>
            </a:r>
          </a:p>
        </p:txBody>
      </p:sp>
    </p:spTree>
    <p:extLst>
      <p:ext uri="{BB962C8B-B14F-4D97-AF65-F5344CB8AC3E}">
        <p14:creationId xmlns:p14="http://schemas.microsoft.com/office/powerpoint/2010/main" val="17729778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04565ED-49B3-453B-BBF6-ACB2034D828A}" type="slidenum">
              <a:rPr lang="en-US"/>
              <a:pPr/>
              <a:t>46</a:t>
            </a:fld>
            <a:endParaRPr lang="en-US"/>
          </a:p>
        </p:txBody>
      </p:sp>
      <p:sp>
        <p:nvSpPr>
          <p:cNvPr id="23554" name="Rectangle 2"/>
          <p:cNvSpPr>
            <a:spLocks noGrp="1" noChangeArrowheads="1"/>
          </p:cNvSpPr>
          <p:nvPr>
            <p:ph type="title"/>
          </p:nvPr>
        </p:nvSpPr>
        <p:spPr/>
        <p:txBody>
          <a:bodyPr/>
          <a:lstStyle/>
          <a:p>
            <a:r>
              <a:rPr lang="en-US"/>
              <a:t>Fixups</a:t>
            </a:r>
          </a:p>
        </p:txBody>
      </p:sp>
      <p:sp>
        <p:nvSpPr>
          <p:cNvPr id="23555" name="Rectangle 3"/>
          <p:cNvSpPr>
            <a:spLocks noGrp="1" noChangeArrowheads="1"/>
          </p:cNvSpPr>
          <p:nvPr>
            <p:ph type="body" idx="1"/>
          </p:nvPr>
        </p:nvSpPr>
        <p:spPr/>
        <p:txBody>
          <a:bodyPr/>
          <a:lstStyle/>
          <a:p>
            <a:pPr marL="609600" indent="-609600">
              <a:buFont typeface="Monotype Sorts" pitchFamily="2" charset="2"/>
              <a:buAutoNum type="arabicPeriod"/>
            </a:pPr>
            <a:r>
              <a:rPr lang="en-US" dirty="0"/>
              <a:t>The variables </a:t>
            </a:r>
            <a:r>
              <a:rPr lang="en-US" i="1" dirty="0"/>
              <a:t>X</a:t>
            </a:r>
            <a:r>
              <a:rPr lang="en-US" dirty="0"/>
              <a:t> </a:t>
            </a:r>
            <a:r>
              <a:rPr lang="en-US" dirty="0" smtClean="0"/>
              <a:t>have </a:t>
            </a:r>
            <a:r>
              <a:rPr lang="en-US" i="1" dirty="0"/>
              <a:t>n</a:t>
            </a:r>
            <a:r>
              <a:rPr lang="en-US" dirty="0"/>
              <a:t> </a:t>
            </a:r>
            <a:r>
              <a:rPr lang="en-US" dirty="0" smtClean="0"/>
              <a:t>as </a:t>
            </a:r>
            <a:r>
              <a:rPr lang="en-US" dirty="0"/>
              <a:t>a factor – keep </a:t>
            </a:r>
            <a:r>
              <a:rPr lang="en-US" i="1" dirty="0"/>
              <a:t>n</a:t>
            </a:r>
            <a:r>
              <a:rPr lang="en-US" dirty="0"/>
              <a:t> </a:t>
            </a:r>
            <a:r>
              <a:rPr lang="en-US" dirty="0" smtClean="0"/>
              <a:t>separately</a:t>
            </a:r>
            <a:r>
              <a:rPr lang="en-US" dirty="0"/>
              <a:t>; just hold the count in </a:t>
            </a:r>
            <a:r>
              <a:rPr lang="en-US" i="1" dirty="0"/>
              <a:t>X</a:t>
            </a:r>
            <a:r>
              <a:rPr lang="en-US" dirty="0"/>
              <a:t>.</a:t>
            </a:r>
          </a:p>
          <a:p>
            <a:pPr marL="609600" indent="-609600">
              <a:buFont typeface="Monotype Sorts" pitchFamily="2" charset="2"/>
              <a:buAutoNum type="arabicPeriod"/>
            </a:pPr>
            <a:r>
              <a:rPr lang="en-US" dirty="0"/>
              <a:t>Suppose we can only store </a:t>
            </a:r>
            <a:r>
              <a:rPr lang="en-US" i="1" dirty="0"/>
              <a:t>k</a:t>
            </a:r>
            <a:r>
              <a:rPr lang="en-US" dirty="0"/>
              <a:t> </a:t>
            </a:r>
            <a:r>
              <a:rPr lang="en-US" dirty="0" smtClean="0"/>
              <a:t>counts</a:t>
            </a:r>
            <a:r>
              <a:rPr lang="en-US" dirty="0"/>
              <a:t>.  We </a:t>
            </a:r>
            <a:r>
              <a:rPr lang="en-US" dirty="0" smtClean="0"/>
              <a:t>cannot have one random variable X for each start-time, and must throw out some start-times as we read the stream.</a:t>
            </a:r>
            <a:endParaRPr lang="en-US" dirty="0"/>
          </a:p>
          <a:p>
            <a:pPr marL="990600" lvl="1" indent="-533400"/>
            <a:r>
              <a:rPr lang="en-US" dirty="0">
                <a:solidFill>
                  <a:srgbClr val="00B0F0"/>
                </a:solidFill>
              </a:rPr>
              <a:t>Objective</a:t>
            </a:r>
            <a:r>
              <a:rPr lang="en-US" dirty="0"/>
              <a:t>: each starting time </a:t>
            </a:r>
            <a:r>
              <a:rPr lang="en-US" i="1" dirty="0"/>
              <a:t>t</a:t>
            </a:r>
            <a:r>
              <a:rPr lang="en-US" dirty="0"/>
              <a:t> </a:t>
            </a:r>
            <a:r>
              <a:rPr lang="en-US" dirty="0" smtClean="0"/>
              <a:t>is </a:t>
            </a:r>
            <a:r>
              <a:rPr lang="en-US" dirty="0"/>
              <a:t>selected with probability </a:t>
            </a:r>
            <a:r>
              <a:rPr lang="en-US" i="1" dirty="0" smtClean="0"/>
              <a:t>k</a:t>
            </a:r>
            <a:r>
              <a:rPr lang="en-US" dirty="0" smtClean="0"/>
              <a:t>/</a:t>
            </a:r>
            <a:r>
              <a:rPr lang="en-US" i="1" dirty="0" smtClean="0"/>
              <a:t>n</a:t>
            </a:r>
            <a:r>
              <a:rPr lang="en-US" dirty="0"/>
              <a:t>.</a:t>
            </a:r>
          </a:p>
        </p:txBody>
      </p:sp>
    </p:spTree>
    <p:extLst>
      <p:ext uri="{BB962C8B-B14F-4D97-AF65-F5344CB8AC3E}">
        <p14:creationId xmlns:p14="http://schemas.microsoft.com/office/powerpoint/2010/main" val="415279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B3BC87-E8DC-4170-A9D7-F9CF45BE3D6D}" type="slidenum">
              <a:rPr lang="en-US"/>
              <a:pPr/>
              <a:t>47</a:t>
            </a:fld>
            <a:endParaRPr lang="en-US"/>
          </a:p>
        </p:txBody>
      </p:sp>
      <p:sp>
        <p:nvSpPr>
          <p:cNvPr id="24578" name="Rectangle 2"/>
          <p:cNvSpPr>
            <a:spLocks noGrp="1" noChangeArrowheads="1"/>
          </p:cNvSpPr>
          <p:nvPr>
            <p:ph type="title"/>
          </p:nvPr>
        </p:nvSpPr>
        <p:spPr/>
        <p:txBody>
          <a:bodyPr/>
          <a:lstStyle/>
          <a:p>
            <a:r>
              <a:rPr lang="en-US"/>
              <a:t>Solution to (2)</a:t>
            </a:r>
          </a:p>
        </p:txBody>
      </p:sp>
      <p:sp>
        <p:nvSpPr>
          <p:cNvPr id="24579" name="Rectangle 3"/>
          <p:cNvSpPr>
            <a:spLocks noGrp="1" noChangeArrowheads="1"/>
          </p:cNvSpPr>
          <p:nvPr>
            <p:ph type="body" idx="1"/>
          </p:nvPr>
        </p:nvSpPr>
        <p:spPr/>
        <p:txBody>
          <a:bodyPr/>
          <a:lstStyle/>
          <a:p>
            <a:r>
              <a:rPr lang="en-US" dirty="0"/>
              <a:t>Choose the first </a:t>
            </a:r>
            <a:r>
              <a:rPr lang="en-US" i="1" dirty="0"/>
              <a:t>k</a:t>
            </a:r>
            <a:r>
              <a:rPr lang="en-US" dirty="0"/>
              <a:t> </a:t>
            </a:r>
            <a:r>
              <a:rPr lang="en-US" dirty="0" smtClean="0"/>
              <a:t>times </a:t>
            </a:r>
            <a:r>
              <a:rPr lang="en-US" dirty="0"/>
              <a:t>for </a:t>
            </a:r>
            <a:r>
              <a:rPr lang="en-US" i="1" dirty="0"/>
              <a:t>k</a:t>
            </a:r>
            <a:r>
              <a:rPr lang="en-US" dirty="0"/>
              <a:t> </a:t>
            </a:r>
            <a:r>
              <a:rPr lang="en-US" dirty="0" smtClean="0"/>
              <a:t>variables</a:t>
            </a:r>
            <a:r>
              <a:rPr lang="en-US" dirty="0"/>
              <a:t>.</a:t>
            </a:r>
          </a:p>
          <a:p>
            <a:r>
              <a:rPr lang="en-US" dirty="0"/>
              <a:t>When the </a:t>
            </a:r>
            <a:r>
              <a:rPr lang="en-US" i="1" dirty="0" smtClean="0"/>
              <a:t>n</a:t>
            </a:r>
            <a:r>
              <a:rPr lang="en-US" baseline="30000" dirty="0" smtClean="0"/>
              <a:t>th</a:t>
            </a:r>
            <a:r>
              <a:rPr lang="en-US" dirty="0" smtClean="0"/>
              <a:t> </a:t>
            </a:r>
            <a:r>
              <a:rPr lang="en-US" dirty="0"/>
              <a:t>element arrives (</a:t>
            </a:r>
            <a:r>
              <a:rPr lang="en-US" i="1" dirty="0"/>
              <a:t>n</a:t>
            </a:r>
            <a:r>
              <a:rPr lang="en-US" dirty="0"/>
              <a:t> &gt; </a:t>
            </a:r>
            <a:r>
              <a:rPr lang="en-US" i="1" dirty="0" smtClean="0"/>
              <a:t>k</a:t>
            </a:r>
            <a:r>
              <a:rPr lang="en-US" dirty="0" smtClean="0"/>
              <a:t>), </a:t>
            </a:r>
            <a:r>
              <a:rPr lang="en-US" dirty="0"/>
              <a:t>choose it with probability </a:t>
            </a:r>
            <a:r>
              <a:rPr lang="en-US" i="1" dirty="0" smtClean="0"/>
              <a:t>k</a:t>
            </a:r>
            <a:r>
              <a:rPr lang="en-US" dirty="0" smtClean="0"/>
              <a:t>/</a:t>
            </a:r>
            <a:r>
              <a:rPr lang="en-US" i="1" dirty="0" smtClean="0"/>
              <a:t>n</a:t>
            </a:r>
            <a:r>
              <a:rPr lang="en-US" dirty="0"/>
              <a:t>.</a:t>
            </a:r>
          </a:p>
          <a:p>
            <a:r>
              <a:rPr lang="en-US" dirty="0"/>
              <a:t>If you choose it, throw one of the previously stored variables out, with equal probability</a:t>
            </a:r>
            <a:r>
              <a:rPr lang="en-US" dirty="0" smtClean="0"/>
              <a:t>.</a:t>
            </a:r>
          </a:p>
          <a:p>
            <a:r>
              <a:rPr lang="en-US" dirty="0" smtClean="0"/>
              <a:t>Probability of each of the first n-1 positions being chosen:</a:t>
            </a:r>
            <a:endParaRPr lang="en-US" dirty="0"/>
          </a:p>
          <a:p>
            <a:pPr marL="118872" indent="0">
              <a:buNone/>
            </a:pPr>
            <a:r>
              <a:rPr lang="en-US" dirty="0"/>
              <a:t> </a:t>
            </a:r>
            <a:r>
              <a:rPr lang="en-US" dirty="0" smtClean="0"/>
              <a:t>   (n-k)/n * k/(n-1) + k/n * k/(n-1) * (k-1)/k = k/n</a:t>
            </a:r>
          </a:p>
        </p:txBody>
      </p:sp>
      <p:grpSp>
        <p:nvGrpSpPr>
          <p:cNvPr id="22" name="Group 21"/>
          <p:cNvGrpSpPr/>
          <p:nvPr/>
        </p:nvGrpSpPr>
        <p:grpSpPr>
          <a:xfrm>
            <a:off x="764595" y="5334000"/>
            <a:ext cx="1402948" cy="1065002"/>
            <a:chOff x="764595" y="5334000"/>
            <a:chExt cx="1402948" cy="1065002"/>
          </a:xfrm>
        </p:grpSpPr>
        <p:sp>
          <p:nvSpPr>
            <p:cNvPr id="2" name="TextBox 1"/>
            <p:cNvSpPr txBox="1"/>
            <p:nvPr/>
          </p:nvSpPr>
          <p:spPr>
            <a:xfrm>
              <a:off x="764595" y="5752671"/>
              <a:ext cx="1402948" cy="646331"/>
            </a:xfrm>
            <a:prstGeom prst="rect">
              <a:avLst/>
            </a:prstGeom>
            <a:noFill/>
          </p:spPr>
          <p:txBody>
            <a:bodyPr wrap="none" rtlCol="0">
              <a:spAutoFit/>
            </a:bodyPr>
            <a:lstStyle/>
            <a:p>
              <a:r>
                <a:rPr lang="en-US" dirty="0" smtClean="0"/>
                <a:t>n-</a:t>
              </a:r>
              <a:r>
                <a:rPr lang="en-US" dirty="0" err="1" smtClean="0"/>
                <a:t>th</a:t>
              </a:r>
              <a:r>
                <a:rPr lang="en-US" dirty="0" smtClean="0"/>
                <a:t> position</a:t>
              </a:r>
            </a:p>
            <a:p>
              <a:r>
                <a:rPr lang="en-US" dirty="0" smtClean="0"/>
                <a:t>not chosen</a:t>
              </a:r>
              <a:endParaRPr lang="en-US" dirty="0"/>
            </a:p>
          </p:txBody>
        </p:sp>
        <p:cxnSp>
          <p:nvCxnSpPr>
            <p:cNvPr id="8" name="Straight Arrow Connector 7"/>
            <p:cNvCxnSpPr>
              <a:stCxn id="2" idx="0"/>
            </p:cNvCxnSpPr>
            <p:nvPr/>
          </p:nvCxnSpPr>
          <p:spPr>
            <a:xfrm flipV="1">
              <a:off x="1466069" y="5334000"/>
              <a:ext cx="134131" cy="418671"/>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grpSp>
        <p:nvGrpSpPr>
          <p:cNvPr id="23" name="Group 22"/>
          <p:cNvGrpSpPr/>
          <p:nvPr/>
        </p:nvGrpSpPr>
        <p:grpSpPr>
          <a:xfrm>
            <a:off x="2502074" y="5334000"/>
            <a:ext cx="1167756" cy="1100782"/>
            <a:chOff x="2502074" y="5334000"/>
            <a:chExt cx="1167756" cy="1100782"/>
          </a:xfrm>
        </p:grpSpPr>
        <p:sp>
          <p:nvSpPr>
            <p:cNvPr id="3" name="TextBox 2"/>
            <p:cNvSpPr txBox="1"/>
            <p:nvPr/>
          </p:nvSpPr>
          <p:spPr>
            <a:xfrm>
              <a:off x="2502074" y="5788451"/>
              <a:ext cx="1167756" cy="646331"/>
            </a:xfrm>
            <a:prstGeom prst="rect">
              <a:avLst/>
            </a:prstGeom>
            <a:noFill/>
          </p:spPr>
          <p:txBody>
            <a:bodyPr wrap="none" rtlCol="0">
              <a:spAutoFit/>
            </a:bodyPr>
            <a:lstStyle/>
            <a:p>
              <a:r>
                <a:rPr lang="en-US" dirty="0" smtClean="0"/>
                <a:t>Previously</a:t>
              </a:r>
            </a:p>
            <a:p>
              <a:r>
                <a:rPr lang="en-US" dirty="0" smtClean="0"/>
                <a:t>chosen</a:t>
              </a:r>
              <a:endParaRPr lang="en-US" dirty="0"/>
            </a:p>
          </p:txBody>
        </p:sp>
        <p:cxnSp>
          <p:nvCxnSpPr>
            <p:cNvPr id="11" name="Straight Arrow Connector 10"/>
            <p:cNvCxnSpPr/>
            <p:nvPr/>
          </p:nvCxnSpPr>
          <p:spPr>
            <a:xfrm flipV="1">
              <a:off x="2959274" y="5334000"/>
              <a:ext cx="0" cy="418671"/>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3686531" y="5334000"/>
            <a:ext cx="1402948" cy="1112594"/>
            <a:chOff x="3686531" y="5334000"/>
            <a:chExt cx="1402948" cy="1112594"/>
          </a:xfrm>
        </p:grpSpPr>
        <p:sp>
          <p:nvSpPr>
            <p:cNvPr id="7" name="TextBox 6"/>
            <p:cNvSpPr txBox="1"/>
            <p:nvPr/>
          </p:nvSpPr>
          <p:spPr>
            <a:xfrm>
              <a:off x="3686531" y="5800263"/>
              <a:ext cx="1402948" cy="646331"/>
            </a:xfrm>
            <a:prstGeom prst="rect">
              <a:avLst/>
            </a:prstGeom>
            <a:noFill/>
          </p:spPr>
          <p:txBody>
            <a:bodyPr wrap="none" rtlCol="0">
              <a:spAutoFit/>
            </a:bodyPr>
            <a:lstStyle/>
            <a:p>
              <a:r>
                <a:rPr lang="en-US" dirty="0" smtClean="0"/>
                <a:t>n-</a:t>
              </a:r>
              <a:r>
                <a:rPr lang="en-US" dirty="0" err="1" smtClean="0"/>
                <a:t>th</a:t>
              </a:r>
              <a:r>
                <a:rPr lang="en-US" dirty="0" smtClean="0"/>
                <a:t> position</a:t>
              </a:r>
            </a:p>
            <a:p>
              <a:r>
                <a:rPr lang="en-US" dirty="0" smtClean="0"/>
                <a:t>chosen</a:t>
              </a:r>
              <a:endParaRPr lang="en-US" dirty="0"/>
            </a:p>
          </p:txBody>
        </p:sp>
        <p:cxnSp>
          <p:nvCxnSpPr>
            <p:cNvPr id="15" name="Straight Arrow Connector 14"/>
            <p:cNvCxnSpPr>
              <a:stCxn id="7" idx="0"/>
            </p:cNvCxnSpPr>
            <p:nvPr/>
          </p:nvCxnSpPr>
          <p:spPr>
            <a:xfrm flipV="1">
              <a:off x="4388005" y="5334000"/>
              <a:ext cx="0" cy="466263"/>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grpSp>
        <p:nvGrpSpPr>
          <p:cNvPr id="25" name="Group 24"/>
          <p:cNvGrpSpPr/>
          <p:nvPr/>
        </p:nvGrpSpPr>
        <p:grpSpPr>
          <a:xfrm>
            <a:off x="5089479" y="5334001"/>
            <a:ext cx="1167756" cy="1112593"/>
            <a:chOff x="5089479" y="5334001"/>
            <a:chExt cx="1167756" cy="1112593"/>
          </a:xfrm>
        </p:grpSpPr>
        <p:sp>
          <p:nvSpPr>
            <p:cNvPr id="9" name="TextBox 8"/>
            <p:cNvSpPr txBox="1"/>
            <p:nvPr/>
          </p:nvSpPr>
          <p:spPr>
            <a:xfrm>
              <a:off x="5089479" y="5800263"/>
              <a:ext cx="1167756" cy="646331"/>
            </a:xfrm>
            <a:prstGeom prst="rect">
              <a:avLst/>
            </a:prstGeom>
            <a:noFill/>
          </p:spPr>
          <p:txBody>
            <a:bodyPr wrap="none" rtlCol="0">
              <a:spAutoFit/>
            </a:bodyPr>
            <a:lstStyle/>
            <a:p>
              <a:r>
                <a:rPr lang="en-US" dirty="0" smtClean="0"/>
                <a:t>Previously</a:t>
              </a:r>
            </a:p>
            <a:p>
              <a:r>
                <a:rPr lang="en-US" dirty="0" smtClean="0"/>
                <a:t>chosen</a:t>
              </a:r>
              <a:endParaRPr lang="en-US" dirty="0"/>
            </a:p>
          </p:txBody>
        </p:sp>
        <p:cxnSp>
          <p:nvCxnSpPr>
            <p:cNvPr id="17" name="Straight Arrow Connector 16"/>
            <p:cNvCxnSpPr/>
            <p:nvPr/>
          </p:nvCxnSpPr>
          <p:spPr>
            <a:xfrm flipH="1" flipV="1">
              <a:off x="5579878" y="5334001"/>
              <a:ext cx="1" cy="454450"/>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grpSp>
        <p:nvGrpSpPr>
          <p:cNvPr id="26" name="Group 25"/>
          <p:cNvGrpSpPr/>
          <p:nvPr/>
        </p:nvGrpSpPr>
        <p:grpSpPr>
          <a:xfrm>
            <a:off x="6629400" y="5334000"/>
            <a:ext cx="984565" cy="838819"/>
            <a:chOff x="6629400" y="5334000"/>
            <a:chExt cx="984565" cy="838819"/>
          </a:xfrm>
        </p:grpSpPr>
        <p:sp>
          <p:nvSpPr>
            <p:cNvPr id="5" name="TextBox 4"/>
            <p:cNvSpPr txBox="1"/>
            <p:nvPr/>
          </p:nvSpPr>
          <p:spPr>
            <a:xfrm>
              <a:off x="6629400" y="5803487"/>
              <a:ext cx="984565" cy="369332"/>
            </a:xfrm>
            <a:prstGeom prst="rect">
              <a:avLst/>
            </a:prstGeom>
            <a:noFill/>
          </p:spPr>
          <p:txBody>
            <a:bodyPr wrap="none" rtlCol="0">
              <a:spAutoFit/>
            </a:bodyPr>
            <a:lstStyle/>
            <a:p>
              <a:r>
                <a:rPr lang="en-US" dirty="0" smtClean="0"/>
                <a:t>Survives</a:t>
              </a:r>
              <a:endParaRPr lang="en-US" dirty="0"/>
            </a:p>
          </p:txBody>
        </p:sp>
        <p:cxnSp>
          <p:nvCxnSpPr>
            <p:cNvPr id="19" name="Straight Arrow Connector 18"/>
            <p:cNvCxnSpPr>
              <a:stCxn id="5" idx="0"/>
            </p:cNvCxnSpPr>
            <p:nvPr/>
          </p:nvCxnSpPr>
          <p:spPr>
            <a:xfrm flipH="1" flipV="1">
              <a:off x="7010400" y="5334000"/>
              <a:ext cx="111283" cy="469487"/>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4702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Remarks</a:t>
            </a:r>
            <a:endParaRPr lang="en-US" dirty="0"/>
          </a:p>
        </p:txBody>
      </p:sp>
      <p:sp>
        <p:nvSpPr>
          <p:cNvPr id="3" name="Content Placeholder 2"/>
          <p:cNvSpPr>
            <a:spLocks noGrp="1"/>
          </p:cNvSpPr>
          <p:nvPr>
            <p:ph idx="1"/>
          </p:nvPr>
        </p:nvSpPr>
        <p:spPr/>
        <p:txBody>
          <a:bodyPr/>
          <a:lstStyle/>
          <a:p>
            <a:r>
              <a:rPr lang="en-US" dirty="0" smtClean="0"/>
              <a:t>Thus, each variable has the second moment as its expected value.</a:t>
            </a:r>
          </a:p>
          <a:p>
            <a:r>
              <a:rPr lang="en-US" dirty="0" smtClean="0"/>
              <a:t>Use many (e.g., 100) such variables.</a:t>
            </a:r>
          </a:p>
          <a:p>
            <a:r>
              <a:rPr lang="en-US" dirty="0" smtClean="0"/>
              <a:t>Combine them as for </a:t>
            </a:r>
            <a:r>
              <a:rPr lang="en-US" dirty="0" err="1" smtClean="0"/>
              <a:t>Flajolet</a:t>
            </a:r>
            <a:r>
              <a:rPr lang="en-US" dirty="0" smtClean="0"/>
              <a:t>-Martin: average of groups of size O(log n), and then take the median of the averages.</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48</a:t>
            </a:fld>
            <a:endParaRPr lang="en-US"/>
          </a:p>
        </p:txBody>
      </p:sp>
    </p:spTree>
    <p:extLst>
      <p:ext uri="{BB962C8B-B14F-4D97-AF65-F5344CB8AC3E}">
        <p14:creationId xmlns:p14="http://schemas.microsoft.com/office/powerpoint/2010/main" val="18092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 Bloom Filter Works</a:t>
            </a:r>
            <a:endParaRPr lang="en-US" dirty="0"/>
          </a:p>
        </p:txBody>
      </p:sp>
      <p:sp>
        <p:nvSpPr>
          <p:cNvPr id="3" name="Content Placeholder 2"/>
          <p:cNvSpPr>
            <a:spLocks noGrp="1"/>
          </p:cNvSpPr>
          <p:nvPr>
            <p:ph idx="1"/>
          </p:nvPr>
        </p:nvSpPr>
        <p:spPr/>
        <p:txBody>
          <a:bodyPr/>
          <a:lstStyle/>
          <a:p>
            <a:r>
              <a:rPr lang="en-US" dirty="0" smtClean="0"/>
              <a:t>A </a:t>
            </a:r>
            <a:r>
              <a:rPr lang="en-US" i="1" dirty="0" smtClean="0">
                <a:solidFill>
                  <a:srgbClr val="FF0000"/>
                </a:solidFill>
              </a:rPr>
              <a:t>Bloom filter </a:t>
            </a:r>
            <a:r>
              <a:rPr lang="en-US" dirty="0" smtClean="0"/>
              <a:t>is an array of bits, together with a number of hash functions.</a:t>
            </a:r>
          </a:p>
          <a:p>
            <a:r>
              <a:rPr lang="en-US" dirty="0" smtClean="0"/>
              <a:t>The argument of each hash function is a stream element, and it returns a position in the array.</a:t>
            </a:r>
          </a:p>
          <a:p>
            <a:r>
              <a:rPr lang="en-US" dirty="0" smtClean="0"/>
              <a:t>Initially, all bits are 0.</a:t>
            </a:r>
          </a:p>
          <a:p>
            <a:r>
              <a:rPr lang="en-US" dirty="0" smtClean="0"/>
              <a:t>When input x arrives, we set to 1 the bits h(x), for each hash function h.</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89254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Bloom Filter</a:t>
            </a:r>
            <a:endParaRPr lang="en-US" dirty="0"/>
          </a:p>
        </p:txBody>
      </p:sp>
      <p:sp>
        <p:nvSpPr>
          <p:cNvPr id="3" name="Content Placeholder 2"/>
          <p:cNvSpPr>
            <a:spLocks noGrp="1"/>
          </p:cNvSpPr>
          <p:nvPr>
            <p:ph idx="1"/>
          </p:nvPr>
        </p:nvSpPr>
        <p:spPr/>
        <p:txBody>
          <a:bodyPr/>
          <a:lstStyle/>
          <a:p>
            <a:r>
              <a:rPr lang="en-US" dirty="0" smtClean="0"/>
              <a:t>Use N = 11 bits for our filter.</a:t>
            </a:r>
          </a:p>
          <a:p>
            <a:r>
              <a:rPr lang="en-US" dirty="0" smtClean="0"/>
              <a:t>Stream elements = integers.</a:t>
            </a:r>
          </a:p>
          <a:p>
            <a:r>
              <a:rPr lang="en-US" dirty="0" smtClean="0"/>
              <a:t>Use two hash functions:</a:t>
            </a:r>
          </a:p>
          <a:p>
            <a:pPr lvl="1"/>
            <a:r>
              <a:rPr lang="en-US" dirty="0" smtClean="0"/>
              <a:t>h</a:t>
            </a:r>
            <a:r>
              <a:rPr lang="en-US" baseline="-25000" dirty="0" smtClean="0"/>
              <a:t>1</a:t>
            </a:r>
            <a:r>
              <a:rPr lang="en-US" dirty="0" smtClean="0"/>
              <a:t>(x) =</a:t>
            </a:r>
          </a:p>
          <a:p>
            <a:pPr lvl="2"/>
            <a:r>
              <a:rPr lang="en-US" dirty="0"/>
              <a:t>T</a:t>
            </a:r>
            <a:r>
              <a:rPr lang="en-US" dirty="0" smtClean="0"/>
              <a:t>ake odd-numbered bits from the right in the binary representation of x.</a:t>
            </a:r>
          </a:p>
          <a:p>
            <a:pPr lvl="2"/>
            <a:r>
              <a:rPr lang="en-US" dirty="0" smtClean="0"/>
              <a:t>Treat it as an integer </a:t>
            </a:r>
            <a:r>
              <a:rPr lang="en-US" dirty="0" err="1" smtClean="0"/>
              <a:t>i</a:t>
            </a:r>
            <a:r>
              <a:rPr lang="en-US" dirty="0" smtClean="0"/>
              <a:t>.</a:t>
            </a:r>
          </a:p>
          <a:p>
            <a:pPr lvl="2"/>
            <a:r>
              <a:rPr lang="en-US" dirty="0" smtClean="0"/>
              <a:t>Result is </a:t>
            </a:r>
            <a:r>
              <a:rPr lang="en-US" dirty="0" err="1" smtClean="0"/>
              <a:t>i</a:t>
            </a:r>
            <a:r>
              <a:rPr lang="en-US" dirty="0" smtClean="0"/>
              <a:t> modulo 11.</a:t>
            </a:r>
          </a:p>
          <a:p>
            <a:pPr lvl="1"/>
            <a:r>
              <a:rPr lang="en-US" dirty="0" smtClean="0"/>
              <a:t>h</a:t>
            </a:r>
            <a:r>
              <a:rPr lang="en-US" baseline="-25000" dirty="0" smtClean="0"/>
              <a:t>2</a:t>
            </a:r>
            <a:r>
              <a:rPr lang="en-US" dirty="0" smtClean="0"/>
              <a:t>(x) = same, but take even-numbered bits.</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401269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 Continued</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sp>
        <p:nvSpPr>
          <p:cNvPr id="7" name="TextBox 6"/>
          <p:cNvSpPr txBox="1"/>
          <p:nvPr/>
        </p:nvSpPr>
        <p:spPr>
          <a:xfrm>
            <a:off x="533400" y="1275329"/>
            <a:ext cx="1242648" cy="830997"/>
          </a:xfrm>
          <a:prstGeom prst="rect">
            <a:avLst/>
          </a:prstGeom>
          <a:noFill/>
        </p:spPr>
        <p:txBody>
          <a:bodyPr wrap="none" rtlCol="0">
            <a:spAutoFit/>
          </a:bodyPr>
          <a:lstStyle/>
          <a:p>
            <a:r>
              <a:rPr lang="en-US" sz="2400" dirty="0" smtClean="0"/>
              <a:t>Stream</a:t>
            </a:r>
          </a:p>
          <a:p>
            <a:r>
              <a:rPr lang="en-US" sz="2400" dirty="0" smtClean="0"/>
              <a:t>element</a:t>
            </a:r>
            <a:endParaRPr lang="en-US" sz="2400" dirty="0"/>
          </a:p>
        </p:txBody>
      </p:sp>
      <p:sp>
        <p:nvSpPr>
          <p:cNvPr id="8" name="TextBox 7"/>
          <p:cNvSpPr txBox="1"/>
          <p:nvPr/>
        </p:nvSpPr>
        <p:spPr>
          <a:xfrm>
            <a:off x="3247939" y="1414961"/>
            <a:ext cx="439544" cy="461665"/>
          </a:xfrm>
          <a:prstGeom prst="rect">
            <a:avLst/>
          </a:prstGeom>
          <a:noFill/>
        </p:spPr>
        <p:txBody>
          <a:bodyPr wrap="none" rtlCol="0">
            <a:spAutoFit/>
          </a:bodyPr>
          <a:lstStyle/>
          <a:p>
            <a:r>
              <a:rPr lang="en-US" sz="2400" dirty="0" smtClean="0"/>
              <a:t>h</a:t>
            </a:r>
            <a:r>
              <a:rPr lang="en-US" sz="2400" baseline="-25000" dirty="0" smtClean="0"/>
              <a:t>1</a:t>
            </a:r>
            <a:endParaRPr lang="en-US" sz="2400" baseline="-25000" dirty="0"/>
          </a:p>
        </p:txBody>
      </p:sp>
      <p:sp>
        <p:nvSpPr>
          <p:cNvPr id="9" name="TextBox 8"/>
          <p:cNvSpPr txBox="1"/>
          <p:nvPr/>
        </p:nvSpPr>
        <p:spPr>
          <a:xfrm>
            <a:off x="4348232" y="1459754"/>
            <a:ext cx="452368" cy="461665"/>
          </a:xfrm>
          <a:prstGeom prst="rect">
            <a:avLst/>
          </a:prstGeom>
          <a:noFill/>
        </p:spPr>
        <p:txBody>
          <a:bodyPr wrap="none" rtlCol="0">
            <a:spAutoFit/>
          </a:bodyPr>
          <a:lstStyle/>
          <a:p>
            <a:r>
              <a:rPr lang="en-US" sz="2400" dirty="0" smtClean="0"/>
              <a:t>h</a:t>
            </a:r>
            <a:r>
              <a:rPr lang="en-US" sz="2400" baseline="-25000" dirty="0"/>
              <a:t>2</a:t>
            </a:r>
          </a:p>
        </p:txBody>
      </p:sp>
      <p:sp>
        <p:nvSpPr>
          <p:cNvPr id="10" name="TextBox 9"/>
          <p:cNvSpPr txBox="1"/>
          <p:nvPr/>
        </p:nvSpPr>
        <p:spPr>
          <a:xfrm>
            <a:off x="5715000" y="1427726"/>
            <a:ext cx="2024913" cy="461665"/>
          </a:xfrm>
          <a:prstGeom prst="rect">
            <a:avLst/>
          </a:prstGeom>
          <a:noFill/>
        </p:spPr>
        <p:txBody>
          <a:bodyPr wrap="none" rtlCol="0">
            <a:spAutoFit/>
          </a:bodyPr>
          <a:lstStyle/>
          <a:p>
            <a:r>
              <a:rPr lang="en-US" sz="2400" dirty="0" smtClean="0"/>
              <a:t>Filter contents</a:t>
            </a:r>
          </a:p>
        </p:txBody>
      </p:sp>
      <p:sp>
        <p:nvSpPr>
          <p:cNvPr id="11" name="TextBox 10"/>
          <p:cNvSpPr txBox="1"/>
          <p:nvPr/>
        </p:nvSpPr>
        <p:spPr>
          <a:xfrm>
            <a:off x="664924" y="2514600"/>
            <a:ext cx="7397153" cy="461665"/>
          </a:xfrm>
          <a:prstGeom prst="rect">
            <a:avLst/>
          </a:prstGeom>
          <a:noFill/>
        </p:spPr>
        <p:txBody>
          <a:bodyPr wrap="none" rtlCol="0">
            <a:spAutoFit/>
          </a:bodyPr>
          <a:lstStyle/>
          <a:p>
            <a:r>
              <a:rPr lang="en-US" sz="2400" dirty="0" smtClean="0"/>
              <a:t>  25 = 1</a:t>
            </a:r>
            <a:r>
              <a:rPr lang="en-US" sz="2400" dirty="0" smtClean="0">
                <a:solidFill>
                  <a:srgbClr val="D60093"/>
                </a:solidFill>
              </a:rPr>
              <a:t>1</a:t>
            </a:r>
            <a:r>
              <a:rPr lang="en-US" sz="2400" dirty="0" smtClean="0"/>
              <a:t>0</a:t>
            </a:r>
            <a:r>
              <a:rPr lang="en-US" sz="2400" dirty="0" smtClean="0">
                <a:solidFill>
                  <a:srgbClr val="D60093"/>
                </a:solidFill>
              </a:rPr>
              <a:t>0</a:t>
            </a:r>
            <a:r>
              <a:rPr lang="en-US" sz="2400" dirty="0" smtClean="0"/>
              <a:t>1                   5                2                          00</a:t>
            </a:r>
            <a:r>
              <a:rPr lang="en-US" sz="2400" dirty="0" smtClean="0">
                <a:solidFill>
                  <a:srgbClr val="0000FF"/>
                </a:solidFill>
              </a:rPr>
              <a:t>1</a:t>
            </a:r>
            <a:r>
              <a:rPr lang="en-US" sz="2400" dirty="0" smtClean="0"/>
              <a:t>00</a:t>
            </a:r>
            <a:r>
              <a:rPr lang="en-US" sz="2400" dirty="0" smtClean="0">
                <a:solidFill>
                  <a:srgbClr val="0000FF"/>
                </a:solidFill>
              </a:rPr>
              <a:t>1</a:t>
            </a:r>
            <a:r>
              <a:rPr lang="en-US" sz="2400" dirty="0" smtClean="0"/>
              <a:t>00000</a:t>
            </a:r>
            <a:endParaRPr lang="en-US" sz="2400" dirty="0"/>
          </a:p>
        </p:txBody>
      </p:sp>
      <p:sp>
        <p:nvSpPr>
          <p:cNvPr id="12" name="TextBox 11"/>
          <p:cNvSpPr txBox="1"/>
          <p:nvPr/>
        </p:nvSpPr>
        <p:spPr>
          <a:xfrm>
            <a:off x="6053937" y="1894329"/>
            <a:ext cx="1930337" cy="461665"/>
          </a:xfrm>
          <a:prstGeom prst="rect">
            <a:avLst/>
          </a:prstGeom>
          <a:noFill/>
        </p:spPr>
        <p:txBody>
          <a:bodyPr wrap="none" rtlCol="0">
            <a:spAutoFit/>
          </a:bodyPr>
          <a:lstStyle/>
          <a:p>
            <a:r>
              <a:rPr lang="en-US" sz="2400" dirty="0" smtClean="0"/>
              <a:t>00000000000</a:t>
            </a:r>
            <a:endParaRPr lang="en-US" sz="2400" dirty="0"/>
          </a:p>
        </p:txBody>
      </p:sp>
      <p:sp>
        <p:nvSpPr>
          <p:cNvPr id="13" name="TextBox 12"/>
          <p:cNvSpPr txBox="1"/>
          <p:nvPr/>
        </p:nvSpPr>
        <p:spPr>
          <a:xfrm>
            <a:off x="674029" y="3124200"/>
            <a:ext cx="7561685" cy="461665"/>
          </a:xfrm>
          <a:prstGeom prst="rect">
            <a:avLst/>
          </a:prstGeom>
          <a:noFill/>
        </p:spPr>
        <p:txBody>
          <a:bodyPr wrap="none" rtlCol="0">
            <a:spAutoFit/>
          </a:bodyPr>
          <a:lstStyle/>
          <a:p>
            <a:r>
              <a:rPr lang="en-US" sz="2400" dirty="0" smtClean="0"/>
              <a:t>159 = </a:t>
            </a:r>
            <a:r>
              <a:rPr lang="en-US" sz="2400" dirty="0" smtClean="0">
                <a:solidFill>
                  <a:srgbClr val="D60093"/>
                </a:solidFill>
              </a:rPr>
              <a:t>1</a:t>
            </a:r>
            <a:r>
              <a:rPr lang="en-US" sz="2400" dirty="0" smtClean="0"/>
              <a:t>0</a:t>
            </a:r>
            <a:r>
              <a:rPr lang="en-US" sz="2400" dirty="0" smtClean="0">
                <a:solidFill>
                  <a:srgbClr val="D60093"/>
                </a:solidFill>
              </a:rPr>
              <a:t>0</a:t>
            </a:r>
            <a:r>
              <a:rPr lang="en-US" sz="2400" dirty="0" smtClean="0"/>
              <a:t>1</a:t>
            </a:r>
            <a:r>
              <a:rPr lang="en-US" sz="2400" dirty="0" smtClean="0">
                <a:solidFill>
                  <a:srgbClr val="D60093"/>
                </a:solidFill>
              </a:rPr>
              <a:t>1</a:t>
            </a:r>
            <a:r>
              <a:rPr lang="en-US" sz="2400" dirty="0" smtClean="0"/>
              <a:t>1</a:t>
            </a:r>
            <a:r>
              <a:rPr lang="en-US" sz="2400" dirty="0" smtClean="0">
                <a:solidFill>
                  <a:srgbClr val="D60093"/>
                </a:solidFill>
              </a:rPr>
              <a:t>1</a:t>
            </a:r>
            <a:r>
              <a:rPr lang="en-US" sz="2400" dirty="0" smtClean="0"/>
              <a:t>1            7                0                          </a:t>
            </a:r>
            <a:r>
              <a:rPr lang="en-US" sz="2400" dirty="0" smtClean="0">
                <a:solidFill>
                  <a:srgbClr val="0000FF"/>
                </a:solidFill>
              </a:rPr>
              <a:t>1</a:t>
            </a:r>
            <a:r>
              <a:rPr lang="en-US" sz="2400" dirty="0" smtClean="0"/>
              <a:t>010010</a:t>
            </a:r>
            <a:r>
              <a:rPr lang="en-US" sz="2400" dirty="0" smtClean="0">
                <a:solidFill>
                  <a:srgbClr val="0000FF"/>
                </a:solidFill>
              </a:rPr>
              <a:t>1</a:t>
            </a:r>
            <a:r>
              <a:rPr lang="en-US" sz="2400" dirty="0" smtClean="0"/>
              <a:t>000</a:t>
            </a:r>
            <a:endParaRPr lang="en-US" sz="2400" dirty="0"/>
          </a:p>
        </p:txBody>
      </p:sp>
      <p:sp>
        <p:nvSpPr>
          <p:cNvPr id="14" name="TextBox 13"/>
          <p:cNvSpPr txBox="1"/>
          <p:nvPr/>
        </p:nvSpPr>
        <p:spPr>
          <a:xfrm>
            <a:off x="718625" y="3733800"/>
            <a:ext cx="7358105" cy="461665"/>
          </a:xfrm>
          <a:prstGeom prst="rect">
            <a:avLst/>
          </a:prstGeom>
          <a:noFill/>
        </p:spPr>
        <p:txBody>
          <a:bodyPr wrap="none" rtlCol="0">
            <a:spAutoFit/>
          </a:bodyPr>
          <a:lstStyle/>
          <a:p>
            <a:r>
              <a:rPr lang="en-US" sz="2400" dirty="0" smtClean="0"/>
              <a:t>585 = </a:t>
            </a:r>
            <a:r>
              <a:rPr lang="en-US" sz="2400" dirty="0" smtClean="0">
                <a:solidFill>
                  <a:srgbClr val="D60093"/>
                </a:solidFill>
              </a:rPr>
              <a:t>1</a:t>
            </a:r>
            <a:r>
              <a:rPr lang="en-US" sz="2400" dirty="0" smtClean="0"/>
              <a:t>0</a:t>
            </a:r>
            <a:r>
              <a:rPr lang="en-US" sz="2400" dirty="0" smtClean="0">
                <a:solidFill>
                  <a:srgbClr val="D60093"/>
                </a:solidFill>
              </a:rPr>
              <a:t>0</a:t>
            </a:r>
            <a:r>
              <a:rPr lang="en-US" sz="2400" dirty="0" smtClean="0"/>
              <a:t>1</a:t>
            </a:r>
            <a:r>
              <a:rPr lang="en-US" sz="2400" dirty="0" smtClean="0">
                <a:solidFill>
                  <a:srgbClr val="D60093"/>
                </a:solidFill>
              </a:rPr>
              <a:t>0</a:t>
            </a:r>
            <a:r>
              <a:rPr lang="en-US" sz="2400" dirty="0" smtClean="0"/>
              <a:t>0</a:t>
            </a:r>
            <a:r>
              <a:rPr lang="en-US" sz="2400" dirty="0" smtClean="0">
                <a:solidFill>
                  <a:srgbClr val="D60093"/>
                </a:solidFill>
              </a:rPr>
              <a:t>1</a:t>
            </a:r>
            <a:r>
              <a:rPr lang="en-US" sz="2400" dirty="0" smtClean="0"/>
              <a:t>0</a:t>
            </a:r>
            <a:r>
              <a:rPr lang="en-US" sz="2400" dirty="0" smtClean="0">
                <a:solidFill>
                  <a:srgbClr val="D60093"/>
                </a:solidFill>
              </a:rPr>
              <a:t>0</a:t>
            </a:r>
            <a:r>
              <a:rPr lang="en-US" sz="2400" dirty="0" smtClean="0"/>
              <a:t>1     9                7                          101001010</a:t>
            </a:r>
            <a:r>
              <a:rPr lang="en-US" sz="2400" dirty="0" smtClean="0">
                <a:solidFill>
                  <a:srgbClr val="0000FF"/>
                </a:solidFill>
              </a:rPr>
              <a:t>1</a:t>
            </a:r>
            <a:r>
              <a:rPr lang="en-US" sz="2400" dirty="0" smtClean="0"/>
              <a:t>0</a:t>
            </a:r>
            <a:endParaRPr lang="en-US" sz="2400" dirty="0"/>
          </a:p>
        </p:txBody>
      </p:sp>
      <p:grpSp>
        <p:nvGrpSpPr>
          <p:cNvPr id="15" name="Group 14"/>
          <p:cNvGrpSpPr/>
          <p:nvPr/>
        </p:nvGrpSpPr>
        <p:grpSpPr>
          <a:xfrm>
            <a:off x="5427164" y="4114800"/>
            <a:ext cx="2557110" cy="1099066"/>
            <a:chOff x="5427164" y="4114800"/>
            <a:chExt cx="2557110" cy="1099066"/>
          </a:xfrm>
        </p:grpSpPr>
        <p:sp>
          <p:nvSpPr>
            <p:cNvPr id="3" name="TextBox 2"/>
            <p:cNvSpPr txBox="1"/>
            <p:nvPr/>
          </p:nvSpPr>
          <p:spPr>
            <a:xfrm>
              <a:off x="5427164" y="4844534"/>
              <a:ext cx="2557110" cy="369332"/>
            </a:xfrm>
            <a:prstGeom prst="rect">
              <a:avLst/>
            </a:prstGeom>
            <a:noFill/>
          </p:spPr>
          <p:txBody>
            <a:bodyPr wrap="none" rtlCol="0">
              <a:spAutoFit/>
            </a:bodyPr>
            <a:lstStyle/>
            <a:p>
              <a:r>
                <a:rPr lang="en-US" dirty="0" smtClean="0"/>
                <a:t>Note: bit 7 was already 1.</a:t>
              </a:r>
              <a:endParaRPr lang="en-US" dirty="0"/>
            </a:p>
          </p:txBody>
        </p:sp>
        <p:cxnSp>
          <p:nvCxnSpPr>
            <p:cNvPr id="5" name="Straight Arrow Connector 4"/>
            <p:cNvCxnSpPr>
              <a:stCxn id="3" idx="0"/>
            </p:cNvCxnSpPr>
            <p:nvPr/>
          </p:nvCxnSpPr>
          <p:spPr>
            <a:xfrm flipV="1">
              <a:off x="6705719" y="4114800"/>
              <a:ext cx="457081" cy="729734"/>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1160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Filter Lookup</a:t>
            </a:r>
            <a:endParaRPr lang="en-US" dirty="0"/>
          </a:p>
        </p:txBody>
      </p:sp>
      <p:sp>
        <p:nvSpPr>
          <p:cNvPr id="3" name="Content Placeholder 2"/>
          <p:cNvSpPr>
            <a:spLocks noGrp="1"/>
          </p:cNvSpPr>
          <p:nvPr>
            <p:ph idx="1"/>
          </p:nvPr>
        </p:nvSpPr>
        <p:spPr/>
        <p:txBody>
          <a:bodyPr/>
          <a:lstStyle/>
          <a:p>
            <a:r>
              <a:rPr lang="en-US" dirty="0" smtClean="0"/>
              <a:t>Suppose element y appears in the stream, and we want to know if we have seen y before.</a:t>
            </a:r>
          </a:p>
          <a:p>
            <a:r>
              <a:rPr lang="en-US" dirty="0" smtClean="0"/>
              <a:t>Compute h(y) for each hash function y.</a:t>
            </a:r>
          </a:p>
          <a:p>
            <a:r>
              <a:rPr lang="en-US" dirty="0" smtClean="0"/>
              <a:t>If all the resulting bit positions are 1, say we have seen y before.	</a:t>
            </a:r>
          </a:p>
          <a:p>
            <a:pPr lvl="1"/>
            <a:r>
              <a:rPr lang="en-US" dirty="0" smtClean="0"/>
              <a:t>We could be wrong.</a:t>
            </a:r>
          </a:p>
          <a:p>
            <a:pPr lvl="2"/>
            <a:r>
              <a:rPr lang="en-US" dirty="0" smtClean="0"/>
              <a:t>Different inputs could have set each of these bits.</a:t>
            </a:r>
          </a:p>
          <a:p>
            <a:r>
              <a:rPr lang="en-US" dirty="0" smtClean="0"/>
              <a:t>If at least one of these positions is 0, say we have not seen y before.</a:t>
            </a:r>
          </a:p>
          <a:p>
            <a:pPr lvl="1"/>
            <a:r>
              <a:rPr lang="en-US" dirty="0" smtClean="0"/>
              <a:t>We are certainly right.</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8</a:t>
            </a:fld>
            <a:endParaRPr lang="en-US"/>
          </a:p>
        </p:txBody>
      </p:sp>
    </p:spTree>
    <p:extLst>
      <p:ext uri="{BB962C8B-B14F-4D97-AF65-F5344CB8AC3E}">
        <p14:creationId xmlns:p14="http://schemas.microsoft.com/office/powerpoint/2010/main" val="296004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Lookup</a:t>
            </a:r>
            <a:endParaRPr lang="en-US" dirty="0"/>
          </a:p>
        </p:txBody>
      </p:sp>
      <p:sp>
        <p:nvSpPr>
          <p:cNvPr id="3" name="Content Placeholder 2"/>
          <p:cNvSpPr>
            <a:spLocks noGrp="1"/>
          </p:cNvSpPr>
          <p:nvPr>
            <p:ph idx="1"/>
          </p:nvPr>
        </p:nvSpPr>
        <p:spPr/>
        <p:txBody>
          <a:bodyPr/>
          <a:lstStyle/>
          <a:p>
            <a:r>
              <a:rPr lang="en-US" dirty="0" smtClean="0"/>
              <a:t>Suppose we have the same Bloom filter as before, and we have set the filter to 10100101010.</a:t>
            </a:r>
            <a:endParaRPr lang="en-US" dirty="0"/>
          </a:p>
          <a:p>
            <a:r>
              <a:rPr lang="en-US" dirty="0" smtClean="0"/>
              <a:t>Lookup element y = 118 = 1</a:t>
            </a:r>
            <a:r>
              <a:rPr lang="en-US" dirty="0" smtClean="0">
                <a:solidFill>
                  <a:srgbClr val="FF0000"/>
                </a:solidFill>
              </a:rPr>
              <a:t>1</a:t>
            </a:r>
            <a:r>
              <a:rPr lang="en-US" dirty="0" smtClean="0"/>
              <a:t>1</a:t>
            </a:r>
            <a:r>
              <a:rPr lang="en-US" dirty="0" smtClean="0">
                <a:solidFill>
                  <a:srgbClr val="FF0000"/>
                </a:solidFill>
              </a:rPr>
              <a:t>0</a:t>
            </a:r>
            <a:r>
              <a:rPr lang="en-US" dirty="0" smtClean="0"/>
              <a:t>1</a:t>
            </a:r>
            <a:r>
              <a:rPr lang="en-US" dirty="0" smtClean="0">
                <a:solidFill>
                  <a:srgbClr val="FF0000"/>
                </a:solidFill>
              </a:rPr>
              <a:t>1</a:t>
            </a:r>
            <a:r>
              <a:rPr lang="en-US" dirty="0" smtClean="0"/>
              <a:t>0 (binary).</a:t>
            </a:r>
          </a:p>
          <a:p>
            <a:r>
              <a:rPr lang="en-US" dirty="0" smtClean="0"/>
              <a:t>h</a:t>
            </a:r>
            <a:r>
              <a:rPr lang="en-US" baseline="-25000" dirty="0" smtClean="0"/>
              <a:t>1</a:t>
            </a:r>
            <a:r>
              <a:rPr lang="en-US" dirty="0" smtClean="0"/>
              <a:t>(y) = 14 modulo 11 = 3.</a:t>
            </a:r>
          </a:p>
          <a:p>
            <a:r>
              <a:rPr lang="en-US" dirty="0" smtClean="0"/>
              <a:t>h</a:t>
            </a:r>
            <a:r>
              <a:rPr lang="en-US" baseline="-25000" dirty="0" smtClean="0"/>
              <a:t>2</a:t>
            </a:r>
            <a:r>
              <a:rPr lang="en-US" dirty="0" smtClean="0"/>
              <a:t>(y</a:t>
            </a:r>
            <a:r>
              <a:rPr lang="en-US" dirty="0"/>
              <a:t>) = </a:t>
            </a:r>
            <a:r>
              <a:rPr lang="en-US" dirty="0" smtClean="0"/>
              <a:t>5 </a:t>
            </a:r>
            <a:r>
              <a:rPr lang="en-US" dirty="0"/>
              <a:t>modulo 11 = </a:t>
            </a:r>
            <a:r>
              <a:rPr lang="en-US" dirty="0" smtClean="0"/>
              <a:t>5.</a:t>
            </a:r>
          </a:p>
          <a:p>
            <a:r>
              <a:rPr lang="en-US" dirty="0" smtClean="0"/>
              <a:t>Bit 5 is 1, but bit 3 is 0, so we are sure y is not in the set.</a:t>
            </a:r>
            <a:endParaRPr lang="en-US" dirty="0"/>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9</a:t>
            </a:fld>
            <a:endParaRPr lang="en-US"/>
          </a:p>
        </p:txBody>
      </p:sp>
    </p:spTree>
    <p:extLst>
      <p:ext uri="{BB962C8B-B14F-4D97-AF65-F5344CB8AC3E}">
        <p14:creationId xmlns:p14="http://schemas.microsoft.com/office/powerpoint/2010/main" val="264501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Jure Color Scheme">
      <a:dk1>
        <a:sysClr val="windowText" lastClr="000000"/>
      </a:dk1>
      <a:lt1>
        <a:sysClr val="window" lastClr="FFFFFF"/>
      </a:lt1>
      <a:dk2>
        <a:srgbClr val="5A6378"/>
      </a:dk2>
      <a:lt2>
        <a:srgbClr val="D4D4D6"/>
      </a:lt2>
      <a:accent1>
        <a:srgbClr val="F0AD00"/>
      </a:accent1>
      <a:accent2>
        <a:srgbClr val="7030A0"/>
      </a:accent2>
      <a:accent3>
        <a:srgbClr val="00B0F0"/>
      </a:accent3>
      <a:accent4>
        <a:srgbClr val="D60093"/>
      </a:accent4>
      <a:accent5>
        <a:srgbClr val="008000"/>
      </a:accent5>
      <a:accent6>
        <a:srgbClr val="FF6600"/>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cmpd="sng"/>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cmpd="sng"/>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13132</TotalTime>
  <Words>12746</Words>
  <Application>Microsoft Office PowerPoint</Application>
  <PresentationFormat>On-screen Show (4:3)</PresentationFormat>
  <Paragraphs>693</Paragraphs>
  <Slides>48</Slides>
  <Notes>39</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Module</vt:lpstr>
      <vt:lpstr>Bloom Filters Sampling Streams Counting Distinct Items Computing Moments</vt:lpstr>
      <vt:lpstr>Filtering Stream Content</vt:lpstr>
      <vt:lpstr>Role of the Bloom Filter</vt:lpstr>
      <vt:lpstr>Example: Filtering Chunks</vt:lpstr>
      <vt:lpstr>How a Bloom Filter Works</vt:lpstr>
      <vt:lpstr>Example: Bloom Filter</vt:lpstr>
      <vt:lpstr>Example – Continued</vt:lpstr>
      <vt:lpstr>Bloom Filter Lookup</vt:lpstr>
      <vt:lpstr>Example: Lookup</vt:lpstr>
      <vt:lpstr>Performance of Bloom Filters</vt:lpstr>
      <vt:lpstr>Throwing Darts</vt:lpstr>
      <vt:lpstr>Example: Throwing Darts</vt:lpstr>
      <vt:lpstr>What Doesn’t Work Sampling Based on Hash Values</vt:lpstr>
      <vt:lpstr>When Sampling Doesn’t Work</vt:lpstr>
      <vt:lpstr>Example: Unique Search Queries</vt:lpstr>
      <vt:lpstr>Sampling by Value</vt:lpstr>
      <vt:lpstr>Controlling the Sample Size</vt:lpstr>
      <vt:lpstr>Example: Fixed Sample Size</vt:lpstr>
      <vt:lpstr>Sampling  Key-Value Pairs</vt:lpstr>
      <vt:lpstr>Example: Salary Ranges</vt:lpstr>
      <vt:lpstr>Applications Flajolet-Martin Approximation Technique Generalization to Moments</vt:lpstr>
      <vt:lpstr>Counting Distinct Elements</vt:lpstr>
      <vt:lpstr>Applications</vt:lpstr>
      <vt:lpstr>Estimating Counts</vt:lpstr>
      <vt:lpstr>Flajolet-Martin Approach</vt:lpstr>
      <vt:lpstr>Why It Works</vt:lpstr>
      <vt:lpstr>Why It Works – (2)</vt:lpstr>
      <vt:lpstr>Why It Doesn’t Work</vt:lpstr>
      <vt:lpstr>Solution</vt:lpstr>
      <vt:lpstr>Neighborhood of Distance d Recursive Algorithm for Neighborhoods Approximate Neighborhood Count</vt:lpstr>
      <vt:lpstr>Neighbors and Neighborhoods</vt:lpstr>
      <vt:lpstr>Example: Neighborhoods</vt:lpstr>
      <vt:lpstr>Why Neighborhoods?</vt:lpstr>
      <vt:lpstr>Algorithm for Finding Neighborhoods</vt:lpstr>
      <vt:lpstr>Approximate Algorithm for Neighborhood Sizes</vt:lpstr>
      <vt:lpstr>Approximate Algorithm – (2)</vt:lpstr>
      <vt:lpstr>Approximate Algorithm – (3)</vt:lpstr>
      <vt:lpstr>Surprise Numbers AMS Algorithm</vt:lpstr>
      <vt:lpstr>Generalization: Moments</vt:lpstr>
      <vt:lpstr>Special Cases</vt:lpstr>
      <vt:lpstr>Example: Surprise Number</vt:lpstr>
      <vt:lpstr>AMS Method</vt:lpstr>
      <vt:lpstr>One Random Variable</vt:lpstr>
      <vt:lpstr>Expected Value of X</vt:lpstr>
      <vt:lpstr>Problem: Streams Never End</vt:lpstr>
      <vt:lpstr>Fixups</vt:lpstr>
      <vt:lpstr>Solution to (2)</vt:lpstr>
      <vt:lpstr>Final Remarks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Jeff</cp:lastModifiedBy>
  <cp:revision>641</cp:revision>
  <dcterms:created xsi:type="dcterms:W3CDTF">2009-06-12T17:14:38Z</dcterms:created>
  <dcterms:modified xsi:type="dcterms:W3CDTF">2016-03-01T01:40:17Z</dcterms:modified>
</cp:coreProperties>
</file>