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375" r:id="rId2"/>
    <p:sldId id="383" r:id="rId3"/>
    <p:sldId id="384" r:id="rId4"/>
    <p:sldId id="385" r:id="rId5"/>
    <p:sldId id="387" r:id="rId6"/>
    <p:sldId id="376" r:id="rId7"/>
    <p:sldId id="377" r:id="rId8"/>
    <p:sldId id="378" r:id="rId9"/>
    <p:sldId id="379" r:id="rId10"/>
    <p:sldId id="380" r:id="rId11"/>
    <p:sldId id="381" r:id="rId12"/>
    <p:sldId id="38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78" d="100"/>
          <a:sy n="78" d="100"/>
        </p:scale>
        <p:origin x="159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114E5BA-789D-4451-B215-64913D6D0B6B}" type="datetimeFigureOut">
              <a:rPr lang="en-US" smtClean="0"/>
              <a:pPr/>
              <a:t>4/14/2024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1085E54-AAD2-41BA-A325-A64572D985F0}"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14E5BA-789D-4451-B215-64913D6D0B6B}"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85E54-AAD2-41BA-A325-A64572D985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14E5BA-789D-4451-B215-64913D6D0B6B}"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85E54-AAD2-41BA-A325-A64572D985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14E5BA-789D-4451-B215-64913D6D0B6B}"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85E54-AAD2-41BA-A325-A64572D985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114E5BA-789D-4451-B215-64913D6D0B6B}" type="datetimeFigureOut">
              <a:rPr lang="en-US" smtClean="0"/>
              <a:pPr/>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85E54-AAD2-41BA-A325-A64572D985F0}"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114E5BA-789D-4451-B215-64913D6D0B6B}"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85E54-AAD2-41BA-A325-A64572D985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114E5BA-789D-4451-B215-64913D6D0B6B}" type="datetimeFigureOut">
              <a:rPr lang="en-US" smtClean="0"/>
              <a:pPr/>
              <a:t>4/14/2024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85E54-AAD2-41BA-A325-A64572D985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114E5BA-789D-4451-B215-64913D6D0B6B}" type="datetimeFigureOut">
              <a:rPr lang="en-US" smtClean="0"/>
              <a:pPr/>
              <a:t>4/14/2024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85E54-AAD2-41BA-A325-A64572D985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114E5BA-789D-4451-B215-64913D6D0B6B}" type="datetimeFigureOut">
              <a:rPr lang="en-US" smtClean="0"/>
              <a:pPr/>
              <a:t>4/14/2024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85E54-AAD2-41BA-A325-A64572D985F0}"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114E5BA-789D-4451-B215-64913D6D0B6B}"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85E54-AAD2-41BA-A325-A64572D985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114E5BA-789D-4451-B215-64913D6D0B6B}" type="datetimeFigureOut">
              <a:rPr lang="en-US" smtClean="0"/>
              <a:pPr/>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85E54-AAD2-41BA-A325-A64572D985F0}"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114E5BA-789D-4451-B215-64913D6D0B6B}" type="datetimeFigureOut">
              <a:rPr lang="en-US" smtClean="0"/>
              <a:pPr/>
              <a:t>4/14/2024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1085E54-AAD2-41BA-A325-A64572D985F0}"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675C-6CED-0C0C-6CAD-4CFC8A0BAE80}"/>
              </a:ext>
            </a:extLst>
          </p:cNvPr>
          <p:cNvSpPr>
            <a:spLocks noGrp="1"/>
          </p:cNvSpPr>
          <p:nvPr>
            <p:ph type="title"/>
          </p:nvPr>
        </p:nvSpPr>
        <p:spPr/>
        <p:txBody>
          <a:bodyPr/>
          <a:lstStyle/>
          <a:p>
            <a:r>
              <a:rPr lang="en-IN" dirty="0"/>
              <a:t> TOPICS FOR DISCUSSION</a:t>
            </a:r>
          </a:p>
        </p:txBody>
      </p:sp>
      <p:sp>
        <p:nvSpPr>
          <p:cNvPr id="3" name="Content Placeholder 2">
            <a:extLst>
              <a:ext uri="{FF2B5EF4-FFF2-40B4-BE49-F238E27FC236}">
                <a16:creationId xmlns:a16="http://schemas.microsoft.com/office/drawing/2014/main" id="{13057DCC-D949-F4BB-F6B6-6049797CDE1B}"/>
              </a:ext>
            </a:extLst>
          </p:cNvPr>
          <p:cNvSpPr>
            <a:spLocks noGrp="1"/>
          </p:cNvSpPr>
          <p:nvPr>
            <p:ph idx="1"/>
          </p:nvPr>
        </p:nvSpPr>
        <p:spPr/>
        <p:txBody>
          <a:bodyPr>
            <a:normAutofit lnSpcReduction="10000"/>
          </a:bodyPr>
          <a:lstStyle/>
          <a:p>
            <a:pPr marL="342900" lvl="0" indent="-342900" algn="just">
              <a:lnSpc>
                <a:spcPct val="115000"/>
              </a:lnSpc>
              <a:spcAft>
                <a:spcPts val="1000"/>
              </a:spcAft>
              <a:buFont typeface="Symbol" panose="05050102010706020507" pitchFamily="18" charset="2"/>
              <a:buChar char=""/>
            </a:pPr>
            <a:r>
              <a:rPr lang="en-US" sz="2800" b="1" dirty="0">
                <a:ln w="22225">
                  <a:solidFill>
                    <a:schemeClr val="accent2"/>
                  </a:solidFill>
                  <a:prstDash val="solid"/>
                </a:ln>
                <a:solidFill>
                  <a:schemeClr val="accent2">
                    <a:lumMod val="40000"/>
                    <a:lumOff val="60000"/>
                  </a:schemeClr>
                </a:solidFill>
                <a:latin typeface="Calibri" panose="020F0502020204030204" pitchFamily="34" charset="0"/>
                <a:ea typeface="Calibri" panose="020F0502020204030204" pitchFamily="34" charset="0"/>
                <a:cs typeface="LucidaSansUnicode,Bold"/>
              </a:rPr>
              <a:t>Monetary Policy (By RBI) &amp; Fiscal Policy (Central Govt)</a:t>
            </a:r>
          </a:p>
          <a:p>
            <a:pPr marL="342900" lvl="0" indent="-342900" algn="just">
              <a:lnSpc>
                <a:spcPct val="115000"/>
              </a:lnSpc>
              <a:spcAft>
                <a:spcPts val="100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LucidaSansUnicode,Bold"/>
              </a:rPr>
              <a:t>RBI</a:t>
            </a:r>
            <a:r>
              <a:rPr lang="en-US" sz="2800" dirty="0">
                <a:latin typeface="Calibri" panose="020F0502020204030204" pitchFamily="34" charset="0"/>
                <a:ea typeface="Calibri" panose="020F0502020204030204" pitchFamily="34" charset="0"/>
                <a:cs typeface="LucidaSansUnicode,Bold"/>
              </a:rPr>
              <a:t>’s main role is inflation control &amp; Liquidity management (money supply)</a:t>
            </a:r>
            <a:endParaRPr lang="en-US" sz="2800" dirty="0">
              <a:effectLst/>
              <a:latin typeface="Calibri" panose="020F0502020204030204" pitchFamily="34" charset="0"/>
              <a:ea typeface="Calibri" panose="020F0502020204030204" pitchFamily="34" charset="0"/>
              <a:cs typeface="LucidaSansUnicode,Bold"/>
            </a:endParaRPr>
          </a:p>
          <a:p>
            <a:pPr marL="342900" lvl="0" indent="-342900" algn="just">
              <a:lnSpc>
                <a:spcPct val="115000"/>
              </a:lnSpc>
              <a:spcAft>
                <a:spcPts val="100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LucidaSansUnicode,Bold"/>
              </a:rPr>
              <a:t>CRR – Cash Reserve Ratio</a:t>
            </a:r>
          </a:p>
          <a:p>
            <a:pPr marL="342900" lvl="0" indent="-342900" algn="just">
              <a:lnSpc>
                <a:spcPct val="115000"/>
              </a:lnSpc>
              <a:spcAft>
                <a:spcPts val="100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LucidaSansUnicode,Bold"/>
              </a:rPr>
              <a:t>SLR – Statutory Liquidity Ratio</a:t>
            </a:r>
          </a:p>
          <a:p>
            <a:pPr marL="342900" lvl="0" indent="-342900" algn="just">
              <a:lnSpc>
                <a:spcPct val="115000"/>
              </a:lnSpc>
              <a:spcAft>
                <a:spcPts val="100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LucidaSansUnicode,Bold"/>
              </a:rPr>
              <a:t>REPO – Repurchase Option</a:t>
            </a:r>
          </a:p>
          <a:p>
            <a:pPr marL="342900" lvl="0" indent="-342900" algn="just">
              <a:lnSpc>
                <a:spcPct val="115000"/>
              </a:lnSpc>
              <a:spcAft>
                <a:spcPts val="1000"/>
              </a:spcAft>
              <a:buFont typeface="Symbol" panose="05050102010706020507" pitchFamily="18" charset="2"/>
              <a:buChar char=""/>
            </a:pPr>
            <a:r>
              <a:rPr lang="en-US" sz="2800" dirty="0">
                <a:latin typeface="Calibri" panose="020F0502020204030204" pitchFamily="34" charset="0"/>
                <a:ea typeface="Calibri" panose="020F0502020204030204" pitchFamily="34" charset="0"/>
                <a:cs typeface="LucidaSansUnicode,Bold"/>
              </a:rPr>
              <a:t>REVERSE REPO</a:t>
            </a:r>
            <a:endParaRPr lang="en-US" sz="2800" dirty="0">
              <a:effectLst/>
              <a:latin typeface="Calibri" panose="020F0502020204030204" pitchFamily="34" charset="0"/>
              <a:ea typeface="Calibri" panose="020F0502020204030204" pitchFamily="34" charset="0"/>
              <a:cs typeface="LucidaSansUnicode,Bold"/>
            </a:endParaRPr>
          </a:p>
        </p:txBody>
      </p:sp>
    </p:spTree>
    <p:extLst>
      <p:ext uri="{BB962C8B-B14F-4D97-AF65-F5344CB8AC3E}">
        <p14:creationId xmlns:p14="http://schemas.microsoft.com/office/powerpoint/2010/main" val="90995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16DA2F-3066-3ABD-1CB0-21954B4B7C4A}"/>
              </a:ext>
            </a:extLst>
          </p:cNvPr>
          <p:cNvPicPr>
            <a:picLocks noGrp="1" noChangeAspect="1"/>
          </p:cNvPicPr>
          <p:nvPr>
            <p:ph idx="1"/>
          </p:nvPr>
        </p:nvPicPr>
        <p:blipFill>
          <a:blip r:embed="rId2"/>
          <a:stretch>
            <a:fillRect/>
          </a:stretch>
        </p:blipFill>
        <p:spPr>
          <a:xfrm>
            <a:off x="381000" y="114300"/>
            <a:ext cx="8382000" cy="6438900"/>
          </a:xfrm>
          <a:prstGeom prst="rect">
            <a:avLst/>
          </a:prstGeom>
        </p:spPr>
      </p:pic>
    </p:spTree>
    <p:extLst>
      <p:ext uri="{BB962C8B-B14F-4D97-AF65-F5344CB8AC3E}">
        <p14:creationId xmlns:p14="http://schemas.microsoft.com/office/powerpoint/2010/main" val="74876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228B1-45A0-171C-1569-788B45ED5ECB}"/>
              </a:ext>
            </a:extLst>
          </p:cNvPr>
          <p:cNvSpPr>
            <a:spLocks noGrp="1"/>
          </p:cNvSpPr>
          <p:nvPr>
            <p:ph type="title"/>
          </p:nvPr>
        </p:nvSpPr>
        <p:spPr/>
        <p:txBody>
          <a:bodyPr/>
          <a:lstStyle/>
          <a:p>
            <a:pPr algn="ctr"/>
            <a:r>
              <a:rPr lang="en-IN" dirty="0"/>
              <a:t>SLR</a:t>
            </a:r>
          </a:p>
        </p:txBody>
      </p:sp>
      <p:sp>
        <p:nvSpPr>
          <p:cNvPr id="3" name="Content Placeholder 2">
            <a:extLst>
              <a:ext uri="{FF2B5EF4-FFF2-40B4-BE49-F238E27FC236}">
                <a16:creationId xmlns:a16="http://schemas.microsoft.com/office/drawing/2014/main" id="{875B9B31-EFF2-5C56-16DC-962CC7F73CFA}"/>
              </a:ext>
            </a:extLst>
          </p:cNvPr>
          <p:cNvSpPr>
            <a:spLocks noGrp="1"/>
          </p:cNvSpPr>
          <p:nvPr>
            <p:ph idx="1"/>
          </p:nvPr>
        </p:nvSpPr>
        <p:spPr/>
        <p:txBody>
          <a:bodyPr>
            <a:normAutofit fontScale="40000" lnSpcReduction="20000"/>
          </a:bodyPr>
          <a:lstStyle/>
          <a:p>
            <a:endParaRPr lang="en-US" b="0" i="0" dirty="0">
              <a:solidFill>
                <a:srgbClr val="000000"/>
              </a:solidFill>
              <a:effectLst/>
              <a:latin typeface="Open Sans" panose="020B0606030504020204" pitchFamily="34" charset="0"/>
            </a:endParaRPr>
          </a:p>
          <a:p>
            <a:r>
              <a:rPr lang="en-US" b="0" i="0" dirty="0">
                <a:solidFill>
                  <a:srgbClr val="000000"/>
                </a:solidFill>
                <a:effectLst/>
                <a:latin typeface="Open Sans" panose="020B0606030504020204" pitchFamily="34" charset="0"/>
              </a:rPr>
              <a:t>Every Scheduled commercial bank(SCB) in India is required to maintain a minimum proportion of their Net Demand and Time Liabilities as liquid assets in:</a:t>
            </a:r>
          </a:p>
          <a:p>
            <a:r>
              <a:rPr lang="en-US" b="0" i="0" dirty="0">
                <a:solidFill>
                  <a:srgbClr val="000000"/>
                </a:solidFill>
                <a:effectLst/>
                <a:latin typeface="Open Sans" panose="020B0606030504020204" pitchFamily="34" charset="0"/>
              </a:rPr>
              <a:t>cash, or in gold valued at a price not exceeding the current market price, or</a:t>
            </a:r>
          </a:p>
          <a:p>
            <a:r>
              <a:rPr lang="en-US" dirty="0">
                <a:solidFill>
                  <a:srgbClr val="000000"/>
                </a:solidFill>
                <a:latin typeface="Open Sans" panose="020B0606030504020204" pitchFamily="34" charset="0"/>
              </a:rPr>
              <a:t>I</a:t>
            </a:r>
            <a:r>
              <a:rPr lang="en-US" b="0" i="0" dirty="0">
                <a:solidFill>
                  <a:srgbClr val="000000"/>
                </a:solidFill>
                <a:effectLst/>
                <a:latin typeface="Open Sans" panose="020B0606030504020204" pitchFamily="34" charset="0"/>
              </a:rPr>
              <a:t>n unencumbered investment in the following instruments: </a:t>
            </a:r>
          </a:p>
          <a:p>
            <a:r>
              <a:rPr lang="en-US" b="0" i="0" dirty="0">
                <a:solidFill>
                  <a:srgbClr val="000000"/>
                </a:solidFill>
                <a:effectLst/>
                <a:latin typeface="Open Sans" panose="020B0606030504020204" pitchFamily="34" charset="0"/>
              </a:rPr>
              <a:t>Treasury Bills of the Government of India; State Development Loans (SDLs); any other instrument as may be notified by the Reserve Bank of India </a:t>
            </a:r>
          </a:p>
          <a:p>
            <a:r>
              <a:rPr lang="en-US" b="0" i="0" dirty="0">
                <a:solidFill>
                  <a:srgbClr val="000000"/>
                </a:solidFill>
                <a:effectLst/>
                <a:latin typeface="Open Sans" panose="020B0606030504020204" pitchFamily="34" charset="0"/>
              </a:rPr>
              <a:t>Maximum limit of SLR is 40%</a:t>
            </a:r>
          </a:p>
          <a:p>
            <a:endParaRPr lang="en-US" dirty="0">
              <a:solidFill>
                <a:srgbClr val="000000"/>
              </a:solidFill>
              <a:latin typeface="Open Sans" panose="020B0606030504020204" pitchFamily="34" charset="0"/>
            </a:endParaRPr>
          </a:p>
          <a:p>
            <a:pPr algn="l">
              <a:buFont typeface="+mj-lt"/>
              <a:buAutoNum type="arabicPeriod"/>
            </a:pPr>
            <a:r>
              <a:rPr lang="en-GB" b="1" i="0" dirty="0">
                <a:solidFill>
                  <a:srgbClr val="0D0D0D"/>
                </a:solidFill>
                <a:effectLst/>
                <a:highlight>
                  <a:srgbClr val="FFFFFF"/>
                </a:highlight>
                <a:latin typeface="Söhne"/>
              </a:rPr>
              <a:t>What is SLR?</a:t>
            </a:r>
            <a:r>
              <a:rPr lang="en-GB" b="0" i="0" dirty="0">
                <a:solidFill>
                  <a:srgbClr val="0D0D0D"/>
                </a:solidFill>
                <a:effectLst/>
                <a:highlight>
                  <a:srgbClr val="FFFFFF"/>
                </a:highlight>
                <a:latin typeface="Söhne"/>
              </a:rPr>
              <a:t> It's like a safety net for banks. They need to keep some of their money in assets that can be quickly turned into cash. This ensures that banks have enough money on hand to meet the demands of their customers, like withdrawals.</a:t>
            </a:r>
          </a:p>
          <a:p>
            <a:pPr algn="l">
              <a:buFont typeface="+mj-lt"/>
              <a:buAutoNum type="arabicPeriod"/>
            </a:pPr>
            <a:r>
              <a:rPr lang="en-GB" b="1" i="0" dirty="0">
                <a:solidFill>
                  <a:srgbClr val="0D0D0D"/>
                </a:solidFill>
                <a:effectLst/>
                <a:highlight>
                  <a:srgbClr val="FFFFFF"/>
                </a:highlight>
                <a:latin typeface="Söhne"/>
              </a:rPr>
              <a:t>What assets can banks use for SLR?</a:t>
            </a:r>
            <a:r>
              <a:rPr lang="en-GB" b="0" i="0" dirty="0">
                <a:solidFill>
                  <a:srgbClr val="0D0D0D"/>
                </a:solidFill>
                <a:effectLst/>
                <a:highlight>
                  <a:srgbClr val="FFFFFF"/>
                </a:highlight>
                <a:latin typeface="Söhne"/>
              </a:rPr>
              <a:t> They can keep their money in different forms: cash, gold, or specific types of investments like Treasury Bills of the Government of India, State Development Loans, or other assets approved by the RBI.</a:t>
            </a:r>
          </a:p>
          <a:p>
            <a:pPr algn="l">
              <a:buFont typeface="+mj-lt"/>
              <a:buAutoNum type="arabicPeriod"/>
            </a:pPr>
            <a:r>
              <a:rPr lang="en-GB" b="1" i="0" dirty="0">
                <a:solidFill>
                  <a:srgbClr val="0D0D0D"/>
                </a:solidFill>
                <a:effectLst/>
                <a:highlight>
                  <a:srgbClr val="FFFFFF"/>
                </a:highlight>
                <a:latin typeface="Söhne"/>
              </a:rPr>
              <a:t>Why does RBI set SLR?</a:t>
            </a:r>
            <a:r>
              <a:rPr lang="en-GB" b="0" i="0" dirty="0">
                <a:solidFill>
                  <a:srgbClr val="0D0D0D"/>
                </a:solidFill>
                <a:effectLst/>
                <a:highlight>
                  <a:srgbClr val="FFFFFF"/>
                </a:highlight>
                <a:latin typeface="Söhne"/>
              </a:rPr>
              <a:t> It's a way to make sure banks stay stable and can handle any sudden financial stress. By having enough liquid assets, banks can avoid running out of cash during tough times.</a:t>
            </a:r>
          </a:p>
          <a:p>
            <a:pPr algn="l">
              <a:buFont typeface="+mj-lt"/>
              <a:buAutoNum type="arabicPeriod"/>
            </a:pPr>
            <a:r>
              <a:rPr lang="en-GB" b="1" i="0" dirty="0">
                <a:solidFill>
                  <a:srgbClr val="0D0D0D"/>
                </a:solidFill>
                <a:effectLst/>
                <a:highlight>
                  <a:srgbClr val="FFFFFF"/>
                </a:highlight>
                <a:latin typeface="Söhne"/>
              </a:rPr>
              <a:t>What's the maximum limit of SLR?</a:t>
            </a:r>
            <a:r>
              <a:rPr lang="en-GB" b="0" i="0" dirty="0">
                <a:solidFill>
                  <a:srgbClr val="0D0D0D"/>
                </a:solidFill>
                <a:effectLst/>
                <a:highlight>
                  <a:srgbClr val="FFFFFF"/>
                </a:highlight>
                <a:latin typeface="Söhne"/>
              </a:rPr>
              <a:t> RBI sets a maximum limit, which is currently 40%. This means banks can't put more than 40% of their total funds into these liquid assets. </a:t>
            </a:r>
            <a:r>
              <a:rPr lang="en-GB" b="0" i="0">
                <a:solidFill>
                  <a:srgbClr val="0D0D0D"/>
                </a:solidFill>
                <a:effectLst/>
                <a:highlight>
                  <a:srgbClr val="FFFFFF"/>
                </a:highlight>
                <a:latin typeface="Söhne"/>
              </a:rPr>
              <a:t>They still need to use the rest of their money for lending and other banking activities</a:t>
            </a:r>
          </a:p>
          <a:p>
            <a:endParaRPr lang="en-US" b="0" i="0" dirty="0">
              <a:solidFill>
                <a:srgbClr val="000000"/>
              </a:solidFill>
              <a:effectLst/>
              <a:latin typeface="Open Sans" panose="020B0606030504020204" pitchFamily="34" charset="0"/>
            </a:endParaRPr>
          </a:p>
          <a:p>
            <a:endParaRPr lang="en-US" dirty="0">
              <a:solidFill>
                <a:srgbClr val="000000"/>
              </a:solidFill>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dirty="0">
              <a:solidFill>
                <a:srgbClr val="000000"/>
              </a:solidFill>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dirty="0">
              <a:solidFill>
                <a:srgbClr val="000000"/>
              </a:solidFill>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dirty="0">
              <a:solidFill>
                <a:srgbClr val="000000"/>
              </a:solidFill>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425978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2A6C-4516-AEBB-4054-897BDDE26964}"/>
              </a:ext>
            </a:extLst>
          </p:cNvPr>
          <p:cNvSpPr>
            <a:spLocks noGrp="1"/>
          </p:cNvSpPr>
          <p:nvPr>
            <p:ph type="title"/>
          </p:nvPr>
        </p:nvSpPr>
        <p:spPr/>
        <p:txBody>
          <a:bodyPr>
            <a:normAutofit/>
          </a:bodyPr>
          <a:lstStyle/>
          <a:p>
            <a:r>
              <a:rPr lang="en-IN" sz="3200" dirty="0"/>
              <a:t>Current CRR, SLR, REPO &amp; REVERSE REPO</a:t>
            </a:r>
          </a:p>
        </p:txBody>
      </p:sp>
      <p:sp>
        <p:nvSpPr>
          <p:cNvPr id="3" name="Content Placeholder 2">
            <a:extLst>
              <a:ext uri="{FF2B5EF4-FFF2-40B4-BE49-F238E27FC236}">
                <a16:creationId xmlns:a16="http://schemas.microsoft.com/office/drawing/2014/main" id="{CD5EB7E4-B1F7-5B83-0CB7-450E9D129075}"/>
              </a:ext>
            </a:extLst>
          </p:cNvPr>
          <p:cNvSpPr>
            <a:spLocks noGrp="1"/>
          </p:cNvSpPr>
          <p:nvPr>
            <p:ph idx="1"/>
          </p:nvPr>
        </p:nvSpPr>
        <p:spPr/>
        <p:txBody>
          <a:bodyPr/>
          <a:lstStyle/>
          <a:p>
            <a:endParaRPr lang="en-IN" dirty="0"/>
          </a:p>
          <a:p>
            <a:r>
              <a:rPr lang="en-IN" dirty="0"/>
              <a:t>CRR			4.50%</a:t>
            </a:r>
          </a:p>
          <a:p>
            <a:endParaRPr lang="en-IN" dirty="0"/>
          </a:p>
          <a:p>
            <a:r>
              <a:rPr lang="en-IN" dirty="0"/>
              <a:t>SLR			18%</a:t>
            </a:r>
          </a:p>
          <a:p>
            <a:endParaRPr lang="en-IN" dirty="0"/>
          </a:p>
          <a:p>
            <a:r>
              <a:rPr lang="en-IN" dirty="0"/>
              <a:t>REPO			6.50%</a:t>
            </a:r>
          </a:p>
          <a:p>
            <a:endParaRPr lang="en-IN" dirty="0"/>
          </a:p>
          <a:p>
            <a:r>
              <a:rPr lang="en-IN" dirty="0"/>
              <a:t>REVERSE REPO	3.35%</a:t>
            </a:r>
          </a:p>
        </p:txBody>
      </p:sp>
    </p:spTree>
    <p:extLst>
      <p:ext uri="{BB962C8B-B14F-4D97-AF65-F5344CB8AC3E}">
        <p14:creationId xmlns:p14="http://schemas.microsoft.com/office/powerpoint/2010/main" val="1776792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3CA9F8FE-BA1A-0540-B650-6007DDD8456B}"/>
              </a:ext>
            </a:extLst>
          </p:cNvPr>
          <p:cNvSpPr>
            <a:spLocks noGrp="1"/>
          </p:cNvSpPr>
          <p:nvPr>
            <p:ph idx="1"/>
          </p:nvPr>
        </p:nvSpPr>
        <p:spPr>
          <a:xfrm>
            <a:off x="990600" y="381000"/>
            <a:ext cx="7943850" cy="5867400"/>
          </a:xfrm>
          <a:prstGeom prst="rect">
            <a:avLst/>
          </a:prstGeom>
          <a:blipFill>
            <a:blip r:embed="rId2" cstate="print"/>
            <a:stretch>
              <a:fillRect/>
            </a:stretch>
          </a:blipFill>
        </p:spPr>
        <p:txBody>
          <a:bodyPr wrap="square" lIns="0" tIns="0" rIns="0" bIns="0" rtlCol="0"/>
          <a:lstStyle/>
          <a:p>
            <a:pPr algn="ctr"/>
            <a:endParaRPr lang="en-IN" sz="1200" dirty="0"/>
          </a:p>
          <a:p>
            <a:pPr algn="ctr"/>
            <a:r>
              <a:rPr lang="en-IN" dirty="0"/>
              <a:t>FISCAL &amp; MONETARY POLICY</a:t>
            </a:r>
          </a:p>
        </p:txBody>
      </p:sp>
    </p:spTree>
    <p:extLst>
      <p:ext uri="{BB962C8B-B14F-4D97-AF65-F5344CB8AC3E}">
        <p14:creationId xmlns:p14="http://schemas.microsoft.com/office/powerpoint/2010/main" val="374285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AF07-3F44-0BA6-8687-75BBF3024C40}"/>
              </a:ext>
            </a:extLst>
          </p:cNvPr>
          <p:cNvSpPr>
            <a:spLocks noGrp="1"/>
          </p:cNvSpPr>
          <p:nvPr>
            <p:ph type="title"/>
          </p:nvPr>
        </p:nvSpPr>
        <p:spPr/>
        <p:txBody>
          <a:bodyPr/>
          <a:lstStyle/>
          <a:p>
            <a:r>
              <a:rPr lang="en-IN" dirty="0"/>
              <a:t>Monetary Policy</a:t>
            </a:r>
          </a:p>
        </p:txBody>
      </p:sp>
      <p:sp>
        <p:nvSpPr>
          <p:cNvPr id="3" name="Content Placeholder 2">
            <a:extLst>
              <a:ext uri="{FF2B5EF4-FFF2-40B4-BE49-F238E27FC236}">
                <a16:creationId xmlns:a16="http://schemas.microsoft.com/office/drawing/2014/main" id="{6E60C192-AC57-7D42-5A43-58B1C1C1D3D1}"/>
              </a:ext>
            </a:extLst>
          </p:cNvPr>
          <p:cNvSpPr>
            <a:spLocks noGrp="1"/>
          </p:cNvSpPr>
          <p:nvPr>
            <p:ph idx="1"/>
          </p:nvPr>
        </p:nvSpPr>
        <p:spPr/>
        <p:txBody>
          <a:bodyPr/>
          <a:lstStyle/>
          <a:p>
            <a:endParaRPr lang="en-US" spc="-5" dirty="0">
              <a:latin typeface="Calibri" panose="020F0502020204030204" pitchFamily="34" charset="0"/>
              <a:ea typeface="Calibri" panose="020F0502020204030204" pitchFamily="34" charset="0"/>
              <a:cs typeface="Calibri" panose="020F0502020204030204" pitchFamily="34" charset="0"/>
            </a:endParaRPr>
          </a:p>
          <a:p>
            <a:r>
              <a:rPr lang="en-US" spc="-5">
                <a:latin typeface="Calibri" panose="020F0502020204030204" pitchFamily="34" charset="0"/>
                <a:ea typeface="Calibri" panose="020F0502020204030204" pitchFamily="34" charset="0"/>
                <a:cs typeface="Calibri" panose="020F0502020204030204" pitchFamily="34" charset="0"/>
              </a:rPr>
              <a:t>The </a:t>
            </a:r>
            <a:r>
              <a:rPr lang="en-US" spc="-20" dirty="0">
                <a:latin typeface="Calibri" panose="020F0502020204030204" pitchFamily="34" charset="0"/>
                <a:ea typeface="Calibri" panose="020F0502020204030204" pitchFamily="34" charset="0"/>
                <a:cs typeface="Calibri" panose="020F0502020204030204" pitchFamily="34" charset="0"/>
              </a:rPr>
              <a:t>central </a:t>
            </a:r>
            <a:r>
              <a:rPr lang="en-US" spc="-5" dirty="0">
                <a:latin typeface="Calibri" panose="020F0502020204030204" pitchFamily="34" charset="0"/>
                <a:ea typeface="Calibri" panose="020F0502020204030204" pitchFamily="34" charset="0"/>
                <a:cs typeface="Calibri" panose="020F0502020204030204" pitchFamily="34" charset="0"/>
              </a:rPr>
              <a:t>bank </a:t>
            </a:r>
            <a:r>
              <a:rPr lang="en-US" dirty="0">
                <a:latin typeface="Calibri" panose="020F0502020204030204" pitchFamily="34" charset="0"/>
                <a:ea typeface="Calibri" panose="020F0502020204030204" pitchFamily="34" charset="0"/>
                <a:cs typeface="Calibri" panose="020F0502020204030204" pitchFamily="34" charset="0"/>
              </a:rPr>
              <a:t>(RBI)  </a:t>
            </a:r>
            <a:r>
              <a:rPr lang="en-US" spc="-25" dirty="0">
                <a:latin typeface="Calibri" panose="020F0502020204030204" pitchFamily="34" charset="0"/>
                <a:ea typeface="Calibri" panose="020F0502020204030204" pitchFamily="34" charset="0"/>
                <a:cs typeface="Calibri" panose="020F0502020204030204" pitchFamily="34" charset="0"/>
              </a:rPr>
              <a:t>to </a:t>
            </a:r>
            <a:r>
              <a:rPr lang="en-US" spc="-20" dirty="0">
                <a:latin typeface="Calibri" panose="020F0502020204030204" pitchFamily="34" charset="0"/>
                <a:ea typeface="Calibri" panose="020F0502020204030204" pitchFamily="34" charset="0"/>
                <a:cs typeface="Calibri" panose="020F0502020204030204" pitchFamily="34" charset="0"/>
              </a:rPr>
              <a:t>control </a:t>
            </a:r>
            <a:r>
              <a:rPr lang="en-US" dirty="0">
                <a:latin typeface="Calibri" panose="020F0502020204030204" pitchFamily="34" charset="0"/>
                <a:ea typeface="Calibri" panose="020F0502020204030204" pitchFamily="34" charset="0"/>
                <a:cs typeface="Calibri" panose="020F0502020204030204" pitchFamily="34" charset="0"/>
              </a:rPr>
              <a:t>and </a:t>
            </a:r>
            <a:r>
              <a:rPr lang="en-US" spc="-15" dirty="0">
                <a:latin typeface="Calibri" panose="020F0502020204030204" pitchFamily="34" charset="0"/>
                <a:ea typeface="Calibri" panose="020F0502020204030204" pitchFamily="34" charset="0"/>
                <a:cs typeface="Calibri" panose="020F0502020204030204" pitchFamily="34" charset="0"/>
              </a:rPr>
              <a:t>regulate </a:t>
            </a:r>
            <a:r>
              <a:rPr lang="en-US" spc="-5" dirty="0">
                <a:latin typeface="Calibri" panose="020F0502020204030204" pitchFamily="34" charset="0"/>
                <a:ea typeface="Calibri" panose="020F0502020204030204" pitchFamily="34" charset="0"/>
                <a:cs typeface="Calibri" panose="020F0502020204030204" pitchFamily="34" charset="0"/>
              </a:rPr>
              <a:t>the </a:t>
            </a:r>
            <a:r>
              <a:rPr lang="en-US" spc="-65" dirty="0">
                <a:latin typeface="Calibri" panose="020F0502020204030204" pitchFamily="34" charset="0"/>
                <a:ea typeface="Calibri" panose="020F0502020204030204" pitchFamily="34" charset="0"/>
                <a:cs typeface="Calibri" panose="020F0502020204030204" pitchFamily="34" charset="0"/>
              </a:rPr>
              <a:t>SUPPLY </a:t>
            </a:r>
            <a:r>
              <a:rPr lang="en-US" dirty="0">
                <a:latin typeface="Calibri" panose="020F0502020204030204" pitchFamily="34" charset="0"/>
                <a:ea typeface="Calibri" panose="020F0502020204030204" pitchFamily="34" charset="0"/>
                <a:cs typeface="Calibri" panose="020F0502020204030204" pitchFamily="34" charset="0"/>
              </a:rPr>
              <a:t>OF</a:t>
            </a:r>
            <a:r>
              <a:rPr lang="en-US" spc="-484" dirty="0">
                <a:latin typeface="Calibri" panose="020F0502020204030204" pitchFamily="34" charset="0"/>
                <a:ea typeface="Calibri" panose="020F0502020204030204" pitchFamily="34" charset="0"/>
                <a:cs typeface="Calibri" panose="020F0502020204030204" pitchFamily="34" charset="0"/>
              </a:rPr>
              <a:t> </a:t>
            </a:r>
            <a:r>
              <a:rPr lang="en-US" spc="-5" dirty="0">
                <a:latin typeface="Calibri" panose="020F0502020204030204" pitchFamily="34" charset="0"/>
                <a:ea typeface="Calibri" panose="020F0502020204030204" pitchFamily="34" charset="0"/>
                <a:cs typeface="Calibri" panose="020F0502020204030204" pitchFamily="34" charset="0"/>
              </a:rPr>
              <a:t>MONEY  </a:t>
            </a:r>
            <a:r>
              <a:rPr lang="en-US" dirty="0">
                <a:latin typeface="Calibri" panose="020F0502020204030204" pitchFamily="34" charset="0"/>
                <a:ea typeface="Calibri" panose="020F0502020204030204" pitchFamily="34" charset="0"/>
                <a:cs typeface="Calibri" panose="020F0502020204030204" pitchFamily="34" charset="0"/>
              </a:rPr>
              <a:t>with </a:t>
            </a:r>
            <a:r>
              <a:rPr lang="en-US" spc="-5" dirty="0">
                <a:latin typeface="Calibri" panose="020F0502020204030204" pitchFamily="34" charset="0"/>
                <a:ea typeface="Calibri" panose="020F0502020204030204" pitchFamily="34" charset="0"/>
                <a:cs typeface="Calibri" panose="020F0502020204030204" pitchFamily="34" charset="0"/>
              </a:rPr>
              <a:t>the </a:t>
            </a:r>
            <a:r>
              <a:rPr lang="en-US" dirty="0">
                <a:latin typeface="Calibri" panose="020F0502020204030204" pitchFamily="34" charset="0"/>
                <a:ea typeface="Calibri" panose="020F0502020204030204" pitchFamily="34" charset="0"/>
                <a:cs typeface="Calibri" panose="020F0502020204030204" pitchFamily="34" charset="0"/>
              </a:rPr>
              <a:t>public and </a:t>
            </a:r>
            <a:r>
              <a:rPr lang="en-US" spc="-20" dirty="0">
                <a:latin typeface="Calibri" panose="020F0502020204030204" pitchFamily="34" charset="0"/>
                <a:ea typeface="Calibri" panose="020F0502020204030204" pitchFamily="34" charset="0"/>
                <a:cs typeface="Calibri" panose="020F0502020204030204" pitchFamily="34" charset="0"/>
              </a:rPr>
              <a:t>Flow </a:t>
            </a:r>
            <a:r>
              <a:rPr lang="en-US" spc="-5" dirty="0">
                <a:latin typeface="Calibri" panose="020F0502020204030204" pitchFamily="34" charset="0"/>
                <a:ea typeface="Calibri" panose="020F0502020204030204" pitchFamily="34" charset="0"/>
                <a:cs typeface="Calibri" panose="020F0502020204030204" pitchFamily="34" charset="0"/>
              </a:rPr>
              <a:t>Of </a:t>
            </a:r>
            <a:r>
              <a:rPr lang="en-US" spc="-10" dirty="0">
                <a:latin typeface="Calibri" panose="020F0502020204030204" pitchFamily="34" charset="0"/>
                <a:ea typeface="Calibri" panose="020F0502020204030204" pitchFamily="34" charset="0"/>
                <a:cs typeface="Calibri" panose="020F0502020204030204" pitchFamily="34" charset="0"/>
              </a:rPr>
              <a:t>Credit </a:t>
            </a:r>
            <a:r>
              <a:rPr lang="en-US" dirty="0">
                <a:latin typeface="Calibri" panose="020F0502020204030204" pitchFamily="34" charset="0"/>
                <a:ea typeface="Calibri" panose="020F0502020204030204" pitchFamily="34" charset="0"/>
                <a:cs typeface="Calibri" panose="020F0502020204030204" pitchFamily="34" charset="0"/>
              </a:rPr>
              <a:t>with </a:t>
            </a:r>
            <a:r>
              <a:rPr lang="en-US" spc="-5" dirty="0">
                <a:latin typeface="Calibri" panose="020F0502020204030204" pitchFamily="34" charset="0"/>
                <a:ea typeface="Calibri" panose="020F0502020204030204" pitchFamily="34" charset="0"/>
                <a:cs typeface="Calibri" panose="020F0502020204030204" pitchFamily="34" charset="0"/>
              </a:rPr>
              <a:t>the  </a:t>
            </a:r>
            <a:r>
              <a:rPr lang="en-US" dirty="0">
                <a:latin typeface="Calibri" panose="020F0502020204030204" pitchFamily="34" charset="0"/>
                <a:ea typeface="Calibri" panose="020F0502020204030204" pitchFamily="34" charset="0"/>
                <a:cs typeface="Calibri" panose="020F0502020204030204" pitchFamily="34" charset="0"/>
              </a:rPr>
              <a:t>view of achieving </a:t>
            </a:r>
            <a:r>
              <a:rPr lang="en-US" spc="-30" dirty="0">
                <a:latin typeface="Calibri" panose="020F0502020204030204" pitchFamily="34" charset="0"/>
                <a:ea typeface="Calibri" panose="020F0502020204030204" pitchFamily="34" charset="0"/>
                <a:cs typeface="Calibri" panose="020F0502020204030204" pitchFamily="34" charset="0"/>
              </a:rPr>
              <a:t>MACROECONOMIC</a:t>
            </a:r>
            <a:r>
              <a:rPr lang="en-US" spc="-300" dirty="0">
                <a:latin typeface="Calibri" panose="020F0502020204030204" pitchFamily="34" charset="0"/>
                <a:ea typeface="Calibri" panose="020F0502020204030204" pitchFamily="34" charset="0"/>
                <a:cs typeface="Calibri" panose="020F0502020204030204" pitchFamily="34" charset="0"/>
              </a:rPr>
              <a:t> </a:t>
            </a:r>
            <a:r>
              <a:rPr lang="en-US" spc="-15" dirty="0">
                <a:latin typeface="Calibri" panose="020F0502020204030204" pitchFamily="34" charset="0"/>
                <a:ea typeface="Calibri" panose="020F0502020204030204" pitchFamily="34" charset="0"/>
                <a:cs typeface="Calibri" panose="020F0502020204030204" pitchFamily="34" charset="0"/>
              </a:rPr>
              <a:t>goals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174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BB90EB1-0404-89D8-30A7-CCE74EFE7E49}"/>
              </a:ext>
            </a:extLst>
          </p:cNvPr>
          <p:cNvPicPr>
            <a:picLocks noGrp="1" noChangeAspect="1"/>
          </p:cNvPicPr>
          <p:nvPr>
            <p:ph idx="1"/>
          </p:nvPr>
        </p:nvPicPr>
        <p:blipFill>
          <a:blip r:embed="rId2"/>
          <a:stretch>
            <a:fillRect/>
          </a:stretch>
        </p:blipFill>
        <p:spPr>
          <a:xfrm>
            <a:off x="561974" y="364331"/>
            <a:ext cx="8353425" cy="6265069"/>
          </a:xfrm>
          <a:prstGeom prst="rect">
            <a:avLst/>
          </a:prstGeom>
        </p:spPr>
      </p:pic>
    </p:spTree>
    <p:extLst>
      <p:ext uri="{BB962C8B-B14F-4D97-AF65-F5344CB8AC3E}">
        <p14:creationId xmlns:p14="http://schemas.microsoft.com/office/powerpoint/2010/main" val="3392482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CCC5B-5FBB-0448-955A-919D2518BF37}"/>
              </a:ext>
            </a:extLst>
          </p:cNvPr>
          <p:cNvSpPr>
            <a:spLocks noGrp="1"/>
          </p:cNvSpPr>
          <p:nvPr>
            <p:ph type="title"/>
          </p:nvPr>
        </p:nvSpPr>
        <p:spPr/>
        <p:txBody>
          <a:bodyPr/>
          <a:lstStyle/>
          <a:p>
            <a:r>
              <a:rPr lang="en-IN" dirty="0"/>
              <a:t>REPO &amp; REVERSE REPO</a:t>
            </a:r>
          </a:p>
        </p:txBody>
      </p:sp>
      <p:sp>
        <p:nvSpPr>
          <p:cNvPr id="3" name="Content Placeholder 2">
            <a:extLst>
              <a:ext uri="{FF2B5EF4-FFF2-40B4-BE49-F238E27FC236}">
                <a16:creationId xmlns:a16="http://schemas.microsoft.com/office/drawing/2014/main" id="{D549B3A8-8E91-B606-1208-AF561E6DE93E}"/>
              </a:ext>
            </a:extLst>
          </p:cNvPr>
          <p:cNvSpPr>
            <a:spLocks noGrp="1"/>
          </p:cNvSpPr>
          <p:nvPr>
            <p:ph idx="1"/>
          </p:nvPr>
        </p:nvSpPr>
        <p:spPr/>
        <p:txBody>
          <a:bodyPr/>
          <a:lstStyle/>
          <a:p>
            <a:pPr marL="286385" marR="152400" indent="-274320">
              <a:lnSpc>
                <a:spcPct val="100000"/>
              </a:lnSpc>
              <a:spcBef>
                <a:spcPts val="105"/>
              </a:spcBef>
              <a:buClr>
                <a:srgbClr val="0AD0D9"/>
              </a:buClr>
              <a:buSzPct val="94230"/>
              <a:buFont typeface="Wingdings 2"/>
              <a:buChar char=""/>
              <a:tabLst>
                <a:tab pos="287020" algn="l"/>
              </a:tabLst>
            </a:pPr>
            <a:r>
              <a:rPr lang="en-US" sz="3200" spc="-10" dirty="0">
                <a:latin typeface="Constantia"/>
                <a:cs typeface="Constantia"/>
              </a:rPr>
              <a:t>Repo</a:t>
            </a:r>
            <a:r>
              <a:rPr lang="en-US" sz="3200" spc="-90" dirty="0">
                <a:latin typeface="Constantia"/>
                <a:cs typeface="Constantia"/>
              </a:rPr>
              <a:t> </a:t>
            </a:r>
            <a:r>
              <a:rPr lang="en-US" sz="3200" spc="-10" dirty="0">
                <a:latin typeface="Constantia"/>
                <a:cs typeface="Constantia"/>
              </a:rPr>
              <a:t>Rate</a:t>
            </a:r>
            <a:r>
              <a:rPr lang="en-US" sz="3200" spc="-90" dirty="0">
                <a:latin typeface="Constantia"/>
                <a:cs typeface="Constantia"/>
              </a:rPr>
              <a:t> </a:t>
            </a:r>
            <a:r>
              <a:rPr lang="en-US" sz="3200" spc="-5" dirty="0">
                <a:latin typeface="Constantia"/>
                <a:cs typeface="Constantia"/>
              </a:rPr>
              <a:t>is</a:t>
            </a:r>
            <a:r>
              <a:rPr lang="en-US" sz="3200" spc="-85" dirty="0">
                <a:latin typeface="Constantia"/>
                <a:cs typeface="Constantia"/>
              </a:rPr>
              <a:t> </a:t>
            </a:r>
            <a:r>
              <a:rPr lang="en-US" sz="3200" spc="-5" dirty="0">
                <a:latin typeface="Constantia"/>
                <a:cs typeface="Constantia"/>
              </a:rPr>
              <a:t>the</a:t>
            </a:r>
            <a:r>
              <a:rPr lang="en-US" sz="3200" spc="-110" dirty="0">
                <a:latin typeface="Constantia"/>
                <a:cs typeface="Constantia"/>
              </a:rPr>
              <a:t> </a:t>
            </a:r>
            <a:r>
              <a:rPr lang="en-US" sz="3200" spc="-25" dirty="0">
                <a:latin typeface="Constantia"/>
                <a:cs typeface="Constantia"/>
              </a:rPr>
              <a:t>rate</a:t>
            </a:r>
            <a:r>
              <a:rPr lang="en-US" sz="3200" spc="-120" dirty="0">
                <a:latin typeface="Constantia"/>
                <a:cs typeface="Constantia"/>
              </a:rPr>
              <a:t> </a:t>
            </a:r>
            <a:r>
              <a:rPr lang="en-US" sz="3200" dirty="0">
                <a:latin typeface="Constantia"/>
                <a:cs typeface="Constantia"/>
              </a:rPr>
              <a:t>at</a:t>
            </a:r>
            <a:r>
              <a:rPr lang="en-US" sz="3200" spc="-145" dirty="0">
                <a:latin typeface="Constantia"/>
                <a:cs typeface="Constantia"/>
              </a:rPr>
              <a:t> </a:t>
            </a:r>
            <a:r>
              <a:rPr lang="en-US" sz="3200" spc="-5" dirty="0">
                <a:latin typeface="Constantia"/>
                <a:cs typeface="Constantia"/>
              </a:rPr>
              <a:t>which</a:t>
            </a:r>
            <a:r>
              <a:rPr lang="en-US" sz="3200" spc="-40" dirty="0">
                <a:latin typeface="Constantia"/>
                <a:cs typeface="Constantia"/>
              </a:rPr>
              <a:t> </a:t>
            </a:r>
            <a:r>
              <a:rPr lang="en-US" sz="3200" spc="-5" dirty="0">
                <a:latin typeface="Constantia"/>
                <a:cs typeface="Constantia"/>
              </a:rPr>
              <a:t>RBI</a:t>
            </a:r>
            <a:r>
              <a:rPr lang="en-US" sz="3200" spc="-15" dirty="0">
                <a:latin typeface="Constantia"/>
                <a:cs typeface="Constantia"/>
              </a:rPr>
              <a:t> </a:t>
            </a:r>
            <a:r>
              <a:rPr lang="en-US" sz="3200" dirty="0">
                <a:latin typeface="Constantia"/>
                <a:cs typeface="Constantia"/>
              </a:rPr>
              <a:t>lends</a:t>
            </a:r>
            <a:r>
              <a:rPr lang="en-US" sz="3200" spc="-65" dirty="0">
                <a:latin typeface="Constantia"/>
                <a:cs typeface="Constantia"/>
              </a:rPr>
              <a:t> </a:t>
            </a:r>
            <a:r>
              <a:rPr lang="en-US" sz="3200" spc="-5" dirty="0">
                <a:latin typeface="Constantia"/>
                <a:cs typeface="Constantia"/>
              </a:rPr>
              <a:t>money</a:t>
            </a:r>
            <a:r>
              <a:rPr lang="en-US" sz="3200" spc="-110" dirty="0">
                <a:latin typeface="Constantia"/>
                <a:cs typeface="Constantia"/>
              </a:rPr>
              <a:t> </a:t>
            </a:r>
            <a:r>
              <a:rPr lang="en-US" sz="3200" spc="-20" dirty="0">
                <a:latin typeface="Constantia"/>
                <a:cs typeface="Constantia"/>
              </a:rPr>
              <a:t>to  </a:t>
            </a:r>
            <a:r>
              <a:rPr lang="en-US" sz="3200" spc="-10" dirty="0">
                <a:latin typeface="Constantia"/>
                <a:cs typeface="Constantia"/>
              </a:rPr>
              <a:t>commercial</a:t>
            </a:r>
            <a:r>
              <a:rPr lang="en-US" sz="3200" spc="-25" dirty="0">
                <a:latin typeface="Constantia"/>
                <a:cs typeface="Constantia"/>
              </a:rPr>
              <a:t> </a:t>
            </a:r>
            <a:r>
              <a:rPr lang="en-US" sz="3200" spc="-10" dirty="0">
                <a:latin typeface="Constantia"/>
                <a:cs typeface="Constantia"/>
              </a:rPr>
              <a:t>banks.</a:t>
            </a:r>
            <a:endParaRPr lang="en-US" sz="3200" dirty="0">
              <a:latin typeface="Constantia"/>
              <a:cs typeface="Constantia"/>
            </a:endParaRPr>
          </a:p>
          <a:p>
            <a:pPr marL="287020" indent="-274320">
              <a:lnSpc>
                <a:spcPct val="100000"/>
              </a:lnSpc>
              <a:spcBef>
                <a:spcPts val="625"/>
              </a:spcBef>
              <a:buClr>
                <a:srgbClr val="0AD0D9"/>
              </a:buClr>
              <a:buSzPct val="94230"/>
              <a:buFont typeface="Wingdings 2"/>
              <a:buChar char=""/>
              <a:tabLst>
                <a:tab pos="287020" algn="l"/>
              </a:tabLst>
            </a:pPr>
            <a:r>
              <a:rPr lang="en-US" sz="3200" spc="-5" dirty="0">
                <a:latin typeface="Constantia"/>
                <a:cs typeface="Constantia"/>
              </a:rPr>
              <a:t>At present </a:t>
            </a:r>
            <a:r>
              <a:rPr lang="en-US" sz="3200" spc="-10" dirty="0">
                <a:latin typeface="Constantia"/>
                <a:cs typeface="Constantia"/>
              </a:rPr>
              <a:t>Repo Rate:</a:t>
            </a:r>
            <a:r>
              <a:rPr lang="en-US" sz="3200" spc="-300" dirty="0">
                <a:latin typeface="Constantia"/>
                <a:cs typeface="Constantia"/>
              </a:rPr>
              <a:t> 6</a:t>
            </a:r>
            <a:r>
              <a:rPr lang="en-US" sz="3200" spc="-5" dirty="0">
                <a:latin typeface="Constantia"/>
                <a:cs typeface="Constantia"/>
              </a:rPr>
              <a:t>.5%</a:t>
            </a:r>
            <a:endParaRPr lang="en-US" sz="3200" dirty="0">
              <a:latin typeface="Constantia"/>
              <a:cs typeface="Constantia"/>
            </a:endParaRPr>
          </a:p>
          <a:p>
            <a:pPr>
              <a:lnSpc>
                <a:spcPct val="100000"/>
              </a:lnSpc>
              <a:spcBef>
                <a:spcPts val="30"/>
              </a:spcBef>
              <a:buClr>
                <a:srgbClr val="0AD0D9"/>
              </a:buClr>
              <a:buFont typeface="Wingdings 2"/>
              <a:buChar char=""/>
            </a:pPr>
            <a:endParaRPr lang="en-US" sz="4000" dirty="0">
              <a:latin typeface="Constantia"/>
              <a:cs typeface="Constantia"/>
            </a:endParaRPr>
          </a:p>
          <a:p>
            <a:pPr marL="286385" marR="5080" indent="-274320">
              <a:lnSpc>
                <a:spcPct val="100000"/>
              </a:lnSpc>
              <a:spcBef>
                <a:spcPts val="5"/>
              </a:spcBef>
              <a:buClr>
                <a:srgbClr val="0AD0D9"/>
              </a:buClr>
              <a:buSzPct val="94230"/>
              <a:buFont typeface="Wingdings 2"/>
              <a:buChar char=""/>
              <a:tabLst>
                <a:tab pos="287020" algn="l"/>
              </a:tabLst>
            </a:pPr>
            <a:r>
              <a:rPr lang="en-US" sz="3200" spc="-15" dirty="0">
                <a:latin typeface="Constantia"/>
                <a:cs typeface="Constantia"/>
              </a:rPr>
              <a:t>Reverse</a:t>
            </a:r>
            <a:r>
              <a:rPr lang="en-US" sz="3200" spc="-85" dirty="0">
                <a:latin typeface="Constantia"/>
                <a:cs typeface="Constantia"/>
              </a:rPr>
              <a:t> </a:t>
            </a:r>
            <a:r>
              <a:rPr lang="en-US" sz="3200" spc="-10" dirty="0">
                <a:latin typeface="Constantia"/>
                <a:cs typeface="Constantia"/>
              </a:rPr>
              <a:t>Repo</a:t>
            </a:r>
            <a:r>
              <a:rPr lang="en-US" sz="3200" spc="-90" dirty="0">
                <a:latin typeface="Constantia"/>
                <a:cs typeface="Constantia"/>
              </a:rPr>
              <a:t> </a:t>
            </a:r>
            <a:r>
              <a:rPr lang="en-US" sz="3200" spc="-10" dirty="0">
                <a:latin typeface="Constantia"/>
                <a:cs typeface="Constantia"/>
              </a:rPr>
              <a:t>Rate</a:t>
            </a:r>
            <a:r>
              <a:rPr lang="en-US" sz="3200" spc="-80" dirty="0">
                <a:latin typeface="Constantia"/>
                <a:cs typeface="Constantia"/>
              </a:rPr>
              <a:t> </a:t>
            </a:r>
            <a:r>
              <a:rPr lang="en-US" sz="3200" spc="-5" dirty="0">
                <a:latin typeface="Constantia"/>
                <a:cs typeface="Constantia"/>
              </a:rPr>
              <a:t>is</a:t>
            </a:r>
            <a:r>
              <a:rPr lang="en-US" sz="3200" spc="-85" dirty="0">
                <a:latin typeface="Constantia"/>
                <a:cs typeface="Constantia"/>
              </a:rPr>
              <a:t> </a:t>
            </a:r>
            <a:r>
              <a:rPr lang="en-US" sz="3200" spc="-5" dirty="0">
                <a:latin typeface="Constantia"/>
                <a:cs typeface="Constantia"/>
              </a:rPr>
              <a:t>the</a:t>
            </a:r>
            <a:r>
              <a:rPr lang="en-US" sz="3200" spc="-120" dirty="0">
                <a:latin typeface="Constantia"/>
                <a:cs typeface="Constantia"/>
              </a:rPr>
              <a:t> </a:t>
            </a:r>
            <a:r>
              <a:rPr lang="en-US" sz="3200" spc="-25" dirty="0">
                <a:latin typeface="Constantia"/>
                <a:cs typeface="Constantia"/>
              </a:rPr>
              <a:t>rate</a:t>
            </a:r>
            <a:r>
              <a:rPr lang="en-US" sz="3200" spc="-125" dirty="0">
                <a:latin typeface="Constantia"/>
                <a:cs typeface="Constantia"/>
              </a:rPr>
              <a:t> </a:t>
            </a:r>
            <a:r>
              <a:rPr lang="en-US" sz="3200" dirty="0">
                <a:latin typeface="Constantia"/>
                <a:cs typeface="Constantia"/>
              </a:rPr>
              <a:t>at</a:t>
            </a:r>
            <a:r>
              <a:rPr lang="en-US" sz="3200" spc="-135" dirty="0">
                <a:latin typeface="Constantia"/>
                <a:cs typeface="Constantia"/>
              </a:rPr>
              <a:t> </a:t>
            </a:r>
            <a:r>
              <a:rPr lang="en-US" sz="3200" spc="-5" dirty="0">
                <a:latin typeface="Constantia"/>
                <a:cs typeface="Constantia"/>
              </a:rPr>
              <a:t>which</a:t>
            </a:r>
            <a:r>
              <a:rPr lang="en-US" sz="3200" spc="-60" dirty="0">
                <a:latin typeface="Constantia"/>
                <a:cs typeface="Constantia"/>
              </a:rPr>
              <a:t> </a:t>
            </a:r>
            <a:r>
              <a:rPr lang="en-US" sz="3200" spc="-5" dirty="0">
                <a:latin typeface="Constantia"/>
                <a:cs typeface="Constantia"/>
              </a:rPr>
              <a:t>RBI</a:t>
            </a:r>
            <a:r>
              <a:rPr lang="en-US" sz="3200" spc="-15" dirty="0">
                <a:latin typeface="Constantia"/>
                <a:cs typeface="Constantia"/>
              </a:rPr>
              <a:t> borrows  </a:t>
            </a:r>
            <a:r>
              <a:rPr lang="en-US" sz="3200" spc="-5" dirty="0">
                <a:latin typeface="Constantia"/>
                <a:cs typeface="Constantia"/>
              </a:rPr>
              <a:t>money </a:t>
            </a:r>
            <a:r>
              <a:rPr lang="en-US" sz="3200" spc="-10" dirty="0">
                <a:latin typeface="Constantia"/>
                <a:cs typeface="Constantia"/>
              </a:rPr>
              <a:t>from </a:t>
            </a:r>
            <a:r>
              <a:rPr lang="en-US" sz="3200" spc="-5" dirty="0">
                <a:latin typeface="Constantia"/>
                <a:cs typeface="Constantia"/>
              </a:rPr>
              <a:t>the </a:t>
            </a:r>
            <a:r>
              <a:rPr lang="en-US" sz="3200" spc="-10" dirty="0">
                <a:latin typeface="Constantia"/>
                <a:cs typeface="Constantia"/>
              </a:rPr>
              <a:t>commercial</a:t>
            </a:r>
            <a:r>
              <a:rPr lang="en-US" sz="3200" spc="-320" dirty="0">
                <a:latin typeface="Constantia"/>
                <a:cs typeface="Constantia"/>
              </a:rPr>
              <a:t> </a:t>
            </a:r>
            <a:r>
              <a:rPr lang="en-US" sz="3200" spc="-10" dirty="0">
                <a:latin typeface="Constantia"/>
                <a:cs typeface="Constantia"/>
              </a:rPr>
              <a:t>banks.</a:t>
            </a:r>
            <a:endParaRPr lang="en-US" sz="3200" dirty="0">
              <a:latin typeface="Constantia"/>
              <a:cs typeface="Constantia"/>
            </a:endParaRPr>
          </a:p>
          <a:p>
            <a:pPr marL="287020" indent="-274320">
              <a:lnSpc>
                <a:spcPct val="100000"/>
              </a:lnSpc>
              <a:spcBef>
                <a:spcPts val="625"/>
              </a:spcBef>
              <a:buClr>
                <a:srgbClr val="0AD0D9"/>
              </a:buClr>
              <a:buSzPct val="94230"/>
              <a:buFont typeface="Wingdings 2"/>
              <a:buChar char=""/>
              <a:tabLst>
                <a:tab pos="287020" algn="l"/>
              </a:tabLst>
            </a:pPr>
            <a:r>
              <a:rPr lang="en-US" sz="3200" spc="-5" dirty="0">
                <a:latin typeface="Constantia"/>
                <a:cs typeface="Constantia"/>
              </a:rPr>
              <a:t>At present </a:t>
            </a:r>
            <a:r>
              <a:rPr lang="en-US" sz="3200" spc="-15" dirty="0">
                <a:latin typeface="Constantia"/>
                <a:cs typeface="Constantia"/>
              </a:rPr>
              <a:t>Reverse </a:t>
            </a:r>
            <a:r>
              <a:rPr lang="en-US" sz="3200" spc="-10" dirty="0">
                <a:latin typeface="Constantia"/>
                <a:cs typeface="Constantia"/>
              </a:rPr>
              <a:t>Repo Rate </a:t>
            </a:r>
            <a:r>
              <a:rPr lang="en-US" spc="-10" dirty="0">
                <a:latin typeface="Constantia"/>
                <a:cs typeface="Constantia"/>
              </a:rPr>
              <a:t>3.35%</a:t>
            </a:r>
            <a:endParaRPr lang="en-US" sz="3200" dirty="0">
              <a:latin typeface="Constantia"/>
              <a:cs typeface="Constantia"/>
            </a:endParaRPr>
          </a:p>
          <a:p>
            <a:endParaRPr lang="en-IN" dirty="0"/>
          </a:p>
        </p:txBody>
      </p:sp>
    </p:spTree>
    <p:extLst>
      <p:ext uri="{BB962C8B-B14F-4D97-AF65-F5344CB8AC3E}">
        <p14:creationId xmlns:p14="http://schemas.microsoft.com/office/powerpoint/2010/main" val="99758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CEA7E-81E1-7E37-41F8-B9F76E33736A}"/>
              </a:ext>
            </a:extLst>
          </p:cNvPr>
          <p:cNvSpPr>
            <a:spLocks noGrp="1"/>
          </p:cNvSpPr>
          <p:nvPr>
            <p:ph type="title"/>
          </p:nvPr>
        </p:nvSpPr>
        <p:spPr/>
        <p:txBody>
          <a:bodyPr/>
          <a:lstStyle/>
          <a:p>
            <a:pPr algn="ctr"/>
            <a:r>
              <a:rPr lang="en-IN" dirty="0"/>
              <a:t>CRR</a:t>
            </a:r>
          </a:p>
        </p:txBody>
      </p:sp>
      <p:sp>
        <p:nvSpPr>
          <p:cNvPr id="3" name="Content Placeholder 2">
            <a:extLst>
              <a:ext uri="{FF2B5EF4-FFF2-40B4-BE49-F238E27FC236}">
                <a16:creationId xmlns:a16="http://schemas.microsoft.com/office/drawing/2014/main" id="{325AC444-779A-2265-F3F3-FA498AD1AF78}"/>
              </a:ext>
            </a:extLst>
          </p:cNvPr>
          <p:cNvSpPr>
            <a:spLocks noGrp="1"/>
          </p:cNvSpPr>
          <p:nvPr>
            <p:ph idx="1"/>
          </p:nvPr>
        </p:nvSpPr>
        <p:spPr/>
        <p:txBody>
          <a:bodyPr>
            <a:normAutofit fontScale="47500" lnSpcReduction="20000"/>
          </a:bodyPr>
          <a:lstStyle/>
          <a:p>
            <a:r>
              <a:rPr lang="en-US" b="0" i="0" dirty="0">
                <a:solidFill>
                  <a:srgbClr val="000000"/>
                </a:solidFill>
                <a:effectLst/>
                <a:latin typeface="Open Sans" panose="020B0606030504020204" pitchFamily="34" charset="0"/>
              </a:rPr>
              <a:t>Scheduled commercial Banks(SCBs) in India are required to hold a certain proportion of their </a:t>
            </a:r>
            <a:r>
              <a:rPr lang="en-US" b="0" i="0" dirty="0">
                <a:solidFill>
                  <a:srgbClr val="000000"/>
                </a:solidFill>
                <a:effectLst/>
                <a:highlight>
                  <a:srgbClr val="FFFF00"/>
                </a:highlight>
                <a:latin typeface="Open Sans" panose="020B0606030504020204" pitchFamily="34" charset="0"/>
              </a:rPr>
              <a:t>Demand &amp; Time Liabilities(DTL)</a:t>
            </a:r>
            <a:r>
              <a:rPr lang="en-US" b="0" i="0" dirty="0">
                <a:solidFill>
                  <a:srgbClr val="000000"/>
                </a:solidFill>
                <a:effectLst/>
                <a:latin typeface="Open Sans" panose="020B0606030504020204" pitchFamily="34" charset="0"/>
              </a:rPr>
              <a:t> with RBI as per Section 42 (1) of the Reserve Bank of India Act, 1934 </a:t>
            </a:r>
          </a:p>
          <a:p>
            <a:r>
              <a:rPr lang="en-US" b="0" i="0" dirty="0">
                <a:solidFill>
                  <a:srgbClr val="000000"/>
                </a:solidFill>
                <a:effectLst/>
                <a:latin typeface="Open Sans" panose="020B0606030504020204" pitchFamily="34" charset="0"/>
              </a:rPr>
              <a:t>This minimum ratio is stipulated by the RBI and is known as the </a:t>
            </a:r>
            <a:r>
              <a:rPr lang="en-US" b="0" i="0" dirty="0">
                <a:solidFill>
                  <a:srgbClr val="000000"/>
                </a:solidFill>
                <a:effectLst/>
                <a:highlight>
                  <a:srgbClr val="FFFF00"/>
                </a:highlight>
                <a:latin typeface="Open Sans" panose="020B0606030504020204" pitchFamily="34" charset="0"/>
              </a:rPr>
              <a:t>CRR or Cash Reserve Ratio. </a:t>
            </a:r>
          </a:p>
          <a:p>
            <a:r>
              <a:rPr lang="en-US" b="0" i="0" dirty="0">
                <a:solidFill>
                  <a:srgbClr val="000000"/>
                </a:solidFill>
                <a:effectLst/>
                <a:latin typeface="Open Sans" panose="020B0606030504020204" pitchFamily="34" charset="0"/>
              </a:rPr>
              <a:t>It is a tool used by RBI to control liquidity in the banking system</a:t>
            </a:r>
          </a:p>
          <a:p>
            <a:br>
              <a:rPr lang="en-GB" dirty="0"/>
            </a:br>
            <a:r>
              <a:rPr lang="en-GB" b="0" i="0" dirty="0">
                <a:solidFill>
                  <a:srgbClr val="0D0D0D"/>
                </a:solidFill>
                <a:effectLst/>
                <a:highlight>
                  <a:srgbClr val="FFFFFF"/>
                </a:highlight>
                <a:latin typeface="Söhne"/>
              </a:rPr>
              <a:t>In simpler terms, as per Section 42(1) of the Reserve Bank of India Act, 1934, scheduled commercial banks (SCBs) in India must keep a certain percentage of the money deposited by customers (Demand &amp; Time Liabilities or DTL) with the Reserve Bank of India (RBI). This requirement helps ensure the stability of the banking system and enables the RBI to regulate the money supply in the economy</a:t>
            </a:r>
          </a:p>
          <a:p>
            <a:r>
              <a:rPr lang="en-GB" b="0" i="0" dirty="0">
                <a:solidFill>
                  <a:srgbClr val="0D0D0D"/>
                </a:solidFill>
                <a:effectLst/>
                <a:highlight>
                  <a:srgbClr val="FFFFFF"/>
                </a:highlight>
                <a:latin typeface="Söhne"/>
              </a:rPr>
              <a:t>Scheduled Commercial Banks (SCBs) are banks that are listed in the Second Schedule of the Reserve Bank of India Act, 1934. These banks are licensed and regulated by the Reserve Bank of India (RBI) and are subject to its prudential norms and regulations</a:t>
            </a:r>
          </a:p>
          <a:p>
            <a:br>
              <a:rPr lang="en-GB" dirty="0"/>
            </a:br>
            <a:r>
              <a:rPr lang="en-GB" b="0" i="0" dirty="0">
                <a:solidFill>
                  <a:srgbClr val="0D0D0D"/>
                </a:solidFill>
                <a:effectLst/>
                <a:highlight>
                  <a:srgbClr val="FFFFFF"/>
                </a:highlight>
                <a:latin typeface="Söhne"/>
              </a:rPr>
              <a:t>One example of a scheduled commercial bank in India is the State Bank of India (SBI)</a:t>
            </a:r>
            <a:endParaRPr lang="en-IN" dirty="0"/>
          </a:p>
        </p:txBody>
      </p:sp>
    </p:spTree>
    <p:extLst>
      <p:ext uri="{BB962C8B-B14F-4D97-AF65-F5344CB8AC3E}">
        <p14:creationId xmlns:p14="http://schemas.microsoft.com/office/powerpoint/2010/main" val="85074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BAAE-188F-9D5A-7390-40967E081C04}"/>
              </a:ext>
            </a:extLst>
          </p:cNvPr>
          <p:cNvSpPr>
            <a:spLocks noGrp="1"/>
          </p:cNvSpPr>
          <p:nvPr>
            <p:ph type="title"/>
          </p:nvPr>
        </p:nvSpPr>
        <p:spPr/>
        <p:txBody>
          <a:bodyPr>
            <a:normAutofit/>
          </a:bodyPr>
          <a:lstStyle/>
          <a:p>
            <a:r>
              <a:rPr lang="en-IN" dirty="0"/>
              <a:t>What is Demand Liabilities?</a:t>
            </a:r>
          </a:p>
        </p:txBody>
      </p:sp>
      <p:sp>
        <p:nvSpPr>
          <p:cNvPr id="3" name="Content Placeholder 2">
            <a:extLst>
              <a:ext uri="{FF2B5EF4-FFF2-40B4-BE49-F238E27FC236}">
                <a16:creationId xmlns:a16="http://schemas.microsoft.com/office/drawing/2014/main" id="{53D1A5BB-D2D9-E81C-BDA0-21D5B350100E}"/>
              </a:ext>
            </a:extLst>
          </p:cNvPr>
          <p:cNvSpPr>
            <a:spLocks noGrp="1"/>
          </p:cNvSpPr>
          <p:nvPr>
            <p:ph idx="1"/>
          </p:nvPr>
        </p:nvSpPr>
        <p:spPr/>
        <p:txBody>
          <a:bodyPr>
            <a:normAutofit fontScale="55000" lnSpcReduction="20000"/>
          </a:bodyPr>
          <a:lstStyle/>
          <a:p>
            <a:r>
              <a:rPr lang="en-US" sz="2400" b="0" i="0" dirty="0">
                <a:solidFill>
                  <a:srgbClr val="000000"/>
                </a:solidFill>
                <a:effectLst/>
                <a:latin typeface="Open Sans" panose="020B0606030504020204" pitchFamily="34" charset="0"/>
              </a:rPr>
              <a:t>These are all liabilities which are payable on demand: </a:t>
            </a:r>
          </a:p>
          <a:p>
            <a:r>
              <a:rPr lang="en-US" sz="2400" b="0" i="0" dirty="0">
                <a:solidFill>
                  <a:srgbClr val="000000"/>
                </a:solidFill>
                <a:effectLst/>
                <a:latin typeface="Open Sans" panose="020B0606030504020204" pitchFamily="34" charset="0"/>
              </a:rPr>
              <a:t>current deposits, </a:t>
            </a:r>
          </a:p>
          <a:p>
            <a:r>
              <a:rPr lang="en-US" sz="2400" b="0" i="0" dirty="0">
                <a:solidFill>
                  <a:srgbClr val="000000"/>
                </a:solidFill>
                <a:effectLst/>
                <a:latin typeface="Open Sans" panose="020B0606030504020204" pitchFamily="34" charset="0"/>
              </a:rPr>
              <a:t>Demand liabilities portion of savings bank deposits, </a:t>
            </a:r>
          </a:p>
          <a:p>
            <a:r>
              <a:rPr lang="en-US" sz="2400" dirty="0">
                <a:solidFill>
                  <a:srgbClr val="000000"/>
                </a:solidFill>
                <a:latin typeface="Open Sans" panose="020B0606030504020204" pitchFamily="34" charset="0"/>
              </a:rPr>
              <a:t>M</a:t>
            </a:r>
            <a:r>
              <a:rPr lang="en-US" sz="2400" b="0" i="0" dirty="0">
                <a:solidFill>
                  <a:srgbClr val="000000"/>
                </a:solidFill>
                <a:effectLst/>
                <a:latin typeface="Open Sans" panose="020B0606030504020204" pitchFamily="34" charset="0"/>
              </a:rPr>
              <a:t>argins held against letters of credit</a:t>
            </a:r>
            <a:r>
              <a:rPr lang="en-US" sz="2400" dirty="0">
                <a:solidFill>
                  <a:srgbClr val="000000"/>
                </a:solidFill>
                <a:latin typeface="Open Sans" panose="020B0606030504020204" pitchFamily="34" charset="0"/>
              </a:rPr>
              <a:t> / </a:t>
            </a:r>
            <a:r>
              <a:rPr lang="en-US" sz="2400" b="0" i="0" dirty="0">
                <a:solidFill>
                  <a:srgbClr val="000000"/>
                </a:solidFill>
                <a:effectLst/>
                <a:latin typeface="Open Sans" panose="020B0606030504020204" pitchFamily="34" charset="0"/>
              </a:rPr>
              <a:t>guarantees, balances in overdue fixed deposits, </a:t>
            </a:r>
          </a:p>
          <a:p>
            <a:r>
              <a:rPr lang="en-US" sz="2400" b="0" i="0" dirty="0">
                <a:solidFill>
                  <a:srgbClr val="000000"/>
                </a:solidFill>
                <a:effectLst/>
                <a:latin typeface="Open Sans" panose="020B0606030504020204" pitchFamily="34" charset="0"/>
              </a:rPr>
              <a:t>cumulative/ recurring deposits, </a:t>
            </a:r>
          </a:p>
          <a:p>
            <a:r>
              <a:rPr lang="en-US" sz="2400" b="0" i="0" dirty="0">
                <a:solidFill>
                  <a:srgbClr val="000000"/>
                </a:solidFill>
                <a:effectLst/>
                <a:latin typeface="Open Sans" panose="020B0606030504020204" pitchFamily="34" charset="0"/>
              </a:rPr>
              <a:t>outstanding Telegraphic Transfers (TTS), Mail Transfer (MTs), Demand Drafts (DDs), </a:t>
            </a:r>
          </a:p>
          <a:p>
            <a:r>
              <a:rPr lang="en-US" sz="2400" b="0" i="0" dirty="0">
                <a:solidFill>
                  <a:srgbClr val="000000"/>
                </a:solidFill>
                <a:effectLst/>
                <a:latin typeface="Open Sans" panose="020B0606030504020204" pitchFamily="34" charset="0"/>
              </a:rPr>
              <a:t>unclaimed deposits, credit balances in the Cash Credit account and deposits  </a:t>
            </a:r>
            <a:r>
              <a:rPr lang="en-US" sz="2400" b="0" i="0" dirty="0" err="1">
                <a:solidFill>
                  <a:srgbClr val="000000"/>
                </a:solidFill>
                <a:effectLst/>
                <a:latin typeface="Open Sans" panose="020B0606030504020204" pitchFamily="34" charset="0"/>
              </a:rPr>
              <a:t>heId</a:t>
            </a:r>
            <a:r>
              <a:rPr lang="en-US" sz="2400" b="0" i="0" dirty="0">
                <a:solidFill>
                  <a:srgbClr val="000000"/>
                </a:solidFill>
                <a:effectLst/>
                <a:latin typeface="Open Sans" panose="020B0606030504020204" pitchFamily="34" charset="0"/>
              </a:rPr>
              <a:t> as security for advances which are payable on Demand </a:t>
            </a:r>
          </a:p>
          <a:p>
            <a:pPr algn="l">
              <a:buFont typeface="+mj-lt"/>
              <a:buAutoNum type="arabicPeriod"/>
            </a:pPr>
            <a:r>
              <a:rPr lang="en-GB" sz="1400" b="1" i="0" dirty="0">
                <a:solidFill>
                  <a:srgbClr val="0D0D0D"/>
                </a:solidFill>
                <a:effectLst/>
                <a:highlight>
                  <a:srgbClr val="FFFFFF"/>
                </a:highlight>
                <a:latin typeface="Söhne"/>
              </a:rPr>
              <a:t>Current deposits</a:t>
            </a:r>
            <a:r>
              <a:rPr lang="en-GB" sz="1400" b="0" i="0" dirty="0">
                <a:solidFill>
                  <a:srgbClr val="0D0D0D"/>
                </a:solidFill>
                <a:effectLst/>
                <a:highlight>
                  <a:srgbClr val="FFFFFF"/>
                </a:highlight>
                <a:latin typeface="Söhne"/>
              </a:rPr>
              <a:t>: These are funds kept in a bank account that can be withdrawn anytime without any prior notice. For example, the money you keep in your regular checking account.</a:t>
            </a:r>
          </a:p>
          <a:p>
            <a:pPr algn="l">
              <a:buFont typeface="+mj-lt"/>
              <a:buAutoNum type="arabicPeriod"/>
            </a:pPr>
            <a:r>
              <a:rPr lang="en-GB" sz="1400" b="1" i="0" dirty="0">
                <a:solidFill>
                  <a:srgbClr val="0D0D0D"/>
                </a:solidFill>
                <a:effectLst/>
                <a:highlight>
                  <a:srgbClr val="FFFFFF"/>
                </a:highlight>
                <a:latin typeface="Söhne"/>
              </a:rPr>
              <a:t>Demand liabilities portion of savings bank deposits</a:t>
            </a:r>
            <a:r>
              <a:rPr lang="en-GB" sz="1400" b="0" i="0" dirty="0">
                <a:solidFill>
                  <a:srgbClr val="0D0D0D"/>
                </a:solidFill>
                <a:effectLst/>
                <a:highlight>
                  <a:srgbClr val="FFFFFF"/>
                </a:highlight>
                <a:latin typeface="Söhne"/>
              </a:rPr>
              <a:t>: Savings account deposits also have a portion that can be withdrawn instantly upon request. It's the part of your savings account balance that you can access immediately.</a:t>
            </a:r>
          </a:p>
          <a:p>
            <a:pPr algn="l">
              <a:buFont typeface="+mj-lt"/>
              <a:buAutoNum type="arabicPeriod"/>
            </a:pPr>
            <a:r>
              <a:rPr lang="en-GB" sz="1400" b="1" i="0" dirty="0">
                <a:solidFill>
                  <a:srgbClr val="0D0D0D"/>
                </a:solidFill>
                <a:effectLst/>
                <a:highlight>
                  <a:srgbClr val="FFFFFF"/>
                </a:highlight>
                <a:latin typeface="Söhne"/>
              </a:rPr>
              <a:t>Margins held against letters of credit/guarantees</a:t>
            </a:r>
            <a:r>
              <a:rPr lang="en-GB" sz="1400" b="0" i="0" dirty="0">
                <a:solidFill>
                  <a:srgbClr val="0D0D0D"/>
                </a:solidFill>
                <a:effectLst/>
                <a:highlight>
                  <a:srgbClr val="FFFFFF"/>
                </a:highlight>
                <a:latin typeface="Söhne"/>
              </a:rPr>
              <a:t>: When someone applies for a letter of credit or a guarantee from the bank, they may need to deposit a certain amount of money as security. This deposited amount is called a margin.</a:t>
            </a:r>
          </a:p>
          <a:p>
            <a:pPr algn="l">
              <a:buFont typeface="+mj-lt"/>
              <a:buAutoNum type="arabicPeriod"/>
            </a:pPr>
            <a:r>
              <a:rPr lang="en-GB" sz="1400" b="1" i="0" dirty="0">
                <a:solidFill>
                  <a:srgbClr val="0D0D0D"/>
                </a:solidFill>
                <a:effectLst/>
                <a:highlight>
                  <a:srgbClr val="FFFFFF"/>
                </a:highlight>
                <a:latin typeface="Söhne"/>
              </a:rPr>
              <a:t>Balances in overdue fixed deposits, cumulative/recurring deposits</a:t>
            </a:r>
            <a:r>
              <a:rPr lang="en-GB" sz="1400" b="0" i="0" dirty="0">
                <a:solidFill>
                  <a:srgbClr val="0D0D0D"/>
                </a:solidFill>
                <a:effectLst/>
                <a:highlight>
                  <a:srgbClr val="FFFFFF"/>
                </a:highlight>
                <a:latin typeface="Söhne"/>
              </a:rPr>
              <a:t>: If you have fixed deposits, recurring deposits, or cumulative deposits that have matured but haven't been claimed, the balance in these accounts is also considered a liability for the bank until you claim it.</a:t>
            </a:r>
          </a:p>
          <a:p>
            <a:pPr algn="l">
              <a:buFont typeface="+mj-lt"/>
              <a:buAutoNum type="arabicPeriod"/>
            </a:pPr>
            <a:r>
              <a:rPr lang="en-GB" sz="1400" b="1" i="0" dirty="0">
                <a:solidFill>
                  <a:srgbClr val="0D0D0D"/>
                </a:solidFill>
                <a:effectLst/>
                <a:highlight>
                  <a:srgbClr val="FFFFFF"/>
                </a:highlight>
                <a:latin typeface="Söhne"/>
              </a:rPr>
              <a:t>Outstanding Telegraphic Transfers (TTS), Mail Transfer (MTs), Demand Drafts (DDs)</a:t>
            </a:r>
            <a:r>
              <a:rPr lang="en-GB" sz="1400" b="0" i="0" dirty="0">
                <a:solidFill>
                  <a:srgbClr val="0D0D0D"/>
                </a:solidFill>
                <a:effectLst/>
                <a:highlight>
                  <a:srgbClr val="FFFFFF"/>
                </a:highlight>
                <a:latin typeface="Söhne"/>
              </a:rPr>
              <a:t>: These are different types of payment orders issued by the bank on behalf of customers. If these orders have been issued but not yet claimed or cashed, they are considered liabilities for the bank.</a:t>
            </a:r>
          </a:p>
          <a:p>
            <a:pPr algn="l">
              <a:buFont typeface="+mj-lt"/>
              <a:buAutoNum type="arabicPeriod"/>
            </a:pPr>
            <a:r>
              <a:rPr lang="en-GB" sz="1400" b="1" i="0" dirty="0">
                <a:solidFill>
                  <a:srgbClr val="0D0D0D"/>
                </a:solidFill>
                <a:effectLst/>
                <a:highlight>
                  <a:srgbClr val="FFFFFF"/>
                </a:highlight>
                <a:latin typeface="Söhne"/>
              </a:rPr>
              <a:t>Unclaimed deposits</a:t>
            </a:r>
            <a:r>
              <a:rPr lang="en-GB" sz="1400" b="0" i="0" dirty="0">
                <a:solidFill>
                  <a:srgbClr val="0D0D0D"/>
                </a:solidFill>
                <a:effectLst/>
                <a:highlight>
                  <a:srgbClr val="FFFFFF"/>
                </a:highlight>
                <a:latin typeface="Söhne"/>
              </a:rPr>
              <a:t>: Sometimes, people forget about or don't claim the money they have deposited in their bank accounts. Until they claim it, these unclaimed deposits remain a liability for the bank.</a:t>
            </a:r>
          </a:p>
          <a:p>
            <a:pPr algn="l">
              <a:buFont typeface="+mj-lt"/>
              <a:buAutoNum type="arabicPeriod"/>
            </a:pPr>
            <a:r>
              <a:rPr lang="en-GB" sz="1400" b="1" i="0" dirty="0">
                <a:solidFill>
                  <a:srgbClr val="0D0D0D"/>
                </a:solidFill>
                <a:effectLst/>
                <a:highlight>
                  <a:srgbClr val="FFFFFF"/>
                </a:highlight>
                <a:latin typeface="Söhne"/>
              </a:rPr>
              <a:t>Credit balances in the Cash Credit account</a:t>
            </a:r>
            <a:r>
              <a:rPr lang="en-GB" sz="1400" b="0" i="0" dirty="0">
                <a:solidFill>
                  <a:srgbClr val="0D0D0D"/>
                </a:solidFill>
                <a:effectLst/>
                <a:highlight>
                  <a:srgbClr val="FFFFFF"/>
                </a:highlight>
                <a:latin typeface="Söhne"/>
              </a:rPr>
              <a:t>: If you have a Cash Credit account (a type of loan account where you can withdraw money up to a certain limit), any positive balance in that account is considered a liability for the bank because they owe you that money.</a:t>
            </a:r>
          </a:p>
          <a:p>
            <a:pPr algn="l">
              <a:buFont typeface="+mj-lt"/>
              <a:buAutoNum type="arabicPeriod"/>
            </a:pPr>
            <a:r>
              <a:rPr lang="en-GB" sz="1400" b="1" i="0" dirty="0">
                <a:solidFill>
                  <a:srgbClr val="0D0D0D"/>
                </a:solidFill>
                <a:effectLst/>
                <a:highlight>
                  <a:srgbClr val="FFFFFF"/>
                </a:highlight>
                <a:latin typeface="Söhne"/>
              </a:rPr>
              <a:t>Deposits held as security for advances which are payable on Demand</a:t>
            </a:r>
            <a:r>
              <a:rPr lang="en-GB" sz="1400" b="0" i="0" dirty="0">
                <a:solidFill>
                  <a:srgbClr val="0D0D0D"/>
                </a:solidFill>
                <a:effectLst/>
                <a:highlight>
                  <a:srgbClr val="FFFFFF"/>
                </a:highlight>
                <a:latin typeface="Söhne"/>
              </a:rPr>
              <a:t>: When someone takes a loan from the bank, they may need to provide some assets or deposits as security. If these deposits are to be returned to the borrower immediately upon request, they are considered liabilities for the bank.</a:t>
            </a:r>
          </a:p>
          <a:p>
            <a:endParaRPr lang="en-IN" sz="2400" dirty="0"/>
          </a:p>
        </p:txBody>
      </p:sp>
    </p:spTree>
    <p:extLst>
      <p:ext uri="{BB962C8B-B14F-4D97-AF65-F5344CB8AC3E}">
        <p14:creationId xmlns:p14="http://schemas.microsoft.com/office/powerpoint/2010/main" val="581746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51ED-4BEA-7184-C12F-5882FCB9EAE2}"/>
              </a:ext>
            </a:extLst>
          </p:cNvPr>
          <p:cNvSpPr>
            <a:spLocks noGrp="1"/>
          </p:cNvSpPr>
          <p:nvPr>
            <p:ph type="title"/>
          </p:nvPr>
        </p:nvSpPr>
        <p:spPr/>
        <p:txBody>
          <a:bodyPr/>
          <a:lstStyle/>
          <a:p>
            <a:r>
              <a:rPr lang="en-IN" dirty="0"/>
              <a:t>What are Time Liabilities</a:t>
            </a:r>
          </a:p>
        </p:txBody>
      </p:sp>
      <p:sp>
        <p:nvSpPr>
          <p:cNvPr id="3" name="Content Placeholder 2">
            <a:extLst>
              <a:ext uri="{FF2B5EF4-FFF2-40B4-BE49-F238E27FC236}">
                <a16:creationId xmlns:a16="http://schemas.microsoft.com/office/drawing/2014/main" id="{A4C41B30-9D99-F242-22ED-8D997E1D22BF}"/>
              </a:ext>
            </a:extLst>
          </p:cNvPr>
          <p:cNvSpPr>
            <a:spLocks noGrp="1"/>
          </p:cNvSpPr>
          <p:nvPr>
            <p:ph idx="1"/>
          </p:nvPr>
        </p:nvSpPr>
        <p:spPr/>
        <p:txBody>
          <a:bodyPr>
            <a:normAutofit fontScale="47500" lnSpcReduction="20000"/>
          </a:bodyPr>
          <a:lstStyle/>
          <a:p>
            <a:r>
              <a:rPr lang="en-US" b="0" i="0" dirty="0">
                <a:solidFill>
                  <a:srgbClr val="000000"/>
                </a:solidFill>
                <a:effectLst/>
                <a:latin typeface="Open Sans" panose="020B0606030504020204" pitchFamily="34" charset="0"/>
              </a:rPr>
              <a:t>These are payable </a:t>
            </a:r>
            <a:r>
              <a:rPr lang="en-IN" b="0" i="0" dirty="0">
                <a:solidFill>
                  <a:srgbClr val="000000"/>
                </a:solidFill>
                <a:effectLst/>
                <a:latin typeface="Open Sans" panose="020B0606030504020204" pitchFamily="34" charset="0"/>
              </a:rPr>
              <a:t>otherwise than on demand</a:t>
            </a:r>
            <a:endParaRPr lang="en-US" b="0" i="0" dirty="0">
              <a:solidFill>
                <a:srgbClr val="000000"/>
              </a:solidFill>
              <a:effectLst/>
              <a:latin typeface="Open Sans" panose="020B0606030504020204" pitchFamily="34" charset="0"/>
            </a:endParaRPr>
          </a:p>
          <a:p>
            <a:r>
              <a:rPr lang="en-US" b="0" i="0" dirty="0">
                <a:solidFill>
                  <a:srgbClr val="000000"/>
                </a:solidFill>
                <a:effectLst/>
                <a:latin typeface="Open Sans" panose="020B0606030504020204" pitchFamily="34" charset="0"/>
              </a:rPr>
              <a:t>Fixed Deposits, </a:t>
            </a:r>
          </a:p>
          <a:p>
            <a:r>
              <a:rPr lang="en-US" b="0" i="0" dirty="0">
                <a:solidFill>
                  <a:srgbClr val="000000"/>
                </a:solidFill>
                <a:effectLst/>
                <a:latin typeface="Open Sans" panose="020B0606030504020204" pitchFamily="34" charset="0"/>
              </a:rPr>
              <a:t>Cash Certificates, </a:t>
            </a:r>
          </a:p>
          <a:p>
            <a:r>
              <a:rPr lang="en-US" b="0" i="0" dirty="0">
                <a:solidFill>
                  <a:srgbClr val="000000"/>
                </a:solidFill>
                <a:effectLst/>
                <a:latin typeface="Open Sans" panose="020B0606030504020204" pitchFamily="34" charset="0"/>
              </a:rPr>
              <a:t>Cumulative &amp; Recurring Deposits</a:t>
            </a:r>
          </a:p>
          <a:p>
            <a:r>
              <a:rPr lang="en-US" b="0" i="0" dirty="0">
                <a:solidFill>
                  <a:srgbClr val="000000"/>
                </a:solidFill>
                <a:effectLst/>
                <a:latin typeface="Open Sans" panose="020B0606030504020204" pitchFamily="34" charset="0"/>
              </a:rPr>
              <a:t>Time Liabilities Portion Of Savings Bank Deposits, </a:t>
            </a:r>
          </a:p>
          <a:p>
            <a:r>
              <a:rPr lang="en-US" b="0" i="0" dirty="0">
                <a:solidFill>
                  <a:srgbClr val="000000"/>
                </a:solidFill>
                <a:effectLst/>
                <a:latin typeface="Open Sans" panose="020B0606030504020204" pitchFamily="34" charset="0"/>
              </a:rPr>
              <a:t>Staff Security Deposits</a:t>
            </a:r>
          </a:p>
          <a:p>
            <a:r>
              <a:rPr lang="en-US" b="0" i="0" dirty="0">
                <a:solidFill>
                  <a:srgbClr val="000000"/>
                </a:solidFill>
                <a:effectLst/>
                <a:latin typeface="Open Sans" panose="020B0606030504020204" pitchFamily="34" charset="0"/>
              </a:rPr>
              <a:t>Margin Held Against Letters Of Credit</a:t>
            </a:r>
          </a:p>
          <a:p>
            <a:r>
              <a:rPr lang="en-US" b="0" i="0" dirty="0">
                <a:solidFill>
                  <a:srgbClr val="000000"/>
                </a:solidFill>
                <a:effectLst/>
                <a:latin typeface="Open Sans" panose="020B0606030504020204" pitchFamily="34" charset="0"/>
              </a:rPr>
              <a:t>Gold Deposits.</a:t>
            </a:r>
          </a:p>
          <a:p>
            <a:pPr algn="l">
              <a:buFont typeface="+mj-lt"/>
              <a:buAutoNum type="arabicPeriod"/>
            </a:pPr>
            <a:r>
              <a:rPr lang="en-GB" b="1" i="0" dirty="0">
                <a:solidFill>
                  <a:srgbClr val="0D0D0D"/>
                </a:solidFill>
                <a:effectLst/>
                <a:highlight>
                  <a:srgbClr val="FFFFFF"/>
                </a:highlight>
                <a:latin typeface="Söhne"/>
              </a:rPr>
              <a:t>Fixed Deposits</a:t>
            </a:r>
            <a:r>
              <a:rPr lang="en-GB" b="0" i="0" dirty="0">
                <a:solidFill>
                  <a:srgbClr val="0D0D0D"/>
                </a:solidFill>
                <a:effectLst/>
                <a:highlight>
                  <a:srgbClr val="FFFFFF"/>
                </a:highlight>
                <a:latin typeface="Söhne"/>
              </a:rPr>
              <a:t>: When you put money into a fixed deposit account, you agree to leave it there for a certain period, usually ranging from a few months to several years. The bank doesn't have to give you back the money until the fixed term ends.</a:t>
            </a:r>
          </a:p>
          <a:p>
            <a:pPr algn="l">
              <a:buFont typeface="+mj-lt"/>
              <a:buAutoNum type="arabicPeriod"/>
            </a:pPr>
            <a:r>
              <a:rPr lang="en-GB" b="1" i="0" dirty="0">
                <a:solidFill>
                  <a:srgbClr val="0D0D0D"/>
                </a:solidFill>
                <a:effectLst/>
                <a:highlight>
                  <a:srgbClr val="FFFFFF"/>
                </a:highlight>
                <a:latin typeface="Söhne"/>
              </a:rPr>
              <a:t>Cash Certificates</a:t>
            </a:r>
            <a:r>
              <a:rPr lang="en-GB" b="0" i="0" dirty="0">
                <a:solidFill>
                  <a:srgbClr val="0D0D0D"/>
                </a:solidFill>
                <a:effectLst/>
                <a:highlight>
                  <a:srgbClr val="FFFFFF"/>
                </a:highlight>
                <a:latin typeface="Söhne"/>
              </a:rPr>
              <a:t>: Similar to fixed deposits, cash certificates are investments where you deposit a certain amount of money with the bank for a fixed period. You can't withdraw the money until the certificate matures.</a:t>
            </a:r>
          </a:p>
          <a:p>
            <a:pPr algn="l">
              <a:buFont typeface="+mj-lt"/>
              <a:buAutoNum type="arabicPeriod"/>
            </a:pPr>
            <a:r>
              <a:rPr lang="en-GB" b="1" i="0" dirty="0">
                <a:solidFill>
                  <a:srgbClr val="0D0D0D"/>
                </a:solidFill>
                <a:effectLst/>
                <a:highlight>
                  <a:srgbClr val="FFFFFF"/>
                </a:highlight>
                <a:latin typeface="Söhne"/>
              </a:rPr>
              <a:t>Cumulative &amp; Recurring Deposits</a:t>
            </a:r>
            <a:r>
              <a:rPr lang="en-GB" b="0" i="0" dirty="0">
                <a:solidFill>
                  <a:srgbClr val="0D0D0D"/>
                </a:solidFill>
                <a:effectLst/>
                <a:highlight>
                  <a:srgbClr val="FFFFFF"/>
                </a:highlight>
                <a:latin typeface="Söhne"/>
              </a:rPr>
              <a:t>: These are types of savings schemes where you deposit a fixed amount of money regularly over a specific period. The accumulated sum along with interest becomes payable at the end of the deposit period.</a:t>
            </a:r>
          </a:p>
          <a:p>
            <a:pPr algn="l">
              <a:buFont typeface="+mj-lt"/>
              <a:buAutoNum type="arabicPeriod"/>
            </a:pPr>
            <a:r>
              <a:rPr lang="en-GB" b="1" i="0" dirty="0">
                <a:solidFill>
                  <a:srgbClr val="0D0D0D"/>
                </a:solidFill>
                <a:effectLst/>
                <a:highlight>
                  <a:srgbClr val="FFFFFF"/>
                </a:highlight>
                <a:latin typeface="Söhne"/>
              </a:rPr>
              <a:t>Time Liabilities Portion Of Savings Bank Deposits</a:t>
            </a:r>
            <a:r>
              <a:rPr lang="en-GB" b="0" i="0" dirty="0">
                <a:solidFill>
                  <a:srgbClr val="0D0D0D"/>
                </a:solidFill>
                <a:effectLst/>
                <a:highlight>
                  <a:srgbClr val="FFFFFF"/>
                </a:highlight>
                <a:latin typeface="Söhne"/>
              </a:rPr>
              <a:t>: While most of the money in a savings account is available for withdrawal on demand, some banks may require you to give notice before withdrawing large amounts. This portion of savings account deposits that can't be withdrawn immediately falls under time liabilities.</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72760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C9D0-A2F9-9594-A43F-E045BE816FA4}"/>
              </a:ext>
            </a:extLst>
          </p:cNvPr>
          <p:cNvSpPr>
            <a:spLocks noGrp="1"/>
          </p:cNvSpPr>
          <p:nvPr>
            <p:ph type="title"/>
          </p:nvPr>
        </p:nvSpPr>
        <p:spPr/>
        <p:txBody>
          <a:bodyPr>
            <a:normAutofit fontScale="90000"/>
          </a:bodyPr>
          <a:lstStyle/>
          <a:p>
            <a:r>
              <a:rPr lang="en-IN" dirty="0"/>
              <a:t>CRR as a </a:t>
            </a:r>
            <a:r>
              <a:rPr lang="en-US" b="0" i="0" dirty="0">
                <a:solidFill>
                  <a:srgbClr val="000000"/>
                </a:solidFill>
                <a:effectLst/>
                <a:latin typeface="Open Sans" panose="020B0606030504020204" pitchFamily="34" charset="0"/>
              </a:rPr>
              <a:t>Powerful Monetary tool in the hands of RBI</a:t>
            </a:r>
            <a:endParaRPr lang="en-IN" dirty="0"/>
          </a:p>
        </p:txBody>
      </p:sp>
      <p:sp>
        <p:nvSpPr>
          <p:cNvPr id="3" name="Content Placeholder 2">
            <a:extLst>
              <a:ext uri="{FF2B5EF4-FFF2-40B4-BE49-F238E27FC236}">
                <a16:creationId xmlns:a16="http://schemas.microsoft.com/office/drawing/2014/main" id="{A26CCFA4-5BDB-6B24-A66C-510A25680AA1}"/>
              </a:ext>
            </a:extLst>
          </p:cNvPr>
          <p:cNvSpPr>
            <a:spLocks noGrp="1"/>
          </p:cNvSpPr>
          <p:nvPr>
            <p:ph idx="1"/>
          </p:nvPr>
        </p:nvSpPr>
        <p:spPr/>
        <p:txBody>
          <a:bodyPr>
            <a:normAutofit fontScale="47500" lnSpcReduction="20000"/>
          </a:bodyPr>
          <a:lstStyle/>
          <a:p>
            <a:r>
              <a:rPr lang="en-US" dirty="0">
                <a:solidFill>
                  <a:srgbClr val="000000"/>
                </a:solidFill>
                <a:latin typeface="Open Sans" panose="020B0606030504020204" pitchFamily="34" charset="0"/>
              </a:rPr>
              <a:t>To d</a:t>
            </a:r>
            <a:r>
              <a:rPr lang="en-US" b="0" i="0" dirty="0">
                <a:solidFill>
                  <a:srgbClr val="000000"/>
                </a:solidFill>
                <a:effectLst/>
                <a:latin typeface="Open Sans" panose="020B0606030504020204" pitchFamily="34" charset="0"/>
              </a:rPr>
              <a:t>rain excess liquidity or Release funds needed for the growth of the economy from time to time. </a:t>
            </a:r>
          </a:p>
          <a:p>
            <a:r>
              <a:rPr lang="en-US" b="0" i="0" dirty="0">
                <a:solidFill>
                  <a:srgbClr val="000000"/>
                </a:solidFill>
                <a:effectLst/>
                <a:latin typeface="Open Sans" panose="020B0606030504020204" pitchFamily="34" charset="0"/>
              </a:rPr>
              <a:t>Higher the CRR the lower is the amount that banks will be able to use for lending and investment. </a:t>
            </a:r>
          </a:p>
          <a:p>
            <a:r>
              <a:rPr lang="en-US" b="0" i="0" dirty="0">
                <a:solidFill>
                  <a:srgbClr val="000000"/>
                </a:solidFill>
                <a:effectLst/>
                <a:latin typeface="Open Sans" panose="020B0606030504020204" pitchFamily="34" charset="0"/>
              </a:rPr>
              <a:t>Thus through CRR RBI effectively controls liquidity in the banking system.</a:t>
            </a:r>
          </a:p>
          <a:p>
            <a:pPr algn="l"/>
            <a:br>
              <a:rPr lang="en-GB" b="0" i="0" dirty="0">
                <a:solidFill>
                  <a:srgbClr val="0D0D0D"/>
                </a:solidFill>
                <a:effectLst/>
                <a:highlight>
                  <a:srgbClr val="FFFFFF"/>
                </a:highlight>
                <a:latin typeface="Söhne"/>
              </a:rPr>
            </a:br>
            <a:r>
              <a:rPr lang="en-GB" b="0" i="0" dirty="0">
                <a:solidFill>
                  <a:srgbClr val="0D0D0D"/>
                </a:solidFill>
                <a:effectLst/>
                <a:highlight>
                  <a:srgbClr val="FFFFFF"/>
                </a:highlight>
                <a:latin typeface="Söhne"/>
              </a:rPr>
              <a:t>Sure! Think of the Cash Reserve Ratio (CRR) like a tool the Reserve Bank of India (RBI) uses to manage the amount of money banks must keep with them. It's like a savings account that banks have with the RBI.</a:t>
            </a:r>
          </a:p>
          <a:p>
            <a:pPr algn="l"/>
            <a:r>
              <a:rPr lang="en-GB" b="0" i="0" dirty="0">
                <a:solidFill>
                  <a:srgbClr val="0D0D0D"/>
                </a:solidFill>
                <a:effectLst/>
                <a:highlight>
                  <a:srgbClr val="FFFFFF"/>
                </a:highlight>
                <a:latin typeface="Söhne"/>
              </a:rPr>
              <a:t>When the RBI wants to control the amount of money flowing in the economy, it can increase the CRR. This means banks have to keep more money with the RBI and have less to lend or invest. So, if the CRR is higher, banks have less money to play with, and that slows down lending and investment.</a:t>
            </a:r>
          </a:p>
          <a:p>
            <a:pPr algn="l"/>
            <a:r>
              <a:rPr lang="en-GB" b="0" i="0" dirty="0">
                <a:solidFill>
                  <a:srgbClr val="0D0D0D"/>
                </a:solidFill>
                <a:effectLst/>
                <a:highlight>
                  <a:srgbClr val="FFFFFF"/>
                </a:highlight>
                <a:latin typeface="Söhne"/>
              </a:rPr>
              <a:t>On the other hand, if the RBI wants to pump more money into the economy, it can lower the CRR. This means banks can keep less money with the RBI and have more to lend or invest. So, if the CRR is lower, banks have more money to lend, and that can boost economic growth.</a:t>
            </a:r>
          </a:p>
          <a:p>
            <a:pPr algn="l"/>
            <a:r>
              <a:rPr lang="en-GB" b="0" i="0" dirty="0">
                <a:solidFill>
                  <a:srgbClr val="0D0D0D"/>
                </a:solidFill>
                <a:effectLst/>
                <a:highlight>
                  <a:srgbClr val="FFFFFF"/>
                </a:highlight>
                <a:latin typeface="Söhne"/>
              </a:rPr>
              <a:t>Basically, the RBI adjusts the CRR to control how much money is available for banks to lend or invest, which helps them manage the overall flow of money in the economy.</a:t>
            </a:r>
          </a:p>
          <a:p>
            <a:endParaRPr lang="en-US" b="0" i="0" dirty="0">
              <a:solidFill>
                <a:srgbClr val="000000"/>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3747109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5755</TotalTime>
  <Words>1598</Words>
  <Application>Microsoft Office PowerPoint</Application>
  <PresentationFormat>On-screen Show (4:3)</PresentationFormat>
  <Paragraphs>95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Constantia</vt:lpstr>
      <vt:lpstr>Gill Sans MT</vt:lpstr>
      <vt:lpstr>Open Sans</vt:lpstr>
      <vt:lpstr>Söhne</vt:lpstr>
      <vt:lpstr>Symbol</vt:lpstr>
      <vt:lpstr>Verdana</vt:lpstr>
      <vt:lpstr>Wingdings 2</vt:lpstr>
      <vt:lpstr>Solstice</vt:lpstr>
      <vt:lpstr> TOPICS FOR DISCUSSION</vt:lpstr>
      <vt:lpstr>PowerPoint Presentation</vt:lpstr>
      <vt:lpstr>Monetary Policy</vt:lpstr>
      <vt:lpstr>PowerPoint Presentation</vt:lpstr>
      <vt:lpstr>REPO &amp; REVERSE REPO</vt:lpstr>
      <vt:lpstr>CRR</vt:lpstr>
      <vt:lpstr>What is Demand Liabilities?</vt:lpstr>
      <vt:lpstr>What are Time Liabilities</vt:lpstr>
      <vt:lpstr>CRR as a Powerful Monetary tool in the hands of RBI</vt:lpstr>
      <vt:lpstr>PowerPoint Presentation</vt:lpstr>
      <vt:lpstr>SLR</vt:lpstr>
      <vt:lpstr>Current CRR, SLR, REPO &amp; REVERSE 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VK GUPTA</dc:creator>
  <cp:lastModifiedBy>Sahhil Deshpandde</cp:lastModifiedBy>
  <cp:revision>252</cp:revision>
  <dcterms:created xsi:type="dcterms:W3CDTF">2013-04-11T05:14:36Z</dcterms:created>
  <dcterms:modified xsi:type="dcterms:W3CDTF">2024-04-14T18:12:32Z</dcterms:modified>
</cp:coreProperties>
</file>