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75" r:id="rId2"/>
    <p:sldId id="343" r:id="rId3"/>
    <p:sldId id="339" r:id="rId4"/>
    <p:sldId id="353" r:id="rId5"/>
    <p:sldId id="369" r:id="rId6"/>
    <p:sldId id="342" r:id="rId7"/>
    <p:sldId id="370" r:id="rId8"/>
    <p:sldId id="371" r:id="rId9"/>
    <p:sldId id="360" r:id="rId10"/>
    <p:sldId id="376" r:id="rId11"/>
    <p:sldId id="377" r:id="rId12"/>
    <p:sldId id="378" r:id="rId13"/>
    <p:sldId id="379" r:id="rId14"/>
    <p:sldId id="3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4T16:54:58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0 244,'2'-2,"-1"0,0 0,1 0,-1 1,1-1,0 0,-1 1,1-1,0 1,0-1,0 1,0 0,0 0,0 0,5-2,9-4,31-16,0 3,1 1,81-19,165-16,-18 23,318 5,-404 32,-1 7,0 9,294 72,-210-19,455 191,-616-217,-3 5,-1 4,167 123,-223-141,-2 3,-2 1,-2 3,-2 2,-2 1,-2 3,-3 1,46 88,-45-58,-4 2,-3 2,-4 0,29 182,-4 379,-49-490,-7-1,-7 1,-7-2,-53 219,27-218,-6-2,-7-3,-7-2,-132 226,120-253,-6-4,-4-3,-6-4,-4-4,-156 134,190-191,-3-2,-2-4,-2-3,-2-2,-95 39,111-59,0-1,-1-3,0-3,-2-2,1-2,-1-3,-1-3,-60-2,101-4,0 0,0-1,0 0,1-2,-1 0,1-1,0 0,1-2,0 0,0-1,1 0,0-1,0-1,1-1,1 0,0 0,0-1,1-1,1 0,0-1,1 0,-9-20,1-8,16 21,2 22,0-1,0 1,0-1,0 1,0 0,0-1,1 1,-1-1,0 1,0 0,0-1,1 1,-1 0,0-1,0 1,1 0,-1-1,0 1,1 0,-1 0,0-1,1 1,-1 0,0 0,1 0,-1-1,1 1,-1 0,0 0,1 0,-1 0,1 0,-1 0,1 0,2 1,0 1,0-1,0 1,0-1,0 1,0 0,-1 0,1 1,-1-1,1 0,-1 1,0 0,0-1,0 1,2 4,17 25,-2 1,17 39,62 177,20 131,19 122,221 914,-78 20,-231-1057,-22-98,-16 26,-15-237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4T16:54:59.1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2741 593,'-26'1,"-1"1,1 1,0 1,0 1,1 1,-1 1,-45 21,40-12,0 1,1 1,0 2,2 1,-34 32,13-4,3 3,2 1,2 3,3 1,-49 96,37-56,5 2,5 2,3 2,5 1,5 2,-28 210,47-212,6 139,6-194,1-1,3 0,2 0,2-1,20 52,-10-48,2-2,2 0,3-2,1-1,3-1,1-1,3-3,1 0,1-3,3-1,1-1,72 45,-67-52,2-1,1-3,1-2,1-2,0-2,2-3,0-2,1-3,0-2,0-2,1-2,71-5,-115 0,1-1,-1-1,0 0,1-1,-1 0,0-1,0 0,-1-1,1-1,-1 1,19-15,-21 12,0 1,-1-2,0 1,0-1,-1 0,0-1,-1 0,0 0,-1 0,0-1,0 0,5-21,1-20,-2 1,-3-1,-1 0,-4-69,-1 74,-22-472,6 381,-60-239,49 283,-4 1,-5 1,-60-112,58 136,-4 2,-2 1,-3 3,-96-99,51 75,-3 4,-111-72,-232-112,234 161,-352-128,404 183,-1 6,-3 7,-191-21,304 53,-1 2,0 1,-50 6,66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14E5BA-789D-4451-B215-64913D6D0B6B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675C-6CED-0C0C-6CAD-4CFC8A0B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TOPICS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7DCC-D949-F4BB-F6B6-6049797C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Cost Terminology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Classification of Costs – direct, indirect, fixed,  variable, Preoperative &amp; Preliminary, overhead and sunk cost etc.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Relevance of different cost terms in effective cost estimating, budgeting and decision making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</a:rPr>
              <a:t>Greenfield &amp; Brownfield Projects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99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2F7-0210-84F1-E3FF-BAF5D49A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solidFill>
                  <a:srgbClr val="231F2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 of Marginal Costing:</a:t>
            </a:r>
            <a:br>
              <a:rPr lang="en-IN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698-0300-7D06-419E-4F8225C9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635"/>
              </a:spcBef>
              <a:buClr>
                <a:srgbClr val="231F20"/>
              </a:buClr>
              <a:buSzPts val="900"/>
              <a:buNone/>
              <a:tabLst>
                <a:tab pos="891540" algn="l"/>
              </a:tabLst>
            </a:pPr>
            <a:endParaRPr lang="en-US" sz="1800" spc="-5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spcBef>
                <a:spcPts val="635"/>
              </a:spcBef>
              <a:buClr>
                <a:srgbClr val="231F20"/>
              </a:buClr>
              <a:buSzPts val="900"/>
              <a:buNone/>
              <a:tabLst>
                <a:tab pos="89154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Appropriate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accurate</a:t>
            </a:r>
            <a:r>
              <a:rPr lang="en-US" sz="1800" spc="-1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division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total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1800" spc="-1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fixed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11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picking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portion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semi</a:t>
            </a:r>
            <a:r>
              <a:rPr lang="en-US" sz="1800" dirty="0" err="1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costs also.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spcBef>
                <a:spcPts val="630"/>
              </a:spcBef>
              <a:buClr>
                <a:srgbClr val="231F20"/>
              </a:buClr>
              <a:buSzPts val="900"/>
              <a:buNone/>
              <a:tabLst>
                <a:tab pos="891540" algn="l"/>
              </a:tabLst>
            </a:pPr>
            <a:endParaRPr lang="en-US" sz="1800" spc="-5" dirty="0">
              <a:solidFill>
                <a:srgbClr val="231F2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spcBef>
                <a:spcPts val="630"/>
              </a:spcBef>
              <a:buClr>
                <a:srgbClr val="231F20"/>
              </a:buClr>
              <a:buSzPts val="900"/>
              <a:buNone/>
              <a:tabLst>
                <a:tab pos="89154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Valuation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stocks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such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finished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goods,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work-in-progress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valued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only.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Bef>
                <a:spcPts val="635"/>
              </a:spcBef>
              <a:buClr>
                <a:srgbClr val="231F20"/>
              </a:buClr>
              <a:buSzPts val="900"/>
              <a:buFont typeface="Arial" panose="020B0604020202020204" pitchFamily="34" charset="0"/>
              <a:buAutoNum type="arabicPeriod"/>
              <a:tabLst>
                <a:tab pos="891540" algn="l"/>
              </a:tabLst>
            </a:pP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combines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techniques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recording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7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6A07-9B7C-760B-95C2-C7CBD504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Managerial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decisions</a:t>
            </a:r>
            <a:r>
              <a:rPr lang="en-US" sz="1800" spc="-1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-1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taken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spc="-1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help</a:t>
            </a:r>
            <a:r>
              <a:rPr lang="en-US" sz="1800" spc="-1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marginal</a:t>
            </a:r>
            <a:r>
              <a:rPr lang="en-US" sz="1800" spc="-1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C29B-42CE-1B35-3EB5-41E31110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spcBef>
                <a:spcPts val="575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Make or buy</a:t>
            </a:r>
            <a:r>
              <a:rPr lang="en-US" sz="1800" spc="-9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decisions,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Exploring foreign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markets,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 an order or</a:t>
            </a:r>
            <a:r>
              <a:rPr lang="en-US" sz="1800" spc="-17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Determination of selling price in different</a:t>
            </a:r>
            <a:r>
              <a:rPr lang="en-US" sz="1800" spc="-18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conditions,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Replace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some</a:t>
            </a:r>
            <a:r>
              <a:rPr lang="en-US" sz="1800" spc="-10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other</a:t>
            </a:r>
            <a:r>
              <a:rPr lang="en-US" sz="1800" spc="-1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Optimum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utilisation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labour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1800" spc="-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machine</a:t>
            </a:r>
            <a:r>
              <a:rPr lang="en-US" sz="1800" spc="-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hours,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Evaluation of alternative</a:t>
            </a:r>
            <a:r>
              <a:rPr lang="en-US" sz="1800" spc="-9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choices,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Subcontract</a:t>
            </a:r>
            <a:r>
              <a:rPr lang="en-US" sz="1800" spc="-5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production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processes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Expand the business or</a:t>
            </a:r>
            <a:r>
              <a:rPr lang="en-US" sz="1800" spc="-1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Diversification,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spcBef>
                <a:spcPts val="585"/>
              </a:spcBef>
              <a:spcAft>
                <a:spcPts val="0"/>
              </a:spcAft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1179195" algn="l"/>
                <a:tab pos="117983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Shutdown or</a:t>
            </a:r>
            <a:r>
              <a:rPr lang="en-US" sz="1800" spc="-6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continue.</a:t>
            </a:r>
            <a:endParaRPr lang="en-IN" sz="1800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6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422A-CA89-DD68-B930-F60B9DC9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Limitations of Marginal Costing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4A85-10AB-01EA-40EB-1C23762A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separation</a:t>
            </a:r>
            <a:r>
              <a:rPr lang="en-US" sz="1800" spc="-1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costs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en-US" sz="1800" spc="-12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fixed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present’s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technical</a:t>
            </a:r>
            <a:r>
              <a:rPr lang="en-US" sz="1800" spc="-1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difficulties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12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11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completely variable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fixed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completely</a:t>
            </a:r>
            <a:r>
              <a:rPr lang="en-US" sz="1800" spc="-3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fixed</a:t>
            </a: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stock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finished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goods</a:t>
            </a:r>
            <a:r>
              <a:rPr lang="en-US" sz="1800" spc="-8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work-in-progress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en-US" sz="1800" spc="-8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understated. therefore,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correct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eliminate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fixed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costs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finished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stock</a:t>
            </a:r>
            <a:r>
              <a:rPr lang="en-US" sz="1800" spc="-4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1800" spc="-5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work-in-progress</a:t>
            </a:r>
            <a:endParaRPr lang="en-US" sz="1800" dirty="0">
              <a:solidFill>
                <a:srgbClr val="231F2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575"/>
              </a:spcBef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891540" algn="l"/>
              </a:tabLst>
            </a:pP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Though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short-term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assessment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profitability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marginal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costs</a:t>
            </a:r>
            <a:r>
              <a:rPr lang="en-US" sz="1800" spc="4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may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useful,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long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term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profit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3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5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correctly </a:t>
            </a: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determined on full costs basis only</a:t>
            </a:r>
          </a:p>
          <a:p>
            <a:pPr marL="342900" lvl="0" indent="-342900">
              <a:spcBef>
                <a:spcPts val="575"/>
              </a:spcBef>
              <a:buClr>
                <a:srgbClr val="231F20"/>
              </a:buClr>
              <a:buSzPts val="900"/>
              <a:buFont typeface="Arial" panose="020B0604020202020204" pitchFamily="34" charset="0"/>
              <a:buAutoNum type="alphaLcParenBoth"/>
              <a:tabLst>
                <a:tab pos="891540" algn="l"/>
              </a:tabLst>
            </a:pPr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 increased automation and technological developments, the impact on fixed costs on products is much  more than that of variable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6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4BEE-2942-CEFC-09A4-454D293E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MARGINAL COSTING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6047-7C99-367B-74D1-1ADB87CA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rgbClr val="231F20"/>
                </a:solidFill>
                <a:effectLst/>
                <a:latin typeface="Verdana" panose="020B0604030504040204" pitchFamily="34" charset="0"/>
                <a:ea typeface="Arial" panose="020B0604020202020204" pitchFamily="34" charset="0"/>
                <a:cs typeface="Verdana" panose="020B0604030504040204" pitchFamily="34" charset="0"/>
              </a:rPr>
              <a:t>1</a:t>
            </a:r>
            <a:r>
              <a:rPr lang="en-IN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Contribution:</a:t>
            </a:r>
          </a:p>
          <a:p>
            <a:pPr marL="603250" marR="980440">
              <a:lnSpc>
                <a:spcPct val="160000"/>
              </a:lnSpc>
              <a:spcBef>
                <a:spcPts val="675"/>
              </a:spcBef>
              <a:spcAft>
                <a:spcPts val="0"/>
              </a:spcAft>
              <a:tabLst>
                <a:tab pos="1517015" algn="l"/>
              </a:tabLst>
            </a:pPr>
            <a:r>
              <a:rPr lang="en-US" sz="28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= S – V →</a:t>
            </a:r>
            <a:r>
              <a:rPr lang="en-US" sz="2800" spc="-12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 = contribution, S= Sales &amp; V = Variable cost</a:t>
            </a:r>
          </a:p>
          <a:p>
            <a:pPr marL="82296" indent="0" algn="ctr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is also = F + P </a:t>
            </a:r>
          </a:p>
          <a:p>
            <a:pPr marL="82296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 = Fixed Cost &amp; P = Profit</a:t>
            </a:r>
          </a:p>
          <a:p>
            <a:pPr marL="82296" indent="0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r>
              <a:rPr lang="en-IN" sz="280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sz="2800" b="1" spc="-75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 Ratio</a:t>
            </a:r>
            <a:r>
              <a:rPr lang="en-US" sz="2800" b="1" spc="-75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(P/V</a:t>
            </a:r>
            <a:r>
              <a:rPr lang="en-US" sz="2800" b="1" spc="-7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Ratio)</a:t>
            </a:r>
            <a:r>
              <a:rPr lang="en-US" sz="2800" b="1" spc="-75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b="1" spc="-70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</a:t>
            </a:r>
            <a:r>
              <a:rPr lang="en-US" sz="2800" b="1" spc="-75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231F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 = </a:t>
            </a:r>
            <a:r>
              <a:rPr lang="en-US" sz="2800" b="1" dirty="0">
                <a:solidFill>
                  <a:srgbClr val="231F2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(Contribution / Sales) * 100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2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EDBA-609F-62AF-1D15-A99B3746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Break Even Analysis </a:t>
            </a:r>
            <a:r>
              <a:rPr lang="en-IN" sz="3200" dirty="0" err="1">
                <a:solidFill>
                  <a:schemeClr val="tx1"/>
                </a:solidFill>
              </a:rPr>
              <a:t>i.e</a:t>
            </a:r>
            <a:r>
              <a:rPr lang="en-IN" sz="3200" dirty="0">
                <a:solidFill>
                  <a:schemeClr val="tx1"/>
                </a:solidFill>
              </a:rPr>
              <a:t> CVP analysis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4997F463-3335-AD68-FF0C-39B1CFA6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8761" y="1447800"/>
            <a:ext cx="6072027" cy="480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2C70E3-2A89-6544-773F-3E6D8AC523B6}"/>
                  </a:ext>
                </a:extLst>
              </p14:cNvPr>
              <p14:cNvContentPartPr/>
              <p14:nvPr/>
            </p14:nvContentPartPr>
            <p14:xfrm>
              <a:off x="-2300950" y="796908"/>
              <a:ext cx="1736640" cy="386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C70E3-2A89-6544-773F-3E6D8AC523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354950" y="688908"/>
                <a:ext cx="1844280" cy="40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DD4951-C2F7-AD57-D28C-191DEDBE6341}"/>
                  </a:ext>
                </a:extLst>
              </p14:cNvPr>
              <p14:cNvContentPartPr/>
              <p14:nvPr/>
            </p14:nvContentPartPr>
            <p14:xfrm>
              <a:off x="-2215990" y="5213748"/>
              <a:ext cx="1177920" cy="131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D4951-C2F7-AD57-D28C-191DEDBE6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269630" y="5105748"/>
                <a:ext cx="1285560" cy="15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2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CA8-6462-3A0A-8F29-C607C016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Mission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80E4-E25D-514A-E6F7-AA6F5E38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sz="2800" dirty="0">
              <a:effectLst/>
              <a:latin typeface="Myriad-Pro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Consistent with the vision and values of the founder </a:t>
            </a:r>
            <a:r>
              <a:rPr lang="en-IN" sz="2800" dirty="0" err="1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Jamsetji</a:t>
            </a:r>
            <a:r>
              <a:rPr lang="en-IN" sz="2800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 Tata, Tata Steel strives to strengthen India’s industrial base through effective utilisation of staff and materials. </a:t>
            </a:r>
          </a:p>
          <a:p>
            <a:endParaRPr lang="en-IN" sz="2800" dirty="0">
              <a:latin typeface="Myriad-Pro-Ligh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The means envisaged to achieve this are</a:t>
            </a:r>
          </a:p>
          <a:p>
            <a:pPr marL="82296" indent="0">
              <a:buNone/>
            </a:pPr>
            <a:r>
              <a:rPr lang="en-IN" sz="2800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	Cutting-edge technology </a:t>
            </a:r>
          </a:p>
          <a:p>
            <a:pPr marL="82296" indent="0">
              <a:buNone/>
            </a:pPr>
            <a:r>
              <a:rPr lang="en-IN" sz="2800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	High productivity, </a:t>
            </a:r>
          </a:p>
          <a:p>
            <a:pPr marL="82296" indent="0">
              <a:buNone/>
            </a:pPr>
            <a:r>
              <a:rPr lang="en-IN" sz="2800" dirty="0">
                <a:effectLst/>
                <a:latin typeface="Myriad-Pro-Light"/>
                <a:ea typeface="Calibri" panose="020F0502020204030204" pitchFamily="34" charset="0"/>
                <a:cs typeface="Times New Roman" panose="02020603050405020304" pitchFamily="18" charset="0"/>
              </a:rPr>
              <a:t>	Modern management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6819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2128-6744-1FB3-ADC4-BAC587A9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Types of Costs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B043-BB7D-69C9-9270-B5931CAA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Direct cost </a:t>
            </a:r>
          </a:p>
          <a:p>
            <a:r>
              <a:rPr lang="en-US" dirty="0"/>
              <a:t>2. Indirect cost</a:t>
            </a:r>
          </a:p>
          <a:p>
            <a:r>
              <a:rPr lang="en-US" dirty="0"/>
              <a:t>3. Fixed Cost</a:t>
            </a:r>
          </a:p>
          <a:p>
            <a:r>
              <a:rPr lang="en-US" dirty="0"/>
              <a:t>4. Variable cost</a:t>
            </a:r>
          </a:p>
          <a:p>
            <a:r>
              <a:rPr lang="en-US" dirty="0"/>
              <a:t>5. Opportunity cost</a:t>
            </a:r>
          </a:p>
          <a:p>
            <a:r>
              <a:rPr lang="en-US" dirty="0"/>
              <a:t>6. Sunk cost</a:t>
            </a:r>
          </a:p>
          <a:p>
            <a:r>
              <a:rPr lang="en-US" dirty="0"/>
              <a:t>7. Relevant Cost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7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1D25-B736-2EFA-C6B7-536769C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</a:t>
            </a:r>
            <a:endParaRPr lang="en-IN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CD2A-AD3F-248D-8115-8F41A65E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D3748"/>
              </a:solidFill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are expenses tied directly to the product or the project.</a:t>
            </a:r>
          </a:p>
          <a:p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costs include labor, raw materials, consumables, staff salaries, fuel, etc. All the direct efforts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towards a project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7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4650-ECC0-84A2-852C-DF1807E6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Indirect costs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0CE2-9EAB-2E8C-51C7-8F5C3BA5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Indirect costs are essential for business operations but not directly linked to the project. 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These costs are relatively stable over time and easier to control</a:t>
            </a:r>
          </a:p>
          <a:p>
            <a:r>
              <a:rPr lang="en-IN" b="0" i="0" dirty="0">
                <a:solidFill>
                  <a:srgbClr val="2D3748"/>
                </a:solidFill>
                <a:effectLst/>
                <a:latin typeface="-apple-system"/>
              </a:rPr>
              <a:t>Indirect costs include utilities, consulting, legal and financial fees, administrative expenses, maintenance expenses, phone, internet, rent, insurance,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4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2128-6744-1FB3-ADC4-BAC587A9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Major Cost Terms – Associated with Projects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B043-BB7D-69C9-9270-B5931CAA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CAPEX – Capital Expenditure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OPEX – Operating Expenditure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CLOSURE COST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4C15-1EA1-668A-5B7C-89B1C5A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Relevance of Direct &amp; Indirect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49D-F9FB-33B7-FA95-695FDF7D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D3748"/>
              </a:solidFill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 have fixed budget, and when cost exceeds, they affect other operations. 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you must track these direct and indirect costs to remain within budget.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68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D7DC-840F-89CB-C431-ED6C37AB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Fixed, Variable &amp; Sunk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89A7-4A0F-18D2-C4A6-E090689F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costs are one-off charge. These fees are not linked to how long your project goes on for. </a:t>
            </a:r>
          </a:p>
          <a:p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- I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 you need to pay for one-time advertising to secure a specialist engineer, or you are paying for a day of Agile consultancy to help you start the project up the best way, those are fixed costs</a:t>
            </a:r>
          </a:p>
          <a:p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costs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 with the length of your project. It's more expensive to pay staff salaries over a 12 month project than a 6 month one. Machine hire over 8 weeks is more than for 3 weeks.</a:t>
            </a:r>
          </a:p>
          <a:p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Sunk costs means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have already been incurred. This is a loss which should not play any part in determining the future of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3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03BF-F8C6-2251-E1C9-C93E1926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/>
              <a:t>MARGINAL COSTING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B2FC-D764-9D3C-13C3-07A43C4D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181818"/>
              </a:solidFill>
              <a:effectLst/>
              <a:latin typeface="Trade Gothic W01 Bold 2"/>
            </a:endParaRP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“the ascertainment of marginal costs and of the effect on profit of changes in volume or type  of output by differentiating between fixed costs and variable costs.”</a:t>
            </a:r>
          </a:p>
          <a:p>
            <a:endParaRPr lang="en-US" sz="1800" dirty="0">
              <a:solidFill>
                <a:srgbClr val="231F2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31F2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Variable costs vary with volume of production or output, whereas fixed costs remains unchanged irrespective of changes in the volume of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788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5808</TotalTime>
  <Words>768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Myriad-Pro-Light</vt:lpstr>
      <vt:lpstr>Symbol</vt:lpstr>
      <vt:lpstr>Trade Gothic W01 Bold 2</vt:lpstr>
      <vt:lpstr>Verdana</vt:lpstr>
      <vt:lpstr>Wingdings 2</vt:lpstr>
      <vt:lpstr>Solstice</vt:lpstr>
      <vt:lpstr> TOPICS FOR DISCUSSION</vt:lpstr>
      <vt:lpstr>Mission</vt:lpstr>
      <vt:lpstr>Various Types of Costs</vt:lpstr>
      <vt:lpstr>Direct costs</vt:lpstr>
      <vt:lpstr>Indirect costs</vt:lpstr>
      <vt:lpstr>Major Cost Terms – Associated with Projects</vt:lpstr>
      <vt:lpstr>Relevance of Direct &amp; Indirect costs</vt:lpstr>
      <vt:lpstr>Fixed, Variable &amp; Sunk Costs</vt:lpstr>
      <vt:lpstr>MARGINAL COSTING</vt:lpstr>
      <vt:lpstr>Features of Marginal Costing: </vt:lpstr>
      <vt:lpstr>Managerial decisions can be taken with the help of marginal costing</vt:lpstr>
      <vt:lpstr>Limitations of Marginal Costing</vt:lpstr>
      <vt:lpstr>MARGINAL COSTING TERMINOLOGY</vt:lpstr>
      <vt:lpstr>Break Even Analysis i.e CVP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 GUPTA</dc:creator>
  <cp:lastModifiedBy>Sahhil Deshpandde</cp:lastModifiedBy>
  <cp:revision>241</cp:revision>
  <dcterms:created xsi:type="dcterms:W3CDTF">2013-04-11T05:14:36Z</dcterms:created>
  <dcterms:modified xsi:type="dcterms:W3CDTF">2024-04-14T16:55:02Z</dcterms:modified>
</cp:coreProperties>
</file>