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75" r:id="rId2"/>
    <p:sldId id="384" r:id="rId3"/>
    <p:sldId id="387" r:id="rId4"/>
    <p:sldId id="376" r:id="rId5"/>
    <p:sldId id="377" r:id="rId6"/>
    <p:sldId id="281" r:id="rId7"/>
    <p:sldId id="292" r:id="rId8"/>
    <p:sldId id="260" r:id="rId9"/>
    <p:sldId id="261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6:38:55.7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336 222,'1183'0,"-1099"-4,142-26,-135 15,255-32,176-29,-365 54,295-6,1431 28,-789 3,137-3,-1050 13,-27 0,-87-11,207 16,270 63,-523-79,-10-1,-1 0,0 1,0 0,1 0,-2 1,11 4,-18-2,-13-2,-38 3,-1-2,-64-3,39-2,-103 2,-560 23,599-11,-781 69,-5-37,350-44,540 1,29 1,23 2,370 48,21-31,-368-20,1891 20,-1892-23,-90 0,-3592-2,1894 5,-708-2,2421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6:39:02.7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1 360,'0'0,"0"-1,0 1,0 0,0-1,0 1,0-1,0 1,0-1,0 1,1 0,-1-1,0 1,0 0,0-1,0 1,1-1,-1 1,0 0,1 0,-1-1,0 1,0 0,1-1,-1 1,0 0,1 0,-1 0,1-1,-1 1,0 0,1 0,-1 0,1 0,-1 0,0 0,1 0,-1 0,1 0,-1 0,1 0,17-4,0 1,1 1,32 1,-7 0,1233-7,-834 9,2453 0,-4738-1,1967 0,352-1,1129 15,-605 59,-945-62,-56-11,0 0,0 0,0 0,0 0,0 0,-1 0,1 0,0 0,0 0,0 0,0 0,0 0,0 0,0 1,0-1,-1 0,1 0,0 0,0 0,0 0,0 0,0 0,0 0,0 1,0-1,0 0,0 0,0 0,0 0,0 0,0 0,0 1,0-1,0 0,0 0,0 0,0 0,0 0,0 0,0 1,0-1,0 0,0 0,0 0,0 0,0 0,0 0,1 0,-1 0,0 1,0-1,0 0,0 0,0 0,0 0,0 0,0 0,0 0,1 0,-1 0,0 0,0 0,0 0,-30 7,-749 44,499-41,104-4,-205 13,327-11,55-8,-1 0,0 0,0 0,0 0,0 0,0 1,0-1,0 0,1 0,-1 0,0 0,0 0,0 1,0-1,0 0,0 0,0 0,0 0,0 1,0-1,0 0,0 0,0 0,0 0,0 0,0 1,0-1,0 0,0 0,0 0,0 0,-1 1,1-1,0 0,0 0,0 0,15 1,1-1,-1 0,1-1,20-5,3 1,635-46,4 41,-522 9,920 2,-1339 0,10-1,-231 2,-515-4,1-49,-104-116,1057 159,19 4,15 3,1 0,-1-1,1-1,-1 0,1 0,0-1,-11-5,21 9,0 0,-1-1,1 1,0 0,-1 0,1 0,0-1,0 1,-1 0,1 0,0-1,0 1,-1 0,1-1,0 1,0 0,0-1,-1 1,1 0,0-1,0 1,0 0,0-1,0 1,0 0,0-1,0 1,0-1,0 1,0 0,0-1,0 1,0 0,0-1,0 1,0-1,0 1,1 0,-1-1,0 1,0 0,0 0,1-1,-1 1,0 0,0-1,1 1,-1 0,0 0,1-1,-1 1,0 0,0 0,1 0,5-4,0 2,0-1,0 1,1 0,-1 0,8-1,143-26,164-8,-246 30,2425-100,-2395 108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6:39:09.4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36 313,'5'3,"1"0,0 0,0-1,0 0,0 0,0-1,1 0,10 1,8 1,721 44,-682-45,894 11,200 7,-21 84,-983-77,-122-20,-45-7,-68-11,-132-29,-89-13,-1028-147,608 96,-104 0,8 61,759 44,49 0,33 1,342 3,-46-3,2301 1,-2011 8,-19 32,-569-41,-1 1,40 11,-59-14,0 0,-1 0,1 0,-1 0,1 1,0-1,-1 0,1 1,-1-1,1 0,-1 1,1-1,-1 1,1-1,-1 1,1-1,-1 1,0-1,1 1,-1-1,0 1,1-1,-1 1,1 1,-2-1,1-1,0 1,-1 0,1 0,-1 0,1-1,-1 1,0 0,1-1,-1 1,1-1,-1 1,0 0,0-1,1 0,-1 1,0-1,0 1,-1-1,-22 10,-51 11,-1267 272,867-196,351-71,110-22,16-2,29-1,-28-1,388-20,-187 4,1283-9,-1241 26,-171-1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6:39:12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1,'167'0,"2929"0,-3285 0,-2833 0,3008 0,-1 0,0 1,0 0,1 1,-16 4,16 3,14-9,0 0,0 0,0 1,0-1,0 0,0 0,0 1,0-1,0 0,0 1,0-1,0 0,0 0,0 1,1-1,-1 0,0 0,0 1,0-1,0 0,0 0,1 0,-1 1,0-1,0 0,0 0,1 0,-1 1,0-1,0 0,1 0,-1 0,0 0,43 14,62 6,160 8,72-7,89-6,1184 6,7-27,-1282 4,-305 2,-65 0,-2266 0,3830 0,-1737 0,-2062 0,2239-2,67-6,512-36,-429 39,249-7,97-6,-359 8,45-1,-124 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3T16:39:19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464 138,'0'0,"1"-1,-1 0,0 1,0-1,1 1,-1-1,0 0,1 1,-1-1,1 1,-1-1,1 1,-1-1,1 1,-1 0,1-1,-1 1,1-1,-1 1,1 0,0 0,-1-1,1 1,-1 0,1 0,0 0,0 0,25-5,-20 5,327-12,-238 13,2205-2,-903 2,-1556-1,-60 0,-78 0,-3319 0,3549 0,-196-5,250 2,30 0,58-2,141 0,114 2,97 1,2524 0,-1793 3,-1089-1,2 1,107-12,-151 4,-27 6,0 1,1 0,-1 0,0 0,0-1,0 1,0 0,0 0,0 0,0-1,0 1,0 0,0 0,0-1,0 1,0 0,0 0,0-1,0 1,0 0,-1 0,1 0,0-1,0 1,0 0,0 0,0 0,0 0,-1-1,1 1,0 0,0 0,0 0,0 0,-1 0,1-1,0 1,0 0,0 0,-1 0,1 0,0 0,0 0,-1 0,1 0,0 0,0 0,0 0,-1 0,-51-13,-268-19,-13 23,239 7,-634 0,222 2,819 1,30-1,109 0,2125-1,-2441 2,-109 1,-33 1,-52 4,53-7,-911 141,801-120,-281 50,-990 192,1156-209,207-48,0 0,1 2,-42 20,62-27,1 0,0 0,0-1,-1 1,1 0,0 0,0 0,0 0,0 0,0 0,0 0,1 1,-1-1,0 0,0 0,1 1,-1-1,1 0,-1 2,1-1,1-1,-1 0,0 0,1 0,-1 0,0 1,1-1,0 0,-1 0,1 0,0 0,-1 0,1 0,0-1,0 1,0 0,0 0,0 0,0-1,0 1,0-1,2 2,16 6,1-1,0 0,1-1,0-1,23 2,236 25,110-10,616-1,490 27,-1370-35,-111-8,-33-2,-117-2,-108-6,-77-8,-905-61,1184 70,-1217-134,1104 109,148 27,-1 0,0 0,1 0,-1 0,1-1,0 0,0-1,-9-6,14 9,0 1,1-1,-1 1,1-1,0 0,-1 1,1-1,-1 0,1 0,0 1,0-1,-1 0,1 0,0 1,0-1,0 0,0 0,0 1,0-1,0 0,0 0,0 0,0 1,1-1,-1 0,0 1,0-1,1-1,1-1,0 1,0-1,1 1,-1-1,0 1,1-1,0 1,0 0,-1 1,5-3,21-10,0 1,42-12,315-78,15 27,816-66,-1330 141,-122 4,-95 1,-77 7,344-8,-1585 49,-1-27,1002-29,2289 2,-826 4,-641-2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114E5BA-789D-4451-B215-64913D6D0B6B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085E54-AAD2-41BA-A325-A64572D985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675C-6CED-0C0C-6CAD-4CFC8A0B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TOPICS FOR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7DCC-D949-F4BB-F6B6-6049797C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Financial Institutions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Financial Markets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Money Market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Money Market Instruments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Indian Banking system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LucidaSansUnicode,Bold"/>
              </a:rPr>
              <a:t>Indian Capital Market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LucidaSansUnicode,Bold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ucidaSansUnicode,Bold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LucidaSansUnicode,Bold"/>
            </a:endParaRPr>
          </a:p>
        </p:txBody>
      </p:sp>
    </p:spTree>
    <p:extLst>
      <p:ext uri="{BB962C8B-B14F-4D97-AF65-F5344CB8AC3E}">
        <p14:creationId xmlns:p14="http://schemas.microsoft.com/office/powerpoint/2010/main" val="9099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0900524-2B6B-A77C-AA87-D9431C7CF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Indian Capital Market (2)</a:t>
            </a:r>
            <a:endParaRPr lang="en-GB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D488BF-5C80-B229-63DE-F08081C89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>
                <a:highlight>
                  <a:srgbClr val="FFFF00"/>
                </a:highlight>
              </a:rPr>
              <a:t>Development Financial Institutions</a:t>
            </a:r>
          </a:p>
          <a:p>
            <a:pPr lvl="1"/>
            <a:r>
              <a:rPr lang="en-US" altLang="en-US" sz="2200" dirty="0"/>
              <a:t>Industrial Finance Corporation of India (IFCI)</a:t>
            </a:r>
          </a:p>
          <a:p>
            <a:pPr lvl="1"/>
            <a:r>
              <a:rPr lang="en-US" altLang="en-US" sz="2200" dirty="0"/>
              <a:t>State Finance Corporations (SFCs)</a:t>
            </a:r>
          </a:p>
          <a:p>
            <a:pPr lvl="1"/>
            <a:r>
              <a:rPr lang="en-US" altLang="en-US" sz="2200" dirty="0"/>
              <a:t>Industrial Development Finance Corporation (IDFC)</a:t>
            </a:r>
            <a:endParaRPr lang="en-GB" altLang="en-US" sz="2200" dirty="0"/>
          </a:p>
          <a:p>
            <a:r>
              <a:rPr lang="en-US" altLang="en-US" sz="2600" dirty="0">
                <a:highlight>
                  <a:srgbClr val="FFFF00"/>
                </a:highlight>
              </a:rPr>
              <a:t>Financial Intermediaries</a:t>
            </a:r>
          </a:p>
          <a:p>
            <a:pPr lvl="1"/>
            <a:r>
              <a:rPr lang="en-US" altLang="en-US" sz="2200" dirty="0"/>
              <a:t>Merchant Banks</a:t>
            </a:r>
          </a:p>
          <a:p>
            <a:pPr lvl="1"/>
            <a:r>
              <a:rPr lang="en-US" altLang="en-US" sz="2200" dirty="0"/>
              <a:t>Mutual Funds</a:t>
            </a:r>
          </a:p>
          <a:p>
            <a:pPr lvl="1"/>
            <a:r>
              <a:rPr lang="en-US" altLang="en-US" sz="2200" dirty="0"/>
              <a:t>Leasing Companies</a:t>
            </a:r>
          </a:p>
          <a:p>
            <a:pPr lvl="1"/>
            <a:r>
              <a:rPr lang="en-US" altLang="en-US" sz="2200" dirty="0"/>
              <a:t>Venture Capital Companies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AF07-3F44-0BA6-8687-75BBF302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Financial Institutions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C192-AC57-7D42-5A43-58B1C1C1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Includes institutions and mechanisms which</a:t>
            </a:r>
          </a:p>
          <a:p>
            <a:pPr lvl="1"/>
            <a:r>
              <a:rPr lang="en-US" altLang="en-US" dirty="0"/>
              <a:t>Affect generation of savings by the community</a:t>
            </a:r>
          </a:p>
          <a:p>
            <a:pPr lvl="1"/>
            <a:r>
              <a:rPr lang="en-US" altLang="en-US" dirty="0" err="1"/>
              <a:t>Mobilisation</a:t>
            </a:r>
            <a:r>
              <a:rPr lang="en-US" altLang="en-US" dirty="0"/>
              <a:t> of savings</a:t>
            </a:r>
          </a:p>
          <a:p>
            <a:pPr lvl="1"/>
            <a:r>
              <a:rPr lang="en-US" altLang="en-US" dirty="0"/>
              <a:t>Effective distribution of savings</a:t>
            </a:r>
          </a:p>
          <a:p>
            <a:r>
              <a:rPr lang="en-US" altLang="en-US" dirty="0"/>
              <a:t>Institutions are banks, insurance companies, mutual funds- promote/</a:t>
            </a:r>
            <a:r>
              <a:rPr lang="en-US" altLang="en-US" dirty="0" err="1"/>
              <a:t>mobilise</a:t>
            </a:r>
            <a:r>
              <a:rPr lang="en-US" altLang="en-US" dirty="0"/>
              <a:t> savings</a:t>
            </a:r>
          </a:p>
          <a:p>
            <a:r>
              <a:rPr lang="en-US" altLang="en-US" dirty="0"/>
              <a:t>Individual investors, industrial and trading companies- borrowers</a:t>
            </a:r>
          </a:p>
        </p:txBody>
      </p:sp>
    </p:spTree>
    <p:extLst>
      <p:ext uri="{BB962C8B-B14F-4D97-AF65-F5344CB8AC3E}">
        <p14:creationId xmlns:p14="http://schemas.microsoft.com/office/powerpoint/2010/main" val="66174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CC5B-5FBB-0448-955A-919D2518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Financial Markets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9B3A8-8E91-B606-1208-AF561E6D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Money Market</a:t>
            </a:r>
            <a:r>
              <a:rPr lang="en-US" altLang="en-US" dirty="0"/>
              <a:t>- </a:t>
            </a:r>
            <a:r>
              <a:rPr lang="en-US" altLang="en-US" dirty="0">
                <a:highlight>
                  <a:srgbClr val="FFFF00"/>
                </a:highlight>
              </a:rPr>
              <a:t>for short-term funds (less </a:t>
            </a:r>
            <a:r>
              <a:rPr lang="en-US" altLang="en-US" dirty="0"/>
              <a:t>than a year)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Organised</a:t>
            </a:r>
            <a:r>
              <a:rPr lang="en-US" altLang="en-US" dirty="0"/>
              <a:t> (Banks)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Unorganised</a:t>
            </a:r>
            <a:r>
              <a:rPr lang="en-US" altLang="en-US" dirty="0"/>
              <a:t> (money lenders, chit funds, etc.)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Capital Market- for long-term funds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Primary Issues Market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Stock Market ….. NSE &amp; BSE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Bond Market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58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EA7E-81E1-7E37-41F8-B9F76E33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Money Market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C444-779A-2265-F3F3-FA498AD1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Call money market</a:t>
            </a:r>
          </a:p>
          <a:p>
            <a:r>
              <a:rPr lang="en-US" altLang="en-US" dirty="0"/>
              <a:t>Bill Market</a:t>
            </a:r>
          </a:p>
          <a:p>
            <a:pPr lvl="1"/>
            <a:r>
              <a:rPr lang="en-US" altLang="en-US" dirty="0"/>
              <a:t>Treasury bills</a:t>
            </a:r>
          </a:p>
          <a:p>
            <a:pPr lvl="1"/>
            <a:r>
              <a:rPr lang="en-US" altLang="en-US" dirty="0"/>
              <a:t>Commercial bills</a:t>
            </a:r>
            <a:endParaRPr lang="en-GB" altLang="en-US" dirty="0"/>
          </a:p>
          <a:p>
            <a:r>
              <a:rPr lang="en-US" altLang="en-US" dirty="0"/>
              <a:t>Bank loans (short-term)</a:t>
            </a:r>
          </a:p>
          <a:p>
            <a:r>
              <a:rPr lang="en-US" altLang="en-US" dirty="0" err="1"/>
              <a:t>Organised</a:t>
            </a:r>
            <a:r>
              <a:rPr lang="en-US" altLang="en-US" dirty="0"/>
              <a:t> money market comprises RBI, banks (commercial and co-operative)</a:t>
            </a:r>
          </a:p>
        </p:txBody>
      </p:sp>
    </p:spTree>
    <p:extLst>
      <p:ext uri="{BB962C8B-B14F-4D97-AF65-F5344CB8AC3E}">
        <p14:creationId xmlns:p14="http://schemas.microsoft.com/office/powerpoint/2010/main" val="85074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BAAE-188F-9D5A-7390-40967E08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Money Market?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1A5BB-D2D9-E81C-BDA0-21D5B3501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Banks borrow in the money market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Fill the gaps or temporary mismatch of funds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To meet the CRR and SLR </a:t>
            </a:r>
            <a:r>
              <a:rPr lang="en-US" altLang="en-US" dirty="0"/>
              <a:t>mandatory requirements as stipulated by the central bank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meet sudden demand for funds arising out of large outflows (like advance tax payments)</a:t>
            </a:r>
            <a:endParaRPr lang="en-GB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Call money market serves the role of equilibrating the short-term liquidity position of the banks</a:t>
            </a:r>
          </a:p>
        </p:txBody>
      </p:sp>
    </p:spTree>
    <p:extLst>
      <p:ext uri="{BB962C8B-B14F-4D97-AF65-F5344CB8AC3E}">
        <p14:creationId xmlns:p14="http://schemas.microsoft.com/office/powerpoint/2010/main" val="58174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09DF464-F619-6468-6B91-40A3E5ECA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money market (1)</a:t>
            </a:r>
            <a:endParaRPr lang="en-GB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11FA7DE-6830-C981-DAAD-72E0D51F2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Is an integral part of the Indian money market where day-to-day surplus funds (mostly of banks) are traded.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loans are of short-term duration (1 to 14 days). Money lent for one day is called ‘call money’; if it exceeds 1 day but is less than 15 days it is called ‘notice money’. Money lent for more than 15 days is ‘term money’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borrowing is exclusively limited to banks, who are temporarily short of funds.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43657F2-4BF8-3284-DCD1-55BF619D6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Money Market Instruments</a:t>
            </a:r>
            <a:endParaRPr lang="en-GB" altLang="en-US" dirty="0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2CCB09E-C426-7E72-71D5-A0EB074E5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Certificates of Deposit</a:t>
            </a:r>
          </a:p>
          <a:p>
            <a:r>
              <a:rPr lang="en-US" altLang="en-US" sz="2600" dirty="0"/>
              <a:t>Commercial Paper</a:t>
            </a:r>
          </a:p>
          <a:p>
            <a:r>
              <a:rPr lang="en-US" altLang="en-US" sz="2600" dirty="0"/>
              <a:t>Inter-bank participation certificates</a:t>
            </a:r>
          </a:p>
          <a:p>
            <a:r>
              <a:rPr lang="en-US" altLang="en-US" sz="2600" dirty="0"/>
              <a:t>Inter-bank term money</a:t>
            </a:r>
          </a:p>
          <a:p>
            <a:r>
              <a:rPr lang="en-US" altLang="en-US" sz="2600" dirty="0"/>
              <a:t>Treasury Bills</a:t>
            </a:r>
          </a:p>
          <a:p>
            <a:r>
              <a:rPr lang="en-US" altLang="en-US" sz="2600" dirty="0"/>
              <a:t>Bill rediscounting</a:t>
            </a:r>
          </a:p>
          <a:p>
            <a:r>
              <a:rPr lang="en-US" altLang="en-US" sz="2600" dirty="0"/>
              <a:t>Call/notice/term money</a:t>
            </a:r>
          </a:p>
          <a:p>
            <a:r>
              <a:rPr lang="en-US" altLang="en-US" sz="2600" dirty="0"/>
              <a:t>CBLO</a:t>
            </a:r>
          </a:p>
          <a:p>
            <a:r>
              <a:rPr lang="en-US" altLang="en-US" sz="2600" dirty="0"/>
              <a:t>Market Repo</a:t>
            </a:r>
            <a:endParaRPr lang="en-GB" alt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29641AB-8C64-97D9-A2A8-5D8B668AA29D}"/>
                  </a:ext>
                </a:extLst>
              </p14:cNvPr>
              <p14:cNvContentPartPr/>
              <p14:nvPr/>
            </p14:nvContentPartPr>
            <p14:xfrm>
              <a:off x="1727810" y="1591788"/>
              <a:ext cx="3214800" cy="15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29641AB-8C64-97D9-A2A8-5D8B668AA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3810" y="1483788"/>
                <a:ext cx="3322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4B0369-769B-DE02-4928-D5B23C8ED879}"/>
                  </a:ext>
                </a:extLst>
              </p14:cNvPr>
              <p14:cNvContentPartPr/>
              <p14:nvPr/>
            </p14:nvContentPartPr>
            <p14:xfrm>
              <a:off x="1858130" y="2052948"/>
              <a:ext cx="2600280" cy="195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4B0369-769B-DE02-4928-D5B23C8ED8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4490" y="1944948"/>
                <a:ext cx="27079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9ED09C-12E4-8AE5-C3BB-EABC247A88C6}"/>
                  </a:ext>
                </a:extLst>
              </p14:cNvPr>
              <p14:cNvContentPartPr/>
              <p14:nvPr/>
            </p14:nvContentPartPr>
            <p14:xfrm>
              <a:off x="1904570" y="5373588"/>
              <a:ext cx="1804320" cy="20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9ED09C-12E4-8AE5-C3BB-EABC247A88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930" y="5265588"/>
                <a:ext cx="191196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32CA63-CF04-A2D6-1C56-866DAE18B438}"/>
                  </a:ext>
                </a:extLst>
              </p14:cNvPr>
              <p14:cNvContentPartPr/>
              <p14:nvPr/>
            </p14:nvContentPartPr>
            <p14:xfrm>
              <a:off x="1913210" y="3539028"/>
              <a:ext cx="1718280" cy="5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32CA63-CF04-A2D6-1C56-866DAE18B4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9570" y="3431388"/>
                <a:ext cx="1825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1751F0-02DA-AE4A-8E3A-3961240D8F1F}"/>
                  </a:ext>
                </a:extLst>
              </p14:cNvPr>
              <p14:cNvContentPartPr/>
              <p14:nvPr/>
            </p14:nvContentPartPr>
            <p14:xfrm>
              <a:off x="1661570" y="4020708"/>
              <a:ext cx="2715480" cy="30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1751F0-02DA-AE4A-8E3A-3961240D8F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7930" y="3913068"/>
                <a:ext cx="2823120" cy="519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2B604A5-5C75-5B47-88BF-1D3559E0C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Indian Banking System</a:t>
            </a:r>
            <a:endParaRPr lang="en-GB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B89FFAF-34CC-E5F6-726D-86DFC658E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Central Bank (Reserve Bank of India)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Commercial banks (222)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Co-operative banks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600"/>
              <a:t>Banks can be classified as: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Scheduled (Second Schedule of RBI Act, 1934) - 218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Non-Scheduled - 4</a:t>
            </a:r>
            <a:endParaRPr lang="en-GB" altLang="en-US" sz="2200"/>
          </a:p>
          <a:p>
            <a:pPr>
              <a:lnSpc>
                <a:spcPct val="90000"/>
              </a:lnSpc>
            </a:pPr>
            <a:r>
              <a:rPr lang="en-US" altLang="en-US" sz="2600"/>
              <a:t>Scheduled banks can be classified as: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Public Sector Banks (28)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Private Sector Banks (Old and New) (27)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Foreign Banks (29)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Regional Rural Banks (133)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EAF6AA6-862A-B82C-6566-454EB6F2B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Indian Capital Market (1)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7C68F4-C2F5-79FC-D83A-E7B381A5C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Market for long-term capital. Demand comes from the industrial, service sector and government</a:t>
            </a:r>
          </a:p>
          <a:p>
            <a:r>
              <a:rPr lang="en-US" altLang="en-US"/>
              <a:t>Supply comes from individuals, corporates, banks, financial institutions, etc.</a:t>
            </a:r>
          </a:p>
          <a:p>
            <a:r>
              <a:rPr lang="en-US" altLang="en-US"/>
              <a:t>Can be classified into:</a:t>
            </a:r>
          </a:p>
          <a:p>
            <a:pPr lvl="1"/>
            <a:r>
              <a:rPr lang="en-US" altLang="en-US"/>
              <a:t>Gilt-edged market</a:t>
            </a:r>
          </a:p>
          <a:p>
            <a:pPr lvl="1"/>
            <a:r>
              <a:rPr lang="en-US" altLang="en-US"/>
              <a:t>Industrial securities market (new issues and stock market)</a:t>
            </a:r>
            <a:endParaRPr lang="en-GB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5749</TotalTime>
  <Words>489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Symbol</vt:lpstr>
      <vt:lpstr>Verdana</vt:lpstr>
      <vt:lpstr>Wingdings</vt:lpstr>
      <vt:lpstr>Wingdings 2</vt:lpstr>
      <vt:lpstr>Solstice</vt:lpstr>
      <vt:lpstr> TOPICS FOR DISCUSSION</vt:lpstr>
      <vt:lpstr>Financial Institutions</vt:lpstr>
      <vt:lpstr>Financial Markets</vt:lpstr>
      <vt:lpstr>Money Market</vt:lpstr>
      <vt:lpstr>Why Money Market?</vt:lpstr>
      <vt:lpstr>Call money market (1)</vt:lpstr>
      <vt:lpstr>Money Market Instruments</vt:lpstr>
      <vt:lpstr>Indian Banking System</vt:lpstr>
      <vt:lpstr>The Indian Capital Market (1)</vt:lpstr>
      <vt:lpstr>The Indian Capital Market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 GUPTA</dc:creator>
  <cp:lastModifiedBy>Sahhil Deshpandde</cp:lastModifiedBy>
  <cp:revision>249</cp:revision>
  <dcterms:created xsi:type="dcterms:W3CDTF">2013-04-11T05:14:36Z</dcterms:created>
  <dcterms:modified xsi:type="dcterms:W3CDTF">2024-04-23T16:39:22Z</dcterms:modified>
</cp:coreProperties>
</file>