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4:32:44.9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4032 0,'73'0,"616"0,101 0,351 0,334 0,316 0,277 1,216 8,109 27,-43 35,-199 18,-362-5,-444-16,-448-17,-400-15,-388-23,-103-13,-1 1,1 0,0 0,-1 1,1 0,8 4,-13-6,-1 0,0 0,0 0,0 0,0 0,0 1,0-1,1 0,-1 0,0 0,0 0,0 0,0 1,0-1,0 0,0 0,0 0,0 0,0 1,0-1,0 0,0 0,0 0,0 0,0 1,0-1,0 0,0 0,0 0,0 0,0 1,0-1,0 0,0 0,0 0,0 0,0 1,-1-1,1 0,0 0,0 0,0 0,0 0,0 0,0 1,-1-1,1 0,-18 8,-75 10,-264 28,-275 37,-324 53,-326 53,-293 40,-220 35,-88 30,62 10,246-29,365-54,407-66,378-58,402-90,-42 17,50-13,15-11,0 1,0-1,0 0,0 0,0 1,0-1,0 0,0 0,0 1,0-1,0 0,0 1,0-1,0 0,0 0,0 1,0-1,0 0,0 0,0 1,0-1,0 0,0 0,1 1,-1-1,0 0,0 0,0 0,1 1,-1-1,0 0,0 0,0 0,1 0,-1 1,0-1,0 0,1 0,5 2,1 0,0 0,0-1,0 1,0-2,0 1,7-1,123-3,359-51,241-46,148-27,2561-365,-2961 424,-199 28,-222 33,-54 7,-16 2,-194 37,-369 44,-470 62,-528 62,-519 62,-376 41,-149 16,161-12,425-48,546-66,534-69,469-55,456-72,0 0,-24 9,44-13,-1 0,1 1,0-1,0 0,-1 0,1 0,0 0,-1 0,1 0,0 0,0 0,-1 1,1-1,0 0,0 0,-1 0,1 0,0 1,0-1,0 0,-1 0,1 1,0-1,0 0,0 0,0 1,-1-1,1 0,0 1,0-1,0 0,0 0,0 1,0-1,0 1,15 5,262 2,358-14,373-7,335 0,277 1,189 5,100 17,61 49,945 147,-42 109,-1333-104,-352-21,-364-37,-321-35,-463-107,0 2,-1 1,-1 2,48 27,-82-41,0 1,-1 0,1 0,0 0,-1 0,0 0,0 1,0 0,0-1,4 8,-6-9,-1 0,1 0,0 0,-1 0,0 0,0 0,1 0,-1 0,0 0,0 0,-1 0,1 0,0 0,-1 0,1-1,-1 1,0 0,1 0,-1 0,-1 2,-2 2,-1-1,1 1,-1-1,0 1,0-1,-10 7,-62 39,-161 70,-106 41,-116 43,-140 34,-139 21,-133 6,-898 168,-12-71,1559-319,-437 86,189-37,168-31,137-21,159-40,0 1,1 0,-1 1,0 0,1 0,0 0,-7 4,13-6,0-1,-1 0,1 1,0-1,0 0,-1 1,1-1,0 0,0 1,0-1,0 1,0-1,0 0,0 1,-1-1,1 0,0 1,0-1,0 1,1-1,-1 0,0 1,0-1,0 1,0-1,0 0,0 1,0-1,1 0,-1 1,0-1,0 0,1 1,-1-1,0 0,0 1,1-1,-1 0,0 0,1 1,3 2,0-1,0 1,1-1,-1 0,0 0,7 1,148 36,186 11,303 0,414-9,421-11,309-11,135-9,-94-5,-320-5,-436-1,-463-1,-476 0,-110 2,-24 0,-6-1,-266 0,-478-1,-492 1,-430 0,-337-7,-230-19,-76-8,101 2,319 6,463 8,497 7,461 4,388 0,81 9,1-1,0 0,0 0,0 0,0 0,-1 0,1 0,0 0,0 0,0 0,-1 0,1 0,0 0,0 0,0 0,0 0,-1 0,1 0,0-1,0 1,0 0,-1 0,1 0,0 0,0 0,0 0,0 0,0-1,0 1,-1 0,1 0,0 0,0 0,0 0,0-1,0 1,0 0,0 0,0 0,0-1,0 1,0 0,0 0,0 0,0 0,0-1,0 1,0 0,0 0,0 0,0-1,17-6,279-38,357-31,345-43,289-42,-1257 157,1447-192,173-72,822-248,-39-81,-1222 276,-324 65,-307 72,-221 57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7:01.3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1 280,'159'-12,"-72"3,564-23,4 29,-407 3,6058 0,-2527 2,-2625-2,-994-7,251-44,-242 25,129-13,1015-51,5 78,-791 18,-496-5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7:03.2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0 307,'11'0,"-1"-2,0 1,0-1,-1 0,16-7,15-3,266-38,-156 30,1497-144,14 120,1096 46,-693 2,-459-4,-1582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4:40:10.2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1,'14421'0,"-14384"0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4:40:11.3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0,'7347'0,"-6214"71,-1069-62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5:32.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2,'1358'0,"-635"-1,941 4,-384 47,-450-10,1251 26,-953-25,-7 56,92 79,354-31,5-133,-1510-13,-39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5:35.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0,'229'8,"-51"1,71-5,65 0,71-2,78-1,73-1,8258-1,-7054 51,-1098-24,365 28,410 10,519-62,-936-6,2032 5,-2946-1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5:36.6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1,'495'0,"2174"16,-638-4,-1454-13,-546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5:45.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2,'524'-1,"637"3,-6 33,983 41,632-76,-1148-3,11695 3,-13255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5:46.9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1 223,'815'-65,"-523"31,1711-83,16 110,-1295 11,3701-2,-2565-3,-1823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7:16:59.3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 30,'0'0,"0"0,0 0,-1 0,1-1,0 1,0 0,0 0,0-1,-1 1,1 0,0 0,0-1,0 1,0 0,0 0,0-1,0 1,0 0,0 0,0-1,-1 1,1 0,1-1,-1 1,0 0,0 0,0-1,0 1,0 0,0 0,0-1,0 1,0 0,0 0,1-1,-1 1,0 0,0 0,0-1,0 1,1 0,-1 0,0 0,0-1,1 1,-1 0,0 0,1 0,21-8,29 3,477 0,-307 7,11307 0,-5862-4,-5631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F1D3A7-1A9E-4ED0-B76C-44B234AD459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F1D3A7-1A9E-4ED0-B76C-44B234AD459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F1D3A7-1A9E-4ED0-B76C-44B234AD459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F1D3A7-1A9E-4ED0-B76C-44B234AD459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1D3A7-1A9E-4ED0-B76C-44B234AD4595}"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F1D3A7-1A9E-4ED0-B76C-44B234AD459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F1D3A7-1A9E-4ED0-B76C-44B234AD4595}"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F1D3A7-1A9E-4ED0-B76C-44B234AD4595}"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1D3A7-1A9E-4ED0-B76C-44B234AD4595}"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1D3A7-1A9E-4ED0-B76C-44B234AD459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1D3A7-1A9E-4ED0-B76C-44B234AD4595}"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DEB9-BD64-4F16-A38A-81227691CD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1D3A7-1A9E-4ED0-B76C-44B234AD4595}" type="datetimeFigureOut">
              <a:rPr lang="en-US" smtClean="0"/>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3DEB9-BD64-4F16-A38A-81227691CD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0.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and Project Metrics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Measurement</a:t>
            </a:r>
          </a:p>
        </p:txBody>
      </p:sp>
      <p:sp>
        <p:nvSpPr>
          <p:cNvPr id="3" name="Content Placeholder 2"/>
          <p:cNvSpPr>
            <a:spLocks noGrp="1"/>
          </p:cNvSpPr>
          <p:nvPr>
            <p:ph idx="1"/>
          </p:nvPr>
        </p:nvSpPr>
        <p:spPr/>
        <p:txBody>
          <a:bodyPr>
            <a:normAutofit lnSpcReduction="10000"/>
          </a:bodyPr>
          <a:lstStyle/>
          <a:p>
            <a:r>
              <a:rPr lang="en-US" dirty="0"/>
              <a:t>Categories of Software Measurement</a:t>
            </a:r>
          </a:p>
          <a:p>
            <a:r>
              <a:rPr lang="en-US" sz="2400" dirty="0"/>
              <a:t>Two categories of software measurement</a:t>
            </a:r>
          </a:p>
          <a:p>
            <a:pPr lvl="1"/>
            <a:r>
              <a:rPr lang="en-US" sz="2400" dirty="0"/>
              <a:t>Direct measures of the </a:t>
            </a:r>
          </a:p>
          <a:p>
            <a:pPr lvl="2"/>
            <a:r>
              <a:rPr lang="en-US" dirty="0"/>
              <a:t>Software process (cost, effort, etc.)</a:t>
            </a:r>
          </a:p>
          <a:p>
            <a:pPr lvl="2"/>
            <a:r>
              <a:rPr lang="en-US" dirty="0"/>
              <a:t>Software product (lines of code produced, execution speed, defects reported over time, etc.)</a:t>
            </a:r>
          </a:p>
          <a:p>
            <a:pPr lvl="1"/>
            <a:r>
              <a:rPr lang="en-US" sz="2400" dirty="0"/>
              <a:t>Indirect measures of the</a:t>
            </a:r>
          </a:p>
          <a:p>
            <a:pPr lvl="2"/>
            <a:r>
              <a:rPr lang="en-US" dirty="0"/>
              <a:t>Software product (functionality, quality, complexity, efficiency, reliability, maintainability, etc.)</a:t>
            </a:r>
          </a:p>
          <a:p>
            <a:r>
              <a:rPr lang="en-US" sz="2400" dirty="0"/>
              <a:t>Project metrics can be consolidated to create process metrics for an organization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Metrics</a:t>
            </a:r>
          </a:p>
        </p:txBody>
      </p:sp>
      <p:sp>
        <p:nvSpPr>
          <p:cNvPr id="3" name="Content Placeholder 2"/>
          <p:cNvSpPr>
            <a:spLocks noGrp="1"/>
          </p:cNvSpPr>
          <p:nvPr>
            <p:ph idx="1"/>
          </p:nvPr>
        </p:nvSpPr>
        <p:spPr/>
        <p:txBody>
          <a:bodyPr>
            <a:normAutofit fontScale="85000" lnSpcReduction="20000"/>
          </a:bodyPr>
          <a:lstStyle/>
          <a:p>
            <a:pPr algn="just">
              <a:lnSpc>
                <a:spcPct val="80000"/>
              </a:lnSpc>
            </a:pPr>
            <a:r>
              <a:rPr lang="en-US" dirty="0"/>
              <a:t>Software process and project metrics are quantitative measures</a:t>
            </a:r>
          </a:p>
          <a:p>
            <a:pPr algn="just">
              <a:lnSpc>
                <a:spcPct val="80000"/>
              </a:lnSpc>
            </a:pPr>
            <a:r>
              <a:rPr lang="en-US" dirty="0"/>
              <a:t>They are a management tool</a:t>
            </a:r>
          </a:p>
          <a:p>
            <a:pPr algn="just">
              <a:lnSpc>
                <a:spcPct val="80000"/>
              </a:lnSpc>
            </a:pPr>
            <a:r>
              <a:rPr lang="en-US" dirty="0"/>
              <a:t>They offer insight into the effectiveness of the software process and the projects that are conducted using the process as a framework</a:t>
            </a:r>
          </a:p>
          <a:p>
            <a:pPr algn="just">
              <a:lnSpc>
                <a:spcPct val="80000"/>
              </a:lnSpc>
            </a:pPr>
            <a:r>
              <a:rPr lang="en-US" dirty="0"/>
              <a:t>Basic quality and productivity data are collected</a:t>
            </a:r>
          </a:p>
          <a:p>
            <a:pPr algn="just">
              <a:lnSpc>
                <a:spcPct val="80000"/>
              </a:lnSpc>
            </a:pPr>
            <a:r>
              <a:rPr lang="en-US" dirty="0"/>
              <a:t>These data are analyzed, compared against past averages, and assessed</a:t>
            </a:r>
          </a:p>
          <a:p>
            <a:pPr algn="just">
              <a:lnSpc>
                <a:spcPct val="80000"/>
              </a:lnSpc>
            </a:pPr>
            <a:r>
              <a:rPr lang="en-US" dirty="0"/>
              <a:t>The goal is to determine whether quality and productivity improvements have occurred</a:t>
            </a:r>
          </a:p>
          <a:p>
            <a:pPr algn="just">
              <a:lnSpc>
                <a:spcPct val="80000"/>
              </a:lnSpc>
            </a:pPr>
            <a:r>
              <a:rPr lang="en-US" dirty="0"/>
              <a:t>The data can also be used to pinpoint problem areas</a:t>
            </a:r>
          </a:p>
          <a:p>
            <a:pPr algn="just">
              <a:lnSpc>
                <a:spcPct val="80000"/>
              </a:lnSpc>
            </a:pPr>
            <a:r>
              <a:rPr lang="en-US" dirty="0"/>
              <a:t>Remedies can then be developed and the software process can be improved</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measurement</a:t>
            </a:r>
          </a:p>
        </p:txBody>
      </p:sp>
      <p:sp>
        <p:nvSpPr>
          <p:cNvPr id="3" name="Content Placeholder 2"/>
          <p:cNvSpPr>
            <a:spLocks noGrp="1"/>
          </p:cNvSpPr>
          <p:nvPr>
            <p:ph idx="1"/>
          </p:nvPr>
        </p:nvSpPr>
        <p:spPr/>
        <p:txBody>
          <a:bodyPr/>
          <a:lstStyle/>
          <a:p>
            <a:r>
              <a:rPr lang="en-US" dirty="0"/>
              <a:t>Can be applied on</a:t>
            </a:r>
          </a:p>
          <a:p>
            <a:pPr lvl="1"/>
            <a:r>
              <a:rPr lang="en-US" dirty="0"/>
              <a:t>Process</a:t>
            </a:r>
          </a:p>
          <a:p>
            <a:pPr lvl="1"/>
            <a:r>
              <a:rPr lang="en-US" dirty="0"/>
              <a:t>Project</a:t>
            </a:r>
          </a:p>
          <a:p>
            <a:pPr lvl="1"/>
            <a:r>
              <a:rPr lang="en-US" dirty="0"/>
              <a:t>Products</a:t>
            </a:r>
          </a:p>
          <a:p>
            <a:pPr lvl="1">
              <a:buNone/>
            </a:pPr>
            <a:r>
              <a:rPr lang="en-US" dirty="0"/>
              <a:t>To measure overall progress.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of Measure</a:t>
            </a:r>
          </a:p>
        </p:txBody>
      </p:sp>
      <p:sp>
        <p:nvSpPr>
          <p:cNvPr id="3" name="Content Placeholder 2"/>
          <p:cNvSpPr>
            <a:spLocks noGrp="1"/>
          </p:cNvSpPr>
          <p:nvPr>
            <p:ph idx="1"/>
          </p:nvPr>
        </p:nvSpPr>
        <p:spPr/>
        <p:txBody>
          <a:bodyPr>
            <a:noAutofit/>
          </a:bodyPr>
          <a:lstStyle/>
          <a:p>
            <a:pPr>
              <a:lnSpc>
                <a:spcPct val="80000"/>
              </a:lnSpc>
            </a:pPr>
            <a:r>
              <a:rPr lang="en-US" sz="2800" dirty="0"/>
              <a:t>To </a:t>
            </a:r>
            <a:r>
              <a:rPr lang="en-US" sz="2800" u="sng" dirty="0"/>
              <a:t>characterize</a:t>
            </a:r>
            <a:r>
              <a:rPr lang="en-US" sz="2800" dirty="0"/>
              <a:t> in order to</a:t>
            </a:r>
          </a:p>
          <a:p>
            <a:pPr lvl="1">
              <a:lnSpc>
                <a:spcPct val="80000"/>
              </a:lnSpc>
            </a:pPr>
            <a:r>
              <a:rPr lang="en-US" dirty="0"/>
              <a:t>Gain an understanding of processes, products, resources, and environments</a:t>
            </a:r>
          </a:p>
          <a:p>
            <a:pPr>
              <a:lnSpc>
                <a:spcPct val="80000"/>
              </a:lnSpc>
            </a:pPr>
            <a:r>
              <a:rPr lang="en-US" sz="2800" dirty="0"/>
              <a:t>To </a:t>
            </a:r>
            <a:r>
              <a:rPr lang="en-US" sz="2800" u="sng" dirty="0"/>
              <a:t>evaluate</a:t>
            </a:r>
            <a:r>
              <a:rPr lang="en-US" sz="2800" dirty="0"/>
              <a:t> in order to</a:t>
            </a:r>
          </a:p>
          <a:p>
            <a:pPr lvl="1">
              <a:lnSpc>
                <a:spcPct val="80000"/>
              </a:lnSpc>
            </a:pPr>
            <a:r>
              <a:rPr lang="en-US" dirty="0"/>
              <a:t>Determine status with respect to plans</a:t>
            </a:r>
          </a:p>
          <a:p>
            <a:pPr>
              <a:lnSpc>
                <a:spcPct val="80000"/>
              </a:lnSpc>
            </a:pPr>
            <a:r>
              <a:rPr lang="en-US" sz="2800" dirty="0"/>
              <a:t>To </a:t>
            </a:r>
            <a:r>
              <a:rPr lang="en-US" sz="2800" u="sng" dirty="0"/>
              <a:t>predict</a:t>
            </a:r>
            <a:r>
              <a:rPr lang="en-US" sz="2800" dirty="0"/>
              <a:t> in order to</a:t>
            </a:r>
          </a:p>
          <a:p>
            <a:pPr lvl="1">
              <a:lnSpc>
                <a:spcPct val="80000"/>
              </a:lnSpc>
            </a:pPr>
            <a:r>
              <a:rPr lang="en-US" dirty="0"/>
              <a:t>Gain understanding of relationships among processes and products</a:t>
            </a:r>
          </a:p>
          <a:p>
            <a:pPr>
              <a:lnSpc>
                <a:spcPct val="80000"/>
              </a:lnSpc>
            </a:pPr>
            <a:r>
              <a:rPr lang="en-US" sz="2800" dirty="0"/>
              <a:t>To </a:t>
            </a:r>
            <a:r>
              <a:rPr lang="en-US" sz="2800" u="sng" dirty="0"/>
              <a:t>improve</a:t>
            </a:r>
            <a:r>
              <a:rPr lang="en-US" sz="2800" dirty="0"/>
              <a:t> in order to</a:t>
            </a:r>
          </a:p>
          <a:p>
            <a:pPr lvl="1">
              <a:lnSpc>
                <a:spcPct val="80000"/>
              </a:lnSpc>
            </a:pPr>
            <a:r>
              <a:rPr lang="en-US" dirty="0"/>
              <a:t>Identify roadblocks, root causes, inefficiencies, and other opportunities for improving product quality and process performance</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Metrics</a:t>
            </a:r>
          </a:p>
        </p:txBody>
      </p:sp>
      <p:sp>
        <p:nvSpPr>
          <p:cNvPr id="3" name="Content Placeholder 2"/>
          <p:cNvSpPr>
            <a:spLocks noGrp="1"/>
          </p:cNvSpPr>
          <p:nvPr>
            <p:ph idx="1"/>
          </p:nvPr>
        </p:nvSpPr>
        <p:spPr/>
        <p:txBody>
          <a:bodyPr>
            <a:normAutofit/>
          </a:bodyPr>
          <a:lstStyle/>
          <a:p>
            <a:pPr>
              <a:lnSpc>
                <a:spcPct val="80000"/>
              </a:lnSpc>
            </a:pPr>
            <a:r>
              <a:rPr lang="en-US" sz="2400" dirty="0"/>
              <a:t>Process metrics are collected across all projects and over long periods of time</a:t>
            </a:r>
          </a:p>
          <a:p>
            <a:pPr>
              <a:lnSpc>
                <a:spcPct val="80000"/>
              </a:lnSpc>
            </a:pPr>
            <a:r>
              <a:rPr lang="en-US" sz="2400" dirty="0"/>
              <a:t>Used for making </a:t>
            </a:r>
            <a:r>
              <a:rPr lang="en-US" sz="2400" u="sng" dirty="0"/>
              <a:t>strategic</a:t>
            </a:r>
            <a:r>
              <a:rPr lang="en-US" sz="2400" dirty="0"/>
              <a:t> decisions</a:t>
            </a:r>
          </a:p>
          <a:p>
            <a:pPr>
              <a:lnSpc>
                <a:spcPct val="80000"/>
              </a:lnSpc>
            </a:pPr>
            <a:r>
              <a:rPr lang="en-US" sz="2400" dirty="0"/>
              <a:t>The intent is to provide a set of process indicators that lead to long-term software process improvement</a:t>
            </a:r>
          </a:p>
          <a:p>
            <a:pPr>
              <a:lnSpc>
                <a:spcPct val="80000"/>
              </a:lnSpc>
            </a:pPr>
            <a:r>
              <a:rPr lang="en-US" sz="2400" dirty="0"/>
              <a:t>The only way to know how/where to improve any process is to</a:t>
            </a:r>
          </a:p>
          <a:p>
            <a:pPr lvl="1">
              <a:lnSpc>
                <a:spcPct val="80000"/>
              </a:lnSpc>
            </a:pPr>
            <a:r>
              <a:rPr lang="en-US" sz="2400" dirty="0"/>
              <a:t>Measure specific </a:t>
            </a:r>
            <a:r>
              <a:rPr lang="en-US" sz="2400" u="sng" dirty="0"/>
              <a:t>attributes</a:t>
            </a:r>
            <a:r>
              <a:rPr lang="en-US" sz="2400" dirty="0"/>
              <a:t> of the process</a:t>
            </a:r>
          </a:p>
          <a:p>
            <a:pPr lvl="1">
              <a:lnSpc>
                <a:spcPct val="80000"/>
              </a:lnSpc>
            </a:pPr>
            <a:r>
              <a:rPr lang="en-US" sz="2400" dirty="0"/>
              <a:t>Develop a set of meaningful </a:t>
            </a:r>
            <a:r>
              <a:rPr lang="en-US" sz="2400" u="sng" dirty="0"/>
              <a:t>metrics</a:t>
            </a:r>
            <a:r>
              <a:rPr lang="en-US" sz="2400" dirty="0"/>
              <a:t> based on these attributes</a:t>
            </a:r>
          </a:p>
          <a:p>
            <a:pPr lvl="1">
              <a:lnSpc>
                <a:spcPct val="80000"/>
              </a:lnSpc>
            </a:pPr>
            <a:r>
              <a:rPr lang="en-US" sz="2400" dirty="0"/>
              <a:t>Use the metrics to provide </a:t>
            </a:r>
            <a:r>
              <a:rPr lang="en-US" sz="2400" u="sng" dirty="0"/>
              <a:t>indicators</a:t>
            </a:r>
            <a:r>
              <a:rPr lang="en-US" sz="2400" dirty="0"/>
              <a:t> that will lead to a strategy for improvement</a:t>
            </a:r>
          </a:p>
          <a:p>
            <a:pPr lvl="1">
              <a:lnSpc>
                <a:spcPct val="80000"/>
              </a:lnSpc>
            </a:pPr>
            <a:endParaRPr lang="en-US" sz="2400" dirty="0"/>
          </a:p>
          <a:p>
            <a:endParaRPr lang="en-US" sz="2400" dirty="0"/>
          </a:p>
        </p:txBody>
      </p:sp>
      <p:sp>
        <p:nvSpPr>
          <p:cNvPr id="4" name="Rectangle 1">
            <a:extLst>
              <a:ext uri="{FF2B5EF4-FFF2-40B4-BE49-F238E27FC236}">
                <a16:creationId xmlns:a16="http://schemas.microsoft.com/office/drawing/2014/main" id="{9FE4AD0C-5A0A-F8F3-D262-DEF5D0F3B28A}"/>
              </a:ext>
            </a:extLst>
          </p:cNvPr>
          <p:cNvSpPr>
            <a:spLocks noChangeArrowheads="1"/>
          </p:cNvSpPr>
          <p:nvPr/>
        </p:nvSpPr>
        <p:spPr bwMode="auto">
          <a:xfrm>
            <a:off x="0" y="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Think of process metrics like keeping track of how well a sports team is doing over the whole season. Here's how it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Imagine you're the coach of a soccer team. You don't just look at whether you win or lose each game. Instead, you keep track of lots of different things, like how many goals your team scores, how many shots they take, and how well they work together.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Process metrics are like keeping track of all these stats for your team, but for a software project instead of a soccer team. You're looking at things like how long it takes to finish a task, how many bugs are found in the code, and how happy the team members are with their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Now, you don't just look at these numbers for one game or one project. You keep track of them over a long time, across all your projects. This helps you see patterns and trends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Then, you use these metrics to make big decisions about how to improve the way your team works. Maybe you notice that tasks take too long to finish, so you come up with a plan to work more efficiently. Or maybe you see that there are a lot of bugs in the code, so you focus on improving the quality of the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idea is to use these metrics to figure out where you can make things better and then come up with a plan to do it. Just like a coach uses stats to figure out how to make their team better, process metrics help software teams figure out how to improve their work over the long term.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Metrics</a:t>
            </a:r>
          </a:p>
        </p:txBody>
      </p:sp>
      <p:sp>
        <p:nvSpPr>
          <p:cNvPr id="3" name="Content Placeholder 2"/>
          <p:cNvSpPr>
            <a:spLocks noGrp="1"/>
          </p:cNvSpPr>
          <p:nvPr>
            <p:ph idx="1"/>
          </p:nvPr>
        </p:nvSpPr>
        <p:spPr/>
        <p:txBody>
          <a:bodyPr>
            <a:normAutofit/>
          </a:bodyPr>
          <a:lstStyle/>
          <a:p>
            <a:pPr>
              <a:lnSpc>
                <a:spcPct val="80000"/>
              </a:lnSpc>
            </a:pPr>
            <a:r>
              <a:rPr lang="en-US" sz="2400" dirty="0"/>
              <a:t>We measure the effectiveness of a process by deriving a set of metrics based on </a:t>
            </a:r>
            <a:r>
              <a:rPr lang="en-US" sz="2400" u="sng" dirty="0"/>
              <a:t>outcomes</a:t>
            </a:r>
            <a:r>
              <a:rPr lang="en-US" sz="2400" dirty="0"/>
              <a:t> of the process such as</a:t>
            </a:r>
          </a:p>
          <a:p>
            <a:pPr lvl="1">
              <a:lnSpc>
                <a:spcPct val="80000"/>
              </a:lnSpc>
            </a:pPr>
            <a:r>
              <a:rPr lang="en-US" sz="2400" dirty="0"/>
              <a:t>Errors uncovered before release of the software</a:t>
            </a:r>
          </a:p>
          <a:p>
            <a:pPr lvl="1">
              <a:lnSpc>
                <a:spcPct val="80000"/>
              </a:lnSpc>
            </a:pPr>
            <a:r>
              <a:rPr lang="en-US" sz="2400" dirty="0"/>
              <a:t>Defects delivered to and reported by the end users</a:t>
            </a:r>
          </a:p>
          <a:p>
            <a:pPr lvl="1">
              <a:lnSpc>
                <a:spcPct val="80000"/>
              </a:lnSpc>
            </a:pPr>
            <a:r>
              <a:rPr lang="en-US" sz="2400" dirty="0"/>
              <a:t>Work products delivered</a:t>
            </a:r>
          </a:p>
          <a:p>
            <a:pPr lvl="1">
              <a:lnSpc>
                <a:spcPct val="80000"/>
              </a:lnSpc>
            </a:pPr>
            <a:r>
              <a:rPr lang="en-US" sz="2400" dirty="0"/>
              <a:t>Human effort expended</a:t>
            </a:r>
          </a:p>
          <a:p>
            <a:pPr lvl="1">
              <a:lnSpc>
                <a:spcPct val="80000"/>
              </a:lnSpc>
            </a:pPr>
            <a:r>
              <a:rPr lang="en-US" sz="2400" dirty="0"/>
              <a:t>Calendar time expended</a:t>
            </a:r>
          </a:p>
          <a:p>
            <a:pPr lvl="1">
              <a:lnSpc>
                <a:spcPct val="80000"/>
              </a:lnSpc>
            </a:pPr>
            <a:r>
              <a:rPr lang="en-US" sz="2400" dirty="0"/>
              <a:t>Conformance to the schedule</a:t>
            </a:r>
          </a:p>
          <a:p>
            <a:pPr lvl="1">
              <a:lnSpc>
                <a:spcPct val="80000"/>
              </a:lnSpc>
            </a:pPr>
            <a:r>
              <a:rPr lang="en-US" sz="2400" dirty="0"/>
              <a:t>Time and effort to complete each generic activity</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6FE6E3-C280-9F38-4ECD-5EB4A0ECF993}"/>
                  </a:ext>
                </a:extLst>
              </p14:cNvPr>
              <p14:cNvContentPartPr/>
              <p14:nvPr/>
            </p14:nvContentPartPr>
            <p14:xfrm>
              <a:off x="-704350" y="1710588"/>
              <a:ext cx="9333000" cy="3091680"/>
            </p14:xfrm>
          </p:contentPart>
        </mc:Choice>
        <mc:Fallback xmlns="">
          <p:pic>
            <p:nvPicPr>
              <p:cNvPr id="4" name="Ink 3">
                <a:extLst>
                  <a:ext uri="{FF2B5EF4-FFF2-40B4-BE49-F238E27FC236}">
                    <a16:creationId xmlns:a16="http://schemas.microsoft.com/office/drawing/2014/main" id="{FA6FE6E3-C280-9F38-4ECD-5EB4A0ECF993}"/>
                  </a:ext>
                </a:extLst>
              </p:cNvPr>
              <p:cNvPicPr/>
              <p:nvPr/>
            </p:nvPicPr>
            <p:blipFill>
              <a:blip r:embed="rId3"/>
              <a:stretch>
                <a:fillRect/>
              </a:stretch>
            </p:blipFill>
            <p:spPr>
              <a:xfrm>
                <a:off x="-758350" y="1602588"/>
                <a:ext cx="9440640" cy="33073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Metrics</a:t>
            </a:r>
          </a:p>
        </p:txBody>
      </p:sp>
      <p:sp>
        <p:nvSpPr>
          <p:cNvPr id="3" name="Content Placeholder 2"/>
          <p:cNvSpPr>
            <a:spLocks noGrp="1"/>
          </p:cNvSpPr>
          <p:nvPr>
            <p:ph idx="1"/>
          </p:nvPr>
        </p:nvSpPr>
        <p:spPr/>
        <p:txBody>
          <a:bodyPr>
            <a:noAutofit/>
          </a:bodyPr>
          <a:lstStyle/>
          <a:p>
            <a:pPr>
              <a:lnSpc>
                <a:spcPct val="90000"/>
              </a:lnSpc>
            </a:pPr>
            <a:r>
              <a:rPr lang="en-US" sz="2400" dirty="0"/>
              <a:t>Project metrics enable a software project manager to</a:t>
            </a:r>
          </a:p>
          <a:p>
            <a:pPr lvl="1">
              <a:lnSpc>
                <a:spcPct val="90000"/>
              </a:lnSpc>
            </a:pPr>
            <a:r>
              <a:rPr lang="en-US" sz="2400" dirty="0"/>
              <a:t>Assess the status of an ongoing project</a:t>
            </a:r>
          </a:p>
          <a:p>
            <a:pPr lvl="1">
              <a:lnSpc>
                <a:spcPct val="90000"/>
              </a:lnSpc>
            </a:pPr>
            <a:r>
              <a:rPr lang="en-US" sz="2400" dirty="0"/>
              <a:t>Track potential risks</a:t>
            </a:r>
          </a:p>
          <a:p>
            <a:pPr lvl="1">
              <a:lnSpc>
                <a:spcPct val="90000"/>
              </a:lnSpc>
            </a:pPr>
            <a:r>
              <a:rPr lang="en-US" sz="2400" dirty="0"/>
              <a:t>Uncover problem areas before their status becomes critical</a:t>
            </a:r>
          </a:p>
          <a:p>
            <a:pPr lvl="1">
              <a:lnSpc>
                <a:spcPct val="90000"/>
              </a:lnSpc>
            </a:pPr>
            <a:r>
              <a:rPr lang="en-US" sz="2400" dirty="0"/>
              <a:t>Adjust work flow or tasks</a:t>
            </a:r>
          </a:p>
          <a:p>
            <a:pPr lvl="1">
              <a:lnSpc>
                <a:spcPct val="90000"/>
              </a:lnSpc>
            </a:pPr>
            <a:r>
              <a:rPr lang="en-US" sz="2400" dirty="0"/>
              <a:t>Evaluate the project team’s ability to control quality of software work products</a:t>
            </a:r>
          </a:p>
          <a:p>
            <a:pPr>
              <a:lnSpc>
                <a:spcPct val="90000"/>
              </a:lnSpc>
            </a:pPr>
            <a:r>
              <a:rPr lang="en-US" sz="2400" dirty="0"/>
              <a:t>Many of the same metrics are used in both the process and project domain</a:t>
            </a:r>
          </a:p>
          <a:p>
            <a:pPr>
              <a:lnSpc>
                <a:spcPct val="90000"/>
              </a:lnSpc>
            </a:pPr>
            <a:r>
              <a:rPr lang="en-US" sz="2400" dirty="0"/>
              <a:t>Project metrics are used for making </a:t>
            </a:r>
            <a:r>
              <a:rPr lang="en-US" sz="2400" u="sng" dirty="0"/>
              <a:t>tactical</a:t>
            </a:r>
            <a:r>
              <a:rPr lang="en-US" sz="2400" dirty="0"/>
              <a:t> decisions</a:t>
            </a:r>
          </a:p>
          <a:p>
            <a:pPr lvl="1">
              <a:lnSpc>
                <a:spcPct val="90000"/>
              </a:lnSpc>
            </a:pPr>
            <a:r>
              <a:rPr lang="en-US" sz="2400" dirty="0"/>
              <a:t>They are used to adapt project workflow and technical activities </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E954E32-E1BD-0B2F-AA62-A96D9F283C52}"/>
                  </a:ext>
                </a:extLst>
              </p14:cNvPr>
              <p14:cNvContentPartPr/>
              <p14:nvPr/>
            </p14:nvContentPartPr>
            <p14:xfrm>
              <a:off x="1346930" y="2212068"/>
              <a:ext cx="5205240" cy="360"/>
            </p14:xfrm>
          </p:contentPart>
        </mc:Choice>
        <mc:Fallback xmlns="">
          <p:pic>
            <p:nvPicPr>
              <p:cNvPr id="4" name="Ink 3">
                <a:extLst>
                  <a:ext uri="{FF2B5EF4-FFF2-40B4-BE49-F238E27FC236}">
                    <a16:creationId xmlns:a16="http://schemas.microsoft.com/office/drawing/2014/main" id="{3E954E32-E1BD-0B2F-AA62-A96D9F283C52}"/>
                  </a:ext>
                </a:extLst>
              </p:cNvPr>
              <p:cNvPicPr/>
              <p:nvPr/>
            </p:nvPicPr>
            <p:blipFill>
              <a:blip r:embed="rId3"/>
              <a:stretch>
                <a:fillRect/>
              </a:stretch>
            </p:blipFill>
            <p:spPr>
              <a:xfrm>
                <a:off x="1292930" y="2104428"/>
                <a:ext cx="5312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31CFC6A-78E2-F5E1-B1EA-13BFAB43805F}"/>
                  </a:ext>
                </a:extLst>
              </p14:cNvPr>
              <p14:cNvContentPartPr/>
              <p14:nvPr/>
            </p14:nvContentPartPr>
            <p14:xfrm>
              <a:off x="1209410" y="2585748"/>
              <a:ext cx="3076200" cy="28800"/>
            </p14:xfrm>
          </p:contentPart>
        </mc:Choice>
        <mc:Fallback xmlns="">
          <p:pic>
            <p:nvPicPr>
              <p:cNvPr id="5" name="Ink 4">
                <a:extLst>
                  <a:ext uri="{FF2B5EF4-FFF2-40B4-BE49-F238E27FC236}">
                    <a16:creationId xmlns:a16="http://schemas.microsoft.com/office/drawing/2014/main" id="{331CFC6A-78E2-F5E1-B1EA-13BFAB43805F}"/>
                  </a:ext>
                </a:extLst>
              </p:cNvPr>
              <p:cNvPicPr/>
              <p:nvPr/>
            </p:nvPicPr>
            <p:blipFill>
              <a:blip r:embed="rId5"/>
              <a:stretch>
                <a:fillRect/>
              </a:stretch>
            </p:blipFill>
            <p:spPr>
              <a:xfrm>
                <a:off x="1155410" y="2477748"/>
                <a:ext cx="3183840" cy="2444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project metrics</a:t>
            </a:r>
          </a:p>
        </p:txBody>
      </p:sp>
      <p:sp>
        <p:nvSpPr>
          <p:cNvPr id="3" name="Content Placeholder 2"/>
          <p:cNvSpPr>
            <a:spLocks noGrp="1"/>
          </p:cNvSpPr>
          <p:nvPr>
            <p:ph idx="1"/>
          </p:nvPr>
        </p:nvSpPr>
        <p:spPr>
          <a:xfrm>
            <a:off x="457200" y="1600200"/>
            <a:ext cx="8686800" cy="4525963"/>
          </a:xfrm>
        </p:spPr>
        <p:txBody>
          <a:bodyPr>
            <a:noAutofit/>
          </a:bodyPr>
          <a:lstStyle/>
          <a:p>
            <a:r>
              <a:rPr lang="en-US" sz="2400" dirty="0"/>
              <a:t>The first application of project metrics occurs during estimation</a:t>
            </a:r>
          </a:p>
          <a:p>
            <a:pPr lvl="1"/>
            <a:r>
              <a:rPr lang="en-US" sz="2400" dirty="0"/>
              <a:t>Metrics from past projects are used as a basis for estimating </a:t>
            </a:r>
            <a:r>
              <a:rPr lang="en-US" sz="2400" u="sng" dirty="0"/>
              <a:t>time</a:t>
            </a:r>
            <a:r>
              <a:rPr lang="en-US" sz="2400" dirty="0"/>
              <a:t> and </a:t>
            </a:r>
            <a:r>
              <a:rPr lang="en-US" sz="2400" u="sng" dirty="0"/>
              <a:t>effort</a:t>
            </a:r>
          </a:p>
          <a:p>
            <a:r>
              <a:rPr lang="en-US" sz="2400" dirty="0"/>
              <a:t>As a project proceeds, the amount of time and effort expended are compared to original estimates</a:t>
            </a:r>
          </a:p>
          <a:p>
            <a:r>
              <a:rPr lang="en-US" sz="2400" dirty="0"/>
              <a:t>As technical work commences, other project metrics become important</a:t>
            </a:r>
          </a:p>
          <a:p>
            <a:pPr lvl="1"/>
            <a:r>
              <a:rPr lang="en-US" sz="2400" u="sng" dirty="0"/>
              <a:t>Production rates</a:t>
            </a:r>
            <a:r>
              <a:rPr lang="en-US" sz="2400" dirty="0"/>
              <a:t> are measured (represented in terms of models created, review hours, function points, and delivered source lines of code)</a:t>
            </a:r>
          </a:p>
          <a:p>
            <a:pPr lvl="1"/>
            <a:r>
              <a:rPr lang="en-US" sz="2400" u="sng" dirty="0"/>
              <a:t>Error</a:t>
            </a:r>
            <a:r>
              <a:rPr lang="en-US" sz="2400" dirty="0"/>
              <a:t> uncovered during each generic framework activity (</a:t>
            </a:r>
            <a:r>
              <a:rPr lang="en-US" sz="2400" dirty="0" err="1"/>
              <a:t>i.e</a:t>
            </a:r>
            <a:r>
              <a:rPr lang="en-US" sz="2400" dirty="0"/>
              <a:t>, communication, planning, modeling, construction, deployment) are measured</a:t>
            </a:r>
          </a:p>
          <a:p>
            <a:pPr>
              <a:buNone/>
            </a:pPr>
            <a:endParaRPr lang="en-US" sz="2400" dirty="0"/>
          </a:p>
          <a:p>
            <a:endParaRPr lang="en-US"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BF14A41-6DC7-C713-66AE-F45CCFC0562C}"/>
                  </a:ext>
                </a:extLst>
              </p14:cNvPr>
              <p14:cNvContentPartPr/>
              <p14:nvPr/>
            </p14:nvContentPartPr>
            <p14:xfrm>
              <a:off x="3657410" y="1877110"/>
              <a:ext cx="5263920" cy="227160"/>
            </p14:xfrm>
          </p:contentPart>
        </mc:Choice>
        <mc:Fallback>
          <p:pic>
            <p:nvPicPr>
              <p:cNvPr id="4" name="Ink 3">
                <a:extLst>
                  <a:ext uri="{FF2B5EF4-FFF2-40B4-BE49-F238E27FC236}">
                    <a16:creationId xmlns:a16="http://schemas.microsoft.com/office/drawing/2014/main" id="{7BF14A41-6DC7-C713-66AE-F45CCFC0562C}"/>
                  </a:ext>
                </a:extLst>
              </p:cNvPr>
              <p:cNvPicPr/>
              <p:nvPr/>
            </p:nvPicPr>
            <p:blipFill>
              <a:blip r:embed="rId3"/>
              <a:stretch>
                <a:fillRect/>
              </a:stretch>
            </p:blipFill>
            <p:spPr>
              <a:xfrm>
                <a:off x="3603410" y="1769470"/>
                <a:ext cx="537156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15610F3-0509-58C5-B579-2C1A85AA9A50}"/>
                  </a:ext>
                </a:extLst>
              </p14:cNvPr>
              <p14:cNvContentPartPr/>
              <p14:nvPr/>
            </p14:nvContentPartPr>
            <p14:xfrm>
              <a:off x="1445210" y="2290750"/>
              <a:ext cx="7923240" cy="80640"/>
            </p14:xfrm>
          </p:contentPart>
        </mc:Choice>
        <mc:Fallback>
          <p:pic>
            <p:nvPicPr>
              <p:cNvPr id="5" name="Ink 4">
                <a:extLst>
                  <a:ext uri="{FF2B5EF4-FFF2-40B4-BE49-F238E27FC236}">
                    <a16:creationId xmlns:a16="http://schemas.microsoft.com/office/drawing/2014/main" id="{C15610F3-0509-58C5-B579-2C1A85AA9A50}"/>
                  </a:ext>
                </a:extLst>
              </p:cNvPr>
              <p:cNvPicPr/>
              <p:nvPr/>
            </p:nvPicPr>
            <p:blipFill>
              <a:blip r:embed="rId5"/>
              <a:stretch>
                <a:fillRect/>
              </a:stretch>
            </p:blipFill>
            <p:spPr>
              <a:xfrm>
                <a:off x="1391570" y="2182750"/>
                <a:ext cx="80308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A8DC696-1FB7-5931-F3A2-A9A12C5DB545}"/>
                  </a:ext>
                </a:extLst>
              </p14:cNvPr>
              <p14:cNvContentPartPr/>
              <p14:nvPr/>
            </p14:nvContentPartPr>
            <p14:xfrm>
              <a:off x="1425410" y="2723470"/>
              <a:ext cx="2089080" cy="10440"/>
            </p14:xfrm>
          </p:contentPart>
        </mc:Choice>
        <mc:Fallback>
          <p:pic>
            <p:nvPicPr>
              <p:cNvPr id="6" name="Ink 5">
                <a:extLst>
                  <a:ext uri="{FF2B5EF4-FFF2-40B4-BE49-F238E27FC236}">
                    <a16:creationId xmlns:a16="http://schemas.microsoft.com/office/drawing/2014/main" id="{AA8DC696-1FB7-5931-F3A2-A9A12C5DB545}"/>
                  </a:ext>
                </a:extLst>
              </p:cNvPr>
              <p:cNvPicPr/>
              <p:nvPr/>
            </p:nvPicPr>
            <p:blipFill>
              <a:blip r:embed="rId7"/>
              <a:stretch>
                <a:fillRect/>
              </a:stretch>
            </p:blipFill>
            <p:spPr>
              <a:xfrm>
                <a:off x="1371410" y="2615830"/>
                <a:ext cx="21967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03BE98A-C234-23AB-4A80-C3FA9ECA3D86}"/>
                  </a:ext>
                </a:extLst>
              </p14:cNvPr>
              <p14:cNvContentPartPr/>
              <p14:nvPr/>
            </p14:nvContentPartPr>
            <p14:xfrm>
              <a:off x="914210" y="3125950"/>
              <a:ext cx="8190000" cy="41400"/>
            </p14:xfrm>
          </p:contentPart>
        </mc:Choice>
        <mc:Fallback>
          <p:pic>
            <p:nvPicPr>
              <p:cNvPr id="7" name="Ink 6">
                <a:extLst>
                  <a:ext uri="{FF2B5EF4-FFF2-40B4-BE49-F238E27FC236}">
                    <a16:creationId xmlns:a16="http://schemas.microsoft.com/office/drawing/2014/main" id="{003BE98A-C234-23AB-4A80-C3FA9ECA3D86}"/>
                  </a:ext>
                </a:extLst>
              </p:cNvPr>
              <p:cNvPicPr/>
              <p:nvPr/>
            </p:nvPicPr>
            <p:blipFill>
              <a:blip r:embed="rId9"/>
              <a:stretch>
                <a:fillRect/>
              </a:stretch>
            </p:blipFill>
            <p:spPr>
              <a:xfrm>
                <a:off x="860570" y="3018310"/>
                <a:ext cx="82976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853F594-C898-7920-F4A2-823DF19C7854}"/>
                  </a:ext>
                </a:extLst>
              </p14:cNvPr>
              <p14:cNvContentPartPr/>
              <p14:nvPr/>
            </p14:nvContentPartPr>
            <p14:xfrm>
              <a:off x="756890" y="3498550"/>
              <a:ext cx="4383360" cy="80640"/>
            </p14:xfrm>
          </p:contentPart>
        </mc:Choice>
        <mc:Fallback>
          <p:pic>
            <p:nvPicPr>
              <p:cNvPr id="8" name="Ink 7">
                <a:extLst>
                  <a:ext uri="{FF2B5EF4-FFF2-40B4-BE49-F238E27FC236}">
                    <a16:creationId xmlns:a16="http://schemas.microsoft.com/office/drawing/2014/main" id="{A853F594-C898-7920-F4A2-823DF19C7854}"/>
                  </a:ext>
                </a:extLst>
              </p:cNvPr>
              <p:cNvPicPr/>
              <p:nvPr/>
            </p:nvPicPr>
            <p:blipFill>
              <a:blip r:embed="rId11"/>
              <a:stretch>
                <a:fillRect/>
              </a:stretch>
            </p:blipFill>
            <p:spPr>
              <a:xfrm>
                <a:off x="703250" y="3390550"/>
                <a:ext cx="4491000" cy="2962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endParaRPr lang="en-US"/>
          </a:p>
        </p:txBody>
      </p:sp>
      <p:sp>
        <p:nvSpPr>
          <p:cNvPr id="3" name="Content Placeholder 2"/>
          <p:cNvSpPr>
            <a:spLocks noGrp="1"/>
          </p:cNvSpPr>
          <p:nvPr>
            <p:ph idx="1"/>
          </p:nvPr>
        </p:nvSpPr>
        <p:spPr/>
        <p:txBody>
          <a:bodyPr>
            <a:noAutofit/>
          </a:bodyPr>
          <a:lstStyle/>
          <a:p>
            <a:r>
              <a:rPr lang="en-US" sz="2400" dirty="0"/>
              <a:t>Project metrics are used to</a:t>
            </a:r>
          </a:p>
          <a:p>
            <a:pPr lvl="1"/>
            <a:r>
              <a:rPr lang="en-US" sz="2400" dirty="0"/>
              <a:t>Minimize the development schedule by making the adjustments necessary to avoid delays and mitigate potential problems and risks</a:t>
            </a:r>
          </a:p>
          <a:p>
            <a:pPr lvl="1"/>
            <a:r>
              <a:rPr lang="en-US" sz="2400" dirty="0"/>
              <a:t>Assess product quality on an ongoing basis and, when necessary, to modify the technical approach to improve quality</a:t>
            </a:r>
          </a:p>
          <a:p>
            <a:r>
              <a:rPr lang="en-US" sz="2400" dirty="0"/>
              <a:t>In summary</a:t>
            </a:r>
          </a:p>
          <a:p>
            <a:pPr lvl="1"/>
            <a:r>
              <a:rPr lang="en-US" sz="2400" dirty="0"/>
              <a:t>As </a:t>
            </a:r>
            <a:r>
              <a:rPr lang="en-US" sz="2400" u="sng" dirty="0"/>
              <a:t>quality improves</a:t>
            </a:r>
            <a:r>
              <a:rPr lang="en-US" sz="2400" dirty="0"/>
              <a:t>, defects are minimized</a:t>
            </a:r>
          </a:p>
          <a:p>
            <a:pPr lvl="1"/>
            <a:r>
              <a:rPr lang="en-US" sz="2400" dirty="0"/>
              <a:t>As </a:t>
            </a:r>
            <a:r>
              <a:rPr lang="en-US" sz="2400" u="sng" dirty="0"/>
              <a:t>defects go down</a:t>
            </a:r>
            <a:r>
              <a:rPr lang="en-US" sz="2400" dirty="0"/>
              <a:t>, the amount of rework required during the project is also reduced</a:t>
            </a:r>
          </a:p>
          <a:p>
            <a:pPr lvl="1"/>
            <a:r>
              <a:rPr lang="en-US" sz="2400" dirty="0"/>
              <a:t>As </a:t>
            </a:r>
            <a:r>
              <a:rPr lang="en-US" sz="2400" u="sng" dirty="0"/>
              <a:t>rework goes down</a:t>
            </a:r>
            <a:r>
              <a:rPr lang="en-US" sz="2400" dirty="0"/>
              <a:t>, the overall project </a:t>
            </a:r>
            <a:r>
              <a:rPr lang="en-US" sz="2400" u="sng" dirty="0"/>
              <a:t>cost is reduced</a:t>
            </a:r>
          </a:p>
          <a:p>
            <a:pPr lvl="1"/>
            <a:endParaRPr lang="en-US" sz="2400" dirty="0"/>
          </a:p>
          <a:p>
            <a:endParaRPr lang="en-US"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9C117D8-9EB8-EAD4-53FE-0F5473D57246}"/>
                  </a:ext>
                </a:extLst>
              </p14:cNvPr>
              <p14:cNvContentPartPr/>
              <p14:nvPr/>
            </p14:nvContentPartPr>
            <p14:xfrm>
              <a:off x="1286810" y="2230788"/>
              <a:ext cx="6500520" cy="11160"/>
            </p14:xfrm>
          </p:contentPart>
        </mc:Choice>
        <mc:Fallback>
          <p:pic>
            <p:nvPicPr>
              <p:cNvPr id="4" name="Ink 3">
                <a:extLst>
                  <a:ext uri="{FF2B5EF4-FFF2-40B4-BE49-F238E27FC236}">
                    <a16:creationId xmlns:a16="http://schemas.microsoft.com/office/drawing/2014/main" id="{89C117D8-9EB8-EAD4-53FE-0F5473D57246}"/>
                  </a:ext>
                </a:extLst>
              </p:cNvPr>
              <p:cNvPicPr/>
              <p:nvPr/>
            </p:nvPicPr>
            <p:blipFill>
              <a:blip r:embed="rId3"/>
              <a:stretch>
                <a:fillRect/>
              </a:stretch>
            </p:blipFill>
            <p:spPr>
              <a:xfrm>
                <a:off x="1232810" y="2123148"/>
                <a:ext cx="66081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8D11CA4-7DB5-29EF-46F4-D28C4C5E8168}"/>
                  </a:ext>
                </a:extLst>
              </p14:cNvPr>
              <p14:cNvContentPartPr/>
              <p14:nvPr/>
            </p14:nvContentPartPr>
            <p14:xfrm>
              <a:off x="1317410" y="2622468"/>
              <a:ext cx="6216120" cy="101160"/>
            </p14:xfrm>
          </p:contentPart>
        </mc:Choice>
        <mc:Fallback>
          <p:pic>
            <p:nvPicPr>
              <p:cNvPr id="5" name="Ink 4">
                <a:extLst>
                  <a:ext uri="{FF2B5EF4-FFF2-40B4-BE49-F238E27FC236}">
                    <a16:creationId xmlns:a16="http://schemas.microsoft.com/office/drawing/2014/main" id="{28D11CA4-7DB5-29EF-46F4-D28C4C5E8168}"/>
                  </a:ext>
                </a:extLst>
              </p:cNvPr>
              <p:cNvPicPr/>
              <p:nvPr/>
            </p:nvPicPr>
            <p:blipFill>
              <a:blip r:embed="rId5"/>
              <a:stretch>
                <a:fillRect/>
              </a:stretch>
            </p:blipFill>
            <p:spPr>
              <a:xfrm>
                <a:off x="1263770" y="2514828"/>
                <a:ext cx="63237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E33FEE6-4F28-D092-71E4-A2D0C9EB8F1E}"/>
                  </a:ext>
                </a:extLst>
              </p14:cNvPr>
              <p14:cNvContentPartPr/>
              <p14:nvPr/>
            </p14:nvContentPartPr>
            <p14:xfrm>
              <a:off x="1219130" y="2937468"/>
              <a:ext cx="3718440" cy="110520"/>
            </p14:xfrm>
          </p:contentPart>
        </mc:Choice>
        <mc:Fallback>
          <p:pic>
            <p:nvPicPr>
              <p:cNvPr id="6" name="Ink 5">
                <a:extLst>
                  <a:ext uri="{FF2B5EF4-FFF2-40B4-BE49-F238E27FC236}">
                    <a16:creationId xmlns:a16="http://schemas.microsoft.com/office/drawing/2014/main" id="{5E33FEE6-4F28-D092-71E4-A2D0C9EB8F1E}"/>
                  </a:ext>
                </a:extLst>
              </p:cNvPr>
              <p:cNvPicPr/>
              <p:nvPr/>
            </p:nvPicPr>
            <p:blipFill>
              <a:blip r:embed="rId7"/>
              <a:stretch>
                <a:fillRect/>
              </a:stretch>
            </p:blipFill>
            <p:spPr>
              <a:xfrm>
                <a:off x="1165130" y="2829828"/>
                <a:ext cx="3826080" cy="3261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961</Words>
  <Application>Microsoft Office PowerPoint</Application>
  <PresentationFormat>On-screen Show (4:3)</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Söhne</vt:lpstr>
      <vt:lpstr>Office Theme</vt:lpstr>
      <vt:lpstr>Process and Project Metrics</vt:lpstr>
      <vt:lpstr>What are Metrics</vt:lpstr>
      <vt:lpstr>Uses of measurement</vt:lpstr>
      <vt:lpstr>Reasons of Measure</vt:lpstr>
      <vt:lpstr>Process Metrics</vt:lpstr>
      <vt:lpstr>Process Metrics</vt:lpstr>
      <vt:lpstr>Project Metrics</vt:lpstr>
      <vt:lpstr>Use of project metrics</vt:lpstr>
      <vt:lpstr>PowerPoint Presentation</vt:lpstr>
      <vt:lpstr>Software Measurement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and Project Metrics</dc:title>
  <dc:creator>Admin</dc:creator>
  <cp:lastModifiedBy>Sahhil Deshpandde</cp:lastModifiedBy>
  <cp:revision>19</cp:revision>
  <dcterms:created xsi:type="dcterms:W3CDTF">2017-04-15T07:21:57Z</dcterms:created>
  <dcterms:modified xsi:type="dcterms:W3CDTF">2024-04-29T17:18:09Z</dcterms:modified>
</cp:coreProperties>
</file>