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76" r:id="rId7"/>
    <p:sldId id="277" r:id="rId8"/>
    <p:sldId id="296" r:id="rId9"/>
    <p:sldId id="297" r:id="rId10"/>
    <p:sldId id="298" r:id="rId11"/>
    <p:sldId id="299" r:id="rId12"/>
    <p:sldId id="279" r:id="rId13"/>
    <p:sldId id="281" r:id="rId14"/>
    <p:sldId id="280" r:id="rId15"/>
    <p:sldId id="261" r:id="rId16"/>
    <p:sldId id="286" r:id="rId17"/>
    <p:sldId id="289" r:id="rId18"/>
    <p:sldId id="291" r:id="rId19"/>
    <p:sldId id="294" r:id="rId20"/>
    <p:sldId id="295" r:id="rId21"/>
    <p:sldId id="300" r:id="rId22"/>
    <p:sldId id="301" r:id="rId23"/>
    <p:sldId id="302" r:id="rId24"/>
    <p:sldId id="303" r:id="rId25"/>
    <p:sldId id="262" r:id="rId26"/>
    <p:sldId id="287" r:id="rId27"/>
    <p:sldId id="292" r:id="rId28"/>
    <p:sldId id="304" r:id="rId29"/>
    <p:sldId id="263" r:id="rId30"/>
    <p:sldId id="288" r:id="rId31"/>
    <p:sldId id="305" r:id="rId32"/>
    <p:sldId id="306" r:id="rId33"/>
    <p:sldId id="273" r:id="rId34"/>
    <p:sldId id="274" r:id="rId35"/>
    <p:sldId id="27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4660"/>
  </p:normalViewPr>
  <p:slideViewPr>
    <p:cSldViewPr snapToGrid="0">
      <p:cViewPr varScale="1">
        <p:scale>
          <a:sx n="86" d="100"/>
          <a:sy n="86" d="100"/>
        </p:scale>
        <p:origin x="629"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CF48A18-3433-4F58-B9D1-6C7463ED7981}"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B569F8-C70C-445F-89D8-6BD8FD98DDB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CF48A18-3433-4F58-B9D1-6C7463ED7981}"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3B569F8-C70C-445F-89D8-6BD8FD98DDBA}"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CF48A18-3433-4F58-B9D1-6C7463ED7981}"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3B569F8-C70C-445F-89D8-6BD8FD98DDBA}"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CF48A18-3433-4F58-B9D1-6C7463ED7981}"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3B569F8-C70C-445F-89D8-6BD8FD98DDBA}"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CF48A18-3433-4F58-B9D1-6C7463ED7981}"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3B569F8-C70C-445F-89D8-6BD8FD98DDBA}"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CF48A18-3433-4F58-B9D1-6C7463ED7981}"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3B569F8-C70C-445F-89D8-6BD8FD98DDBA}"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CF48A18-3433-4F58-B9D1-6C7463ED7981}"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63B569F8-C70C-445F-89D8-6BD8FD98DDBA}"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CF48A18-3433-4F58-B9D1-6C7463ED7981}"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63B569F8-C70C-445F-89D8-6BD8FD98DDBA}"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CF48A18-3433-4F58-B9D1-6C7463ED7981}"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63B569F8-C70C-445F-89D8-6BD8FD98DDBA}"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CF48A18-3433-4F58-B9D1-6C7463ED7981}"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3B569F8-C70C-445F-89D8-6BD8FD98DDBA}"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CF48A18-3433-4F58-B9D1-6C7463ED7981}"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3B569F8-C70C-445F-89D8-6BD8FD98DDBA}"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CF48A18-3433-4F58-B9D1-6C7463ED7981}"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3B569F8-C70C-445F-89D8-6BD8FD98DDB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825"/>
            <a:ext cx="8745415" cy="1275517"/>
          </a:xfrm>
        </p:spPr>
        <p:txBody>
          <a:bodyPr>
            <a:normAutofit fontScale="90000"/>
          </a:bodyPr>
          <a:lstStyle/>
          <a:p>
            <a:br>
              <a:rPr lang="en-US" sz="4800" dirty="0">
                <a:latin typeface="+mn-lt"/>
              </a:rPr>
            </a:br>
            <a:r>
              <a:rPr lang="en-US" sz="4800" dirty="0">
                <a:latin typeface="+mn-lt"/>
              </a:rPr>
              <a:t>FitLife ProActive – Gym Portal</a:t>
            </a:r>
            <a:endParaRPr lang="en-US" sz="4800" dirty="0">
              <a:latin typeface="+mn-lt"/>
            </a:endParaRPr>
          </a:p>
        </p:txBody>
      </p:sp>
      <p:sp>
        <p:nvSpPr>
          <p:cNvPr id="3" name="Subtitle 2"/>
          <p:cNvSpPr>
            <a:spLocks noGrp="1"/>
          </p:cNvSpPr>
          <p:nvPr>
            <p:ph type="subTitle" idx="1"/>
          </p:nvPr>
        </p:nvSpPr>
        <p:spPr>
          <a:xfrm>
            <a:off x="1524000" y="2379216"/>
            <a:ext cx="9144000" cy="2441360"/>
          </a:xfrm>
        </p:spPr>
        <p:txBody>
          <a:bodyPr>
            <a:normAutofit fontScale="47500" lnSpcReduction="20000"/>
          </a:bodyPr>
          <a:lstStyle/>
          <a:p>
            <a:endParaRPr lang="en-US" dirty="0"/>
          </a:p>
          <a:p>
            <a:r>
              <a:rPr lang="en-US" sz="5100" b="1" dirty="0">
                <a:latin typeface="Times New Roman" panose="02020603050405020304" pitchFamily="18" charset="0"/>
                <a:cs typeface="Times New Roman" panose="02020603050405020304" pitchFamily="18" charset="0"/>
              </a:rPr>
              <a:t>Submitted By:</a:t>
            </a:r>
            <a:endParaRPr lang="en-US" sz="5100" b="1" dirty="0">
              <a:latin typeface="Times New Roman" panose="02020603050405020304" pitchFamily="18" charset="0"/>
              <a:cs typeface="Times New Roman" panose="02020603050405020304" pitchFamily="18" charset="0"/>
            </a:endParaRPr>
          </a:p>
          <a:p>
            <a:r>
              <a:rPr lang="en-US" sz="5100" b="1" dirty="0">
                <a:latin typeface="Times New Roman" panose="02020603050405020304" pitchFamily="18" charset="0"/>
                <a:cs typeface="Times New Roman" panose="02020603050405020304" pitchFamily="18" charset="0"/>
              </a:rPr>
              <a:t>Group  No. 112</a:t>
            </a:r>
            <a:endParaRPr lang="en-US" sz="5100" b="1" dirty="0">
              <a:latin typeface="Times New Roman" panose="02020603050405020304" pitchFamily="18" charset="0"/>
              <a:cs typeface="Times New Roman" panose="02020603050405020304" pitchFamily="18" charset="0"/>
            </a:endParaRPr>
          </a:p>
          <a:p>
            <a:endParaRPr lang="en-US" sz="5100" b="1" dirty="0">
              <a:latin typeface="Times New Roman" panose="02020603050405020304" pitchFamily="18" charset="0"/>
              <a:cs typeface="Times New Roman" panose="02020603050405020304" pitchFamily="18" charset="0"/>
            </a:endParaRPr>
          </a:p>
          <a:p>
            <a:r>
              <a:rPr lang="en-US" sz="5100" b="1" dirty="0">
                <a:latin typeface="Times New Roman" panose="02020603050405020304" pitchFamily="18" charset="0"/>
                <a:cs typeface="Times New Roman" panose="02020603050405020304" pitchFamily="18" charset="0"/>
              </a:rPr>
              <a:t>Sahil Jaiswal(233197)</a:t>
            </a:r>
            <a:endParaRPr lang="en-US" sz="5100" b="1" dirty="0">
              <a:latin typeface="Times New Roman" panose="02020603050405020304" pitchFamily="18" charset="0"/>
              <a:cs typeface="Times New Roman" panose="02020603050405020304" pitchFamily="18" charset="0"/>
            </a:endParaRPr>
          </a:p>
          <a:p>
            <a:r>
              <a:rPr lang="en-US" sz="5100" b="1" dirty="0">
                <a:latin typeface="Times New Roman" panose="02020603050405020304" pitchFamily="18" charset="0"/>
                <a:cs typeface="Times New Roman" panose="02020603050405020304" pitchFamily="18" charset="0"/>
              </a:rPr>
              <a:t>Nikhil Rajput(233174)</a:t>
            </a:r>
            <a:endParaRPr lang="en-US" sz="51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Second Level DFD – Fitness_club</a:t>
            </a:r>
            <a:endParaRPr lang="en-IN" sz="3600" dirty="0">
              <a:latin typeface="Times New Roman" panose="02020603050405020304" pitchFamily="18" charset="0"/>
              <a:cs typeface="Times New Roman" panose="02020603050405020304" pitchFamily="18" charset="0"/>
            </a:endParaRPr>
          </a:p>
        </p:txBody>
      </p:sp>
      <p:pic>
        <p:nvPicPr>
          <p:cNvPr id="3" name="Content Placeholder 2" descr="WhatsApp Image 2023-08-29 "/>
          <p:cNvPicPr>
            <a:picLocks noChangeAspect="1"/>
          </p:cNvPicPr>
          <p:nvPr>
            <p:ph idx="1"/>
          </p:nvPr>
        </p:nvPicPr>
        <p:blipFill>
          <a:blip r:embed="rId1"/>
          <a:stretch>
            <a:fillRect/>
          </a:stretch>
        </p:blipFill>
        <p:spPr>
          <a:xfrm>
            <a:off x="2814320" y="1113155"/>
            <a:ext cx="9378315" cy="5744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pic>
        <p:nvPicPr>
          <p:cNvPr id="3" name="Content Placeholder 2" descr="WhatsApp Image 2023-08-29 at 14.09.22"/>
          <p:cNvPicPr>
            <a:picLocks noChangeAspect="1"/>
          </p:cNvPicPr>
          <p:nvPr>
            <p:ph idx="1"/>
          </p:nvPr>
        </p:nvPicPr>
        <p:blipFill>
          <a:blip r:embed="rId1"/>
          <a:srcRect t="7716" r="2399" b="4054"/>
          <a:stretch>
            <a:fillRect/>
          </a:stretch>
        </p:blipFill>
        <p:spPr>
          <a:xfrm>
            <a:off x="0" y="0"/>
            <a:ext cx="12192000" cy="6857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6"/>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pic>
        <p:nvPicPr>
          <p:cNvPr id="3" name="Content Placeholder 2" descr="front"/>
          <p:cNvPicPr>
            <a:picLocks noChangeAspect="1"/>
          </p:cNvPicPr>
          <p:nvPr>
            <p:ph idx="1"/>
          </p:nvPr>
        </p:nvPicPr>
        <p:blipFill>
          <a:blip r:embed="rId1"/>
          <a:srcRect t="7309" r="2996" b="5471"/>
          <a:stretch>
            <a:fillRect/>
          </a:stretch>
        </p:blipFill>
        <p:spPr>
          <a:xfrm>
            <a:off x="635" y="9525"/>
            <a:ext cx="12191365" cy="68567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66" y="-16847"/>
            <a:ext cx="9875520" cy="1356360"/>
          </a:xfrm>
        </p:spPr>
        <p:txBody>
          <a:bodyPr/>
          <a:lstStyle/>
          <a:p>
            <a:r>
              <a:rPr lang="en-US" dirty="0"/>
              <a:t>Admin Role:</a:t>
            </a:r>
            <a:endParaRPr lang="en-US" dirty="0"/>
          </a:p>
        </p:txBody>
      </p:sp>
      <p:sp>
        <p:nvSpPr>
          <p:cNvPr id="3" name="Content Placeholder 2"/>
          <p:cNvSpPr>
            <a:spLocks noGrp="1"/>
          </p:cNvSpPr>
          <p:nvPr>
            <p:ph idx="1"/>
          </p:nvPr>
        </p:nvSpPr>
        <p:spPr>
          <a:xfrm>
            <a:off x="840997" y="1720850"/>
            <a:ext cx="8825659" cy="3416300"/>
          </a:xfrm>
        </p:spPr>
        <p:txBody>
          <a:bodyPr>
            <a:normAutofit lnSpcReduction="10000"/>
          </a:bodyPr>
          <a:lstStyle/>
          <a:p>
            <a:r>
              <a:rPr lang="en-US" dirty="0"/>
              <a:t>Login</a:t>
            </a:r>
            <a:endParaRPr lang="en-US" dirty="0"/>
          </a:p>
          <a:p>
            <a:r>
              <a:rPr lang="en-US" dirty="0"/>
              <a:t>Members</a:t>
            </a:r>
            <a:endParaRPr lang="en-US" dirty="0"/>
          </a:p>
          <a:p>
            <a:r>
              <a:rPr lang="en-US" dirty="0"/>
              <a:t>Trainers</a:t>
            </a:r>
            <a:endParaRPr lang="en-US" dirty="0"/>
          </a:p>
          <a:p>
            <a:r>
              <a:rPr lang="en-US" dirty="0"/>
              <a:t>Local-admin</a:t>
            </a:r>
            <a:endParaRPr lang="en-US" dirty="0"/>
          </a:p>
          <a:p>
            <a:r>
              <a:rPr lang="en-US" dirty="0"/>
              <a:t>Branches</a:t>
            </a:r>
            <a:endParaRPr lang="en-US" dirty="0"/>
          </a:p>
          <a:p>
            <a:r>
              <a:rPr lang="en-US" dirty="0"/>
              <a:t>Packages</a:t>
            </a:r>
            <a:endParaRPr lang="en-US" dirty="0"/>
          </a:p>
          <a:p>
            <a:r>
              <a:rPr lang="en-US" dirty="0"/>
              <a:t>Logout</a:t>
            </a:r>
            <a:endParaRPr lang="en-US" dirty="0"/>
          </a:p>
          <a:p>
            <a:endParaRPr lang="en-US" dirty="0"/>
          </a:p>
        </p:txBody>
      </p:sp>
      <p:pic>
        <p:nvPicPr>
          <p:cNvPr id="5" name="Picture 4"/>
          <p:cNvPicPr>
            <a:picLocks noChangeAspect="1"/>
          </p:cNvPicPr>
          <p:nvPr/>
        </p:nvPicPr>
        <p:blipFill>
          <a:blip r:embed="rId1"/>
          <a:stretch>
            <a:fillRect/>
          </a:stretch>
        </p:blipFill>
        <p:spPr>
          <a:xfrm>
            <a:off x="4909351" y="1495579"/>
            <a:ext cx="6128552" cy="46509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7" name="Picture 6"/>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dirty="0"/>
          </a:p>
        </p:txBody>
      </p:sp>
      <p:pic>
        <p:nvPicPr>
          <p:cNvPr id="8" name="Picture 7"/>
          <p:cNvPicPr>
            <a:picLocks noChangeAspect="1"/>
          </p:cNvPicPr>
          <p:nvPr/>
        </p:nvPicPr>
        <p:blipFill>
          <a:blip r:embed="rId1"/>
          <a:stretch>
            <a:fillRect/>
          </a:stretch>
        </p:blipFill>
        <p:spPr>
          <a:xfrm>
            <a:off x="1" y="133165"/>
            <a:ext cx="5956916" cy="6125591"/>
          </a:xfrm>
          <a:prstGeom prst="rect">
            <a:avLst/>
          </a:prstGeom>
        </p:spPr>
      </p:pic>
      <p:pic>
        <p:nvPicPr>
          <p:cNvPr id="10" name="Picture 9"/>
          <p:cNvPicPr>
            <a:picLocks noChangeAspect="1"/>
          </p:cNvPicPr>
          <p:nvPr/>
        </p:nvPicPr>
        <p:blipFill>
          <a:blip r:embed="rId2"/>
          <a:stretch>
            <a:fillRect/>
          </a:stretch>
        </p:blipFill>
        <p:spPr>
          <a:xfrm>
            <a:off x="6096000" y="133165"/>
            <a:ext cx="6096000" cy="62054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Content Placeholder 9"/>
          <p:cNvPicPr>
            <a:picLocks noGrp="1" noChangeAspect="1"/>
          </p:cNvPicPr>
          <p:nvPr>
            <p:ph idx="1"/>
          </p:nvPr>
        </p:nvPicPr>
        <p:blipFill>
          <a:blip r:embed="rId1"/>
          <a:stretch>
            <a:fillRect/>
          </a:stretch>
        </p:blipFill>
        <p:spPr>
          <a:xfrm>
            <a:off x="6386281" y="1287778"/>
            <a:ext cx="5116744" cy="3829505"/>
          </a:xfrm>
        </p:spPr>
      </p:pic>
      <p:pic>
        <p:nvPicPr>
          <p:cNvPr id="8" name="Picture 7"/>
          <p:cNvPicPr>
            <a:picLocks noChangeAspect="1"/>
          </p:cNvPicPr>
          <p:nvPr/>
        </p:nvPicPr>
        <p:blipFill>
          <a:blip r:embed="rId2"/>
          <a:stretch>
            <a:fillRect/>
          </a:stretch>
        </p:blipFill>
        <p:spPr>
          <a:xfrm>
            <a:off x="0" y="1287779"/>
            <a:ext cx="6205491" cy="38295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689" y="157123"/>
            <a:ext cx="10364451" cy="1596177"/>
          </a:xfrm>
        </p:spPr>
        <p:txBody>
          <a:bodyPr/>
          <a:lstStyle/>
          <a:p>
            <a:r>
              <a:rPr lang="en-US" dirty="0"/>
              <a:t>Manager Role-</a:t>
            </a:r>
            <a:endParaRPr lang="en-US" dirty="0"/>
          </a:p>
        </p:txBody>
      </p:sp>
      <p:sp>
        <p:nvSpPr>
          <p:cNvPr id="6" name="TextBox 5"/>
          <p:cNvSpPr txBox="1"/>
          <p:nvPr/>
        </p:nvSpPr>
        <p:spPr>
          <a:xfrm>
            <a:off x="1031846" y="2138038"/>
            <a:ext cx="9986674" cy="249299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Login</a:t>
            </a:r>
            <a:endParaRPr lang="en-US" sz="2400" dirty="0"/>
          </a:p>
          <a:p>
            <a:pPr marL="285750" indent="-285750">
              <a:buFont typeface="Arial" panose="020B0604020202020204" pitchFamily="34" charset="0"/>
              <a:buChar char="•"/>
            </a:pPr>
            <a:r>
              <a:rPr lang="en-US" sz="2400" dirty="0"/>
              <a:t>Branch Page</a:t>
            </a:r>
            <a:endParaRPr lang="en-US" sz="2400" dirty="0"/>
          </a:p>
          <a:p>
            <a:pPr marL="285750" indent="-285750">
              <a:buFont typeface="Arial" panose="020B0604020202020204" pitchFamily="34" charset="0"/>
              <a:buChar char="•"/>
            </a:pPr>
            <a:r>
              <a:rPr lang="en-US" sz="2400" dirty="0"/>
              <a:t>Branches</a:t>
            </a:r>
            <a:endParaRPr lang="en-US" sz="2400" dirty="0"/>
          </a:p>
          <a:p>
            <a:pPr marL="285750" indent="-285750">
              <a:buFont typeface="Arial" panose="020B0604020202020204" pitchFamily="34" charset="0"/>
              <a:buChar char="•"/>
            </a:pPr>
            <a:r>
              <a:rPr lang="en-US" sz="2400" dirty="0"/>
              <a:t>Packages</a:t>
            </a:r>
            <a:endParaRPr lang="en-US" sz="2400" dirty="0"/>
          </a:p>
          <a:p>
            <a:pPr marL="285750" indent="-285750">
              <a:buFont typeface="Arial" panose="020B0604020202020204" pitchFamily="34" charset="0"/>
              <a:buChar char="•"/>
            </a:pPr>
            <a:r>
              <a:rPr lang="en-US" sz="2400" dirty="0"/>
              <a:t>Logout</a:t>
            </a:r>
            <a:endParaRPr lang="en-US" sz="2400" dirty="0"/>
          </a:p>
          <a:p>
            <a:pPr marL="285750" indent="-285750">
              <a:buFont typeface="Arial" panose="020B0604020202020204" pitchFamily="34" charset="0"/>
              <a:buChar char="•"/>
            </a:pPr>
            <a:endParaRPr lang="en-US" dirty="0">
              <a:solidFill>
                <a:srgbClr val="FF0000"/>
              </a:solidFill>
            </a:endParaRPr>
          </a:p>
        </p:txBody>
      </p:sp>
      <p:pic>
        <p:nvPicPr>
          <p:cNvPr id="10" name="Content Placeholder 9"/>
          <p:cNvPicPr>
            <a:picLocks noGrp="1" noChangeAspect="1"/>
          </p:cNvPicPr>
          <p:nvPr>
            <p:ph idx="1"/>
          </p:nvPr>
        </p:nvPicPr>
        <p:blipFill>
          <a:blip r:embed="rId1"/>
          <a:stretch>
            <a:fillRect/>
          </a:stretch>
        </p:blipFill>
        <p:spPr>
          <a:xfrm>
            <a:off x="3440235" y="2138038"/>
            <a:ext cx="6817082" cy="31242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1"/>
          <a:stretch>
            <a:fillRect/>
          </a:stretch>
        </p:blipFill>
        <p:spPr>
          <a:xfrm>
            <a:off x="15400" y="0"/>
            <a:ext cx="11703124" cy="677366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206" y="387612"/>
            <a:ext cx="9105314" cy="1162975"/>
          </a:xfrm>
        </p:spPr>
        <p:txBody>
          <a:bodyPr>
            <a:normAutofit/>
          </a:bodyPr>
          <a:lstStyle/>
          <a:p>
            <a:r>
              <a:rPr lang="en-US" sz="3600"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49400" y="1550587"/>
            <a:ext cx="10528300" cy="4253313"/>
          </a:xfrm>
        </p:spPr>
        <p:txBody>
          <a:bodyPr>
            <a:normAutofit/>
          </a:bodyPr>
          <a:lstStyle/>
          <a:p>
            <a:pPr marL="0" marR="0" indent="0" algn="just">
              <a:lnSpc>
                <a:spcPct val="107000"/>
              </a:lnSpc>
              <a:spcBef>
                <a:spcPts val="0"/>
              </a:spcBef>
              <a:spcAft>
                <a:spcPts val="900"/>
              </a:spcAft>
              <a:buNone/>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The Gym Portal and Management System for Gym web application is intended to provide complete solutions for owners as well as customers through a single get way using the internet. </a:t>
            </a:r>
            <a:endPar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just">
              <a:lnSpc>
                <a:spcPct val="107000"/>
              </a:lnSpc>
              <a:spcBef>
                <a:spcPts val="0"/>
              </a:spcBef>
              <a:spcAft>
                <a:spcPts val="900"/>
              </a:spcAft>
              <a:buNone/>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It allows owners to manage their gym, customer to view the packages provided by gym and booking their session online as per requirement. </a:t>
            </a:r>
            <a:endPar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just">
              <a:lnSpc>
                <a:spcPct val="107000"/>
              </a:lnSpc>
              <a:spcBef>
                <a:spcPts val="0"/>
              </a:spcBef>
              <a:spcAft>
                <a:spcPts val="900"/>
              </a:spcAft>
              <a:buNone/>
            </a:pP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The administrator module will able to manage branch activity, gym activity, trainer activity, facility activity. </a:t>
            </a:r>
            <a:endPar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stretch>
            <a:fillRect/>
          </a:stretch>
        </p:blipFill>
        <p:spPr>
          <a:xfrm>
            <a:off x="102787" y="0"/>
            <a:ext cx="12089213"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stretch>
            <a:fillRect/>
          </a:stretch>
        </p:blipFill>
        <p:spPr>
          <a:xfrm>
            <a:off x="0" y="0"/>
            <a:ext cx="12192000" cy="68579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4483"/>
          </a:xfrm>
        </p:spPr>
        <p:txBody>
          <a:bodyPr>
            <a:normAutofit/>
          </a:bodyPr>
          <a:lstStyle/>
          <a:p>
            <a:r>
              <a:rPr lang="en-US" dirty="0"/>
              <a:t>Trainer Role:</a:t>
            </a:r>
            <a:endParaRPr lang="en-US" dirty="0"/>
          </a:p>
        </p:txBody>
      </p:sp>
      <p:sp>
        <p:nvSpPr>
          <p:cNvPr id="3" name="Content Placeholder 2"/>
          <p:cNvSpPr>
            <a:spLocks noGrp="1"/>
          </p:cNvSpPr>
          <p:nvPr>
            <p:ph idx="1"/>
          </p:nvPr>
        </p:nvSpPr>
        <p:spPr>
          <a:xfrm>
            <a:off x="838200" y="1189608"/>
            <a:ext cx="10515600" cy="4987355"/>
          </a:xfrm>
        </p:spPr>
        <p:txBody>
          <a:bodyPr>
            <a:normAutofit/>
          </a:bodyPr>
          <a:lstStyle/>
          <a:p>
            <a:pPr marL="0" indent="0">
              <a:buNone/>
            </a:pPr>
            <a:endParaRPr lang="en-US" dirty="0"/>
          </a:p>
          <a:p>
            <a:r>
              <a:rPr lang="en-US" sz="2400" dirty="0"/>
              <a:t>Login</a:t>
            </a:r>
            <a:endParaRPr lang="en-US" sz="2400" dirty="0"/>
          </a:p>
          <a:p>
            <a:r>
              <a:rPr lang="en-US" sz="2400" dirty="0"/>
              <a:t>Trainers</a:t>
            </a:r>
            <a:endParaRPr lang="en-US" sz="2400" dirty="0"/>
          </a:p>
          <a:p>
            <a:r>
              <a:rPr lang="en-US" sz="2400" dirty="0"/>
              <a:t>Branches</a:t>
            </a:r>
            <a:endParaRPr lang="en-US" sz="2400" dirty="0"/>
          </a:p>
          <a:p>
            <a:r>
              <a:rPr lang="en-US" sz="2400" dirty="0"/>
              <a:t>Package</a:t>
            </a:r>
            <a:endParaRPr lang="en-US" sz="2400" dirty="0"/>
          </a:p>
          <a:p>
            <a:r>
              <a:rPr lang="en-US" sz="2400" dirty="0"/>
              <a:t>Profile</a:t>
            </a:r>
            <a:endParaRPr lang="en-US" sz="2400" dirty="0"/>
          </a:p>
          <a:p>
            <a:r>
              <a:rPr lang="en-US" sz="2400" dirty="0"/>
              <a:t>Logout				</a:t>
            </a:r>
            <a:endParaRPr lang="en-US" sz="2400" dirty="0"/>
          </a:p>
        </p:txBody>
      </p:sp>
      <p:pic>
        <p:nvPicPr>
          <p:cNvPr id="5" name="Picture 4"/>
          <p:cNvPicPr>
            <a:picLocks noChangeAspect="1"/>
          </p:cNvPicPr>
          <p:nvPr/>
        </p:nvPicPr>
        <p:blipFill>
          <a:blip r:embed="rId1"/>
          <a:stretch>
            <a:fillRect/>
          </a:stretch>
        </p:blipFill>
        <p:spPr>
          <a:xfrm>
            <a:off x="3203688" y="2095130"/>
            <a:ext cx="7635947" cy="414520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7" name="Picture 6"/>
          <p:cNvPicPr>
            <a:picLocks noChangeAspect="1"/>
          </p:cNvPicPr>
          <p:nvPr/>
        </p:nvPicPr>
        <p:blipFill>
          <a:blip r:embed="rId1"/>
          <a:stretch>
            <a:fillRect/>
          </a:stretch>
        </p:blipFill>
        <p:spPr>
          <a:xfrm>
            <a:off x="0" y="0"/>
            <a:ext cx="11935184" cy="6858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dirty="0"/>
          </a:p>
        </p:txBody>
      </p:sp>
      <p:pic>
        <p:nvPicPr>
          <p:cNvPr id="8" name="Picture 7"/>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dirty="0"/>
          </a:p>
        </p:txBody>
      </p:sp>
      <p:pic>
        <p:nvPicPr>
          <p:cNvPr id="9" name="Picture 8"/>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632" y="40110"/>
            <a:ext cx="10364451" cy="1596177"/>
          </a:xfrm>
        </p:spPr>
        <p:txBody>
          <a:bodyPr/>
          <a:lstStyle/>
          <a:p>
            <a:r>
              <a:rPr lang="en-US" dirty="0"/>
              <a:t>Member Role:</a:t>
            </a:r>
            <a:endParaRPr lang="en-US" dirty="0"/>
          </a:p>
        </p:txBody>
      </p:sp>
      <p:sp>
        <p:nvSpPr>
          <p:cNvPr id="3" name="Content Placeholder 2"/>
          <p:cNvSpPr>
            <a:spLocks noGrp="1"/>
          </p:cNvSpPr>
          <p:nvPr>
            <p:ph idx="1"/>
          </p:nvPr>
        </p:nvSpPr>
        <p:spPr>
          <a:xfrm>
            <a:off x="934160" y="1798157"/>
            <a:ext cx="8825659" cy="3416300"/>
          </a:xfrm>
        </p:spPr>
        <p:txBody>
          <a:bodyPr/>
          <a:lstStyle/>
          <a:p>
            <a:r>
              <a:rPr lang="en-US" dirty="0"/>
              <a:t>Login</a:t>
            </a:r>
            <a:endParaRPr lang="en-US" dirty="0"/>
          </a:p>
          <a:p>
            <a:r>
              <a:rPr lang="en-US" dirty="0"/>
              <a:t>Membership</a:t>
            </a:r>
            <a:endParaRPr lang="en-US" dirty="0"/>
          </a:p>
          <a:p>
            <a:r>
              <a:rPr lang="en-US" dirty="0"/>
              <a:t>Branches</a:t>
            </a:r>
            <a:endParaRPr lang="en-US" dirty="0"/>
          </a:p>
          <a:p>
            <a:r>
              <a:rPr lang="en-US" dirty="0"/>
              <a:t>Packages</a:t>
            </a:r>
            <a:endParaRPr lang="en-US" dirty="0"/>
          </a:p>
          <a:p>
            <a:r>
              <a:rPr lang="en-US" dirty="0"/>
              <a:t>Profile</a:t>
            </a:r>
            <a:endParaRPr lang="en-US" dirty="0"/>
          </a:p>
          <a:p>
            <a:r>
              <a:rPr lang="en-US" dirty="0"/>
              <a:t>Logout</a:t>
            </a:r>
            <a:endParaRPr lang="en-US" dirty="0"/>
          </a:p>
        </p:txBody>
      </p:sp>
      <p:pic>
        <p:nvPicPr>
          <p:cNvPr id="8" name="Picture 7"/>
          <p:cNvPicPr>
            <a:picLocks noChangeAspect="1"/>
          </p:cNvPicPr>
          <p:nvPr/>
        </p:nvPicPr>
        <p:blipFill>
          <a:blip r:embed="rId1"/>
          <a:stretch>
            <a:fillRect/>
          </a:stretch>
        </p:blipFill>
        <p:spPr>
          <a:xfrm>
            <a:off x="2902411" y="1935332"/>
            <a:ext cx="8762848" cy="434481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7" name="Picture 6"/>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596" y="111908"/>
            <a:ext cx="9384323" cy="833360"/>
          </a:xfrm>
        </p:spPr>
        <p:txBody>
          <a:bodyPr>
            <a:normAutofit/>
          </a:bodyPr>
          <a:lstStyle/>
          <a:p>
            <a:r>
              <a:rPr lang="en-US" sz="3600" dirty="0">
                <a:latin typeface="Times New Roman" panose="02020603050405020304" pitchFamily="18" charset="0"/>
                <a:cs typeface="Times New Roman" panose="02020603050405020304" pitchFamily="18" charset="0"/>
              </a:rPr>
              <a:t>Scope of Project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62199" y="1645918"/>
            <a:ext cx="9829801" cy="4846955"/>
          </a:xfrm>
        </p:spPr>
        <p:txBody>
          <a:bodyPr>
            <a:normAutofit lnSpcReduction="10000"/>
          </a:bodyPr>
          <a:lstStyle/>
          <a:p>
            <a:pPr marL="0" indent="0">
              <a:buNone/>
            </a:pPr>
            <a:r>
              <a:rPr lang="en-US" sz="2400" dirty="0"/>
              <a:t>TECHNOLOGY USED</a:t>
            </a:r>
            <a:endParaRPr lang="en-US" sz="2400" dirty="0"/>
          </a:p>
          <a:p>
            <a:pPr marL="571500" indent="-571500">
              <a:buFont typeface="+mj-lt"/>
              <a:buAutoNum type="romanLcPeriod"/>
            </a:pPr>
            <a:r>
              <a:rPr lang="en-US" sz="2400" dirty="0"/>
              <a:t>Spring Boot</a:t>
            </a:r>
            <a:endParaRPr lang="en-US" sz="2400" dirty="0"/>
          </a:p>
          <a:p>
            <a:pPr marL="571500" indent="-571500">
              <a:buFont typeface="+mj-lt"/>
              <a:buAutoNum type="romanLcPeriod"/>
            </a:pPr>
            <a:r>
              <a:rPr lang="en-US" sz="2400" dirty="0"/>
              <a:t>ReactJs</a:t>
            </a:r>
            <a:endParaRPr lang="en-US" sz="2400" dirty="0"/>
          </a:p>
          <a:p>
            <a:pPr marL="571500" indent="-571500">
              <a:buFont typeface="+mj-lt"/>
              <a:buAutoNum type="romanLcPeriod"/>
            </a:pPr>
            <a:r>
              <a:rPr lang="en-US" sz="2400" dirty="0"/>
              <a:t>MySql</a:t>
            </a:r>
            <a:endParaRPr lang="en-US" sz="2400" dirty="0"/>
          </a:p>
          <a:p>
            <a:pPr marL="0" indent="0">
              <a:buNone/>
            </a:pPr>
            <a:endParaRPr lang="en-US" dirty="0"/>
          </a:p>
          <a:p>
            <a:pPr marL="0" indent="0">
              <a:buNone/>
            </a:pPr>
            <a:r>
              <a:rPr lang="en-US" sz="2400" dirty="0"/>
              <a:t>FEATURES:</a:t>
            </a:r>
            <a:endParaRPr lang="en-US" sz="2400" dirty="0"/>
          </a:p>
          <a:p>
            <a:pPr algn="just"/>
            <a:r>
              <a:rPr lang="en-US" sz="2400" dirty="0"/>
              <a:t>We can Add any numbers of users and can update or delete their information.</a:t>
            </a:r>
            <a:endParaRPr lang="en-US" sz="2400" dirty="0"/>
          </a:p>
          <a:p>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This system allows admin to manage users and full application, manage gym shifts and the members to search gyms, apply for membership and view workouts while it allows trainer to create schedule, diet chart and add workout plans. </a:t>
            </a:r>
            <a:endPar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Encryption</a:t>
            </a:r>
            <a:br>
              <a:rPr lang="en-US" dirty="0"/>
            </a:br>
            <a:endParaRPr lang="en-US" dirty="0"/>
          </a:p>
        </p:txBody>
      </p:sp>
      <p:pic>
        <p:nvPicPr>
          <p:cNvPr id="4" name="Content Placeholder 3" descr="databa"/>
          <p:cNvPicPr>
            <a:picLocks noChangeAspect="1"/>
          </p:cNvPicPr>
          <p:nvPr>
            <p:ph idx="1"/>
          </p:nvPr>
        </p:nvPicPr>
        <p:blipFill>
          <a:blip r:embed="rId1"/>
          <a:srcRect t="8121" b="40222"/>
          <a:stretch>
            <a:fillRect/>
          </a:stretch>
        </p:blipFill>
        <p:spPr>
          <a:xfrm>
            <a:off x="877570" y="1941830"/>
            <a:ext cx="11092815" cy="42570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52389"/>
            <a:ext cx="10018713" cy="1014411"/>
          </a:xfrm>
        </p:spPr>
        <p:txBody>
          <a:bodyPr/>
          <a:lstStyle/>
          <a:p>
            <a:r>
              <a:rPr lang="en-US" dirty="0"/>
              <a:t>Conclusion</a:t>
            </a:r>
            <a:endParaRPr lang="en-US" dirty="0"/>
          </a:p>
        </p:txBody>
      </p:sp>
      <p:sp>
        <p:nvSpPr>
          <p:cNvPr id="3" name="Content Placeholder 2"/>
          <p:cNvSpPr>
            <a:spLocks noGrp="1"/>
          </p:cNvSpPr>
          <p:nvPr>
            <p:ph idx="1"/>
          </p:nvPr>
        </p:nvSpPr>
        <p:spPr>
          <a:xfrm>
            <a:off x="1484311" y="1185862"/>
            <a:ext cx="10515600" cy="4486275"/>
          </a:xfrm>
        </p:spPr>
        <p:txBody>
          <a:bodyPr>
            <a:normAutofit/>
          </a:bodyPr>
          <a:lstStyle/>
          <a:p>
            <a:pPr marL="0" indent="0" algn="just">
              <a:lnSpc>
                <a:spcPct val="107000"/>
              </a:lnSpc>
              <a:spcAft>
                <a:spcPts val="800"/>
              </a:spcAft>
              <a:buNone/>
            </a:pPr>
            <a:r>
              <a:rPr lang="en-US" sz="2400" dirty="0">
                <a:effectLst/>
                <a:latin typeface="Calibri" panose="020F0502020204030204" charset="0"/>
                <a:ea typeface="Calibri" panose="020F0502020204030204" charset="0"/>
                <a:cs typeface="Calibri" panose="020F0502020204030204" charset="0"/>
              </a:rPr>
              <a:t>It is efficient and less time consuming. The purpose of this project was to develop a web application for easy access to gym.</a:t>
            </a:r>
            <a:endParaRPr lang="en-US" sz="2400" dirty="0">
              <a:effectLst/>
              <a:latin typeface="Calibri" panose="020F0502020204030204" charset="0"/>
              <a:ea typeface="Calibri" panose="020F0502020204030204" charset="0"/>
              <a:cs typeface="Times New Roman" panose="02020603050405020304" pitchFamily="18" charset="0"/>
            </a:endParaRPr>
          </a:p>
          <a:p>
            <a:pPr marL="0" indent="0">
              <a:buNone/>
            </a:pPr>
            <a:r>
              <a:rPr lang="en-US" sz="2400" dirty="0">
                <a:effectLst/>
                <a:latin typeface="Calibri" panose="020F0502020204030204" charset="0"/>
                <a:ea typeface="Calibri" panose="020F0502020204030204" charset="0"/>
              </a:rPr>
              <a:t>This project helps us in gaining practical knowledge and we a got a hands on experience on several topics like designing a web page using ReactJs, use of responsive templates ,using bootstrap components easily and helps in management of database using MySQL.</a:t>
            </a:r>
            <a:endParaRPr lang="en-US" sz="2400" dirty="0">
              <a:effectLst/>
              <a:latin typeface="Calibri" panose="020F0502020204030204" charset="0"/>
              <a:ea typeface="Calibri" panose="020F0502020204030204" charset="0"/>
            </a:endParaRPr>
          </a:p>
          <a:p>
            <a:pPr marL="0" indent="0">
              <a:buNone/>
            </a:pPr>
            <a:r>
              <a:rPr lang="en-US" sz="2400" dirty="0">
                <a:effectLst/>
                <a:latin typeface="Calibri" panose="020F0502020204030204" charset="0"/>
                <a:ea typeface="Calibri" panose="020F0502020204030204" charset="0"/>
                <a:cs typeface="Calibri" panose="020F0502020204030204" charset="0"/>
              </a:rPr>
              <a:t>It allows owners to manage their gym, customer to view the packages provided by gym and booking their session online as per requirement. The administrator module will able to manage branch activity, gym activity, trainer activity, facility activity.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77244"/>
          </a:xfrm>
        </p:spPr>
        <p:txBody>
          <a:bodyPr/>
          <a:lstStyle/>
          <a:p>
            <a:r>
              <a:rPr lang="en-US"/>
              <a:t>Future Scope</a:t>
            </a:r>
            <a:endParaRPr lang="en-US"/>
          </a:p>
        </p:txBody>
      </p:sp>
      <p:sp>
        <p:nvSpPr>
          <p:cNvPr id="3" name="Content Placeholder 2"/>
          <p:cNvSpPr>
            <a:spLocks noGrp="1"/>
          </p:cNvSpPr>
          <p:nvPr>
            <p:ph idx="1"/>
          </p:nvPr>
        </p:nvSpPr>
        <p:spPr>
          <a:xfrm>
            <a:off x="1763710" y="1642370"/>
            <a:ext cx="10018713" cy="3124201"/>
          </a:xfrm>
        </p:spPr>
        <p:txBody>
          <a:bodyPr>
            <a:normAutofit/>
          </a:bodyPr>
          <a:lstStyle/>
          <a:p>
            <a:pPr marL="0" marR="0" indent="0">
              <a:lnSpc>
                <a:spcPct val="107000"/>
              </a:lnSpc>
              <a:spcBef>
                <a:spcPts val="5"/>
              </a:spcBef>
              <a:spcAft>
                <a:spcPts val="0"/>
              </a:spcAft>
              <a:buNone/>
              <a:tabLst>
                <a:tab pos="648335" algn="l"/>
              </a:tabLst>
            </a:pPr>
            <a:endParaRPr lang="en-US" sz="2000" dirty="0">
              <a:effectLst/>
              <a:latin typeface="Calibri" panose="020F0502020204030204" charset="0"/>
              <a:ea typeface="Calibri" panose="020F0502020204030204" charset="0"/>
              <a:cs typeface="Mangal" panose="02040503050203030202" pitchFamily="18" charset="0"/>
            </a:endParaRPr>
          </a:p>
          <a:p>
            <a:pPr marL="0" marR="0">
              <a:lnSpc>
                <a:spcPct val="107000"/>
              </a:lnSpc>
              <a:spcBef>
                <a:spcPts val="0"/>
              </a:spcBef>
              <a:spcAft>
                <a:spcPts val="2075"/>
              </a:spcAft>
              <a:tabLst>
                <a:tab pos="6727190" algn="r"/>
              </a:tabLst>
            </a:pPr>
            <a:r>
              <a:rPr lang="en-IN" sz="2400" dirty="0">
                <a:solidFill>
                  <a:srgbClr val="000000"/>
                </a:solidFill>
                <a:effectLst/>
                <a:latin typeface="Times New Roman" panose="02020603050405020304" pitchFamily="18" charset="0"/>
                <a:ea typeface="Calibri" panose="020F0502020204030204" charset="0"/>
                <a:cs typeface="Mangal" panose="02040503050203030202" pitchFamily="18" charset="0"/>
              </a:rPr>
              <a:t>This project can be enhanced further by adding payment gateway to reduce the maintenance of cash for Membership purchase payments. Online Workout tutorials and online Expert sessions can be hosted on this site for better customer satisfaction. The software is flexible enough to be modified and implemented as per</a:t>
            </a:r>
            <a:r>
              <a:rPr lang="en-IN" sz="2400" spc="5" dirty="0">
                <a:solidFill>
                  <a:srgbClr val="000000"/>
                </a:solidFill>
                <a:effectLst/>
                <a:latin typeface="Times New Roman" panose="02020603050405020304" pitchFamily="18" charset="0"/>
                <a:ea typeface="Calibri" panose="020F0502020204030204" charset="0"/>
                <a:cs typeface="Mangal" panose="02040503050203030202" pitchFamily="18" charset="0"/>
              </a:rPr>
              <a:t> </a:t>
            </a:r>
            <a:r>
              <a:rPr lang="en-IN" sz="2400" dirty="0">
                <a:solidFill>
                  <a:srgbClr val="000000"/>
                </a:solidFill>
                <a:effectLst/>
                <a:latin typeface="Times New Roman" panose="02020603050405020304" pitchFamily="18" charset="0"/>
                <a:ea typeface="Calibri" panose="020F0502020204030204" charset="0"/>
                <a:cs typeface="Mangal" panose="02040503050203030202" pitchFamily="18" charset="0"/>
              </a:rPr>
              <a:t>future requirements. We have tried our best to present this free and user–friendly</a:t>
            </a:r>
            <a:r>
              <a:rPr lang="en-IN" sz="2400" spc="5" dirty="0">
                <a:solidFill>
                  <a:srgbClr val="000000"/>
                </a:solidFill>
                <a:effectLst/>
                <a:latin typeface="Times New Roman" panose="02020603050405020304" pitchFamily="18" charset="0"/>
                <a:ea typeface="Calibri" panose="020F0502020204030204" charset="0"/>
                <a:cs typeface="Mangal" panose="02040503050203030202" pitchFamily="18" charset="0"/>
              </a:rPr>
              <a:t> </a:t>
            </a:r>
            <a:r>
              <a:rPr lang="en-IN" sz="2400" dirty="0">
                <a:solidFill>
                  <a:srgbClr val="000000"/>
                </a:solidFill>
                <a:effectLst/>
                <a:latin typeface="Times New Roman" panose="02020603050405020304" pitchFamily="18" charset="0"/>
                <a:ea typeface="Calibri" panose="020F0502020204030204" charset="0"/>
                <a:cs typeface="Mangal" panose="02040503050203030202" pitchFamily="18" charset="0"/>
              </a:rPr>
              <a:t>website</a:t>
            </a:r>
            <a:r>
              <a:rPr lang="en-IN" sz="2400" spc="-60" dirty="0">
                <a:solidFill>
                  <a:srgbClr val="000000"/>
                </a:solidFill>
                <a:effectLst/>
                <a:latin typeface="Times New Roman" panose="02020603050405020304" pitchFamily="18" charset="0"/>
                <a:ea typeface="Calibri" panose="020F0502020204030204" charset="0"/>
                <a:cs typeface="Mangal" panose="02040503050203030202" pitchFamily="18" charset="0"/>
              </a:rPr>
              <a:t> </a:t>
            </a:r>
            <a:r>
              <a:rPr lang="en-IN" sz="2400" dirty="0">
                <a:solidFill>
                  <a:srgbClr val="000000"/>
                </a:solidFill>
                <a:effectLst/>
                <a:latin typeface="Times New Roman" panose="02020603050405020304" pitchFamily="18" charset="0"/>
                <a:ea typeface="Calibri" panose="020F0502020204030204" charset="0"/>
                <a:cs typeface="Mangal" panose="02040503050203030202" pitchFamily="18" charset="0"/>
              </a:rPr>
              <a:t>to</a:t>
            </a:r>
            <a:r>
              <a:rPr lang="en-IN" sz="2400" spc="-15" dirty="0">
                <a:solidFill>
                  <a:srgbClr val="000000"/>
                </a:solidFill>
                <a:effectLst/>
                <a:latin typeface="Times New Roman" panose="02020603050405020304" pitchFamily="18" charset="0"/>
                <a:ea typeface="Calibri" panose="020F0502020204030204" charset="0"/>
                <a:cs typeface="Mangal" panose="02040503050203030202" pitchFamily="18" charset="0"/>
              </a:rPr>
              <a:t> </a:t>
            </a:r>
            <a:r>
              <a:rPr lang="en-IN" sz="2400" dirty="0">
                <a:solidFill>
                  <a:srgbClr val="000000"/>
                </a:solidFill>
                <a:effectLst/>
                <a:latin typeface="Times New Roman" panose="02020603050405020304" pitchFamily="18" charset="0"/>
                <a:ea typeface="Calibri" panose="020F0502020204030204" charset="0"/>
                <a:cs typeface="Mangal" panose="02040503050203030202" pitchFamily="18" charset="0"/>
              </a:rPr>
              <a:t>Institutes.</a:t>
            </a:r>
            <a:endParaRPr lang="en-US" sz="2000" dirty="0">
              <a:effectLst/>
              <a:latin typeface="Calibri" panose="020F0502020204030204" charset="0"/>
              <a:ea typeface="Calibri" panose="020F0502020204030204" charset="0"/>
              <a:cs typeface="Mangal" panose="02040503050203030202" pitchFamily="18" charset="0"/>
            </a:endParaRPr>
          </a:p>
          <a:p>
            <a:pPr marL="0" indent="0">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700" y="365125"/>
            <a:ext cx="9055100" cy="4775046"/>
          </a:xfrm>
        </p:spPr>
        <p:txBody>
          <a:bodyPr/>
          <a:lstStyle/>
          <a:p>
            <a:pPr algn="l"/>
            <a:r>
              <a:rPr lang="en-US" dirty="0"/>
              <a:t>			</a:t>
            </a:r>
            <a:r>
              <a:rPr lang="en-US" sz="6000" u="sng" dirty="0"/>
              <a:t>THANK  YOU </a:t>
            </a:r>
            <a:endParaRPr lang="en-US" sz="6000"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600" dirty="0">
                <a:latin typeface="Times New Roman" panose="02020603050405020304" pitchFamily="18" charset="0"/>
                <a:cs typeface="Times New Roman" panose="02020603050405020304" pitchFamily="18" charset="0"/>
              </a:rPr>
              <a:t>E-R Diagram</a:t>
            </a:r>
            <a:endParaRPr lang="en-US" sz="3600" dirty="0">
              <a:latin typeface="Times New Roman" panose="02020603050405020304" pitchFamily="18" charset="0"/>
              <a:cs typeface="Times New Roman" panose="02020603050405020304" pitchFamily="18" charset="0"/>
            </a:endParaRPr>
          </a:p>
        </p:txBody>
      </p:sp>
      <p:pic>
        <p:nvPicPr>
          <p:cNvPr id="3" name="Content Placeholder 2" descr="ER diagram.-FitLife ProActive"/>
          <p:cNvPicPr>
            <a:picLocks noChangeAspect="1"/>
          </p:cNvPicPr>
          <p:nvPr>
            <p:ph idx="1"/>
          </p:nvPr>
        </p:nvPicPr>
        <p:blipFill>
          <a:blip r:embed="rId1"/>
          <a:stretch>
            <a:fillRect/>
          </a:stretch>
        </p:blipFill>
        <p:spPr>
          <a:xfrm>
            <a:off x="92710" y="1141730"/>
            <a:ext cx="12099290" cy="57162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Use Case Diagram</a:t>
            </a:r>
            <a:endParaRPr lang="en-US" sz="3600" dirty="0">
              <a:latin typeface="Times New Roman" panose="02020603050405020304" pitchFamily="18" charset="0"/>
              <a:cs typeface="Times New Roman" panose="02020603050405020304" pitchFamily="18" charset="0"/>
            </a:endParaRPr>
          </a:p>
        </p:txBody>
      </p:sp>
      <p:pic>
        <p:nvPicPr>
          <p:cNvPr id="6" name="Content Placeholder 5" descr="WhatsApp Image 2023-08-29 at 13.58.11"/>
          <p:cNvPicPr>
            <a:picLocks noChangeAspect="1"/>
          </p:cNvPicPr>
          <p:nvPr>
            <p:ph idx="1"/>
          </p:nvPr>
        </p:nvPicPr>
        <p:blipFill>
          <a:blip r:embed="rId1"/>
          <a:stretch>
            <a:fillRect/>
          </a:stretch>
        </p:blipFill>
        <p:spPr>
          <a:xfrm>
            <a:off x="1664970" y="1418590"/>
            <a:ext cx="10527665" cy="54400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Activity Diagram-</a:t>
            </a:r>
            <a:endParaRPr lang="en-US" dirty="0">
              <a:latin typeface="Times New Roman" panose="02020603050405020304" pitchFamily="18" charset="0"/>
              <a:cs typeface="Times New Roman" panose="02020603050405020304" pitchFamily="18" charset="0"/>
            </a:endParaRPr>
          </a:p>
        </p:txBody>
      </p:sp>
      <p:pic>
        <p:nvPicPr>
          <p:cNvPr id="3" name="Content Placeholder 2" descr="WhatsApp Image 2023-08-29 at 14.03.42"/>
          <p:cNvPicPr>
            <a:picLocks noChangeAspect="1"/>
          </p:cNvPicPr>
          <p:nvPr>
            <p:ph idx="1"/>
          </p:nvPr>
        </p:nvPicPr>
        <p:blipFill>
          <a:blip r:embed="rId1"/>
          <a:stretch>
            <a:fillRect/>
          </a:stretch>
        </p:blipFill>
        <p:spPr>
          <a:xfrm>
            <a:off x="2503805" y="1297305"/>
            <a:ext cx="9688195" cy="5560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Class Diagram - </a:t>
            </a:r>
            <a:endParaRPr lang="en-IN" sz="3600" dirty="0">
              <a:latin typeface="Times New Roman" panose="02020603050405020304" pitchFamily="18" charset="0"/>
              <a:cs typeface="Times New Roman" panose="02020603050405020304" pitchFamily="18" charset="0"/>
            </a:endParaRPr>
          </a:p>
        </p:txBody>
      </p:sp>
      <p:pic>
        <p:nvPicPr>
          <p:cNvPr id="3" name="Content Placeholder 2" descr="ClassDiagram"/>
          <p:cNvPicPr>
            <a:picLocks noChangeAspect="1"/>
          </p:cNvPicPr>
          <p:nvPr>
            <p:ph idx="1"/>
          </p:nvPr>
        </p:nvPicPr>
        <p:blipFill>
          <a:blip r:embed="rId1"/>
          <a:stretch>
            <a:fillRect/>
          </a:stretch>
        </p:blipFill>
        <p:spPr>
          <a:xfrm>
            <a:off x="2330450" y="1242695"/>
            <a:ext cx="9791700" cy="56159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Zero Level DFD – Fitness_club</a:t>
            </a:r>
            <a:endParaRPr lang="en-IN" sz="3600" dirty="0">
              <a:latin typeface="Times New Roman" panose="02020603050405020304" pitchFamily="18" charset="0"/>
              <a:cs typeface="Times New Roman" panose="02020603050405020304" pitchFamily="18" charset="0"/>
            </a:endParaRPr>
          </a:p>
        </p:txBody>
      </p:sp>
      <p:pic>
        <p:nvPicPr>
          <p:cNvPr id="3" name="Content Placeholder 2" descr="WhatsApp Image 2023-08-29 at 13.59.12"/>
          <p:cNvPicPr>
            <a:picLocks noChangeAspect="1"/>
          </p:cNvPicPr>
          <p:nvPr>
            <p:ph idx="1"/>
          </p:nvPr>
        </p:nvPicPr>
        <p:blipFill>
          <a:blip r:embed="rId1"/>
          <a:stretch>
            <a:fillRect/>
          </a:stretch>
        </p:blipFill>
        <p:spPr>
          <a:xfrm>
            <a:off x="1767205" y="1232535"/>
            <a:ext cx="10424795" cy="5626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First Level Diagram – Fitness_club</a:t>
            </a:r>
            <a:endParaRPr lang="en-IN" dirty="0">
              <a:latin typeface="Times New Roman" panose="02020603050405020304" pitchFamily="18" charset="0"/>
              <a:cs typeface="Times New Roman" panose="02020603050405020304" pitchFamily="18" charset="0"/>
            </a:endParaRPr>
          </a:p>
        </p:txBody>
      </p:sp>
      <p:pic>
        <p:nvPicPr>
          <p:cNvPr id="3" name="Content Placeholder 2" descr="WhatsApp Image 2023-08-29 at 13.58.12"/>
          <p:cNvPicPr>
            <a:picLocks noChangeAspect="1"/>
          </p:cNvPicPr>
          <p:nvPr>
            <p:ph idx="1"/>
          </p:nvPr>
        </p:nvPicPr>
        <p:blipFill>
          <a:blip r:embed="rId1"/>
          <a:srcRect b="37163"/>
          <a:stretch>
            <a:fillRect/>
          </a:stretch>
        </p:blipFill>
        <p:spPr>
          <a:xfrm>
            <a:off x="2887980" y="1362075"/>
            <a:ext cx="9304020" cy="5425440"/>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0</TotalTime>
  <Words>2406</Words>
  <Application>WPS Presentation</Application>
  <PresentationFormat>Widescreen</PresentationFormat>
  <Paragraphs>94</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SimSun</vt:lpstr>
      <vt:lpstr>Wingdings</vt:lpstr>
      <vt:lpstr>Times New Roman</vt:lpstr>
      <vt:lpstr>Verdana</vt:lpstr>
      <vt:lpstr>Microsoft YaHei</vt:lpstr>
      <vt:lpstr>Arial Unicode MS</vt:lpstr>
      <vt:lpstr>Calibri</vt:lpstr>
      <vt:lpstr>Mangal</vt:lpstr>
      <vt:lpstr>Segoe Print</vt:lpstr>
      <vt:lpstr>Business Cooperate</vt:lpstr>
      <vt:lpstr> FitLife ProActive – Gym Portal</vt:lpstr>
      <vt:lpstr>INTRODUCTION</vt:lpstr>
      <vt:lpstr>Scope of Project</vt:lpstr>
      <vt:lpstr>	E-R Diagram</vt:lpstr>
      <vt:lpstr>Use Case Diagram</vt:lpstr>
      <vt:lpstr>Activity Diagram-</vt:lpstr>
      <vt:lpstr>Class Diagram - </vt:lpstr>
      <vt:lpstr>Zero Level DFD – Fitness_club</vt:lpstr>
      <vt:lpstr>First Level Diagram – Fitness_club</vt:lpstr>
      <vt:lpstr>Second Level DFD – Fitness_club</vt:lpstr>
      <vt:lpstr>PowerPoint 演示文稿</vt:lpstr>
      <vt:lpstr>PowerPoint 演示文稿</vt:lpstr>
      <vt:lpstr>PowerPoint 演示文稿</vt:lpstr>
      <vt:lpstr>Admin Role:</vt:lpstr>
      <vt:lpstr>PowerPoint 演示文稿</vt:lpstr>
      <vt:lpstr>PowerPoint 演示文稿</vt:lpstr>
      <vt:lpstr>PowerPoint 演示文稿</vt:lpstr>
      <vt:lpstr>Manager Role-</vt:lpstr>
      <vt:lpstr>PowerPoint 演示文稿</vt:lpstr>
      <vt:lpstr>PowerPoint 演示文稿</vt:lpstr>
      <vt:lpstr>PowerPoint 演示文稿</vt:lpstr>
      <vt:lpstr>PowerPoint 演示文稿</vt:lpstr>
      <vt:lpstr>PowerPoint 演示文稿</vt:lpstr>
      <vt:lpstr>Trainer Role:</vt:lpstr>
      <vt:lpstr>PowerPoint 演示文稿</vt:lpstr>
      <vt:lpstr>PowerPoint 演示文稿</vt:lpstr>
      <vt:lpstr>PowerPoint 演示文稿</vt:lpstr>
      <vt:lpstr>Member Role:</vt:lpstr>
      <vt:lpstr>PowerPoint 演示文稿</vt:lpstr>
      <vt:lpstr>PowerPoint 演示文稿</vt:lpstr>
      <vt:lpstr>Password Encryption </vt:lpstr>
      <vt:lpstr>Conclusion</vt:lpstr>
      <vt:lpstr>Future Scope</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MANAGEMENT SYSTEM</dc:title>
  <dc:creator>DEEPAK RATHORE</dc:creator>
  <cp:lastModifiedBy>sahil</cp:lastModifiedBy>
  <cp:revision>63</cp:revision>
  <dcterms:created xsi:type="dcterms:W3CDTF">2022-04-12T05:19:00Z</dcterms:created>
  <dcterms:modified xsi:type="dcterms:W3CDTF">2023-08-29T08:45:32Z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C3EF6CC63E2E4DF5B85ECDC6F24D38D5</vt:lpwstr>
  </property>
  <property fmtid="{D5CDD505-2E9C-101B-9397-08002B2CF9AE}" pid="3" name="KSOProductBuildVer">
    <vt:lpwstr>1033-11.2.0.11537</vt:lpwstr>
  </property>
</Properties>
</file>