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Franklin Gothic"/>
      <p:bold r:id="rId16"/>
    </p:embeddedFont>
    <p:embeddedFont>
      <p:font typeface="Manjari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3D03D8-11F1-4713-A103-9286F1AF144F}">
  <a:tblStyle styleId="{453D03D8-11F1-4713-A103-9286F1AF14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78909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78909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78909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78909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78909C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78909C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78909C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78909C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78909C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rgbClr val="78909C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7" Type="http://schemas.openxmlformats.org/officeDocument/2006/relationships/font" Target="fonts/Manjari-regular.fntdata"/><Relationship Id="rId16" Type="http://schemas.openxmlformats.org/officeDocument/2006/relationships/font" Target="fonts/FranklinGothic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font" Target="fonts/Manjar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c68b8ab72_0_5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4c68b8ab72_0_5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c68b8ab72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24c68b8ab72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c68b8ab72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4c68b8ab72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c68b8ab72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4c68b8ab72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1437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4" name="Google Shape;54;p13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55" name="Google Shape;55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71437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715241" y="2881385"/>
            <a:ext cx="3629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715241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714375" y="3763426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714375" y="3485248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7" type="body"/>
          </p:nvPr>
        </p:nvSpPr>
        <p:spPr>
          <a:xfrm>
            <a:off x="479973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8" type="body"/>
          </p:nvPr>
        </p:nvSpPr>
        <p:spPr>
          <a:xfrm>
            <a:off x="479973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9" type="body"/>
          </p:nvPr>
        </p:nvSpPr>
        <p:spPr>
          <a:xfrm>
            <a:off x="4799735" y="2881385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3" type="body"/>
          </p:nvPr>
        </p:nvSpPr>
        <p:spPr>
          <a:xfrm>
            <a:off x="4799735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71437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80" name="Google Shape;80;p15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81" name="Google Shape;81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71437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3" type="body"/>
          </p:nvPr>
        </p:nvSpPr>
        <p:spPr>
          <a:xfrm>
            <a:off x="715241" y="2881385"/>
            <a:ext cx="3629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4" type="body"/>
          </p:nvPr>
        </p:nvSpPr>
        <p:spPr>
          <a:xfrm>
            <a:off x="715241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5" type="body"/>
          </p:nvPr>
        </p:nvSpPr>
        <p:spPr>
          <a:xfrm>
            <a:off x="714375" y="3763426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6" type="body"/>
          </p:nvPr>
        </p:nvSpPr>
        <p:spPr>
          <a:xfrm>
            <a:off x="714375" y="3485248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7" type="body"/>
          </p:nvPr>
        </p:nvSpPr>
        <p:spPr>
          <a:xfrm>
            <a:off x="4799735" y="1992678"/>
            <a:ext cx="362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8" type="body"/>
          </p:nvPr>
        </p:nvSpPr>
        <p:spPr>
          <a:xfrm>
            <a:off x="479973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9" type="body"/>
          </p:nvPr>
        </p:nvSpPr>
        <p:spPr>
          <a:xfrm>
            <a:off x="4799735" y="2881385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3" type="body"/>
          </p:nvPr>
        </p:nvSpPr>
        <p:spPr>
          <a:xfrm>
            <a:off x="4799735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98" name="Google Shape;98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1" name="Google Shape;101;p16"/>
          <p:cNvSpPr/>
          <p:nvPr>
            <p:ph idx="2" type="pic"/>
          </p:nvPr>
        </p:nvSpPr>
        <p:spPr>
          <a:xfrm>
            <a:off x="4572000" y="-16907"/>
            <a:ext cx="4572000" cy="51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3" name="Google Shape;103;p16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14374" y="1717022"/>
            <a:ext cx="34290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7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10" name="Google Shape;110;p17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7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6" name="Google Shape;116;p17"/>
          <p:cNvCxnSpPr/>
          <p:nvPr/>
        </p:nvCxnSpPr>
        <p:spPr>
          <a:xfrm>
            <a:off x="714375" y="145099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14375" y="211372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714375" y="1657350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9" name="Google Shape;119;p17"/>
          <p:cNvCxnSpPr/>
          <p:nvPr/>
        </p:nvCxnSpPr>
        <p:spPr>
          <a:xfrm>
            <a:off x="2747282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7"/>
          <p:cNvSpPr txBox="1"/>
          <p:nvPr>
            <p:ph idx="3" type="body"/>
          </p:nvPr>
        </p:nvSpPr>
        <p:spPr>
          <a:xfrm>
            <a:off x="2747282" y="2113722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4" type="body"/>
          </p:nvPr>
        </p:nvSpPr>
        <p:spPr>
          <a:xfrm>
            <a:off x="2747282" y="1657350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2" name="Google Shape;122;p17"/>
          <p:cNvCxnSpPr/>
          <p:nvPr/>
        </p:nvCxnSpPr>
        <p:spPr>
          <a:xfrm>
            <a:off x="714375" y="3186089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7"/>
          <p:cNvSpPr txBox="1"/>
          <p:nvPr>
            <p:ph idx="5" type="body"/>
          </p:nvPr>
        </p:nvSpPr>
        <p:spPr>
          <a:xfrm>
            <a:off x="714375" y="3848474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6" type="body"/>
          </p:nvPr>
        </p:nvSpPr>
        <p:spPr>
          <a:xfrm>
            <a:off x="714375" y="3392102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5" name="Google Shape;125;p17"/>
          <p:cNvCxnSpPr/>
          <p:nvPr/>
        </p:nvCxnSpPr>
        <p:spPr>
          <a:xfrm>
            <a:off x="2747282" y="3189083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7"/>
          <p:cNvSpPr txBox="1"/>
          <p:nvPr>
            <p:ph idx="7" type="body"/>
          </p:nvPr>
        </p:nvSpPr>
        <p:spPr>
          <a:xfrm>
            <a:off x="2747282" y="3848474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8" type="body"/>
          </p:nvPr>
        </p:nvSpPr>
        <p:spPr>
          <a:xfrm>
            <a:off x="2747282" y="3392102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4775291" y="3189083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7"/>
          <p:cNvSpPr txBox="1"/>
          <p:nvPr>
            <p:ph idx="9" type="body"/>
          </p:nvPr>
        </p:nvSpPr>
        <p:spPr>
          <a:xfrm>
            <a:off x="4775291" y="3848474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3" type="body"/>
          </p:nvPr>
        </p:nvSpPr>
        <p:spPr>
          <a:xfrm>
            <a:off x="4775291" y="3392102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5395457" y="2284078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b="1" i="0" sz="3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7" name="Google Shape;137;p18"/>
          <p:cNvCxnSpPr/>
          <p:nvPr/>
        </p:nvCxnSpPr>
        <p:spPr>
          <a:xfrm>
            <a:off x="5366041" y="3002908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8" name="Google Shape;138;p18"/>
          <p:cNvGrpSpPr/>
          <p:nvPr/>
        </p:nvGrpSpPr>
        <p:grpSpPr>
          <a:xfrm rot="10800000">
            <a:off x="7132320" y="-2"/>
            <a:ext cx="2011679" cy="2011678"/>
            <a:chOff x="0" y="12289"/>
            <a:chExt cx="3550" cy="3551"/>
          </a:xfrm>
        </p:grpSpPr>
        <p:sp>
          <p:nvSpPr>
            <p:cNvPr id="139" name="Google Shape;139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>
            <p:ph idx="2" type="chart"/>
          </p:nvPr>
        </p:nvSpPr>
        <p:spPr>
          <a:xfrm>
            <a:off x="714375" y="1454331"/>
            <a:ext cx="77646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3017" y="1857375"/>
            <a:ext cx="53493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b="0" i="0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/>
        </p:nvSpPr>
        <p:spPr>
          <a:xfrm>
            <a:off x="524961" y="411218"/>
            <a:ext cx="1192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1" i="0" lang="en" sz="15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1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57" name="Google Shape;157;p21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62" name="Google Shape;162;p2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63" name="Google Shape;163;p2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2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68" name="Google Shape;168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1" name="Google Shape;171;p22"/>
          <p:cNvSpPr/>
          <p:nvPr>
            <p:ph idx="2" type="pic"/>
          </p:nvPr>
        </p:nvSpPr>
        <p:spPr>
          <a:xfrm>
            <a:off x="715701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723017" y="659297"/>
            <a:ext cx="5649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3" name="Google Shape;173;p22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2"/>
          <p:cNvSpPr/>
          <p:nvPr>
            <p:ph idx="3" type="pic"/>
          </p:nvPr>
        </p:nvSpPr>
        <p:spPr>
          <a:xfrm>
            <a:off x="2743710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714375" y="4044877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4" type="body"/>
          </p:nvPr>
        </p:nvSpPr>
        <p:spPr>
          <a:xfrm>
            <a:off x="714375" y="3740059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5" type="body"/>
          </p:nvPr>
        </p:nvSpPr>
        <p:spPr>
          <a:xfrm>
            <a:off x="2747282" y="4044877"/>
            <a:ext cx="15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6" type="body"/>
          </p:nvPr>
        </p:nvSpPr>
        <p:spPr>
          <a:xfrm>
            <a:off x="2747282" y="3740059"/>
            <a:ext cx="1596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7" type="body"/>
          </p:nvPr>
        </p:nvSpPr>
        <p:spPr>
          <a:xfrm>
            <a:off x="4775291" y="4044877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8" type="body"/>
          </p:nvPr>
        </p:nvSpPr>
        <p:spPr>
          <a:xfrm>
            <a:off x="4775291" y="3740059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9" type="body"/>
          </p:nvPr>
        </p:nvSpPr>
        <p:spPr>
          <a:xfrm>
            <a:off x="6832691" y="4044877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3" type="body"/>
          </p:nvPr>
        </p:nvSpPr>
        <p:spPr>
          <a:xfrm>
            <a:off x="6832691" y="3740059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83" name="Google Shape;183;p22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84" name="Google Shape;184;p22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9" name="Google Shape;189;p22"/>
          <p:cNvSpPr/>
          <p:nvPr>
            <p:ph idx="14" type="pic"/>
          </p:nvPr>
        </p:nvSpPr>
        <p:spPr>
          <a:xfrm>
            <a:off x="4771719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2"/>
          <p:cNvSpPr/>
          <p:nvPr>
            <p:ph idx="15" type="pic"/>
          </p:nvPr>
        </p:nvSpPr>
        <p:spPr>
          <a:xfrm>
            <a:off x="6834017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2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3"/>
          <p:cNvCxnSpPr/>
          <p:nvPr/>
        </p:nvCxnSpPr>
        <p:spPr>
          <a:xfrm flipH="1">
            <a:off x="784571" y="1660337"/>
            <a:ext cx="15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23"/>
          <p:cNvCxnSpPr/>
          <p:nvPr/>
        </p:nvCxnSpPr>
        <p:spPr>
          <a:xfrm flipH="1">
            <a:off x="4635296" y="1660337"/>
            <a:ext cx="84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23"/>
          <p:cNvCxnSpPr/>
          <p:nvPr/>
        </p:nvCxnSpPr>
        <p:spPr>
          <a:xfrm flipH="1">
            <a:off x="6559319" y="2928534"/>
            <a:ext cx="15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3"/>
          <p:cNvCxnSpPr/>
          <p:nvPr/>
        </p:nvCxnSpPr>
        <p:spPr>
          <a:xfrm flipH="1">
            <a:off x="2708419" y="2921956"/>
            <a:ext cx="1500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3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972716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2" type="body"/>
          </p:nvPr>
        </p:nvSpPr>
        <p:spPr>
          <a:xfrm>
            <a:off x="972716" y="1926515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3" type="body"/>
          </p:nvPr>
        </p:nvSpPr>
        <p:spPr>
          <a:xfrm>
            <a:off x="2923349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4" type="body"/>
          </p:nvPr>
        </p:nvSpPr>
        <p:spPr>
          <a:xfrm>
            <a:off x="2923349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5" type="body"/>
          </p:nvPr>
        </p:nvSpPr>
        <p:spPr>
          <a:xfrm>
            <a:off x="6751283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6" type="body"/>
          </p:nvPr>
        </p:nvSpPr>
        <p:spPr>
          <a:xfrm>
            <a:off x="6751283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7" type="body"/>
          </p:nvPr>
        </p:nvSpPr>
        <p:spPr>
          <a:xfrm>
            <a:off x="4828607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8" type="body"/>
          </p:nvPr>
        </p:nvSpPr>
        <p:spPr>
          <a:xfrm>
            <a:off x="4828607" y="1926515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8" name="Google Shape;208;p23"/>
          <p:cNvCxnSpPr/>
          <p:nvPr/>
        </p:nvCxnSpPr>
        <p:spPr>
          <a:xfrm>
            <a:off x="725767" y="2976585"/>
            <a:ext cx="7706700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3"/>
          <p:cNvSpPr/>
          <p:nvPr/>
        </p:nvSpPr>
        <p:spPr>
          <a:xfrm>
            <a:off x="723242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2648693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4574143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6499593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3" name="Google Shape;213;p23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4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18" name="Google Shape;218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1" name="Google Shape;221;p24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22" name="Google Shape;222;p24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723017" y="1725738"/>
            <a:ext cx="3620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4" name="Google Shape;224;p24"/>
          <p:cNvSpPr txBox="1"/>
          <p:nvPr>
            <p:ph idx="2" type="body"/>
          </p:nvPr>
        </p:nvSpPr>
        <p:spPr>
          <a:xfrm>
            <a:off x="4772025" y="1725738"/>
            <a:ext cx="3573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5" name="Google Shape;225;p24"/>
          <p:cNvSpPr txBox="1"/>
          <p:nvPr>
            <p:ph idx="3" type="body"/>
          </p:nvPr>
        </p:nvSpPr>
        <p:spPr>
          <a:xfrm>
            <a:off x="723017" y="2099360"/>
            <a:ext cx="36204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4" type="body"/>
          </p:nvPr>
        </p:nvSpPr>
        <p:spPr>
          <a:xfrm>
            <a:off x="4772025" y="2099360"/>
            <a:ext cx="35673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7" name="Google Shape;227;p24"/>
          <p:cNvCxnSpPr/>
          <p:nvPr/>
        </p:nvCxnSpPr>
        <p:spPr>
          <a:xfrm>
            <a:off x="477202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24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33" name="Google Shape;233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36" name="Google Shape;236;p25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37" name="Google Shape;237;p25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714375" y="1725117"/>
            <a:ext cx="227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9" name="Google Shape;239;p25"/>
          <p:cNvSpPr txBox="1"/>
          <p:nvPr>
            <p:ph idx="2" type="body"/>
          </p:nvPr>
        </p:nvSpPr>
        <p:spPr>
          <a:xfrm>
            <a:off x="714375" y="2099360"/>
            <a:ext cx="2277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25"/>
          <p:cNvSpPr txBox="1"/>
          <p:nvPr>
            <p:ph idx="3" type="body"/>
          </p:nvPr>
        </p:nvSpPr>
        <p:spPr>
          <a:xfrm>
            <a:off x="3427029" y="1725117"/>
            <a:ext cx="227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1" name="Google Shape;241;p25"/>
          <p:cNvSpPr txBox="1"/>
          <p:nvPr>
            <p:ph idx="4" type="body"/>
          </p:nvPr>
        </p:nvSpPr>
        <p:spPr>
          <a:xfrm>
            <a:off x="3427029" y="2099360"/>
            <a:ext cx="22881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5" type="body"/>
          </p:nvPr>
        </p:nvSpPr>
        <p:spPr>
          <a:xfrm>
            <a:off x="6140263" y="1725117"/>
            <a:ext cx="227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3" name="Google Shape;243;p25"/>
          <p:cNvSpPr txBox="1"/>
          <p:nvPr>
            <p:ph idx="6" type="body"/>
          </p:nvPr>
        </p:nvSpPr>
        <p:spPr>
          <a:xfrm>
            <a:off x="6140263" y="2099360"/>
            <a:ext cx="2277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44" name="Google Shape;244;p25"/>
          <p:cNvCxnSpPr/>
          <p:nvPr/>
        </p:nvCxnSpPr>
        <p:spPr>
          <a:xfrm>
            <a:off x="3427029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25"/>
          <p:cNvCxnSpPr/>
          <p:nvPr/>
        </p:nvCxnSpPr>
        <p:spPr>
          <a:xfrm>
            <a:off x="6140263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25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25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5172075" y="3826547"/>
            <a:ext cx="368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0" i="0"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26"/>
          <p:cNvSpPr txBox="1"/>
          <p:nvPr>
            <p:ph idx="2" type="subTitle"/>
          </p:nvPr>
        </p:nvSpPr>
        <p:spPr>
          <a:xfrm>
            <a:off x="5180717" y="2693324"/>
            <a:ext cx="3677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5180717" y="1630243"/>
            <a:ext cx="3677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53" name="Google Shape;253;p26"/>
          <p:cNvCxnSpPr/>
          <p:nvPr/>
        </p:nvCxnSpPr>
        <p:spPr>
          <a:xfrm>
            <a:off x="5172075" y="2425277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6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5" name="Google Shape;255;p2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56" name="Google Shape;256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28663" y="1369219"/>
            <a:ext cx="7786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714375" y="273844"/>
            <a:ext cx="7800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hyperlink" Target="https://youtu.be/hGaqDColajQ" TargetMode="External"/><Relationship Id="rId5" Type="http://schemas.openxmlformats.org/officeDocument/2006/relationships/hyperlink" Target="https://www.figma.com/file/CE6dRtFvcXViyoqPEglzYV/Untitled?type=design&amp;node-id=0-1&amp;mode=design&amp;t=F1FWQY6UOtvyVmEc-0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XWPdgXl0H1aHByarI7Fk2CuDDSRa2T_NI-j-sT72tC8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stry of education unveils smart India hackathon 2023 - Times of India"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18" y="213750"/>
            <a:ext cx="2016000" cy="11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364925" y="1813475"/>
            <a:ext cx="4538400" cy="2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Organization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Name</a:t>
            </a:r>
            <a:r>
              <a:rPr lang="en" sz="1300">
                <a:solidFill>
                  <a:schemeClr val="dk1"/>
                </a:solidFill>
              </a:rPr>
              <a:t>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Ministry of Commerce and Industries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PS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Code</a:t>
            </a:r>
            <a:r>
              <a:rPr lang="en" sz="1300">
                <a:solidFill>
                  <a:schemeClr val="dk1"/>
                </a:solidFill>
              </a:rPr>
              <a:t>: SIH1359</a:t>
            </a:r>
            <a:br>
              <a:rPr lang="en" sz="1300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Problem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Statement</a:t>
            </a:r>
            <a:r>
              <a:rPr lang="en" sz="1300">
                <a:solidFill>
                  <a:schemeClr val="dk1"/>
                </a:solidFill>
              </a:rPr>
              <a:t> : Contact center knowledge management tool with decision tree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Team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Name</a:t>
            </a:r>
            <a:r>
              <a:rPr lang="en" sz="1300">
                <a:solidFill>
                  <a:schemeClr val="dk1"/>
                </a:solidFill>
              </a:rPr>
              <a:t>: TechAngels</a:t>
            </a:r>
            <a:br>
              <a:rPr lang="en" sz="1300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Institute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Code</a:t>
            </a:r>
            <a:r>
              <a:rPr lang="en" sz="1300">
                <a:solidFill>
                  <a:schemeClr val="dk1"/>
                </a:solidFill>
              </a:rPr>
              <a:t> (</a:t>
            </a:r>
            <a:r>
              <a:rPr b="1" lang="en" sz="1300">
                <a:solidFill>
                  <a:schemeClr val="dk1"/>
                </a:solidFill>
              </a:rPr>
              <a:t>AISHE</a:t>
            </a:r>
            <a:r>
              <a:rPr lang="en" sz="1300">
                <a:solidFill>
                  <a:schemeClr val="dk1"/>
                </a:solidFill>
              </a:rPr>
              <a:t>): C-42072</a:t>
            </a:r>
            <a:br>
              <a:rPr lang="en" sz="1300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Institute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Name</a:t>
            </a:r>
            <a:r>
              <a:rPr lang="en" sz="1300">
                <a:solidFill>
                  <a:schemeClr val="dk1"/>
                </a:solidFill>
              </a:rPr>
              <a:t>: Pune Institute of Computer Technology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Category</a:t>
            </a:r>
            <a:r>
              <a:rPr lang="en" sz="1300">
                <a:solidFill>
                  <a:schemeClr val="dk1"/>
                </a:solidFill>
              </a:rPr>
              <a:t>: Software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Technology Bucket</a:t>
            </a:r>
            <a:r>
              <a:rPr lang="en" sz="1300">
                <a:solidFill>
                  <a:schemeClr val="dk1"/>
                </a:solidFill>
              </a:rPr>
              <a:t>: Smart Automation</a:t>
            </a:r>
            <a:endParaRPr sz="1300">
              <a:solidFill>
                <a:schemeClr val="dk1"/>
              </a:solidFill>
            </a:endParaRPr>
          </a:p>
        </p:txBody>
      </p:sp>
      <p:graphicFrame>
        <p:nvGraphicFramePr>
          <p:cNvPr id="265" name="Google Shape;265;p27"/>
          <p:cNvGraphicFramePr/>
          <p:nvPr/>
        </p:nvGraphicFramePr>
        <p:xfrm>
          <a:off x="2552885" y="2137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{453D03D8-11F1-4713-A103-9286F1AF144F}</a:tableStyleId>
              </a:tblPr>
              <a:tblGrid>
                <a:gridCol w="2183375"/>
              </a:tblGrid>
              <a:tr h="24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Team Members</a:t>
                      </a:r>
                      <a:endParaRPr sz="10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Sahil Kale (Team Leader)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Saurabh Shete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Gautam Khaire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Sara Shaikh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Shrikant Bhadgaonkar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Tanmay Jadhav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27"/>
          <p:cNvSpPr txBox="1"/>
          <p:nvPr/>
        </p:nvSpPr>
        <p:spPr>
          <a:xfrm>
            <a:off x="5087225" y="213750"/>
            <a:ext cx="3694800" cy="1500900"/>
          </a:xfrm>
          <a:prstGeom prst="rect">
            <a:avLst/>
          </a:prstGeom>
          <a:solidFill>
            <a:srgbClr val="FFFF8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" sz="1200" u="sng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100" u="sng">
              <a:solidFill>
                <a:srgbClr val="1C4587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1.Improve </a:t>
            </a:r>
            <a:r>
              <a:rPr b="1" lang="en" sz="1100"/>
              <a:t>Customer Service Quality</a:t>
            </a:r>
            <a:endParaRPr b="1"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 sz="1100"/>
              <a:t>Reduce </a:t>
            </a:r>
            <a:r>
              <a:rPr lang="en" sz="1100"/>
              <a:t>the average</a:t>
            </a:r>
            <a:r>
              <a:rPr b="1" lang="en" sz="1100"/>
              <a:t> response time</a:t>
            </a:r>
            <a:r>
              <a:rPr lang="en" sz="1100"/>
              <a:t> 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3. </a:t>
            </a:r>
            <a:r>
              <a:rPr b="1" lang="en" sz="1100"/>
              <a:t>Standardize the responses</a:t>
            </a:r>
            <a:r>
              <a:rPr lang="en" sz="1100"/>
              <a:t> for all customers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100"/>
              <a:t>Minimize </a:t>
            </a:r>
            <a:r>
              <a:rPr b="1" lang="en" sz="1100"/>
              <a:t>training time and cost</a:t>
            </a:r>
            <a:r>
              <a:rPr lang="en" sz="1100"/>
              <a:t> for call center employees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100"/>
              <a:t>Create an </a:t>
            </a:r>
            <a:r>
              <a:rPr b="1" lang="en" sz="1100"/>
              <a:t>all in one management platform</a:t>
            </a:r>
            <a:r>
              <a:rPr lang="en" sz="1100"/>
              <a:t> for any call center agency with </a:t>
            </a:r>
            <a:r>
              <a:rPr b="1" lang="en" sz="1100"/>
              <a:t>multiple advantages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364925" y="4324650"/>
            <a:ext cx="4371300" cy="533100"/>
          </a:xfrm>
          <a:prstGeom prst="rect">
            <a:avLst/>
          </a:prstGeom>
          <a:solidFill>
            <a:srgbClr val="CCE5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Video Teaser: </a:t>
            </a:r>
            <a:r>
              <a:rPr b="1" lang="en" sz="13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r>
              <a:rPr b="1" lang="en" sz="1300">
                <a:solidFill>
                  <a:srgbClr val="000000"/>
                </a:solidFill>
              </a:rPr>
              <a:t> for a YouTube teaser</a:t>
            </a:r>
            <a:endParaRPr b="1" sz="1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UI Prototype: </a:t>
            </a:r>
            <a:r>
              <a:rPr b="1" lang="en" sz="1300" u="sng">
                <a:solidFill>
                  <a:schemeClr val="hlink"/>
                </a:solidFill>
                <a:hlinkClick r:id="rId5"/>
              </a:rPr>
              <a:t>Click Here</a:t>
            </a:r>
            <a:r>
              <a:rPr b="1" lang="en" sz="1300"/>
              <a:t> </a:t>
            </a:r>
            <a:r>
              <a:rPr b="1" lang="en" sz="1300">
                <a:solidFill>
                  <a:srgbClr val="000000"/>
                </a:solidFill>
              </a:rPr>
              <a:t>for a Figma Prototype</a:t>
            </a:r>
            <a:endParaRPr b="1" sz="13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087225" y="1890850"/>
            <a:ext cx="3694800" cy="1245300"/>
          </a:xfrm>
          <a:prstGeom prst="rect">
            <a:avLst/>
          </a:prstGeom>
          <a:solidFill>
            <a:srgbClr val="CDEB8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100" u="sng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Benefits and Impact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benefit </a:t>
            </a:r>
            <a:r>
              <a:rPr lang="en" sz="1100"/>
              <a:t>call center employees to </a:t>
            </a:r>
            <a:r>
              <a:rPr b="1" lang="en" sz="1100"/>
              <a:t>start service with minimal training</a:t>
            </a:r>
            <a:r>
              <a:rPr lang="en" sz="1100"/>
              <a:t> requirements</a:t>
            </a:r>
            <a:endParaRPr sz="1100"/>
          </a:p>
          <a:p>
            <a:pPr indent="-25400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b="1" i="0" lang="en" sz="1100" u="none" cap="none" strike="noStrike">
                <a:solidFill>
                  <a:srgbClr val="000000"/>
                </a:solidFill>
              </a:rPr>
              <a:t>solve challenges</a:t>
            </a:r>
            <a:r>
              <a:rPr lang="en" sz="1100"/>
              <a:t> of contact center knowledge management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-25400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potentially </a:t>
            </a:r>
            <a:r>
              <a:rPr b="1" i="0" lang="en" sz="1100" u="none" cap="none" strike="noStrike">
                <a:solidFill>
                  <a:srgbClr val="000000"/>
                </a:solidFill>
              </a:rPr>
              <a:t>save time, reduce errors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increase access </a:t>
            </a:r>
            <a:r>
              <a:rPr lang="en" sz="1100"/>
              <a:t>to customer support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6412" y="3212325"/>
            <a:ext cx="2536425" cy="14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/>
        </p:nvSpPr>
        <p:spPr>
          <a:xfrm>
            <a:off x="5087225" y="4575725"/>
            <a:ext cx="3694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Figure </a:t>
            </a:r>
            <a:r>
              <a:rPr b="1" lang="en" sz="1100"/>
              <a:t>1: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/>
              <a:t>Life cycle of contact center knowledge management system</a:t>
            </a:r>
            <a:endParaRPr sz="1100"/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1048" y="3859301"/>
            <a:ext cx="807125" cy="1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209550" y="145900"/>
            <a:ext cx="2160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Franklin Gothic"/>
              <a:buNone/>
            </a:pPr>
            <a:r>
              <a:rPr lang="en" sz="2870"/>
              <a:t>Idea Details </a:t>
            </a:r>
            <a:endParaRPr sz="2870"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209550" y="657225"/>
            <a:ext cx="4402200" cy="430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50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Our proposed solution of a knowledge management tool for call centers has the following main functionalities:</a:t>
            </a:r>
            <a:endParaRPr b="1" sz="1500">
              <a:solidFill>
                <a:srgbClr val="5D7C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Real-time Smart Suggestions: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Accelerate issue resolution with this 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decision-tree powered automated suggestion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feature.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Detailed Agent Statistics: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Gain comprehensive 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insights into agent performance 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with detailed statistics for informed decision-making.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Voice Integration: 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Enable seamless communication between customers and agents with 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real-time speech transcription and calling</a:t>
            </a:r>
            <a:endParaRPr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Auto-Decision Tree Generator: 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Streamline the creation of detailed decision trees with an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easy-to-use, automated visual tool </a:t>
            </a:r>
            <a:endParaRPr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Multi-lingual Support: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Enable instant support to a wide customer base in India 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across multiple languages </a:t>
            </a:r>
            <a:endParaRPr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5296728" y="4632488"/>
            <a:ext cx="31416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Figure 2: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Architecture Diagram </a:t>
            </a:r>
            <a:endParaRPr sz="1200"/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837" y="172925"/>
            <a:ext cx="3083275" cy="55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 rotWithShape="1">
          <a:blip r:embed="rId4">
            <a:alphaModFix/>
          </a:blip>
          <a:srcRect b="-2111" l="-2361" r="-1222" t="-2952"/>
          <a:stretch/>
        </p:blipFill>
        <p:spPr>
          <a:xfrm>
            <a:off x="4742325" y="768575"/>
            <a:ext cx="4202701" cy="37877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436422" y="285762"/>
            <a:ext cx="4335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Approach Details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5181216" y="4632263"/>
            <a:ext cx="31416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Figure 5: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FlowChart</a:t>
            </a:r>
            <a:endParaRPr sz="1200"/>
          </a:p>
        </p:txBody>
      </p:sp>
      <p:sp>
        <p:nvSpPr>
          <p:cNvPr id="287" name="Google Shape;287;p29"/>
          <p:cNvSpPr txBox="1"/>
          <p:nvPr/>
        </p:nvSpPr>
        <p:spPr>
          <a:xfrm>
            <a:off x="851022" y="4632263"/>
            <a:ext cx="31416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Figure 3: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Use Case Diagram</a:t>
            </a:r>
            <a:endParaRPr sz="1200"/>
          </a:p>
        </p:txBody>
      </p:sp>
      <p:sp>
        <p:nvSpPr>
          <p:cNvPr id="288" name="Google Shape;288;p29"/>
          <p:cNvSpPr txBox="1"/>
          <p:nvPr/>
        </p:nvSpPr>
        <p:spPr>
          <a:xfrm>
            <a:off x="4717875" y="1577288"/>
            <a:ext cx="42231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Figure </a:t>
            </a:r>
            <a:r>
              <a:rPr b="1" lang="en" sz="1200"/>
              <a:t>4</a:t>
            </a:r>
            <a:r>
              <a:rPr b="1" lang="en" sz="1200">
                <a:solidFill>
                  <a:srgbClr val="000000"/>
                </a:solidFill>
              </a:rPr>
              <a:t>: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/>
              <a:t>Tech Stack</a:t>
            </a:r>
            <a:endParaRPr sz="1200"/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840525"/>
            <a:ext cx="4272150" cy="379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350" y="209550"/>
            <a:ext cx="4272152" cy="1443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875" y="2019250"/>
            <a:ext cx="4223099" cy="25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290684" y="204787"/>
            <a:ext cx="4335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Approach Details</a:t>
            </a:r>
            <a:endParaRPr/>
          </a:p>
        </p:txBody>
      </p:sp>
      <p:sp>
        <p:nvSpPr>
          <p:cNvPr id="297" name="Google Shape;297;p30"/>
          <p:cNvSpPr txBox="1"/>
          <p:nvPr>
            <p:ph idx="1" type="body"/>
          </p:nvPr>
        </p:nvSpPr>
        <p:spPr>
          <a:xfrm>
            <a:off x="142250" y="1198875"/>
            <a:ext cx="4369500" cy="241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381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1" lang="en" sz="13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Subscription-based (27%)</a:t>
            </a:r>
            <a:r>
              <a:rPr lang="en" sz="13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The tool can be provided on a subscription model with varying feature levels which can charge a monthly fee.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09550" lvl="0" marL="381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1" lang="en" sz="13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Pay-per-use (72%)</a:t>
            </a:r>
            <a:r>
              <a:rPr lang="en" sz="13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Charge contact centers based on the actual usage of the tool, such as the number of queries processed or the time agents spend using it.</a:t>
            </a: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09550" lvl="0" marL="381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Lack of a comprehensive, automated solution with wide-ranging features will make our software solution attractive and market-worthy.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09550" lvl="0" marL="381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With the above business potential, high profit margins are expected. (</a:t>
            </a:r>
            <a:r>
              <a:rPr b="1" lang="en" sz="13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~110 crore INR revenue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09550" lvl="0" marL="381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257750" y="3611550"/>
            <a:ext cx="4138500" cy="289500"/>
          </a:xfrm>
          <a:prstGeom prst="rect">
            <a:avLst/>
          </a:prstGeom>
          <a:solidFill>
            <a:srgbClr val="FFFF8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Show stoppers</a:t>
            </a:r>
            <a:endParaRPr b="1" sz="16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192125" y="3901056"/>
            <a:ext cx="4335600" cy="9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22250" lvl="0" marL="3429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1300"/>
              <a:t>Privacy and security</a:t>
            </a:r>
            <a:r>
              <a:rPr lang="en" sz="1300"/>
              <a:t> of customer data should be done with care</a:t>
            </a:r>
            <a:endParaRPr sz="1300">
              <a:solidFill>
                <a:schemeClr val="dk1"/>
              </a:solidFill>
            </a:endParaRPr>
          </a:p>
          <a:p>
            <a:pPr indent="-2222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Managing and maintaining a </a:t>
            </a:r>
            <a:r>
              <a:rPr b="1" lang="en" sz="1300">
                <a:solidFill>
                  <a:schemeClr val="dk1"/>
                </a:solidFill>
                <a:highlight>
                  <a:schemeClr val="lt1"/>
                </a:highlight>
              </a:rPr>
              <a:t>large decision tree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 can be challenging and time-consuming.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335775" y="824225"/>
            <a:ext cx="4093500" cy="289500"/>
          </a:xfrm>
          <a:prstGeom prst="rect">
            <a:avLst/>
          </a:prstGeom>
          <a:solidFill>
            <a:srgbClr val="CCE5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Business Potential - full details </a:t>
            </a:r>
            <a:r>
              <a:rPr b="1" i="0" lang="en" sz="1600" u="sng" cap="none" strike="noStrike">
                <a:solidFill>
                  <a:srgbClr val="0000FF"/>
                </a:solid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b="1" i="0" sz="1600" u="none" cap="none" strike="noStrike">
              <a:solidFill>
                <a:srgbClr val="0000FF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4691075" y="824225"/>
            <a:ext cx="4138500" cy="289500"/>
          </a:xfrm>
          <a:prstGeom prst="rect">
            <a:avLst/>
          </a:prstGeom>
          <a:solidFill>
            <a:srgbClr val="CDEB8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Innovativeness</a:t>
            </a:r>
            <a:endParaRPr b="1" sz="16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4626275" y="1122675"/>
            <a:ext cx="4217700" cy="38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1300"/>
              <a:t>Faster Response time </a:t>
            </a:r>
            <a:r>
              <a:rPr lang="en" sz="1300"/>
              <a:t>provided to the user base by implementing a lookup infrastructure to speed up lookup process.</a:t>
            </a:r>
            <a:endParaRPr sz="1300"/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1300"/>
              <a:t>Decision tree infrastructure</a:t>
            </a:r>
            <a:r>
              <a:rPr lang="en" sz="1300"/>
              <a:t> for </a:t>
            </a:r>
            <a:r>
              <a:rPr lang="en" sz="1300"/>
              <a:t>uniform</a:t>
            </a:r>
            <a:r>
              <a:rPr lang="en" sz="1300"/>
              <a:t> and consistent responses from any domain</a:t>
            </a:r>
            <a:endParaRPr sz="1300"/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1300"/>
              <a:t>Smart search and suggestions </a:t>
            </a:r>
            <a:r>
              <a:rPr lang="en" sz="1300"/>
              <a:t>for queries with which the agent can access answers quickly</a:t>
            </a:r>
            <a:endParaRPr sz="1300"/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1300"/>
              <a:t>Auto-creation of </a:t>
            </a:r>
            <a:r>
              <a:rPr lang="en" sz="1300"/>
              <a:t>decision trees using a simple, easy-to-visualise tool</a:t>
            </a:r>
            <a:endParaRPr sz="1300"/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1300"/>
              <a:t>Utilizes predictive analytics</a:t>
            </a:r>
            <a:r>
              <a:rPr lang="en" sz="1300"/>
              <a:t> to grade and analyze agent performance</a:t>
            </a:r>
            <a:endParaRPr sz="1300"/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1300"/>
              <a:t>Horizontal scalability</a:t>
            </a:r>
            <a:r>
              <a:rPr lang="en" sz="1300"/>
              <a:t> of solution through docker and other cloud services</a:t>
            </a:r>
            <a:endParaRPr sz="1300"/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300">
                <a:solidFill>
                  <a:schemeClr val="dk1"/>
                </a:solidFill>
              </a:rPr>
              <a:t>Multilingual capability</a:t>
            </a:r>
            <a:r>
              <a:rPr lang="en" sz="1300">
                <a:solidFill>
                  <a:schemeClr val="dk1"/>
                </a:solidFill>
              </a:rPr>
              <a:t> of solution to cater to wide customer base</a:t>
            </a:r>
            <a:endParaRPr sz="13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300">
                <a:solidFill>
                  <a:schemeClr val="dk1"/>
                </a:solidFill>
              </a:rPr>
              <a:t>Simple, navigable UI</a:t>
            </a:r>
            <a:r>
              <a:rPr lang="en" sz="1300">
                <a:solidFill>
                  <a:schemeClr val="dk1"/>
                </a:solidFill>
              </a:rPr>
              <a:t> to cater to agents with varying knowledge and training levels from diverse domains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