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62" r:id="rId2"/>
    <p:sldId id="258" r:id="rId3"/>
    <p:sldId id="266" r:id="rId4"/>
    <p:sldId id="268" r:id="rId5"/>
    <p:sldId id="267" r:id="rId6"/>
    <p:sldId id="274" r:id="rId7"/>
    <p:sldId id="273" r:id="rId8"/>
    <p:sldId id="270" r:id="rId9"/>
    <p:sldId id="27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0D8A-46B7-4075-93E5-3B69F1A8FC7E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967B-BB10-45A4-B856-DBA7E7C6C5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22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0D8A-46B7-4075-93E5-3B69F1A8FC7E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967B-BB10-45A4-B856-DBA7E7C6C5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27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0D8A-46B7-4075-93E5-3B69F1A8FC7E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967B-BB10-45A4-B856-DBA7E7C6C5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865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0D8A-46B7-4075-93E5-3B69F1A8FC7E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967B-BB10-45A4-B856-DBA7E7C6C55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0331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0D8A-46B7-4075-93E5-3B69F1A8FC7E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967B-BB10-45A4-B856-DBA7E7C6C5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458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0D8A-46B7-4075-93E5-3B69F1A8FC7E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967B-BB10-45A4-B856-DBA7E7C6C5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977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0D8A-46B7-4075-93E5-3B69F1A8FC7E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967B-BB10-45A4-B856-DBA7E7C6C5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284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0D8A-46B7-4075-93E5-3B69F1A8FC7E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967B-BB10-45A4-B856-DBA7E7C6C5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146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0D8A-46B7-4075-93E5-3B69F1A8FC7E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967B-BB10-45A4-B856-DBA7E7C6C5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6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0D8A-46B7-4075-93E5-3B69F1A8FC7E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967B-BB10-45A4-B856-DBA7E7C6C5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93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0D8A-46B7-4075-93E5-3B69F1A8FC7E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967B-BB10-45A4-B856-DBA7E7C6C5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16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0D8A-46B7-4075-93E5-3B69F1A8FC7E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967B-BB10-45A4-B856-DBA7E7C6C5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8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0D8A-46B7-4075-93E5-3B69F1A8FC7E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967B-BB10-45A4-B856-DBA7E7C6C5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50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0D8A-46B7-4075-93E5-3B69F1A8FC7E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967B-BB10-45A4-B856-DBA7E7C6C5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56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0D8A-46B7-4075-93E5-3B69F1A8FC7E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967B-BB10-45A4-B856-DBA7E7C6C5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215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0D8A-46B7-4075-93E5-3B69F1A8FC7E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967B-BB10-45A4-B856-DBA7E7C6C5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09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0D8A-46B7-4075-93E5-3B69F1A8FC7E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967B-BB10-45A4-B856-DBA7E7C6C5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33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10D8A-46B7-4075-93E5-3B69F1A8FC7E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9967B-BB10-45A4-B856-DBA7E7C6C5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465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10040481" TargetMode="External"/><Relationship Id="rId2" Type="http://schemas.openxmlformats.org/officeDocument/2006/relationships/hyperlink" Target="https://ieeexplore.ieee.org/document/1043591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76AEE-6D3E-4073-C821-19C7AF40F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818" y="650158"/>
            <a:ext cx="9566364" cy="1305232"/>
          </a:xfrm>
        </p:spPr>
        <p:txBody>
          <a:bodyPr/>
          <a:lstStyle/>
          <a:p>
            <a:r>
              <a:rPr lang="en-US" dirty="0"/>
              <a:t>“STUDENT Accommodation system”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69105-8A15-4864-5B31-686DFBFC1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7837" y="3124199"/>
            <a:ext cx="10068022" cy="2431027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Rockwell" panose="02060603020205020403"/>
                <a:ea typeface="+mn-ea"/>
                <a:cs typeface="+mn-cs"/>
              </a:rPr>
              <a:t>Prepared by-</a:t>
            </a:r>
            <a:endParaRPr lang="en-US" dirty="0"/>
          </a:p>
          <a:p>
            <a:pPr lvl="8"/>
            <a:r>
              <a:rPr lang="en-US" dirty="0"/>
              <a:t>Sahil Hemantkumar Rankhambe(TY-CSE) 2324010097</a:t>
            </a:r>
          </a:p>
          <a:p>
            <a:pPr lvl="8"/>
            <a:r>
              <a:rPr lang="en-US" dirty="0"/>
              <a:t>Niranjan Narayan Mali(TY-CSE) 2324010038</a:t>
            </a:r>
          </a:p>
          <a:p>
            <a:pPr lvl="8"/>
            <a:r>
              <a:rPr lang="en-US" dirty="0"/>
              <a:t>Rohit Dattatray Pawar(TY-CSE) 2324010090</a:t>
            </a:r>
          </a:p>
          <a:p>
            <a:pPr lvl="8"/>
            <a:r>
              <a:rPr lang="en-US" dirty="0"/>
              <a:t>Rajvardhan Mohan Patil(TY-CSE) 2324010106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3335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9EF49-45DB-69F8-1B90-104BC9446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65839"/>
            <a:ext cx="10353761" cy="1326321"/>
          </a:xfrm>
        </p:spPr>
        <p:txBody>
          <a:bodyPr>
            <a:normAutofit/>
          </a:bodyPr>
          <a:lstStyle/>
          <a:p>
            <a:r>
              <a:rPr lang="en-US" sz="6600" dirty="0"/>
              <a:t>Thank you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45323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B5E5-5F04-D428-B283-8E4D9D43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19663"/>
            <a:ext cx="10353761" cy="1130710"/>
          </a:xfrm>
        </p:spPr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56C0C-A3DA-506C-BC0E-0B0397E6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831" y="1150373"/>
            <a:ext cx="10098334" cy="5392479"/>
          </a:xfrm>
        </p:spPr>
        <p:txBody>
          <a:bodyPr>
            <a:normAutofit/>
          </a:bodyPr>
          <a:lstStyle/>
          <a:p>
            <a:r>
              <a:rPr lang="en-US" b="1" dirty="0"/>
              <a:t>To design and develop an efficient system that allows students to find, book, and manage accommodations near their educational institutions while enabling property owners to list and manage their properties.</a:t>
            </a:r>
          </a:p>
          <a:p>
            <a:r>
              <a:rPr lang="en-US" dirty="0"/>
              <a:t>Following are the main aspects 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 </a:t>
            </a:r>
            <a:r>
              <a:rPr lang="en-IN" b="1" dirty="0"/>
              <a:t>Hostel Room Allocation:</a:t>
            </a:r>
          </a:p>
          <a:p>
            <a:pPr lvl="1"/>
            <a:r>
              <a:rPr lang="en-US" dirty="0"/>
              <a:t>Streamline the process of room assignments based on student preferences and availability.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Mess Subscription and Billing:</a:t>
            </a:r>
          </a:p>
          <a:p>
            <a:pPr lvl="1"/>
            <a:r>
              <a:rPr lang="en-US" dirty="0"/>
              <a:t>Automate mess meal subscriptions, manage dietary preferences, and generate accurate billing reports.</a:t>
            </a:r>
            <a:endParaRPr lang="en-IN" b="1" dirty="0"/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Library Management (including private Study Rooms ):</a:t>
            </a:r>
          </a:p>
          <a:p>
            <a:pPr lvl="1"/>
            <a:r>
              <a:rPr lang="en-US" dirty="0"/>
              <a:t>Enable easy borrowing, return, and tracking of books with automatic fine calculation for late returns.	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5156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D6452-EDC9-5FFE-17CC-42339B569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76CFF-D3A8-6555-F1AE-9C2E3E23A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1431"/>
            <a:ext cx="10570282" cy="4111445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/>
              <a:t>For Students:</a:t>
            </a:r>
          </a:p>
          <a:p>
            <a:pPr lvl="1">
              <a:lnSpc>
                <a:spcPct val="150000"/>
              </a:lnSpc>
            </a:pPr>
            <a:r>
              <a:rPr lang="en-IN" sz="2000" dirty="0"/>
              <a:t>User registration and login.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Search for accommodations based on location, price, and amenities.</a:t>
            </a:r>
            <a:endParaRPr lang="en-IN" sz="2000" dirty="0"/>
          </a:p>
          <a:p>
            <a:pPr lvl="1">
              <a:lnSpc>
                <a:spcPct val="150000"/>
              </a:lnSpc>
            </a:pPr>
            <a:r>
              <a:rPr lang="en-US" sz="2000" dirty="0"/>
              <a:t>Filter and sort options (price range, distance, room type).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View detailed property information with photos and reviews.</a:t>
            </a:r>
          </a:p>
          <a:p>
            <a:pPr lvl="1">
              <a:lnSpc>
                <a:spcPct val="150000"/>
              </a:lnSpc>
            </a:pPr>
            <a:r>
              <a:rPr lang="en-IN" sz="2000" dirty="0"/>
              <a:t>Schedule visits to accommodations</a:t>
            </a:r>
          </a:p>
          <a:p>
            <a:pPr lvl="1">
              <a:lnSpc>
                <a:spcPct val="150000"/>
              </a:lnSpc>
            </a:pPr>
            <a:r>
              <a:rPr lang="en-IN" sz="2000" dirty="0"/>
              <a:t>Rate and review accommodations </a:t>
            </a:r>
          </a:p>
          <a:p>
            <a:pPr lvl="1">
              <a:lnSpc>
                <a:spcPct val="150000"/>
              </a:lnSpc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79431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EE74A-DA42-4559-45CB-CBFCD6742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144" y="0"/>
            <a:ext cx="10353761" cy="1326321"/>
          </a:xfrm>
        </p:spPr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1CE7F-CEFB-BBEF-FF36-B72604640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144" y="1653613"/>
            <a:ext cx="10353762" cy="369513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en-IN" sz="2400" b="1" dirty="0"/>
              <a:t>For Property Owners (Service Providers): </a:t>
            </a:r>
          </a:p>
          <a:p>
            <a:pPr lvl="1">
              <a:lnSpc>
                <a:spcPct val="150000"/>
              </a:lnSpc>
            </a:pPr>
            <a:r>
              <a:rPr lang="en-IN" sz="2000" dirty="0"/>
              <a:t>User registration and login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List properties with details (photos, amenities, rent)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Manage property details and availability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View student inquiries and bookings</a:t>
            </a:r>
          </a:p>
          <a:p>
            <a:pPr lvl="1">
              <a:lnSpc>
                <a:spcPct val="150000"/>
              </a:lnSpc>
            </a:pPr>
            <a:r>
              <a:rPr lang="en-IN" sz="2000" dirty="0"/>
              <a:t>Manage reviews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92303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47996-F657-86C3-7373-2D628109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6F6F9-D132-52C4-DBD5-E711C399A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73277"/>
            <a:ext cx="10353762" cy="369513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IN" sz="2400" b="1" dirty="0"/>
              <a:t>Admin Panel:</a:t>
            </a:r>
          </a:p>
          <a:p>
            <a:pPr lvl="1">
              <a:lnSpc>
                <a:spcPct val="150000"/>
              </a:lnSpc>
            </a:pPr>
            <a:r>
              <a:rPr lang="en-IN" sz="2000" dirty="0"/>
              <a:t>Dashboard for system analytics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User management (students and service providers) </a:t>
            </a:r>
            <a:endParaRPr lang="en-IN" sz="2000" dirty="0"/>
          </a:p>
          <a:p>
            <a:pPr lvl="1">
              <a:lnSpc>
                <a:spcPct val="150000"/>
              </a:lnSpc>
            </a:pPr>
            <a:r>
              <a:rPr lang="en-US" sz="2000" dirty="0"/>
              <a:t>Review and moderate property listings</a:t>
            </a:r>
            <a:endParaRPr lang="en-IN" sz="2000" dirty="0"/>
          </a:p>
          <a:p>
            <a:pPr lvl="1">
              <a:lnSpc>
                <a:spcPct val="150000"/>
              </a:lnSpc>
            </a:pPr>
            <a:r>
              <a:rPr lang="en-US" sz="2000" dirty="0"/>
              <a:t>Handle disputes and support tickets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96510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87A8C-4127-EEEA-55FC-7C57CDF3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1326321"/>
          </a:xfrm>
        </p:spPr>
        <p:txBody>
          <a:bodyPr/>
          <a:lstStyle/>
          <a:p>
            <a:r>
              <a:rPr lang="en-IN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BFED3-A14D-37F6-0157-598CF7FFB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712606"/>
            <a:ext cx="10353762" cy="36951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Frontend:</a:t>
            </a:r>
            <a:r>
              <a:rPr lang="en-US" dirty="0"/>
              <a:t> HTML, Tailwind CSS, JavaScript.</a:t>
            </a:r>
          </a:p>
          <a:p>
            <a:pPr>
              <a:lnSpc>
                <a:spcPct val="150000"/>
              </a:lnSpc>
            </a:pPr>
            <a:r>
              <a:rPr lang="en-IN" b="1" dirty="0"/>
              <a:t>Backend:</a:t>
            </a:r>
            <a:r>
              <a:rPr lang="en-IN" dirty="0"/>
              <a:t>  Node.js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IN" b="1" dirty="0"/>
              <a:t>Database:  </a:t>
            </a:r>
            <a:r>
              <a:rPr lang="en-US" dirty="0"/>
              <a:t>MongoDB</a:t>
            </a:r>
          </a:p>
          <a:p>
            <a:pPr>
              <a:lnSpc>
                <a:spcPct val="150000"/>
              </a:lnSpc>
            </a:pPr>
            <a:r>
              <a:rPr lang="en-IN" b="1" dirty="0"/>
              <a:t>Authentication:</a:t>
            </a:r>
            <a:r>
              <a:rPr lang="en-IN" dirty="0"/>
              <a:t>  Firebase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IN" b="1" dirty="0"/>
              <a:t>Payment Integration:  </a:t>
            </a:r>
            <a:r>
              <a:rPr lang="en-IN" dirty="0" err="1"/>
              <a:t>Razorpay</a:t>
            </a:r>
            <a:r>
              <a:rPr lang="en-IN" dirty="0"/>
              <a:t>(Payment Gateway)</a:t>
            </a:r>
          </a:p>
        </p:txBody>
      </p:sp>
    </p:spTree>
    <p:extLst>
      <p:ext uri="{BB962C8B-B14F-4D97-AF65-F5344CB8AC3E}">
        <p14:creationId xmlns:p14="http://schemas.microsoft.com/office/powerpoint/2010/main" val="95590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E244-5B24-603E-1AC4-08A65817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76" y="0"/>
            <a:ext cx="10353761" cy="1326321"/>
          </a:xfrm>
        </p:spPr>
        <p:txBody>
          <a:bodyPr/>
          <a:lstStyle/>
          <a:p>
            <a:r>
              <a:rPr lang="en-IN" dirty="0"/>
              <a:t>USER VIEW</a:t>
            </a:r>
          </a:p>
        </p:txBody>
      </p:sp>
      <p:pic>
        <p:nvPicPr>
          <p:cNvPr id="4" name="Content Placeholder 18">
            <a:extLst>
              <a:ext uri="{FF2B5EF4-FFF2-40B4-BE49-F238E27FC236}">
                <a16:creationId xmlns:a16="http://schemas.microsoft.com/office/drawing/2014/main" id="{73A4A532-7370-CF3D-D842-2215E70B7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471" y="1751372"/>
            <a:ext cx="8999904" cy="3961170"/>
          </a:xfrm>
        </p:spPr>
      </p:pic>
    </p:spTree>
    <p:extLst>
      <p:ext uri="{BB962C8B-B14F-4D97-AF65-F5344CB8AC3E}">
        <p14:creationId xmlns:p14="http://schemas.microsoft.com/office/powerpoint/2010/main" val="3925158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DA0E-0DD1-0305-A6BB-043C9BDCE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63" y="0"/>
            <a:ext cx="10353761" cy="1326321"/>
          </a:xfrm>
        </p:spPr>
        <p:txBody>
          <a:bodyPr/>
          <a:lstStyle/>
          <a:p>
            <a:r>
              <a:rPr lang="en-IN" dirty="0"/>
              <a:t>System view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36DB5F-C1ED-8889-BA79-51830DD46B47}"/>
              </a:ext>
            </a:extLst>
          </p:cNvPr>
          <p:cNvSpPr/>
          <p:nvPr/>
        </p:nvSpPr>
        <p:spPr>
          <a:xfrm>
            <a:off x="248301" y="1619711"/>
            <a:ext cx="2743480" cy="8584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Students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2B4BE9-1A82-4AC7-3511-925E9A409864}"/>
              </a:ext>
            </a:extLst>
          </p:cNvPr>
          <p:cNvSpPr/>
          <p:nvPr/>
        </p:nvSpPr>
        <p:spPr>
          <a:xfrm>
            <a:off x="8627806" y="1597498"/>
            <a:ext cx="2969026" cy="887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Service Providers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588FF7-9120-7587-8A0E-7FD96BCDD082}"/>
              </a:ext>
            </a:extLst>
          </p:cNvPr>
          <p:cNvSpPr/>
          <p:nvPr/>
        </p:nvSpPr>
        <p:spPr>
          <a:xfrm>
            <a:off x="4321488" y="1566742"/>
            <a:ext cx="2659415" cy="97986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Admin Panel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37BF029-06F0-499F-40E3-7FA649210725}"/>
              </a:ext>
            </a:extLst>
          </p:cNvPr>
          <p:cNvSpPr/>
          <p:nvPr/>
        </p:nvSpPr>
        <p:spPr>
          <a:xfrm>
            <a:off x="9207594" y="3242649"/>
            <a:ext cx="2389238" cy="5973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Hostel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8FCDAF-296C-6336-206F-769BAF679CA6}"/>
              </a:ext>
            </a:extLst>
          </p:cNvPr>
          <p:cNvSpPr/>
          <p:nvPr/>
        </p:nvSpPr>
        <p:spPr>
          <a:xfrm>
            <a:off x="9207594" y="4162273"/>
            <a:ext cx="2389238" cy="5780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Mess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8152FC-2E38-488D-97DF-29C0921E03DD}"/>
              </a:ext>
            </a:extLst>
          </p:cNvPr>
          <p:cNvSpPr/>
          <p:nvPr/>
        </p:nvSpPr>
        <p:spPr>
          <a:xfrm>
            <a:off x="9207594" y="5072290"/>
            <a:ext cx="2389238" cy="5780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Library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A3BE77C-14C6-5C19-80D5-E8345AEE3FBC}"/>
              </a:ext>
            </a:extLst>
          </p:cNvPr>
          <p:cNvCxnSpPr/>
          <p:nvPr/>
        </p:nvCxnSpPr>
        <p:spPr>
          <a:xfrm>
            <a:off x="8804471" y="2484829"/>
            <a:ext cx="0" cy="292733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05053A-FC3D-8014-8DF5-6A36C357820B}"/>
              </a:ext>
            </a:extLst>
          </p:cNvPr>
          <p:cNvCxnSpPr>
            <a:endCxn id="31" idx="1"/>
          </p:cNvCxnSpPr>
          <p:nvPr/>
        </p:nvCxnSpPr>
        <p:spPr>
          <a:xfrm>
            <a:off x="8814303" y="5361337"/>
            <a:ext cx="3932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79A509E-D21C-0BBB-8ABE-842183B941F2}"/>
              </a:ext>
            </a:extLst>
          </p:cNvPr>
          <p:cNvCxnSpPr>
            <a:endCxn id="30" idx="1"/>
          </p:cNvCxnSpPr>
          <p:nvPr/>
        </p:nvCxnSpPr>
        <p:spPr>
          <a:xfrm>
            <a:off x="8804471" y="4451320"/>
            <a:ext cx="4031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3382481-1412-39A3-6065-18E127ACC82F}"/>
              </a:ext>
            </a:extLst>
          </p:cNvPr>
          <p:cNvCxnSpPr>
            <a:endCxn id="29" idx="1"/>
          </p:cNvCxnSpPr>
          <p:nvPr/>
        </p:nvCxnSpPr>
        <p:spPr>
          <a:xfrm>
            <a:off x="8804471" y="3541303"/>
            <a:ext cx="40312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31EEAAF-C94F-3C49-EBC7-5CE8F7C4789D}"/>
              </a:ext>
            </a:extLst>
          </p:cNvPr>
          <p:cNvSpPr/>
          <p:nvPr/>
        </p:nvSpPr>
        <p:spPr>
          <a:xfrm>
            <a:off x="385007" y="3423690"/>
            <a:ext cx="2473828" cy="7385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End Users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ED058B-D190-5440-20D5-F2B4190B058C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620041" y="2478124"/>
            <a:ext cx="1880" cy="94556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CD5C4A2-3977-EB59-9911-A574E31A1966}"/>
              </a:ext>
            </a:extLst>
          </p:cNvPr>
          <p:cNvCxnSpPr>
            <a:stCxn id="7" idx="6"/>
            <a:endCxn id="6" idx="1"/>
          </p:cNvCxnSpPr>
          <p:nvPr/>
        </p:nvCxnSpPr>
        <p:spPr>
          <a:xfrm flipV="1">
            <a:off x="6980903" y="2041164"/>
            <a:ext cx="1646903" cy="155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D79C7D-CCC1-606D-6F15-79704585946D}"/>
              </a:ext>
            </a:extLst>
          </p:cNvPr>
          <p:cNvCxnSpPr>
            <a:cxnSpLocks/>
            <a:stCxn id="7" idx="2"/>
            <a:endCxn id="3" idx="3"/>
          </p:cNvCxnSpPr>
          <p:nvPr/>
        </p:nvCxnSpPr>
        <p:spPr>
          <a:xfrm flipH="1" flipV="1">
            <a:off x="2991781" y="2048918"/>
            <a:ext cx="1329707" cy="7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8AA3570-22CD-4922-F988-B08C92CC3D73}"/>
              </a:ext>
            </a:extLst>
          </p:cNvPr>
          <p:cNvSpPr/>
          <p:nvPr/>
        </p:nvSpPr>
        <p:spPr>
          <a:xfrm>
            <a:off x="4377918" y="3760369"/>
            <a:ext cx="2546553" cy="16009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Manage Interactions between Students and Service Providers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3621EB8-0FA3-D1D5-7273-3F899278AE41}"/>
              </a:ext>
            </a:extLst>
          </p:cNvPr>
          <p:cNvCxnSpPr>
            <a:stCxn id="7" idx="4"/>
            <a:endCxn id="21" idx="0"/>
          </p:cNvCxnSpPr>
          <p:nvPr/>
        </p:nvCxnSpPr>
        <p:spPr>
          <a:xfrm flipH="1">
            <a:off x="5651195" y="2546603"/>
            <a:ext cx="1" cy="121376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37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4E23E-2944-A12D-D4B2-DFB03B211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C2628-DCA3-2D5D-88F3-D6D7A3EC8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https://ieeexplore.ieee.org/document/10435913</a:t>
            </a:r>
            <a:endParaRPr lang="en-IN" dirty="0"/>
          </a:p>
          <a:p>
            <a:r>
              <a:rPr lang="en-IN" dirty="0">
                <a:hlinkClick r:id="rId3"/>
              </a:rPr>
              <a:t>https://ieeexplore.ieee.org/document/10040481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4806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191</TotalTime>
  <Words>330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Bookman Old Style</vt:lpstr>
      <vt:lpstr>Rockwell</vt:lpstr>
      <vt:lpstr>Damask</vt:lpstr>
      <vt:lpstr>“STUDENT Accommodation system”</vt:lpstr>
      <vt:lpstr>Objectives</vt:lpstr>
      <vt:lpstr>features</vt:lpstr>
      <vt:lpstr>features</vt:lpstr>
      <vt:lpstr>features</vt:lpstr>
      <vt:lpstr>TECHNOLOGY STACK</vt:lpstr>
      <vt:lpstr>USER VIEW</vt:lpstr>
      <vt:lpstr>System view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Sahil Rankhambe</dc:creator>
  <cp:lastModifiedBy>Sahil Rankhambe</cp:lastModifiedBy>
  <cp:revision>16</cp:revision>
  <dcterms:created xsi:type="dcterms:W3CDTF">2024-09-04T17:44:02Z</dcterms:created>
  <dcterms:modified xsi:type="dcterms:W3CDTF">2025-02-04T06:26:55Z</dcterms:modified>
</cp:coreProperties>
</file>