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488738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52896" y="3392975"/>
            <a:ext cx="6222025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6F0BA-E7BA-19D5-40A4-13FCE6DBE4CF}"/>
              </a:ext>
            </a:extLst>
          </p:cNvPr>
          <p:cNvSpPr txBox="1"/>
          <p:nvPr/>
        </p:nvSpPr>
        <p:spPr>
          <a:xfrm>
            <a:off x="2715548" y="4292517"/>
            <a:ext cx="6222025" cy="1338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73663B-B9CF-CAF7-BC9B-860FDAE041C2}"/>
              </a:ext>
            </a:extLst>
          </p:cNvPr>
          <p:cNvSpPr txBox="1"/>
          <p:nvPr/>
        </p:nvSpPr>
        <p:spPr>
          <a:xfrm>
            <a:off x="11138703" y="2954550"/>
            <a:ext cx="61205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Animals</a:t>
            </a:r>
            <a:r>
              <a:rPr lang="en-US" sz="2400" dirty="0"/>
              <a:t> is the most engaging category both by score and reactions.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15 unique content categories</a:t>
            </a:r>
            <a:r>
              <a:rPr lang="en-US" sz="2400" dirty="0"/>
              <a:t> identified across the dataset.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Posting volume peaked in May 2021</a:t>
            </a:r>
            <a:r>
              <a:rPr lang="en-US" sz="2400" dirty="0"/>
              <a:t>, followed closely by Jan 2021 and Aug 2020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Recommendation: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Prioritize top categories (Animals, Science, Healthy Eating).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Consider timing content around historically high-engagement months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34797"/>
            <a:chOff x="0" y="0"/>
            <a:chExt cx="11564591" cy="737972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81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43807" y="2005583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3D5050-9237-5B0E-671F-022B805E616F}"/>
              </a:ext>
            </a:extLst>
          </p:cNvPr>
          <p:cNvSpPr txBox="1"/>
          <p:nvPr/>
        </p:nvSpPr>
        <p:spPr>
          <a:xfrm>
            <a:off x="8949744" y="3390112"/>
            <a:ext cx="6923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Social Buzz is a fast-growing technology unicorn that needs to adapt quickly to its global scale.</a:t>
            </a:r>
          </a:p>
          <a:p>
            <a:pPr>
              <a:buNone/>
            </a:pPr>
            <a:r>
              <a:rPr lang="en-US" sz="2400" dirty="0"/>
              <a:t>Accenture has begun a 3-month POC focusing on these tasks: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 audit of Social Buzz's big data 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Recommendations for a successful IPO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Analysis to find Social Buzz's top 5 most popular 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328649" y="61662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32560" y="1454169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05416-FEDC-FB87-F602-77F9A1F284C4}"/>
              </a:ext>
            </a:extLst>
          </p:cNvPr>
          <p:cNvSpPr txBox="1"/>
          <p:nvPr/>
        </p:nvSpPr>
        <p:spPr>
          <a:xfrm>
            <a:off x="2272849" y="3913723"/>
            <a:ext cx="70997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raphik Regular" panose="020B0503030202060203"/>
              </a:rPr>
              <a:t>Business Challenge:</a:t>
            </a:r>
            <a:r>
              <a:rPr lang="en-US" sz="2400" dirty="0">
                <a:solidFill>
                  <a:schemeClr val="bg1"/>
                </a:solidFill>
                <a:latin typeface="Graphik Regular" panose="020B0503030202060203"/>
              </a:rPr>
              <a:t> Social Buzz is rapidly scaling across global markets and needs data-driven insights to ensure its content strategy aligns with user interests. As content engagement is a key driver of platform growth and valuation, identifying the most engaging content categories is critical.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A6ABDBC2-39CC-C97B-8AD0-DD3AEB67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840" y="6529895"/>
            <a:ext cx="736417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raphik Regular" panose="020B0503030202060203"/>
              </a:rPr>
              <a:t>Key Question: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raphik Regular" panose="020B0503030202060203"/>
              </a:rPr>
              <a:t>Which content categories generate the highest engagement and sentiment from users?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raphik Regular" panose="020B0503030202060203"/>
              </a:rPr>
              <a:t>Strategic Importance: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raphik Regular" panose="020B0503030202060203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raphik Regular" panose="020B0503030202060203"/>
              </a:rPr>
              <a:t> Enables data-informed content and marketing strategies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raphik Regular" panose="020B0503030202060203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raphik Regular" panose="020B0503030202060203"/>
              </a:rPr>
              <a:t> Drives higher user engagement and retention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raphik Regular" panose="020B0503030202060203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raphik Regular" panose="020B0503030202060203"/>
              </a:rPr>
              <a:t> Supports strategic decisions in preparation for IPO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6928CFAE-DDAA-52F2-4F4A-B50779F8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0C6C7D27-E4B9-5023-A3D7-9A157C3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7267149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1379392" y="7082630"/>
            <a:ext cx="2187334" cy="2087727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848" t="-78285" r="-49160" b="-86883"/>
            </a:stretch>
          </a:blipFill>
          <a:ln>
            <a:solidFill>
              <a:srgbClr val="00BAFF"/>
            </a:solidFill>
          </a:ln>
        </p:spPr>
        <p:txBody>
          <a:bodyPr/>
          <a:lstStyle/>
          <a:p>
            <a:endParaRPr lang="en-AU" dirty="0"/>
          </a:p>
        </p:txBody>
      </p:sp>
      <p:sp>
        <p:nvSpPr>
          <p:cNvPr id="20" name="Freeform 20"/>
          <p:cNvSpPr/>
          <p:nvPr/>
        </p:nvSpPr>
        <p:spPr>
          <a:xfrm>
            <a:off x="11443639" y="7047275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CB5494-0630-6343-968A-559EFD8B6BC2}"/>
              </a:ext>
            </a:extLst>
          </p:cNvPr>
          <p:cNvGrpSpPr/>
          <p:nvPr/>
        </p:nvGrpSpPr>
        <p:grpSpPr>
          <a:xfrm>
            <a:off x="11411515" y="957214"/>
            <a:ext cx="2499419" cy="2305012"/>
            <a:chOff x="11411515" y="6953288"/>
            <a:chExt cx="2499419" cy="2305012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11825797" y="7173163"/>
              <a:ext cx="2085137" cy="2085137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11515" y="6953288"/>
              <a:ext cx="2187334" cy="2123082"/>
              <a:chOff x="-23043" y="66269"/>
              <a:chExt cx="6542159" cy="6349987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-23043" y="119186"/>
                <a:ext cx="6542159" cy="6244244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64266" t="1917" r="-22903" b="-93994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D8C039-B429-DF2F-3D20-4E5047D071C5}"/>
              </a:ext>
            </a:extLst>
          </p:cNvPr>
          <p:cNvSpPr txBox="1"/>
          <p:nvPr/>
        </p:nvSpPr>
        <p:spPr>
          <a:xfrm>
            <a:off x="14293092" y="7800232"/>
            <a:ext cx="4397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Graphik Regular" panose="020B0503030202060203"/>
                <a:cs typeface="Arial" panose="020B0604020202020204" pitchFamily="34" charset="0"/>
              </a:rPr>
              <a:t>Sahil Jena</a:t>
            </a:r>
          </a:p>
          <a:p>
            <a:r>
              <a:rPr lang="en-IN" sz="2400" dirty="0">
                <a:latin typeface="Graphik Regular" panose="020B0503030202060203"/>
                <a:cs typeface="Arial" panose="020B0604020202020204" pitchFamily="34" charset="0"/>
              </a:rPr>
              <a:t>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AC529-DCF0-33B4-5255-534C1CBEA6A3}"/>
              </a:ext>
            </a:extLst>
          </p:cNvPr>
          <p:cNvSpPr txBox="1"/>
          <p:nvPr/>
        </p:nvSpPr>
        <p:spPr>
          <a:xfrm>
            <a:off x="14312142" y="4762959"/>
            <a:ext cx="4397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Graphik Regular" panose="020B0503030202060203"/>
                <a:cs typeface="Arial" panose="020B0604020202020204" pitchFamily="34" charset="0"/>
              </a:rPr>
              <a:t>Marcus </a:t>
            </a:r>
            <a:r>
              <a:rPr lang="en-IN" sz="2400" b="1" dirty="0" err="1">
                <a:latin typeface="Graphik Regular" panose="020B0503030202060203"/>
                <a:cs typeface="Arial" panose="020B0604020202020204" pitchFamily="34" charset="0"/>
              </a:rPr>
              <a:t>Rompton</a:t>
            </a:r>
            <a:endParaRPr lang="en-IN" sz="2400" b="1" dirty="0">
              <a:latin typeface="Graphik Regular" panose="020B0503030202060203"/>
              <a:cs typeface="Arial" panose="020B0604020202020204" pitchFamily="34" charset="0"/>
            </a:endParaRPr>
          </a:p>
          <a:p>
            <a:r>
              <a:rPr lang="en-IN" sz="2400" dirty="0">
                <a:latin typeface="Graphik Regular" panose="020B0503030202060203"/>
                <a:cs typeface="Arial" panose="020B0604020202020204" pitchFamily="34" charset="0"/>
              </a:rPr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55B0D5-7E8A-E874-6220-958C24278087}"/>
              </a:ext>
            </a:extLst>
          </p:cNvPr>
          <p:cNvSpPr txBox="1"/>
          <p:nvPr/>
        </p:nvSpPr>
        <p:spPr>
          <a:xfrm>
            <a:off x="14287555" y="1694222"/>
            <a:ext cx="4397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Graphik Regular" panose="020B0503030202060203"/>
                <a:cs typeface="Arial" panose="020B0604020202020204" pitchFamily="34" charset="0"/>
              </a:rPr>
              <a:t>Andrew Fleming</a:t>
            </a:r>
          </a:p>
          <a:p>
            <a:r>
              <a:rPr lang="en-IN" sz="2400" dirty="0">
                <a:latin typeface="Graphik Regular" panose="020B0503030202060203"/>
                <a:cs typeface="Arial" panose="020B0604020202020204" pitchFamily="34" charset="0"/>
              </a:rPr>
              <a:t>Chief Technical Architect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07106" y="30555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FE759-28A5-1623-B0BE-9894285F0539}"/>
              </a:ext>
            </a:extLst>
          </p:cNvPr>
          <p:cNvSpPr txBox="1"/>
          <p:nvPr/>
        </p:nvSpPr>
        <p:spPr>
          <a:xfrm>
            <a:off x="3834299" y="1616566"/>
            <a:ext cx="439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5AFAE6-F7C3-7028-8865-DCF3641E61D3}"/>
              </a:ext>
            </a:extLst>
          </p:cNvPr>
          <p:cNvSpPr txBox="1"/>
          <p:nvPr/>
        </p:nvSpPr>
        <p:spPr>
          <a:xfrm>
            <a:off x="5791038" y="3159163"/>
            <a:ext cx="439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1FE7E8-A85C-C397-A5CC-8A4F7BBB9526}"/>
              </a:ext>
            </a:extLst>
          </p:cNvPr>
          <p:cNvSpPr txBox="1"/>
          <p:nvPr/>
        </p:nvSpPr>
        <p:spPr>
          <a:xfrm>
            <a:off x="7675673" y="4779135"/>
            <a:ext cx="439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2D066B-0759-4E8C-104E-DCFCDC536023}"/>
              </a:ext>
            </a:extLst>
          </p:cNvPr>
          <p:cNvSpPr txBox="1"/>
          <p:nvPr/>
        </p:nvSpPr>
        <p:spPr>
          <a:xfrm>
            <a:off x="9531036" y="6470689"/>
            <a:ext cx="439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538CEA-0486-1C2F-200C-623A3423DD41}"/>
              </a:ext>
            </a:extLst>
          </p:cNvPr>
          <p:cNvSpPr txBox="1"/>
          <p:nvPr/>
        </p:nvSpPr>
        <p:spPr>
          <a:xfrm>
            <a:off x="11425954" y="8068110"/>
            <a:ext cx="439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Uncover Insights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7CFEC08-4347-AA84-E55D-6D29A3290CB4}"/>
              </a:ext>
            </a:extLst>
          </p:cNvPr>
          <p:cNvSpPr/>
          <p:nvPr/>
        </p:nvSpPr>
        <p:spPr>
          <a:xfrm>
            <a:off x="10627027" y="1941828"/>
            <a:ext cx="7215678" cy="4393012"/>
          </a:xfrm>
          <a:prstGeom prst="round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8F926CAE-5F35-C51D-4F9F-B7D5FF5A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704" y="2359241"/>
            <a:ext cx="664254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Step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 Merged all datasets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VLOOKUP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 (base = Reaction table)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Step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 Cleaned dataset to include Category, Score, and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Step 3: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 Calculated total sentiment score per category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SUMIF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Step 4: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 Counted total reactions per category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COUNTIF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Step 5: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 Extracted posting trends per month using MONTH and YEAR functions, and summarized with Pivot Tables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AA586B-2698-9978-089F-BC41639C04DF}"/>
              </a:ext>
            </a:extLst>
          </p:cNvPr>
          <p:cNvSpPr txBox="1"/>
          <p:nvPr/>
        </p:nvSpPr>
        <p:spPr>
          <a:xfrm>
            <a:off x="1676854" y="4720428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latin typeface="Graphik Regular" panose="020B0503030202060203"/>
              </a:rPr>
              <a:t>Total unique categories: </a:t>
            </a:r>
            <a:r>
              <a:rPr lang="en-IN" sz="2400" b="1">
                <a:latin typeface="Graphik Regular" panose="020B0503030202060203"/>
              </a:rPr>
              <a:t>15</a:t>
            </a:r>
            <a:endParaRPr lang="en-IN" sz="2400" dirty="0">
              <a:latin typeface="Graphik Regular" panose="020B0503030202060203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9CD07-D5A7-D6D9-43AD-462456D696C1}"/>
              </a:ext>
            </a:extLst>
          </p:cNvPr>
          <p:cNvSpPr txBox="1"/>
          <p:nvPr/>
        </p:nvSpPr>
        <p:spPr>
          <a:xfrm>
            <a:off x="5080328" y="4720427"/>
            <a:ext cx="7898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Category with Highest Number of Reactions:</a:t>
            </a:r>
            <a:endParaRPr lang="en-US" sz="2400" dirty="0"/>
          </a:p>
          <a:p>
            <a:pPr algn="ctr"/>
            <a:r>
              <a:rPr lang="en-US" sz="2400" dirty="0"/>
              <a:t>Animals: </a:t>
            </a:r>
            <a:r>
              <a:rPr lang="en-US" sz="2400" b="1" dirty="0"/>
              <a:t>1,897 reactions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B4EC1D-4BA5-3AA5-0CB1-7E1E8D538033}"/>
              </a:ext>
            </a:extLst>
          </p:cNvPr>
          <p:cNvSpPr txBox="1"/>
          <p:nvPr/>
        </p:nvSpPr>
        <p:spPr>
          <a:xfrm>
            <a:off x="10339225" y="4728001"/>
            <a:ext cx="7898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Month with the Most Posts:</a:t>
            </a:r>
            <a:endParaRPr lang="en-US" sz="2400" dirty="0"/>
          </a:p>
          <a:p>
            <a:pPr algn="ctr"/>
            <a:r>
              <a:rPr lang="en-US" sz="2400" b="1" dirty="0"/>
              <a:t> May 2021</a:t>
            </a:r>
            <a:r>
              <a:rPr lang="en-US" sz="2400" dirty="0"/>
              <a:t> with </a:t>
            </a:r>
            <a:r>
              <a:rPr lang="en-US" sz="2400" b="1" dirty="0"/>
              <a:t>2,138 posts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80E83A2-3D5F-4E5A-D068-F4D9DBF754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101" y="2068849"/>
            <a:ext cx="6553200" cy="66539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D60198-1573-A6C0-91F6-9325771AC7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2116" y="3532408"/>
            <a:ext cx="6016550" cy="3733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29048DA-5BDB-3889-7C42-7F9B6897C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44" y="1869813"/>
            <a:ext cx="10844496" cy="65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378</Words>
  <Application>Microsoft Office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Wingdings</vt:lpstr>
      <vt:lpstr>Arial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SAHIL SWARAJ JENA</cp:lastModifiedBy>
  <cp:revision>9</cp:revision>
  <dcterms:created xsi:type="dcterms:W3CDTF">2006-08-16T00:00:00Z</dcterms:created>
  <dcterms:modified xsi:type="dcterms:W3CDTF">2025-04-19T03:28:12Z</dcterms:modified>
  <dc:identifier>DAEhDyfaYKE</dc:identifier>
</cp:coreProperties>
</file>