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6B9A7-551F-4AFF-A120-A8486271F9B8}" v="106" dt="2025-02-13T10:03:03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#,##0.00</c:formatCode>
                <c:ptCount val="3"/>
                <c:pt idx="0">
                  <c:v>114560570.59</c:v>
                </c:pt>
                <c:pt idx="1">
                  <c:v>115436814.08</c:v>
                </c:pt>
                <c:pt idx="2">
                  <c:v>21508409.579999998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47-4338-A81A-3C3867303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6577616"/>
        <c:axId val="636579056"/>
      </c:lineChart>
      <c:catAx>
        <c:axId val="63657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579056"/>
        <c:crosses val="autoZero"/>
        <c:auto val="1"/>
        <c:lblAlgn val="ctr"/>
        <c:lblOffset val="100"/>
        <c:noMultiLvlLbl val="0"/>
      </c:catAx>
      <c:valAx>
        <c:axId val="63657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57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Clothing</c:v>
                </c:pt>
                <c:pt idx="1">
                  <c:v>Shoes</c:v>
                </c:pt>
                <c:pt idx="2">
                  <c:v>Technology</c:v>
                </c:pt>
                <c:pt idx="3">
                  <c:v>Cosmetics</c:v>
                </c:pt>
                <c:pt idx="4">
                  <c:v>Toys</c:v>
                </c:pt>
                <c:pt idx="5">
                  <c:v>Food &amp; Beverage</c:v>
                </c:pt>
                <c:pt idx="6">
                  <c:v>Books</c:v>
                </c:pt>
                <c:pt idx="7">
                  <c:v>Souvenir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113996791</c:v>
                </c:pt>
                <c:pt idx="1">
                  <c:v>66553451</c:v>
                </c:pt>
                <c:pt idx="2">
                  <c:v>57862350</c:v>
                </c:pt>
                <c:pt idx="3">
                  <c:v>6792863</c:v>
                </c:pt>
                <c:pt idx="4">
                  <c:v>3980426</c:v>
                </c:pt>
                <c:pt idx="5">
                  <c:v>849535</c:v>
                </c:pt>
                <c:pt idx="6">
                  <c:v>834553</c:v>
                </c:pt>
                <c:pt idx="7">
                  <c:v>635825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B5-4208-BE30-58C559E332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6973311"/>
        <c:axId val="1286972831"/>
      </c:barChart>
      <c:catAx>
        <c:axId val="1286973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972831"/>
        <c:crosses val="autoZero"/>
        <c:auto val="1"/>
        <c:lblAlgn val="ctr"/>
        <c:lblOffset val="100"/>
        <c:noMultiLvlLbl val="0"/>
      </c:catAx>
      <c:valAx>
        <c:axId val="1286972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97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>
                <a:latin typeface="Inter"/>
              </a:rPr>
              <a:t>Gender Distribution</a:t>
            </a:r>
            <a:endParaRPr lang="en-US" sz="1400" dirty="0">
              <a:latin typeface="Inter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FE-44A1-AF08-2C68B5E2D9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FE-44A1-AF08-2C68B5E2D9CC}"/>
              </c:ext>
            </c:extLst>
          </c:dPt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59482</c:v>
                </c:pt>
                <c:pt idx="1">
                  <c:v>39975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FE-44A1-AF08-2C68B5E2D9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visit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Mall of Istanbul</c:v>
                </c:pt>
                <c:pt idx="1">
                  <c:v>Kanyon</c:v>
                </c:pt>
                <c:pt idx="2">
                  <c:v>Metrocity</c:v>
                </c:pt>
                <c:pt idx="3">
                  <c:v>Metropol AVM</c:v>
                </c:pt>
                <c:pt idx="4">
                  <c:v>Istinye Park</c:v>
                </c:pt>
                <c:pt idx="5">
                  <c:v>Zorlu Center</c:v>
                </c:pt>
                <c:pt idx="6">
                  <c:v>Cevahir AVM</c:v>
                </c:pt>
                <c:pt idx="7">
                  <c:v>Forum Istanbul</c:v>
                </c:pt>
                <c:pt idx="8">
                  <c:v>Viaport Outlet</c:v>
                </c:pt>
                <c:pt idx="9">
                  <c:v>Emaar Square Mall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19943</c:v>
                </c:pt>
                <c:pt idx="1">
                  <c:v>19823</c:v>
                </c:pt>
                <c:pt idx="2">
                  <c:v>15011</c:v>
                </c:pt>
                <c:pt idx="3">
                  <c:v>10161</c:v>
                </c:pt>
                <c:pt idx="4">
                  <c:v>9781</c:v>
                </c:pt>
                <c:pt idx="5">
                  <c:v>5075</c:v>
                </c:pt>
                <c:pt idx="6">
                  <c:v>4991</c:v>
                </c:pt>
                <c:pt idx="7">
                  <c:v>4947</c:v>
                </c:pt>
                <c:pt idx="8">
                  <c:v>4914</c:v>
                </c:pt>
                <c:pt idx="9">
                  <c:v>4811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B5-4B06-A913-BA8003AF9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62609695"/>
        <c:axId val="932339135"/>
      </c:barChart>
      <c:catAx>
        <c:axId val="1762609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339135"/>
        <c:crosses val="autoZero"/>
        <c:auto val="1"/>
        <c:lblAlgn val="ctr"/>
        <c:lblOffset val="100"/>
        <c:noMultiLvlLbl val="0"/>
      </c:catAx>
      <c:valAx>
        <c:axId val="932339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609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Sheet1!$A$78:$A$153</cx:f>
        <cx:lvl ptCount="76" formatCode="General">
          <cx:pt idx="0">41</cx:pt>
          <cx:pt idx="1">40</cx:pt>
          <cx:pt idx="2">69</cx:pt>
          <cx:pt idx="3">47</cx:pt>
          <cx:pt idx="4">53</cx:pt>
          <cx:pt idx="5">40</cx:pt>
          <cx:pt idx="6">60</cx:pt>
          <cx:pt idx="7">30</cx:pt>
          <cx:pt idx="8">66</cx:pt>
          <cx:pt idx="9">22</cx:pt>
          <cx:pt idx="10">53</cx:pt>
          <cx:pt idx="11">52</cx:pt>
          <cx:pt idx="12">26</cx:pt>
          <cx:pt idx="13">66</cx:pt>
          <cx:pt idx="14">65</cx:pt>
          <cx:pt idx="15">43</cx:pt>
          <cx:pt idx="16">59</cx:pt>
          <cx:pt idx="17">30</cx:pt>
          <cx:pt idx="18">25</cx:pt>
          <cx:pt idx="19">29</cx:pt>
          <cx:pt idx="20">19</cx:pt>
          <cx:pt idx="21">62</cx:pt>
          <cx:pt idx="22">39</cx:pt>
          <cx:pt idx="23">33</cx:pt>
          <cx:pt idx="24">26</cx:pt>
          <cx:pt idx="25">43</cx:pt>
          <cx:pt idx="26">40</cx:pt>
          <cx:pt idx="27">55</cx:pt>
          <cx:pt idx="28">24</cx:pt>
          <cx:pt idx="29">24</cx:pt>
          <cx:pt idx="30">30</cx:pt>
          <cx:pt idx="31">34</cx:pt>
          <cx:pt idx="32">64</cx:pt>
          <cx:pt idx="33">57</cx:pt>
          <cx:pt idx="34">18</cx:pt>
          <cx:pt idx="35">26</cx:pt>
          <cx:pt idx="36">19</cx:pt>
          <cx:pt idx="37">22</cx:pt>
          <cx:pt idx="38">48</cx:pt>
          <cx:pt idx="39">56</cx:pt>
          <cx:pt idx="40">35</cx:pt>
          <cx:pt idx="41">60</cx:pt>
          <cx:pt idx="42">32</cx:pt>
          <cx:pt idx="43">27</cx:pt>
          <cx:pt idx="44">56</cx:pt>
          <cx:pt idx="45">35</cx:pt>
          <cx:pt idx="46">68</cx:pt>
          <cx:pt idx="47">64</cx:pt>
          <cx:pt idx="48">60</cx:pt>
          <cx:pt idx="49">64</cx:pt>
          <cx:pt idx="50">41</cx:pt>
          <cx:pt idx="51">30</cx:pt>
          <cx:pt idx="52">40</cx:pt>
          <cx:pt idx="53">29</cx:pt>
          <cx:pt idx="54">25</cx:pt>
          <cx:pt idx="55">60</cx:pt>
          <cx:pt idx="56">42</cx:pt>
          <cx:pt idx="57">54</cx:pt>
          <cx:pt idx="58">50</cx:pt>
          <cx:pt idx="59">54</cx:pt>
          <cx:pt idx="60">45</cx:pt>
          <cx:pt idx="61">40</cx:pt>
          <cx:pt idx="62">24</cx:pt>
          <cx:pt idx="63">40</cx:pt>
          <cx:pt idx="64">32</cx:pt>
          <cx:pt idx="65">28</cx:pt>
          <cx:pt idx="66">22</cx:pt>
          <cx:pt idx="67">21</cx:pt>
          <cx:pt idx="68">31</cx:pt>
          <cx:pt idx="69">61</cx:pt>
          <cx:pt idx="70">67</cx:pt>
          <cx:pt idx="71">52</cx:pt>
          <cx:pt idx="72">44</cx:pt>
          <cx:pt idx="73">48</cx:pt>
          <cx:pt idx="74">53</cx:pt>
          <cx:pt idx="75">27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dirty="0">
                <a:latin typeface="Inter"/>
              </a:rPr>
              <a:t>Age Distribution</a:t>
            </a:r>
            <a:endParaRPr lang="en-US" sz="1400" b="0" i="0" u="none" strike="noStrike" baseline="0" dirty="0">
              <a:solidFill>
                <a:prstClr val="white">
                  <a:lumMod val="65000"/>
                  <a:lumOff val="35000"/>
                </a:prstClr>
              </a:solidFill>
              <a:latin typeface="Inter"/>
            </a:endParaRPr>
          </a:p>
        </cx:rich>
      </cx:tx>
    </cx:title>
    <cx:plotArea>
      <cx:plotAreaRegion>
        <cx:series layoutId="clusteredColumn" uniqueId="{5E88EA05-D20F-4299-843D-000A498367D8}">
          <cx:tx>
            <cx:txData>
              <cx:f>Sheet1!$A$1</cx:f>
              <cx:v>age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tickLabels/>
      </cx:axis>
    </cx:plotArea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7B3A-4382-46BB-B75E-FB479F33113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544-87E0-4C96-B7D9-F2B6C139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4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7B3A-4382-46BB-B75E-FB479F33113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544-87E0-4C96-B7D9-F2B6C139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7B3A-4382-46BB-B75E-FB479F33113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544-87E0-4C96-B7D9-F2B6C139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7B3A-4382-46BB-B75E-FB479F33113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544-87E0-4C96-B7D9-F2B6C139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0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7B3A-4382-46BB-B75E-FB479F33113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544-87E0-4C96-B7D9-F2B6C139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76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7B3A-4382-46BB-B75E-FB479F33113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544-87E0-4C96-B7D9-F2B6C139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7B3A-4382-46BB-B75E-FB479F33113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544-87E0-4C96-B7D9-F2B6C139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1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7B3A-4382-46BB-B75E-FB479F33113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544-87E0-4C96-B7D9-F2B6C139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7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7B3A-4382-46BB-B75E-FB479F33113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544-87E0-4C96-B7D9-F2B6C139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3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7B3A-4382-46BB-B75E-FB479F33113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544-87E0-4C96-B7D9-F2B6C139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7B3A-4382-46BB-B75E-FB479F33113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544-87E0-4C96-B7D9-F2B6C139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4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7B3A-4382-46BB-B75E-FB479F33113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544-87E0-4C96-B7D9-F2B6C139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3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7B3A-4382-46BB-B75E-FB479F33113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544-87E0-4C96-B7D9-F2B6C139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6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2A27B3A-4382-46BB-B75E-FB479F33113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BCEE544-87E0-4C96-B7D9-F2B6C139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8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2A27B3A-4382-46BB-B75E-FB479F33113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BCEE544-87E0-4C96-B7D9-F2B6C139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51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2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A15EFC8E-8AD3-AA5A-E4C3-E2BD07E0D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643"/>
            <a:ext cx="9144000" cy="3416320"/>
          </a:xfrm>
          <a:ln>
            <a:noFill/>
          </a:ln>
        </p:spPr>
        <p:txBody>
          <a:bodyPr wrap="square">
            <a:normAutofit/>
          </a:bodyPr>
          <a:lstStyle/>
          <a:p>
            <a:r>
              <a:rPr lang="en-US" i="0" dirty="0">
                <a:effectLst/>
                <a:latin typeface="Palatino Linotype" panose="02040502050505030304" pitchFamily="18" charset="0"/>
              </a:rPr>
              <a:t>Retail Sales Analysis: Customer Behavior &amp; Sales Trends in Shopping Malls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3EF04-7157-502C-558A-A5E4F94A6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03537"/>
          </a:xfrm>
          <a:noFill/>
        </p:spPr>
        <p:txBody>
          <a:bodyPr/>
          <a:lstStyle/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Insights and Recommendations for Growth</a:t>
            </a:r>
          </a:p>
          <a:p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  <a:latin typeface="Inter"/>
            </a:endParaRPr>
          </a:p>
          <a:p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  <a:latin typeface="Inter"/>
            </a:endParaRPr>
          </a:p>
          <a:p>
            <a:endParaRPr lang="en-US" i="1" dirty="0">
              <a:blipFill>
                <a:blip r:embed="rId4">
                  <a:alphaModFix amt="59000"/>
                </a:blip>
                <a:tile tx="0" ty="0" sx="100000" sy="100000" flip="none" algn="tl"/>
              </a:blipFill>
              <a:latin typeface="Inter"/>
            </a:endParaRPr>
          </a:p>
          <a:p>
            <a:pPr algn="l"/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:-</a:t>
            </a:r>
          </a:p>
          <a:p>
            <a:pPr algn="l"/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Sahil Sahu</a:t>
            </a:r>
          </a:p>
        </p:txBody>
      </p:sp>
    </p:spTree>
    <p:extLst>
      <p:ext uri="{BB962C8B-B14F-4D97-AF65-F5344CB8AC3E}">
        <p14:creationId xmlns:p14="http://schemas.microsoft.com/office/powerpoint/2010/main" val="36875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7135294-C0D7-49AB-8C69-D23BA6CEA145}"/>
              </a:ext>
            </a:extLst>
          </p:cNvPr>
          <p:cNvSpPr txBox="1"/>
          <p:nvPr/>
        </p:nvSpPr>
        <p:spPr>
          <a:xfrm>
            <a:off x="1" y="0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Top selling product category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1B39E2-9D0D-7720-5E51-8BBF2B9FAD81}"/>
              </a:ext>
            </a:extLst>
          </p:cNvPr>
          <p:cNvSpPr txBox="1"/>
          <p:nvPr/>
        </p:nvSpPr>
        <p:spPr>
          <a:xfrm>
            <a:off x="1008281" y="586246"/>
            <a:ext cx="229552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ter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5331E-2A9F-553B-1FE4-74E10EFFAD39}"/>
              </a:ext>
            </a:extLst>
          </p:cNvPr>
          <p:cNvSpPr txBox="1"/>
          <p:nvPr/>
        </p:nvSpPr>
        <p:spPr>
          <a:xfrm>
            <a:off x="414337" y="1138767"/>
            <a:ext cx="376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nter"/>
              </a:rPr>
              <a:t>Identify </a:t>
            </a:r>
            <a:r>
              <a:rPr lang="en-US" b="1" dirty="0">
                <a:latin typeface="Inter"/>
              </a:rPr>
              <a:t>which product categories</a:t>
            </a:r>
            <a:r>
              <a:rPr lang="en-US" dirty="0">
                <a:latin typeface="Inter"/>
              </a:rPr>
              <a:t> generate the most revenue.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B02F0-6519-E7C9-050C-9930C107AF2E}"/>
              </a:ext>
            </a:extLst>
          </p:cNvPr>
          <p:cNvSpPr txBox="1"/>
          <p:nvPr/>
        </p:nvSpPr>
        <p:spPr>
          <a:xfrm>
            <a:off x="989231" y="1971234"/>
            <a:ext cx="229552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ter"/>
              </a:rPr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4E2D0-E20E-8FF2-D364-3A227349EA9D}"/>
              </a:ext>
            </a:extLst>
          </p:cNvPr>
          <p:cNvSpPr txBox="1"/>
          <p:nvPr/>
        </p:nvSpPr>
        <p:spPr>
          <a:xfrm>
            <a:off x="8267698" y="686414"/>
            <a:ext cx="229552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ter"/>
              </a:rPr>
              <a:t>SQL Query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4D916-67FF-D403-A916-04BFE2E71A2F}"/>
              </a:ext>
            </a:extLst>
          </p:cNvPr>
          <p:cNvSpPr txBox="1"/>
          <p:nvPr/>
        </p:nvSpPr>
        <p:spPr>
          <a:xfrm>
            <a:off x="7010397" y="1432625"/>
            <a:ext cx="4810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Inter"/>
              </a:rPr>
              <a:t>select</a:t>
            </a:r>
            <a:r>
              <a:rPr lang="en-US" dirty="0">
                <a:latin typeface="Inter"/>
              </a:rPr>
              <a:t> category,</a:t>
            </a:r>
          </a:p>
          <a:p>
            <a:r>
              <a:rPr lang="en-US" dirty="0">
                <a:solidFill>
                  <a:srgbClr val="92D050"/>
                </a:solidFill>
                <a:latin typeface="Inter"/>
              </a:rPr>
              <a:t> round</a:t>
            </a:r>
            <a:r>
              <a:rPr lang="en-US" dirty="0">
                <a:latin typeface="Inter"/>
              </a:rPr>
              <a:t>(</a:t>
            </a:r>
            <a:r>
              <a:rPr lang="en-US" dirty="0">
                <a:solidFill>
                  <a:srgbClr val="92D050"/>
                </a:solidFill>
                <a:latin typeface="Inter"/>
              </a:rPr>
              <a:t>sum</a:t>
            </a:r>
            <a:r>
              <a:rPr lang="en-US" dirty="0">
                <a:latin typeface="Inter"/>
              </a:rPr>
              <a:t>(quantity*price),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Inter"/>
              </a:rPr>
              <a:t>0</a:t>
            </a:r>
            <a:r>
              <a:rPr lang="en-US" dirty="0">
                <a:latin typeface="Inter"/>
              </a:rPr>
              <a:t>) </a:t>
            </a:r>
            <a:r>
              <a:rPr lang="en-US" dirty="0">
                <a:solidFill>
                  <a:srgbClr val="00B0F0"/>
                </a:solidFill>
                <a:latin typeface="Inter"/>
              </a:rPr>
              <a:t>as</a:t>
            </a:r>
            <a:r>
              <a:rPr lang="en-US" dirty="0">
                <a:latin typeface="Inter"/>
              </a:rPr>
              <a:t> revenue</a:t>
            </a:r>
          </a:p>
          <a:p>
            <a:r>
              <a:rPr lang="en-US" dirty="0">
                <a:solidFill>
                  <a:srgbClr val="00B0F0"/>
                </a:solidFill>
                <a:latin typeface="Inter"/>
              </a:rPr>
              <a:t>from</a:t>
            </a:r>
            <a:r>
              <a:rPr lang="en-US" dirty="0">
                <a:latin typeface="Inter"/>
              </a:rPr>
              <a:t> customer_shopping_3</a:t>
            </a:r>
          </a:p>
          <a:p>
            <a:r>
              <a:rPr lang="en-US" dirty="0">
                <a:solidFill>
                  <a:srgbClr val="00B0F0"/>
                </a:solidFill>
                <a:latin typeface="Inter"/>
              </a:rPr>
              <a:t>group by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Inter"/>
              </a:rPr>
              <a:t>1</a:t>
            </a:r>
          </a:p>
          <a:p>
            <a:r>
              <a:rPr lang="en-US" dirty="0">
                <a:solidFill>
                  <a:srgbClr val="00B0F0"/>
                </a:solidFill>
                <a:latin typeface="Inter"/>
              </a:rPr>
              <a:t>order by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Inter"/>
              </a:rPr>
              <a:t>2</a:t>
            </a:r>
            <a:r>
              <a:rPr lang="en-US" dirty="0">
                <a:latin typeface="Inter"/>
              </a:rPr>
              <a:t> </a:t>
            </a:r>
            <a:r>
              <a:rPr lang="en-US" dirty="0">
                <a:solidFill>
                  <a:srgbClr val="00B0F0"/>
                </a:solidFill>
                <a:latin typeface="Inter"/>
              </a:rPr>
              <a:t>desc</a:t>
            </a:r>
            <a:r>
              <a:rPr lang="en-US" dirty="0">
                <a:latin typeface="Inter"/>
              </a:rPr>
              <a:t>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392236-8353-55D1-39F2-B16A733B3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29863"/>
              </p:ext>
            </p:extLst>
          </p:nvPr>
        </p:nvGraphicFramePr>
        <p:xfrm>
          <a:off x="66675" y="2944790"/>
          <a:ext cx="4365844" cy="2926080"/>
        </p:xfrm>
        <a:graphic>
          <a:graphicData uri="http://schemas.openxmlformats.org/drawingml/2006/table">
            <a:tbl>
              <a:tblPr/>
              <a:tblGrid>
                <a:gridCol w="2182922">
                  <a:extLst>
                    <a:ext uri="{9D8B030D-6E8A-4147-A177-3AD203B41FA5}">
                      <a16:colId xmlns:a16="http://schemas.microsoft.com/office/drawing/2014/main" val="3315758379"/>
                    </a:ext>
                  </a:extLst>
                </a:gridCol>
                <a:gridCol w="2182922">
                  <a:extLst>
                    <a:ext uri="{9D8B030D-6E8A-4147-A177-3AD203B41FA5}">
                      <a16:colId xmlns:a16="http://schemas.microsoft.com/office/drawing/2014/main" val="29106723"/>
                    </a:ext>
                  </a:extLst>
                </a:gridCol>
              </a:tblGrid>
              <a:tr h="27722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Clothing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113996791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86032"/>
                  </a:ext>
                </a:extLst>
              </a:tr>
              <a:tr h="27995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Shoes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66553451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3760"/>
                  </a:ext>
                </a:extLst>
              </a:tr>
              <a:tr h="27995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Technology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57862350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304892"/>
                  </a:ext>
                </a:extLst>
              </a:tr>
              <a:tr h="27995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Cosmetics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6792863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256760"/>
                  </a:ext>
                </a:extLst>
              </a:tr>
              <a:tr h="27995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Toys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3980426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67111"/>
                  </a:ext>
                </a:extLst>
              </a:tr>
              <a:tr h="27995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Food &amp; Beverage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849535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80794"/>
                  </a:ext>
                </a:extLst>
              </a:tr>
              <a:tr h="27995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Books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834553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405852"/>
                  </a:ext>
                </a:extLst>
              </a:tr>
              <a:tr h="27995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Souvenir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635825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1115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A3A143B-0058-F0C4-8234-905166575F38}"/>
              </a:ext>
            </a:extLst>
          </p:cNvPr>
          <p:cNvSpPr txBox="1"/>
          <p:nvPr/>
        </p:nvSpPr>
        <p:spPr>
          <a:xfrm>
            <a:off x="0" y="2523755"/>
            <a:ext cx="22955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Inter"/>
              </a:rPr>
              <a:t>category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937E8-8560-581C-3223-270E3333FD18}"/>
              </a:ext>
            </a:extLst>
          </p:cNvPr>
          <p:cNvSpPr txBox="1"/>
          <p:nvPr/>
        </p:nvSpPr>
        <p:spPr>
          <a:xfrm>
            <a:off x="2136994" y="2516446"/>
            <a:ext cx="22955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Inter"/>
              </a:rPr>
              <a:t>Revenue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3689B82-0196-2156-B592-D1ED5A337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742558"/>
              </p:ext>
            </p:extLst>
          </p:nvPr>
        </p:nvGraphicFramePr>
        <p:xfrm>
          <a:off x="4648200" y="3128163"/>
          <a:ext cx="7172323" cy="3615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175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F951C8-BA82-BB19-27FB-BFC9B4F6E121}"/>
              </a:ext>
            </a:extLst>
          </p:cNvPr>
          <p:cNvSpPr txBox="1"/>
          <p:nvPr/>
        </p:nvSpPr>
        <p:spPr>
          <a:xfrm>
            <a:off x="0" y="23540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ter"/>
              </a:rPr>
              <a:t>Gender Distribution: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C6C4EF6-9BDC-FE16-8392-1140581A06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141304"/>
              </p:ext>
            </p:extLst>
          </p:nvPr>
        </p:nvGraphicFramePr>
        <p:xfrm>
          <a:off x="1195387" y="4689382"/>
          <a:ext cx="2790825" cy="1917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B97571F-46B3-10B4-4AB0-CEE89FB788FA}"/>
              </a:ext>
            </a:extLst>
          </p:cNvPr>
          <p:cNvSpPr txBox="1"/>
          <p:nvPr/>
        </p:nvSpPr>
        <p:spPr>
          <a:xfrm>
            <a:off x="228599" y="3035229"/>
            <a:ext cx="5219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Female customers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(59,482 / 60%)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outnumber male customers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(39,975 / 40%)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Age range: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18 - 69 years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Average 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43 years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Standard deviation: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Males (15), Females (14)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CB91DA-036A-7083-6673-A74B3AC49A65}"/>
              </a:ext>
            </a:extLst>
          </p:cNvPr>
          <p:cNvSpPr txBox="1"/>
          <p:nvPr/>
        </p:nvSpPr>
        <p:spPr>
          <a:xfrm>
            <a:off x="295275" y="575919"/>
            <a:ext cx="229552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ter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2B31-F459-9F61-9C7A-7147560A53DA}"/>
              </a:ext>
            </a:extLst>
          </p:cNvPr>
          <p:cNvSpPr txBox="1"/>
          <p:nvPr/>
        </p:nvSpPr>
        <p:spPr>
          <a:xfrm>
            <a:off x="295275" y="2384062"/>
            <a:ext cx="229552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ter"/>
              </a:rPr>
              <a:t>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D529E-AA4B-2D86-31EF-E763DA5984D2}"/>
              </a:ext>
            </a:extLst>
          </p:cNvPr>
          <p:cNvSpPr txBox="1"/>
          <p:nvPr/>
        </p:nvSpPr>
        <p:spPr>
          <a:xfrm>
            <a:off x="8267698" y="686414"/>
            <a:ext cx="229552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ter"/>
              </a:rPr>
              <a:t>SQL Query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659A1-7AF8-D3EC-AC37-E79A89A7BA6D}"/>
              </a:ext>
            </a:extLst>
          </p:cNvPr>
          <p:cNvSpPr txBox="1"/>
          <p:nvPr/>
        </p:nvSpPr>
        <p:spPr>
          <a:xfrm>
            <a:off x="228600" y="1209675"/>
            <a:ext cx="4219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ter"/>
              </a:rPr>
              <a:t>To understand the </a:t>
            </a:r>
            <a:r>
              <a:rPr lang="en-US" b="1" dirty="0">
                <a:latin typeface="Inter"/>
              </a:rPr>
              <a:t>distribution of customers by gender and age</a:t>
            </a:r>
            <a:r>
              <a:rPr lang="en-US" dirty="0">
                <a:latin typeface="Inter"/>
              </a:rPr>
              <a:t>, helping businesses </a:t>
            </a:r>
            <a:r>
              <a:rPr lang="en-US" b="1" dirty="0">
                <a:latin typeface="Inter"/>
              </a:rPr>
              <a:t>target the right audience</a:t>
            </a:r>
            <a:r>
              <a:rPr lang="en-US" dirty="0">
                <a:latin typeface="Inter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74491-D0A0-B39B-541F-9D77DCE41592}"/>
              </a:ext>
            </a:extLst>
          </p:cNvPr>
          <p:cNvSpPr txBox="1"/>
          <p:nvPr/>
        </p:nvSpPr>
        <p:spPr>
          <a:xfrm>
            <a:off x="7734300" y="1334288"/>
            <a:ext cx="3495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Inter"/>
              </a:rPr>
              <a:t>select</a:t>
            </a:r>
            <a:r>
              <a:rPr lang="en-US" dirty="0">
                <a:latin typeface="Inter"/>
              </a:rPr>
              <a:t> gender,count(age) </a:t>
            </a:r>
          </a:p>
          <a:p>
            <a:r>
              <a:rPr lang="en-US" dirty="0">
                <a:solidFill>
                  <a:srgbClr val="00B0F0"/>
                </a:solidFill>
                <a:latin typeface="Inter"/>
              </a:rPr>
              <a:t>from</a:t>
            </a:r>
            <a:r>
              <a:rPr lang="en-US" dirty="0">
                <a:latin typeface="Inter"/>
              </a:rPr>
              <a:t> customer_shopping_3</a:t>
            </a:r>
          </a:p>
          <a:p>
            <a:r>
              <a:rPr lang="en-US" dirty="0">
                <a:solidFill>
                  <a:srgbClr val="00B0F0"/>
                </a:solidFill>
                <a:latin typeface="Inter"/>
              </a:rPr>
              <a:t>group by </a:t>
            </a:r>
            <a:r>
              <a:rPr lang="en-US" dirty="0">
                <a:latin typeface="Inter"/>
              </a:rPr>
              <a:t>gender;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1E1DF-1D3E-980E-621F-CD95A9A6B96E}"/>
              </a:ext>
            </a:extLst>
          </p:cNvPr>
          <p:cNvSpPr txBox="1"/>
          <p:nvPr/>
        </p:nvSpPr>
        <p:spPr>
          <a:xfrm>
            <a:off x="7734300" y="2327560"/>
            <a:ext cx="3857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Inter"/>
              </a:rPr>
              <a:t>select</a:t>
            </a:r>
            <a:r>
              <a:rPr lang="en-US" dirty="0">
                <a:latin typeface="Inter"/>
              </a:rPr>
              <a:t> gender,</a:t>
            </a:r>
          </a:p>
          <a:p>
            <a:r>
              <a:rPr lang="en-US" dirty="0">
                <a:solidFill>
                  <a:srgbClr val="92D050"/>
                </a:solidFill>
                <a:latin typeface="Inter"/>
              </a:rPr>
              <a:t>min</a:t>
            </a:r>
            <a:r>
              <a:rPr lang="en-US" dirty="0">
                <a:latin typeface="Inter"/>
              </a:rPr>
              <a:t>(age) </a:t>
            </a:r>
            <a:r>
              <a:rPr lang="en-US" dirty="0">
                <a:solidFill>
                  <a:srgbClr val="00B0F0"/>
                </a:solidFill>
                <a:latin typeface="Inter"/>
              </a:rPr>
              <a:t>as</a:t>
            </a:r>
            <a:r>
              <a:rPr lang="en-US" dirty="0">
                <a:latin typeface="Inter"/>
              </a:rPr>
              <a:t> min_age,</a:t>
            </a:r>
          </a:p>
          <a:p>
            <a:r>
              <a:rPr lang="en-US" dirty="0">
                <a:solidFill>
                  <a:srgbClr val="92D050"/>
                </a:solidFill>
                <a:latin typeface="Inter"/>
              </a:rPr>
              <a:t>round</a:t>
            </a:r>
            <a:r>
              <a:rPr lang="en-US" dirty="0">
                <a:latin typeface="Inter"/>
              </a:rPr>
              <a:t>(</a:t>
            </a:r>
            <a:r>
              <a:rPr lang="en-US" dirty="0">
                <a:solidFill>
                  <a:srgbClr val="92D050"/>
                </a:solidFill>
                <a:latin typeface="Inter"/>
              </a:rPr>
              <a:t>avg</a:t>
            </a:r>
            <a:r>
              <a:rPr lang="en-US" dirty="0">
                <a:latin typeface="Inter"/>
              </a:rPr>
              <a:t>(age),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Inter"/>
              </a:rPr>
              <a:t>0</a:t>
            </a:r>
            <a:r>
              <a:rPr lang="en-US" dirty="0">
                <a:latin typeface="Inter"/>
              </a:rPr>
              <a:t>) </a:t>
            </a:r>
            <a:r>
              <a:rPr lang="en-US" dirty="0">
                <a:solidFill>
                  <a:srgbClr val="00B0F0"/>
                </a:solidFill>
                <a:latin typeface="Inter"/>
              </a:rPr>
              <a:t>as</a:t>
            </a:r>
            <a:r>
              <a:rPr lang="en-US" dirty="0">
                <a:latin typeface="Inter"/>
              </a:rPr>
              <a:t> avg_age</a:t>
            </a:r>
          </a:p>
          <a:p>
            <a:r>
              <a:rPr lang="en-US" dirty="0">
                <a:latin typeface="Inter"/>
              </a:rPr>
              <a:t>,</a:t>
            </a:r>
            <a:r>
              <a:rPr lang="en-US" dirty="0">
                <a:solidFill>
                  <a:srgbClr val="92D050"/>
                </a:solidFill>
                <a:latin typeface="Inter"/>
              </a:rPr>
              <a:t>max</a:t>
            </a:r>
            <a:r>
              <a:rPr lang="en-US" dirty="0">
                <a:latin typeface="Inter"/>
              </a:rPr>
              <a:t>(age) </a:t>
            </a:r>
            <a:r>
              <a:rPr lang="en-US" dirty="0">
                <a:solidFill>
                  <a:srgbClr val="00B0F0"/>
                </a:solidFill>
                <a:latin typeface="Inter"/>
              </a:rPr>
              <a:t>as</a:t>
            </a:r>
            <a:r>
              <a:rPr lang="en-US" dirty="0">
                <a:latin typeface="Inter"/>
              </a:rPr>
              <a:t> max_age</a:t>
            </a:r>
          </a:p>
          <a:p>
            <a:r>
              <a:rPr lang="en-US" dirty="0">
                <a:latin typeface="Inter"/>
              </a:rPr>
              <a:t>,</a:t>
            </a:r>
            <a:r>
              <a:rPr lang="en-US" dirty="0">
                <a:solidFill>
                  <a:srgbClr val="92D050"/>
                </a:solidFill>
                <a:latin typeface="Inter"/>
              </a:rPr>
              <a:t>round</a:t>
            </a:r>
            <a:r>
              <a:rPr lang="en-US" dirty="0">
                <a:latin typeface="Inter"/>
              </a:rPr>
              <a:t>(</a:t>
            </a:r>
            <a:r>
              <a:rPr lang="en-US" dirty="0">
                <a:solidFill>
                  <a:srgbClr val="92D050"/>
                </a:solidFill>
                <a:latin typeface="Inter"/>
              </a:rPr>
              <a:t>stddev</a:t>
            </a:r>
            <a:r>
              <a:rPr lang="en-US" dirty="0">
                <a:latin typeface="Inter"/>
              </a:rPr>
              <a:t>(age),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Inter"/>
              </a:rPr>
              <a:t>2</a:t>
            </a:r>
            <a:r>
              <a:rPr lang="en-US" dirty="0">
                <a:latin typeface="Inter"/>
              </a:rPr>
              <a:t>) </a:t>
            </a:r>
            <a:r>
              <a:rPr lang="en-US" dirty="0">
                <a:solidFill>
                  <a:srgbClr val="00B0F0"/>
                </a:solidFill>
                <a:latin typeface="Inter"/>
              </a:rPr>
              <a:t>as</a:t>
            </a:r>
            <a:r>
              <a:rPr lang="en-US" dirty="0">
                <a:latin typeface="Inter"/>
              </a:rPr>
              <a:t> std_dev</a:t>
            </a:r>
          </a:p>
          <a:p>
            <a:r>
              <a:rPr lang="en-US" dirty="0">
                <a:solidFill>
                  <a:srgbClr val="00B0F0"/>
                </a:solidFill>
                <a:latin typeface="Inter"/>
              </a:rPr>
              <a:t>from</a:t>
            </a:r>
            <a:r>
              <a:rPr lang="en-US" dirty="0">
                <a:latin typeface="Inter"/>
              </a:rPr>
              <a:t> customer_shopping_3</a:t>
            </a:r>
          </a:p>
          <a:p>
            <a:r>
              <a:rPr lang="en-US" dirty="0">
                <a:solidFill>
                  <a:srgbClr val="00B0F0"/>
                </a:solidFill>
                <a:latin typeface="Inter"/>
              </a:rPr>
              <a:t>group by </a:t>
            </a:r>
            <a:r>
              <a:rPr lang="en-US" dirty="0">
                <a:latin typeface="Inter"/>
              </a:rPr>
              <a:t>gender;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B5D0DB79-A726-5D61-05AB-CEB4EF468D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20482382"/>
                  </p:ext>
                </p:extLst>
              </p:nvPr>
            </p:nvGraphicFramePr>
            <p:xfrm>
              <a:off x="6378574" y="4428828"/>
              <a:ext cx="5432425" cy="240563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6" name="Chart 15">
                <a:extLst>
                  <a:ext uri="{FF2B5EF4-FFF2-40B4-BE49-F238E27FC236}">
                    <a16:creationId xmlns:a16="http://schemas.microsoft.com/office/drawing/2014/main" id="{B5D0DB79-A726-5D61-05AB-CEB4EF468D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8574" y="4428828"/>
                <a:ext cx="5432425" cy="24056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79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9379B6-F22E-AF38-5319-C694A4202590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ter"/>
              </a:rPr>
              <a:t>Shopping Mall Preferences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0EECCF-4CDF-485F-52F8-87F014586A39}"/>
              </a:ext>
            </a:extLst>
          </p:cNvPr>
          <p:cNvSpPr txBox="1"/>
          <p:nvPr/>
        </p:nvSpPr>
        <p:spPr>
          <a:xfrm>
            <a:off x="295275" y="575919"/>
            <a:ext cx="229552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ter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F9C65-2C3D-240A-C0C7-B80076C1D140}"/>
              </a:ext>
            </a:extLst>
          </p:cNvPr>
          <p:cNvSpPr txBox="1"/>
          <p:nvPr/>
        </p:nvSpPr>
        <p:spPr>
          <a:xfrm>
            <a:off x="295274" y="2442851"/>
            <a:ext cx="229552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ter"/>
              </a:rPr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3E844-A1C5-5792-EB13-70F00684D266}"/>
              </a:ext>
            </a:extLst>
          </p:cNvPr>
          <p:cNvSpPr txBox="1"/>
          <p:nvPr/>
        </p:nvSpPr>
        <p:spPr>
          <a:xfrm>
            <a:off x="8267698" y="686414"/>
            <a:ext cx="229552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ter"/>
              </a:rPr>
              <a:t>SQL Query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40706-382B-5073-2F9A-EBD3CBFB1AA7}"/>
              </a:ext>
            </a:extLst>
          </p:cNvPr>
          <p:cNvSpPr txBox="1"/>
          <p:nvPr/>
        </p:nvSpPr>
        <p:spPr>
          <a:xfrm>
            <a:off x="219075" y="1247775"/>
            <a:ext cx="385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ter"/>
              </a:rPr>
              <a:t>To determine </a:t>
            </a:r>
            <a:r>
              <a:rPr lang="en-US" b="1" dirty="0">
                <a:latin typeface="Inter"/>
              </a:rPr>
              <a:t>which malls, have the most customers</a:t>
            </a:r>
            <a:r>
              <a:rPr lang="en-US" dirty="0">
                <a:latin typeface="Inter"/>
              </a:rPr>
              <a:t>, helping businesses </a:t>
            </a:r>
            <a:r>
              <a:rPr lang="en-US" b="1" dirty="0">
                <a:latin typeface="Inter"/>
              </a:rPr>
              <a:t>choose prime locations</a:t>
            </a:r>
            <a:r>
              <a:rPr lang="en-US" dirty="0">
                <a:latin typeface="Inter"/>
              </a:rPr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02D4A8-45DD-D42A-AB4D-EF4673708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68290"/>
              </p:ext>
            </p:extLst>
          </p:nvPr>
        </p:nvGraphicFramePr>
        <p:xfrm>
          <a:off x="238125" y="3114707"/>
          <a:ext cx="3009901" cy="3403077"/>
        </p:xfrm>
        <a:graphic>
          <a:graphicData uri="http://schemas.openxmlformats.org/drawingml/2006/table">
            <a:tbl>
              <a:tblPr/>
              <a:tblGrid>
                <a:gridCol w="1866901">
                  <a:extLst>
                    <a:ext uri="{9D8B030D-6E8A-4147-A177-3AD203B41FA5}">
                      <a16:colId xmlns:a16="http://schemas.microsoft.com/office/drawing/2014/main" val="213077968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1947353"/>
                    </a:ext>
                  </a:extLst>
                </a:gridCol>
              </a:tblGrid>
              <a:tr h="2865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Inter"/>
                        </a:rPr>
                        <a:t>Mall of Istanbul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Inter"/>
                        </a:rPr>
                        <a:t>19943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242839"/>
                  </a:ext>
                </a:extLst>
              </a:tr>
              <a:tr h="2865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Inter"/>
                        </a:rPr>
                        <a:t>Kanyon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Inter"/>
                        </a:rPr>
                        <a:t>19823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427905"/>
                  </a:ext>
                </a:extLst>
              </a:tr>
              <a:tr h="28651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latin typeface="Inter"/>
                        </a:rPr>
                        <a:t>Metrocity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Inter"/>
                        </a:rPr>
                        <a:t>15011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719352"/>
                  </a:ext>
                </a:extLst>
              </a:tr>
              <a:tr h="28651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latin typeface="Inter"/>
                        </a:rPr>
                        <a:t>Metropol AVM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Inter"/>
                        </a:rPr>
                        <a:t>10161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51036"/>
                  </a:ext>
                </a:extLst>
              </a:tr>
              <a:tr h="28651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latin typeface="Inter"/>
                        </a:rPr>
                        <a:t>Istinye Park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Inter"/>
                        </a:rPr>
                        <a:t>9781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617950"/>
                  </a:ext>
                </a:extLst>
              </a:tr>
              <a:tr h="28651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latin typeface="Inter"/>
                        </a:rPr>
                        <a:t>Zorlu Center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Inter"/>
                        </a:rPr>
                        <a:t>5075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27972"/>
                  </a:ext>
                </a:extLst>
              </a:tr>
              <a:tr h="28651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latin typeface="Inter"/>
                        </a:rPr>
                        <a:t>Cevahir AVM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Inter"/>
                        </a:rPr>
                        <a:t>4991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58352"/>
                  </a:ext>
                </a:extLst>
              </a:tr>
              <a:tr h="28651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latin typeface="Inter"/>
                        </a:rPr>
                        <a:t>Forum Istanbul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Inter"/>
                        </a:rPr>
                        <a:t>4947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17303"/>
                  </a:ext>
                </a:extLst>
              </a:tr>
              <a:tr h="28651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latin typeface="Inter"/>
                        </a:rPr>
                        <a:t>Viaport Outlet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Inter"/>
                        </a:rPr>
                        <a:t>4914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725596"/>
                  </a:ext>
                </a:extLst>
              </a:tr>
              <a:tr h="38555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Inter"/>
                        </a:rPr>
                        <a:t>Emaar Square Mall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Inter"/>
                        </a:rPr>
                        <a:t>4811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1902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9B93277-98E2-7B52-3910-4552CCA2EF04}"/>
              </a:ext>
            </a:extLst>
          </p:cNvPr>
          <p:cNvSpPr txBox="1"/>
          <p:nvPr/>
        </p:nvSpPr>
        <p:spPr>
          <a:xfrm>
            <a:off x="7419975" y="1390650"/>
            <a:ext cx="3857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Inter"/>
              </a:rPr>
              <a:t>select</a:t>
            </a:r>
            <a:r>
              <a:rPr lang="en-US" dirty="0">
                <a:latin typeface="Inter"/>
              </a:rPr>
              <a:t> distinct(shopping_mall), </a:t>
            </a:r>
            <a:r>
              <a:rPr lang="en-US" dirty="0">
                <a:solidFill>
                  <a:srgbClr val="92D050"/>
                </a:solidFill>
                <a:latin typeface="Inter"/>
              </a:rPr>
              <a:t>count</a:t>
            </a:r>
            <a:r>
              <a:rPr lang="en-US" dirty="0">
                <a:latin typeface="Inter"/>
              </a:rPr>
              <a:t>(customer_id) </a:t>
            </a:r>
            <a:r>
              <a:rPr lang="en-US" dirty="0">
                <a:solidFill>
                  <a:srgbClr val="00B0F0"/>
                </a:solidFill>
                <a:latin typeface="Inter"/>
              </a:rPr>
              <a:t>as</a:t>
            </a:r>
            <a:r>
              <a:rPr lang="en-US" dirty="0">
                <a:latin typeface="Inter"/>
              </a:rPr>
              <a:t> total_visit</a:t>
            </a:r>
          </a:p>
          <a:p>
            <a:r>
              <a:rPr lang="en-US" dirty="0">
                <a:solidFill>
                  <a:srgbClr val="00B0F0"/>
                </a:solidFill>
                <a:latin typeface="Inter"/>
              </a:rPr>
              <a:t>from</a:t>
            </a:r>
            <a:r>
              <a:rPr lang="en-US" dirty="0">
                <a:latin typeface="Inter"/>
              </a:rPr>
              <a:t> customer_shopping_3</a:t>
            </a:r>
          </a:p>
          <a:p>
            <a:r>
              <a:rPr lang="en-US" dirty="0">
                <a:solidFill>
                  <a:srgbClr val="00B0F0"/>
                </a:solidFill>
                <a:latin typeface="Inter"/>
              </a:rPr>
              <a:t>group by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Inter"/>
              </a:rPr>
              <a:t>1</a:t>
            </a:r>
          </a:p>
          <a:p>
            <a:r>
              <a:rPr lang="en-US" dirty="0">
                <a:solidFill>
                  <a:srgbClr val="00B0F0"/>
                </a:solidFill>
                <a:latin typeface="Inter"/>
              </a:rPr>
              <a:t>order by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Inter"/>
              </a:rPr>
              <a:t>2</a:t>
            </a:r>
            <a:r>
              <a:rPr lang="en-US" dirty="0">
                <a:latin typeface="Inter"/>
              </a:rPr>
              <a:t> </a:t>
            </a:r>
            <a:r>
              <a:rPr lang="en-US" dirty="0">
                <a:solidFill>
                  <a:srgbClr val="00B0F0"/>
                </a:solidFill>
                <a:latin typeface="Inter"/>
              </a:rPr>
              <a:t>desc</a:t>
            </a:r>
            <a:r>
              <a:rPr lang="en-US" dirty="0">
                <a:latin typeface="Inter"/>
              </a:rPr>
              <a:t>;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7BC836D-4E8A-BCFC-E2FC-C47D9C8D42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127262"/>
              </p:ext>
            </p:extLst>
          </p:nvPr>
        </p:nvGraphicFramePr>
        <p:xfrm>
          <a:off x="3794126" y="3199727"/>
          <a:ext cx="8016874" cy="3658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997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3C77F-3242-65CB-07E2-297ADEB2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8FAFF"/>
                </a:solidFill>
                <a:effectLst/>
                <a:latin typeface="Palatino Linotype" panose="02040502050505030304" pitchFamily="18" charset="0"/>
              </a:rPr>
              <a:t>Actionable Insights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D63EA-73D8-2A6D-1F63-F540B343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0" indent="0">
              <a:buNone/>
            </a:pPr>
            <a:r>
              <a:rPr lang="en-US" b="0" i="1" dirty="0">
                <a:solidFill>
                  <a:srgbClr val="F8FAFF"/>
                </a:solidFill>
                <a:effectLst/>
                <a:latin typeface="Inter"/>
              </a:rPr>
              <a:t>Leveraging insights from sales trends, customer demographics, and shopping behaviors, we propose targeted strategies to optimize operations, enhance customer engagement, and unlock revenue growth</a:t>
            </a: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EC3058D-1086-5EE5-B7D0-E294009AB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17052"/>
              </p:ext>
            </p:extLst>
          </p:nvPr>
        </p:nvGraphicFramePr>
        <p:xfrm>
          <a:off x="949992" y="3259617"/>
          <a:ext cx="9815763" cy="3403830"/>
        </p:xfrm>
        <a:graphic>
          <a:graphicData uri="http://schemas.openxmlformats.org/drawingml/2006/table">
            <a:tbl>
              <a:tblPr/>
              <a:tblGrid>
                <a:gridCol w="3317208">
                  <a:extLst>
                    <a:ext uri="{9D8B030D-6E8A-4147-A177-3AD203B41FA5}">
                      <a16:colId xmlns:a16="http://schemas.microsoft.com/office/drawing/2014/main" val="1380451191"/>
                    </a:ext>
                  </a:extLst>
                </a:gridCol>
                <a:gridCol w="3226634">
                  <a:extLst>
                    <a:ext uri="{9D8B030D-6E8A-4147-A177-3AD203B41FA5}">
                      <a16:colId xmlns:a16="http://schemas.microsoft.com/office/drawing/2014/main" val="1584560362"/>
                    </a:ext>
                  </a:extLst>
                </a:gridCol>
                <a:gridCol w="3271921">
                  <a:extLst>
                    <a:ext uri="{9D8B030D-6E8A-4147-A177-3AD203B41FA5}">
                      <a16:colId xmlns:a16="http://schemas.microsoft.com/office/drawing/2014/main" val="2157344637"/>
                    </a:ext>
                  </a:extLst>
                </a:gridCol>
              </a:tblGrid>
              <a:tr h="241390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</a:rPr>
                        <a:t>Key Insight</a:t>
                      </a:r>
                    </a:p>
                  </a:txBody>
                  <a:tcPr marL="64475" marR="64475" marT="32237" marB="32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</a:rPr>
                        <a:t>Strategic Action</a:t>
                      </a:r>
                    </a:p>
                  </a:txBody>
                  <a:tcPr marL="64475" marR="64475" marT="32237" marB="32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</a:rPr>
                        <a:t>Impact</a:t>
                      </a:r>
                    </a:p>
                  </a:txBody>
                  <a:tcPr marL="64475" marR="64475" marT="32237" marB="32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852758"/>
                  </a:ext>
                </a:extLst>
              </a:tr>
              <a:tr h="7704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    2023 Sales Decline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marL="64475" marR="64475" marT="32237" marB="32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Conduct a root-cause analysis (market trends, competitor moves) and launch recovery campaigns.</a:t>
                      </a:r>
                    </a:p>
                  </a:txBody>
                  <a:tcPr marL="64475" marR="64475" marT="32237" marB="32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Mitigate losses and regain market share.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marL="64475" marR="64475" marT="32237" marB="32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4103"/>
                  </a:ext>
                </a:extLst>
              </a:tr>
              <a:tr h="59268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Female-Centric Demographics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marL="64475" marR="64475" marT="32237" marB="32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Design loyalty programs and product bundles tailored to female shoppers.</a:t>
                      </a:r>
                    </a:p>
                  </a:txBody>
                  <a:tcPr marL="64475" marR="64475" marT="32237" marB="32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Boost retention and average order value.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marL="64475" marR="64475" marT="32237" marB="32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066532"/>
                  </a:ext>
                </a:extLst>
              </a:tr>
              <a:tr h="59268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Clothing Category Dominance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marL="64475" marR="64475" marT="32237" marB="32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Expand inventory, run seasonal campaigns, and cross-sell accessories.</a:t>
                      </a:r>
                    </a:p>
                  </a:txBody>
                  <a:tcPr marL="64475" marR="64475" marT="32237" marB="32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Maximize revenue from top-performing category.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marL="64475" marR="64475" marT="32237" marB="32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1960"/>
                  </a:ext>
                </a:extLst>
              </a:tr>
              <a:tr h="59268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 Mall of Istanbul Traffic Hub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marL="64475" marR="64475" marT="32237" marB="32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Offer exclusive in-store experiences and geo-targeted promotions.</a:t>
                      </a:r>
                    </a:p>
                  </a:txBody>
                  <a:tcPr marL="64475" marR="64475" marT="32237" marB="32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Capitalize on high footfall and loyalty.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marL="64475" marR="64475" marT="32237" marB="32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55724"/>
                  </a:ext>
                </a:extLst>
              </a:tr>
              <a:tr h="59268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 Rise in Card Payments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marL="64475" marR="64475" marT="32237" marB="32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Integrate seamless digital wallets and reward card transactions.</a:t>
                      </a:r>
                    </a:p>
                  </a:txBody>
                  <a:tcPr marL="64475" marR="64475" marT="32237" marB="32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Enhance checkout convenience and loyalty.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marL="64475" marR="64475" marT="32237" marB="32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2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88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98423-C2E0-6252-2CE6-4A6414A73E1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726" y="1916113"/>
            <a:ext cx="8267700" cy="884237"/>
          </a:xfrm>
        </p:spPr>
        <p:txBody>
          <a:bodyPr anchor="t" anchorCtr="0">
            <a:noAutofit/>
          </a:bodyPr>
          <a:lstStyle/>
          <a:p>
            <a:pPr marL="0" indent="0" algn="ctr">
              <a:buNone/>
            </a:pPr>
            <a:r>
              <a:rPr lang="en-US" dirty="0">
                <a:latin typeface="Inter"/>
              </a:rPr>
              <a:t>This project provided valuable insights into sales trends, customer demographics, and shopping behavior. These insights can help businesses optimize inventory, improve payment strategies, and target the right audience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312FC48-68EA-092F-882C-6C5DFD3578CF}"/>
              </a:ext>
            </a:extLst>
          </p:cNvPr>
          <p:cNvSpPr/>
          <p:nvPr/>
        </p:nvSpPr>
        <p:spPr>
          <a:xfrm>
            <a:off x="5610225" y="239643"/>
            <a:ext cx="2047875" cy="14668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920FD-6611-258A-393C-74102488B3B4}"/>
              </a:ext>
            </a:extLst>
          </p:cNvPr>
          <p:cNvSpPr txBox="1"/>
          <p:nvPr/>
        </p:nvSpPr>
        <p:spPr>
          <a:xfrm>
            <a:off x="0" y="609600"/>
            <a:ext cx="6162675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alatino Linotype" panose="02040502050505030304" pitchFamily="18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3CEC9-D455-DFBF-BB6B-A541615D9C7E}"/>
              </a:ext>
            </a:extLst>
          </p:cNvPr>
          <p:cNvSpPr txBox="1"/>
          <p:nvPr/>
        </p:nvSpPr>
        <p:spPr>
          <a:xfrm>
            <a:off x="1181100" y="3398977"/>
            <a:ext cx="239077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ter"/>
              </a:rPr>
              <a:t>Key Findings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C01BD-1CD9-2FDA-7649-84451506D3A2}"/>
              </a:ext>
            </a:extLst>
          </p:cNvPr>
          <p:cNvSpPr txBox="1"/>
          <p:nvPr/>
        </p:nvSpPr>
        <p:spPr>
          <a:xfrm>
            <a:off x="85726" y="4019550"/>
            <a:ext cx="5019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Sales peaked in 2021-2022, with a significant drop in 2023."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Predominantly female customer base with average age of 43.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"Clothing and Shoes are top-performing categories."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"High engagement in Mall of Istanbul &amp; Kanyon."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"Shift towards digital payment methods."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875E78-107C-3A44-23ED-EA931ADE5344}"/>
              </a:ext>
            </a:extLst>
          </p:cNvPr>
          <p:cNvSpPr txBox="1"/>
          <p:nvPr/>
        </p:nvSpPr>
        <p:spPr>
          <a:xfrm>
            <a:off x="7562850" y="3398977"/>
            <a:ext cx="239077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ter"/>
              </a:rPr>
              <a:t>Recommendations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455DF-0EB8-1CA9-BE18-64BF43B1BBE0}"/>
              </a:ext>
            </a:extLst>
          </p:cNvPr>
          <p:cNvSpPr txBox="1"/>
          <p:nvPr/>
        </p:nvSpPr>
        <p:spPr>
          <a:xfrm>
            <a:off x="6238874" y="3799087"/>
            <a:ext cx="579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Investigate the 2023 sales decline in-depth.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Develop predictive models for future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Implement customer segmentation for targeted marketing.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Enhance the dashboard with additional KPIs and drill-down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Inter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Optimize digital payment options and operational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Inter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strategies.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2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  <a:alpha val="78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4711-B8CC-E893-9160-C0935E08EE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Agenda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0A7E9D-C748-431D-8D61-98F0B638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662"/>
            <a:ext cx="10554574" cy="4321387"/>
          </a:xfrm>
          <a:ln>
            <a:solidFill>
              <a:schemeClr val="accent1"/>
            </a:solidFill>
          </a:ln>
        </p:spPr>
        <p:txBody>
          <a:bodyPr lIns="822960" tIns="365760" anchor="t" anchorCtr="0"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show marketing insights of the retail industry</a:t>
            </a:r>
          </a:p>
          <a:p>
            <a:pPr marL="400050" lvl="1" indent="0">
              <a:buNone/>
            </a:pP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00050" lvl="1" indent="0">
              <a:buNone/>
            </a:pP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analyze trend in retailing</a:t>
            </a: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00050" lvl="1" indent="0">
              <a:buNone/>
            </a:pP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review key activities</a:t>
            </a: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evaluate financial Performance</a:t>
            </a:r>
          </a:p>
          <a:p>
            <a:pPr marL="400050" lvl="1" indent="0">
              <a:buNone/>
            </a:pP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Graphic 12" descr="Presentation with bar chart with solid fill">
            <a:extLst>
              <a:ext uri="{FF2B5EF4-FFF2-40B4-BE49-F238E27FC236}">
                <a16:creationId xmlns:a16="http://schemas.microsoft.com/office/drawing/2014/main" id="{E9EDA607-88D1-6159-D595-1794AD856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7300" y="2352675"/>
            <a:ext cx="695325" cy="695325"/>
          </a:xfrm>
          <a:prstGeom prst="rect">
            <a:avLst/>
          </a:prstGeom>
        </p:spPr>
      </p:pic>
      <p:pic>
        <p:nvPicPr>
          <p:cNvPr id="17" name="Graphic 16" descr="List with solid fill">
            <a:extLst>
              <a:ext uri="{FF2B5EF4-FFF2-40B4-BE49-F238E27FC236}">
                <a16:creationId xmlns:a16="http://schemas.microsoft.com/office/drawing/2014/main" id="{901297D0-F293-2CC7-02BD-8A59317A6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7298" y="4484424"/>
            <a:ext cx="695325" cy="695325"/>
          </a:xfrm>
          <a:prstGeom prst="rect">
            <a:avLst/>
          </a:prstGeom>
        </p:spPr>
      </p:pic>
      <p:pic>
        <p:nvPicPr>
          <p:cNvPr id="19" name="Graphic 18" descr="Research with solid fill">
            <a:extLst>
              <a:ext uri="{FF2B5EF4-FFF2-40B4-BE49-F238E27FC236}">
                <a16:creationId xmlns:a16="http://schemas.microsoft.com/office/drawing/2014/main" id="{E85759E2-073A-9939-635D-D77D5FE530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7297" y="3358487"/>
            <a:ext cx="695325" cy="695325"/>
          </a:xfrm>
          <a:prstGeom prst="rect">
            <a:avLst/>
          </a:prstGeom>
        </p:spPr>
      </p:pic>
      <p:pic>
        <p:nvPicPr>
          <p:cNvPr id="21" name="Graphic 20" descr="Statistics with solid fill">
            <a:extLst>
              <a:ext uri="{FF2B5EF4-FFF2-40B4-BE49-F238E27FC236}">
                <a16:creationId xmlns:a16="http://schemas.microsoft.com/office/drawing/2014/main" id="{07E8D3D1-5A5F-394D-D29B-F8EF41ABD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0698" y="5589111"/>
            <a:ext cx="611925" cy="61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1473-7BCC-A39D-0C79-B8380642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Palatino Linotype" panose="02040502050505030304" pitchFamily="18" charset="0"/>
              </a:rPr>
              <a:t>Content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635167-F143-A86E-5261-A1E173BE43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3899" y="2222287"/>
            <a:ext cx="1157287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Introduction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</a:t>
            </a:r>
            <a:r>
              <a:rPr lang="en-US" altLang="en-US" b="1" dirty="0">
                <a:latin typeface="Arial" panose="020B0604020202020204" pitchFamily="34" charset="0"/>
              </a:rPr>
              <a:t>problem Statement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Data overview &amp; Data Cleaning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Actionable Insight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Conclusion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Graphic 11" descr="Handshake with solid fill">
            <a:extLst>
              <a:ext uri="{FF2B5EF4-FFF2-40B4-BE49-F238E27FC236}">
                <a16:creationId xmlns:a16="http://schemas.microsoft.com/office/drawing/2014/main" id="{8A25D828-F1F2-E152-8788-B466FCB36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875" y="2186648"/>
            <a:ext cx="619125" cy="619125"/>
          </a:xfrm>
          <a:prstGeom prst="rect">
            <a:avLst/>
          </a:prstGeom>
        </p:spPr>
      </p:pic>
      <p:pic>
        <p:nvPicPr>
          <p:cNvPr id="16" name="Graphic 15" descr="Person with idea with solid fill">
            <a:extLst>
              <a:ext uri="{FF2B5EF4-FFF2-40B4-BE49-F238E27FC236}">
                <a16:creationId xmlns:a16="http://schemas.microsoft.com/office/drawing/2014/main" id="{B874B691-1E5D-6EB1-9394-A3D2C6F01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7531" y="4809298"/>
            <a:ext cx="581852" cy="581852"/>
          </a:xfrm>
          <a:prstGeom prst="rect">
            <a:avLst/>
          </a:prstGeom>
        </p:spPr>
      </p:pic>
      <p:pic>
        <p:nvPicPr>
          <p:cNvPr id="20" name="Graphic 19" descr="Research with solid fill">
            <a:extLst>
              <a:ext uri="{FF2B5EF4-FFF2-40B4-BE49-F238E27FC236}">
                <a16:creationId xmlns:a16="http://schemas.microsoft.com/office/drawing/2014/main" id="{F7F5FD4B-D30C-8E84-15EF-D3613B1FB9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9355" y="3813281"/>
            <a:ext cx="609799" cy="609799"/>
          </a:xfrm>
          <a:prstGeom prst="rect">
            <a:avLst/>
          </a:prstGeom>
        </p:spPr>
      </p:pic>
      <p:pic>
        <p:nvPicPr>
          <p:cNvPr id="26" name="Graphic 25" descr="Teacher with solid fill">
            <a:extLst>
              <a:ext uri="{FF2B5EF4-FFF2-40B4-BE49-F238E27FC236}">
                <a16:creationId xmlns:a16="http://schemas.microsoft.com/office/drawing/2014/main" id="{E5C63849-24AD-BB4C-1ECC-5EF62EC96B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9899" y="4286250"/>
            <a:ext cx="744608" cy="724229"/>
          </a:xfrm>
          <a:prstGeom prst="rect">
            <a:avLst/>
          </a:prstGeom>
        </p:spPr>
      </p:pic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56F42092-6954-F2D0-7BE9-76A965D16B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7388" y="2805773"/>
            <a:ext cx="581025" cy="581025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902A2A70-1ED7-4D3C-BE67-0FC6C1D4C2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33018" y="3175514"/>
            <a:ext cx="637767" cy="63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9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F8B065-487F-ED83-0BAC-4F887573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37F6C-D701-423B-E06C-552D7F49E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37" y="2927138"/>
            <a:ext cx="10554574" cy="3025988"/>
          </a:xfrm>
        </p:spPr>
        <p:txBody>
          <a:bodyPr anchor="t" anchorCtr="0"/>
          <a:lstStyle/>
          <a:p>
            <a:r>
              <a:rPr lang="en-US" dirty="0"/>
              <a:t>The retail industry relies on data-driven decisions to optimize sales.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Understanding </a:t>
            </a:r>
            <a:r>
              <a:rPr lang="en-US" b="1" dirty="0"/>
              <a:t>customer behavior, top-selling categories, and preferred payment methods</a:t>
            </a:r>
            <a:r>
              <a:rPr lang="en-US" dirty="0"/>
              <a:t> can help businesses improve strategies.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"This project analyzes retail sales data from multiple shopping malls to uncover actionable insights into customer behavior, product performance, and payment preferences</a:t>
            </a:r>
          </a:p>
        </p:txBody>
      </p:sp>
    </p:spTree>
    <p:extLst>
      <p:ext uri="{BB962C8B-B14F-4D97-AF65-F5344CB8AC3E}">
        <p14:creationId xmlns:p14="http://schemas.microsoft.com/office/powerpoint/2010/main" val="381075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78C0-B1A7-5CEB-4DF6-2E2AFEA8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446087"/>
            <a:ext cx="3547533" cy="1563687"/>
          </a:xfrm>
        </p:spPr>
        <p:txBody>
          <a:bodyPr anchor="ctr" anchorCtr="0"/>
          <a:lstStyle/>
          <a:p>
            <a:pPr algn="ctr"/>
            <a:r>
              <a:rPr lang="en-US" sz="4000" dirty="0">
                <a:latin typeface="Palatino Linotype" panose="02040502050505030304" pitchFamily="18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5F65-D7D7-89D1-D8EF-64456D69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0" indent="0">
              <a:buNone/>
            </a:pPr>
            <a:r>
              <a:rPr lang="en-US" sz="2000" b="1" dirty="0">
                <a:solidFill>
                  <a:srgbClr val="F8FAFF"/>
                </a:solidFill>
                <a:latin typeface="Inter"/>
              </a:rPr>
              <a:t>Pain Points –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8FAFF"/>
                </a:solidFill>
                <a:latin typeface="Inter"/>
              </a:rPr>
              <a:t>inventory management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8FAFF"/>
                </a:solidFill>
                <a:latin typeface="Inter"/>
              </a:rPr>
              <a:t>Shifting customer preference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8FAFF"/>
                </a:solidFill>
                <a:latin typeface="Inter"/>
              </a:rPr>
              <a:t>Revenue fluctuation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8FAFF"/>
                </a:solidFill>
                <a:latin typeface="Inter"/>
              </a:rPr>
              <a:t>Shopping mall competitiveness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Inter"/>
              </a:rPr>
              <a:t>Key questions</a:t>
            </a:r>
          </a:p>
          <a:p>
            <a:pPr marL="0" indent="0">
              <a:buNone/>
            </a:pPr>
            <a:r>
              <a:rPr lang="en-US" dirty="0">
                <a:latin typeface="Inter"/>
              </a:rPr>
              <a:t>Sales trend over time ?</a:t>
            </a:r>
          </a:p>
          <a:p>
            <a:pPr marL="0" indent="0">
              <a:buNone/>
            </a:pPr>
            <a:r>
              <a:rPr lang="en-US" dirty="0">
                <a:latin typeface="Inter"/>
              </a:rPr>
              <a:t>What are the preferred payment method ?</a:t>
            </a:r>
          </a:p>
          <a:p>
            <a:pPr marL="0" indent="0">
              <a:buNone/>
            </a:pPr>
            <a:r>
              <a:rPr lang="en-US" dirty="0">
                <a:latin typeface="Inter"/>
              </a:rPr>
              <a:t>What are the top revenue earning categories ?</a:t>
            </a:r>
          </a:p>
          <a:p>
            <a:pPr marL="0" indent="0">
              <a:buNone/>
            </a:pPr>
            <a:r>
              <a:rPr lang="en-US" dirty="0">
                <a:latin typeface="Inter"/>
              </a:rPr>
              <a:t>Which shopping malls have the highest revenue 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07F8D-080B-E8B4-1705-858FA3CD9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9"/>
            <a:ext cx="3547533" cy="3035162"/>
          </a:xfrm>
        </p:spPr>
        <p:txBody>
          <a:bodyPr anchor="t" anchorCtr="0">
            <a:normAutofit/>
          </a:bodyPr>
          <a:lstStyle/>
          <a:p>
            <a:r>
              <a:rPr lang="en-US" sz="1800" dirty="0">
                <a:latin typeface="Inter"/>
              </a:rPr>
              <a:t>Retailers in Istanbul malls lack clear insights into what drives sales and customer preferences, resulting in </a:t>
            </a:r>
            <a:r>
              <a:rPr lang="en-US" sz="1800" b="1" dirty="0">
                <a:latin typeface="Inter"/>
              </a:rPr>
              <a:t>inventory mismanagement</a:t>
            </a:r>
            <a:r>
              <a:rPr lang="en-US" sz="1800" dirty="0">
                <a:latin typeface="Inter"/>
              </a:rPr>
              <a:t>, </a:t>
            </a:r>
            <a:r>
              <a:rPr lang="en-US" sz="1800" b="1" dirty="0">
                <a:latin typeface="Inter"/>
              </a:rPr>
              <a:t>ineffective marketing</a:t>
            </a:r>
            <a:r>
              <a:rPr lang="en-US" sz="1800" dirty="0">
                <a:latin typeface="Inter"/>
              </a:rPr>
              <a:t>, and </a:t>
            </a:r>
            <a:r>
              <a:rPr lang="en-US" sz="1800" b="1" dirty="0">
                <a:latin typeface="Inter"/>
              </a:rPr>
              <a:t>lost revenue opportunities</a:t>
            </a:r>
            <a:r>
              <a:rPr lang="en-US" sz="1800" dirty="0">
                <a:latin typeface="Inter"/>
              </a:rPr>
              <a:t>.</a:t>
            </a:r>
            <a:br>
              <a:rPr lang="en-US" sz="1800" dirty="0">
                <a:latin typeface="Inter"/>
              </a:rPr>
            </a:br>
            <a:br>
              <a:rPr lang="en-US" sz="1800" dirty="0">
                <a:latin typeface="Inter"/>
              </a:rPr>
            </a:br>
            <a:r>
              <a:rPr lang="en-US" sz="1800" dirty="0">
                <a:latin typeface="Inter"/>
              </a:rPr>
              <a:t>These gaps lead to inefficiencies, reduced profitability, and missed growth opportunities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383A6DD-8C73-3003-1FE8-B5C275A78AA2}"/>
              </a:ext>
            </a:extLst>
          </p:cNvPr>
          <p:cNvSpPr/>
          <p:nvPr/>
        </p:nvSpPr>
        <p:spPr>
          <a:xfrm>
            <a:off x="1285875" y="5172075"/>
            <a:ext cx="1695450" cy="688976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F198B-05D5-6014-B3FB-ED59C9E266FC}"/>
              </a:ext>
            </a:extLst>
          </p:cNvPr>
          <p:cNvSpPr txBox="1"/>
          <p:nvPr/>
        </p:nvSpPr>
        <p:spPr>
          <a:xfrm>
            <a:off x="1438275" y="5316033"/>
            <a:ext cx="154305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>
                <a:latin typeface="Inter"/>
              </a:rPr>
              <a:t>Objective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6A424-1E1A-A3E8-0C3B-8B230C023C32}"/>
              </a:ext>
            </a:extLst>
          </p:cNvPr>
          <p:cNvSpPr txBox="1"/>
          <p:nvPr/>
        </p:nvSpPr>
        <p:spPr>
          <a:xfrm>
            <a:off x="1073151" y="5919771"/>
            <a:ext cx="982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aims to analyze retail sales data to identify trends, customer preferences, and actionable insights to drive business growth</a:t>
            </a:r>
          </a:p>
        </p:txBody>
      </p:sp>
    </p:spTree>
    <p:extLst>
      <p:ext uri="{BB962C8B-B14F-4D97-AF65-F5344CB8AC3E}">
        <p14:creationId xmlns:p14="http://schemas.microsoft.com/office/powerpoint/2010/main" val="377325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5EB1CA-6885-C3C9-63F6-1B6A51FB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23" y="1292809"/>
            <a:ext cx="5893840" cy="2645912"/>
          </a:xfrm>
        </p:spPr>
        <p:txBody>
          <a:bodyPr anchor="ctr" anchorCtr="0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Data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0CA4A6-720D-9FE5-893C-F01037E8C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692" y="4391025"/>
            <a:ext cx="5891636" cy="2152650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sz="1900" dirty="0">
                <a:latin typeface="Inter"/>
              </a:rPr>
              <a:t>This dataset comprises over 99,000 retail transactions from 2021-2023, detailing customer demographics, product categories, sales figures, and payment methods to form the foundation of our analysis.                      </a:t>
            </a:r>
            <a:endParaRPr lang="en-US" sz="1900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Inter"/>
              </a:rPr>
              <a:t>Dataset Source</a:t>
            </a:r>
          </a:p>
          <a:p>
            <a:pPr marL="0" indent="0">
              <a:buNone/>
            </a:pPr>
            <a:r>
              <a:rPr lang="en-US" dirty="0">
                <a:latin typeface="Inter"/>
              </a:rPr>
              <a:t>Data collected from </a:t>
            </a:r>
            <a:r>
              <a:rPr lang="en-US" dirty="0">
                <a:latin typeface="Inter"/>
                <a:hlinkClick r:id="rId2"/>
              </a:rPr>
              <a:t>Kaggle</a:t>
            </a:r>
            <a:r>
              <a:rPr lang="en-US" dirty="0">
                <a:latin typeface="Inter"/>
              </a:rPr>
              <a:t> - Customer Shopping Dataset (2021-2023)</a:t>
            </a:r>
            <a:endParaRPr lang="en-US" sz="2000" b="1" dirty="0">
              <a:latin typeface="Inter"/>
            </a:endParaRPr>
          </a:p>
          <a:p>
            <a:pPr marL="0" indent="0">
              <a:buNone/>
            </a:pPr>
            <a:endParaRPr lang="en-US" sz="2000" b="1" dirty="0">
              <a:latin typeface="Inter"/>
            </a:endParaRPr>
          </a:p>
        </p:txBody>
      </p:sp>
      <p:graphicFrame>
        <p:nvGraphicFramePr>
          <p:cNvPr id="39" name="Content Placeholder 38">
            <a:extLst>
              <a:ext uri="{FF2B5EF4-FFF2-40B4-BE49-F238E27FC236}">
                <a16:creationId xmlns:a16="http://schemas.microsoft.com/office/drawing/2014/main" id="{53602C7A-86EF-9A5A-B827-568645F7E180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8922468"/>
              </p:ext>
            </p:extLst>
          </p:nvPr>
        </p:nvGraphicFramePr>
        <p:xfrm>
          <a:off x="7270050" y="1660961"/>
          <a:ext cx="4690874" cy="426748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345437">
                  <a:extLst>
                    <a:ext uri="{9D8B030D-6E8A-4147-A177-3AD203B41FA5}">
                      <a16:colId xmlns:a16="http://schemas.microsoft.com/office/drawing/2014/main" val="3815730194"/>
                    </a:ext>
                  </a:extLst>
                </a:gridCol>
                <a:gridCol w="2345437">
                  <a:extLst>
                    <a:ext uri="{9D8B030D-6E8A-4147-A177-3AD203B41FA5}">
                      <a16:colId xmlns:a16="http://schemas.microsoft.com/office/drawing/2014/main" val="4233740133"/>
                    </a:ext>
                  </a:extLst>
                </a:gridCol>
              </a:tblGrid>
              <a:tr h="4368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Inter"/>
                        </a:rP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Inter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95067"/>
                  </a:ext>
                </a:extLst>
              </a:tr>
              <a:tr h="4032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Inter"/>
                        </a:rPr>
                        <a:t>Invoice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Inter"/>
                        </a:rPr>
                        <a:t>Unique transaction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71422"/>
                  </a:ext>
                </a:extLst>
              </a:tr>
              <a:tr h="4032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Inter"/>
                        </a:rPr>
                        <a:t>Invoice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Inter"/>
                        </a:rPr>
                        <a:t>Date of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433864"/>
                  </a:ext>
                </a:extLst>
              </a:tr>
              <a:tr h="4032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Inter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Inter"/>
                        </a:rPr>
                        <a:t>Male/Female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46790"/>
                  </a:ext>
                </a:extLst>
              </a:tr>
              <a:tr h="4032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Inter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Inter"/>
                        </a:rPr>
                        <a:t>Customer's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21735"/>
                  </a:ext>
                </a:extLst>
              </a:tr>
              <a:tr h="70564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Inter"/>
                        </a:rPr>
                        <a:t>Shopping 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Inter"/>
                        </a:rPr>
                        <a:t>Name of the shopping 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90206"/>
                  </a:ext>
                </a:extLst>
              </a:tr>
              <a:tr h="4032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Inter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Inter"/>
                        </a:rPr>
                        <a:t>Product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6475"/>
                  </a:ext>
                </a:extLst>
              </a:tr>
              <a:tr h="70564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Inter"/>
                        </a:rPr>
                        <a:t>Payment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Inter"/>
                        </a:rPr>
                        <a:t>Cash, Credit and Debit 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917308"/>
                  </a:ext>
                </a:extLst>
              </a:tr>
              <a:tr h="4032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Inter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Inter"/>
                        </a:rPr>
                        <a:t>Purchase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41893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AD4CBEB6-18C1-BBC1-8DF8-E1462D9B9879}"/>
              </a:ext>
            </a:extLst>
          </p:cNvPr>
          <p:cNvSpPr txBox="1"/>
          <p:nvPr/>
        </p:nvSpPr>
        <p:spPr>
          <a:xfrm>
            <a:off x="7800975" y="1178479"/>
            <a:ext cx="3762375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Inter"/>
              </a:rPr>
              <a:t>Data Field</a:t>
            </a:r>
          </a:p>
        </p:txBody>
      </p:sp>
    </p:spTree>
    <p:extLst>
      <p:ext uri="{BB962C8B-B14F-4D97-AF65-F5344CB8AC3E}">
        <p14:creationId xmlns:p14="http://schemas.microsoft.com/office/powerpoint/2010/main" val="3181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Large paint brush with solid fill">
            <a:extLst>
              <a:ext uri="{FF2B5EF4-FFF2-40B4-BE49-F238E27FC236}">
                <a16:creationId xmlns:a16="http://schemas.microsoft.com/office/drawing/2014/main" id="{57879EBD-0873-1628-B6D4-89AADC388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37975">
            <a:off x="8393175" y="617538"/>
            <a:ext cx="914400" cy="914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1172CD1-58CE-CA71-8007-A193FAC5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Data Cleaning</a:t>
            </a:r>
          </a:p>
        </p:txBody>
      </p:sp>
      <p:pic>
        <p:nvPicPr>
          <p:cNvPr id="15" name="Content Placeholder 14" descr="Warning with solid fill">
            <a:extLst>
              <a:ext uri="{FF2B5EF4-FFF2-40B4-BE49-F238E27FC236}">
                <a16:creationId xmlns:a16="http://schemas.microsoft.com/office/drawing/2014/main" id="{19E9CC46-3A0C-4ADE-080C-1848D14ED3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560" y="3180450"/>
            <a:ext cx="333375" cy="333375"/>
          </a:xfrm>
        </p:spPr>
      </p:pic>
      <p:pic>
        <p:nvPicPr>
          <p:cNvPr id="8" name="Content Placeholder 7" descr="Database with solid fill">
            <a:extLst>
              <a:ext uri="{FF2B5EF4-FFF2-40B4-BE49-F238E27FC236}">
                <a16:creationId xmlns:a16="http://schemas.microsoft.com/office/drawing/2014/main" id="{1B9A7FE6-2FD7-C43F-0340-F024D6EEEB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0306" y="593223"/>
            <a:ext cx="914400" cy="9144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715278-FE0B-6101-04F3-BA5EF64C56CB}"/>
              </a:ext>
            </a:extLst>
          </p:cNvPr>
          <p:cNvSpPr txBox="1"/>
          <p:nvPr/>
        </p:nvSpPr>
        <p:spPr>
          <a:xfrm>
            <a:off x="318162" y="2295524"/>
            <a:ext cx="4892014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Inter"/>
              </a:rPr>
              <a:t>Key Issues in Raw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01E83-867E-4572-6D02-C8429940E5CD}"/>
              </a:ext>
            </a:extLst>
          </p:cNvPr>
          <p:cNvSpPr txBox="1"/>
          <p:nvPr/>
        </p:nvSpPr>
        <p:spPr>
          <a:xfrm>
            <a:off x="546762" y="3095873"/>
            <a:ext cx="50158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Inter"/>
              </a:rPr>
              <a:t>  Date Format Issues</a:t>
            </a:r>
            <a:r>
              <a:rPr lang="en-US" sz="2000" dirty="0">
                <a:latin typeface="Inter"/>
              </a:rPr>
              <a:t> </a:t>
            </a:r>
            <a:r>
              <a:rPr lang="en-US" dirty="0">
                <a:latin typeface="Inter"/>
              </a:rPr>
              <a:t>:</a:t>
            </a:r>
          </a:p>
          <a:p>
            <a:r>
              <a:rPr lang="en-US" dirty="0">
                <a:latin typeface="Inter"/>
              </a:rPr>
              <a:t>     Invoice dates were not in a standard format.</a:t>
            </a:r>
          </a:p>
          <a:p>
            <a:endParaRPr lang="en-US" dirty="0">
              <a:latin typeface="Inter"/>
            </a:endParaRPr>
          </a:p>
          <a:p>
            <a:r>
              <a:rPr lang="en-US" sz="2000" b="1" dirty="0">
                <a:latin typeface="Inter"/>
              </a:rPr>
              <a:t>  Inconsistent Category Names</a:t>
            </a:r>
            <a:r>
              <a:rPr lang="en-US" sz="2000" dirty="0">
                <a:latin typeface="Inter"/>
              </a:rPr>
              <a:t> </a:t>
            </a:r>
            <a:r>
              <a:rPr lang="en-US" dirty="0">
                <a:latin typeface="Inter"/>
              </a:rPr>
              <a:t>:</a:t>
            </a:r>
          </a:p>
          <a:p>
            <a:r>
              <a:rPr lang="en-US" dirty="0">
                <a:latin typeface="Inter"/>
              </a:rPr>
              <a:t>    Different variations of product categories </a:t>
            </a:r>
          </a:p>
          <a:p>
            <a:endParaRPr lang="en-US" dirty="0">
              <a:latin typeface="Inter"/>
            </a:endParaRPr>
          </a:p>
          <a:p>
            <a:r>
              <a:rPr lang="en-US" sz="2000" b="1" dirty="0">
                <a:latin typeface="Inter"/>
              </a:rPr>
              <a:t>  Inconsistent Payment Methods</a:t>
            </a:r>
            <a:r>
              <a:rPr lang="en-US" sz="2000" dirty="0">
                <a:latin typeface="Inter"/>
              </a:rPr>
              <a:t> </a:t>
            </a:r>
            <a:r>
              <a:rPr lang="en-US" dirty="0">
                <a:latin typeface="Inter"/>
              </a:rPr>
              <a:t>:</a:t>
            </a:r>
          </a:p>
          <a:p>
            <a:r>
              <a:rPr lang="en-US" dirty="0">
                <a:latin typeface="Inter"/>
              </a:rPr>
              <a:t>    Different spellings of the same method</a:t>
            </a:r>
          </a:p>
          <a:p>
            <a:endParaRPr lang="en-US" dirty="0">
              <a:latin typeface="Inter"/>
            </a:endParaRPr>
          </a:p>
          <a:p>
            <a:r>
              <a:rPr lang="en-US" sz="2000" b="1" dirty="0">
                <a:latin typeface="Inter"/>
              </a:rPr>
              <a:t>  Missing Age or Duplicate Entries</a:t>
            </a:r>
            <a:r>
              <a:rPr lang="en-US" sz="2000" dirty="0">
                <a:latin typeface="Inter"/>
              </a:rPr>
              <a:t> </a:t>
            </a:r>
            <a:r>
              <a:rPr lang="en-US" dirty="0">
                <a:latin typeface="Inter"/>
              </a:rPr>
              <a:t>:</a:t>
            </a:r>
          </a:p>
          <a:p>
            <a:r>
              <a:rPr lang="en-US" dirty="0">
                <a:latin typeface="Inter"/>
              </a:rPr>
              <a:t>    Removal of missing values or duplicates.</a:t>
            </a:r>
          </a:p>
        </p:txBody>
      </p:sp>
      <p:pic>
        <p:nvPicPr>
          <p:cNvPr id="16" name="Content Placeholder 14" descr="Warning with solid fill">
            <a:extLst>
              <a:ext uri="{FF2B5EF4-FFF2-40B4-BE49-F238E27FC236}">
                <a16:creationId xmlns:a16="http://schemas.microsoft.com/office/drawing/2014/main" id="{DE958C90-CCF1-C4E7-0649-F23604835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162" y="5682918"/>
            <a:ext cx="333375" cy="3333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7" name="Content Placeholder 14" descr="Warning with solid fill">
            <a:extLst>
              <a:ext uri="{FF2B5EF4-FFF2-40B4-BE49-F238E27FC236}">
                <a16:creationId xmlns:a16="http://schemas.microsoft.com/office/drawing/2014/main" id="{11672408-2D33-2B42-65A4-C8C947F20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162" y="4828916"/>
            <a:ext cx="333375" cy="3333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8" name="Content Placeholder 14" descr="Warning with solid fill">
            <a:extLst>
              <a:ext uri="{FF2B5EF4-FFF2-40B4-BE49-F238E27FC236}">
                <a16:creationId xmlns:a16="http://schemas.microsoft.com/office/drawing/2014/main" id="{62886669-0882-FA32-575F-6BF347A06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560" y="4004683"/>
            <a:ext cx="333375" cy="3333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DB115F-416A-E6A4-AC97-274B7570598C}"/>
              </a:ext>
            </a:extLst>
          </p:cNvPr>
          <p:cNvSpPr txBox="1"/>
          <p:nvPr/>
        </p:nvSpPr>
        <p:spPr>
          <a:xfrm>
            <a:off x="6489984" y="2295523"/>
            <a:ext cx="4892014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Inter"/>
              </a:rPr>
              <a:t>Data Cleaning Steps Taken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C8FD38B-F0FB-9766-9176-B567EBA36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769" y="3095873"/>
            <a:ext cx="592244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✔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Fixed Date Format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Inter"/>
              </a:rPr>
              <a:t>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Converted invoice date to YYYY-MM-DD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✔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Standardized Category &amp; Payment Method Names </a:t>
            </a:r>
            <a:r>
              <a:rPr lang="en-US" altLang="en-US" dirty="0">
                <a:latin typeface="Inte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Inter"/>
              </a:rPr>
              <a:t>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Unified naming conventions.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✔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Removed Any Extra Spaces and Special Characters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Inter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Ensured consistency across all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✔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Checked for Duplicates and Missing 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Inter"/>
              </a:rPr>
              <a:t>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No missing age values or duplicate rows. </a:t>
            </a:r>
          </a:p>
        </p:txBody>
      </p:sp>
    </p:spTree>
    <p:extLst>
      <p:ext uri="{BB962C8B-B14F-4D97-AF65-F5344CB8AC3E}">
        <p14:creationId xmlns:p14="http://schemas.microsoft.com/office/powerpoint/2010/main" val="199002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6560-8843-3478-60A3-C242C750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Exploratory Data Analysis (EDA)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1AA7B3-BEE6-F855-46ED-23717ABE7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89" y="3190876"/>
            <a:ext cx="10677962" cy="2235412"/>
          </a:xfrm>
        </p:spPr>
        <p:txBody>
          <a:bodyPr anchor="t" anchorCtr="0">
            <a:normAutofit/>
          </a:bodyPr>
          <a:lstStyle/>
          <a:p>
            <a:pPr marL="0" indent="0" algn="ctr">
              <a:buNone/>
            </a:pP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Exploratory Data Analysis (EDA) reveals hidden trends, patterns, and relationships in data.</a:t>
            </a:r>
            <a:br>
              <a:rPr lang="en-US" sz="2000" dirty="0">
                <a:latin typeface="Inter"/>
              </a:rPr>
            </a:b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It helps businesses understand customer behavior, sales performance, and market dynamics.</a:t>
            </a:r>
            <a:br>
              <a:rPr lang="en-US" sz="2000" dirty="0">
                <a:latin typeface="Inter"/>
              </a:rPr>
            </a:b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By transforming raw data into actionable insights, EDA drives informed decision-making.</a:t>
            </a:r>
            <a:br>
              <a:rPr lang="en-US" sz="2000" dirty="0">
                <a:latin typeface="Inter"/>
              </a:rPr>
            </a:b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This process is the foundation for optimizing strategies and achieving growth</a:t>
            </a:r>
          </a:p>
          <a:p>
            <a:pPr marL="0" indent="0">
              <a:buNone/>
            </a:pPr>
            <a:endParaRPr lang="en-US" dirty="0">
              <a:latin typeface="Inter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21A7C3C-4B55-5EA1-E599-817E22D22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38" y="447188"/>
            <a:ext cx="1239061" cy="1164717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7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621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E5C47A-F6B1-8F0F-9CA0-5020C23945D6}"/>
              </a:ext>
            </a:extLst>
          </p:cNvPr>
          <p:cNvSpPr txBox="1"/>
          <p:nvPr/>
        </p:nvSpPr>
        <p:spPr>
          <a:xfrm>
            <a:off x="0" y="-1"/>
            <a:ext cx="1225867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ter"/>
              </a:rPr>
              <a:t>Sales trend over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F4062-59D0-DCC1-5740-144AC896502A}"/>
              </a:ext>
            </a:extLst>
          </p:cNvPr>
          <p:cNvSpPr txBox="1"/>
          <p:nvPr/>
        </p:nvSpPr>
        <p:spPr>
          <a:xfrm>
            <a:off x="295275" y="2696269"/>
            <a:ext cx="4286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Inter"/>
              </a:rPr>
              <a:t>2021:</a:t>
            </a:r>
            <a:r>
              <a:rPr lang="en-US" dirty="0">
                <a:latin typeface="Inter"/>
              </a:rPr>
              <a:t> $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114,560,570.59</a:t>
            </a:r>
            <a:endParaRPr lang="en-US" dirty="0"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Inter"/>
              </a:rPr>
              <a:t>2022:</a:t>
            </a:r>
            <a:r>
              <a:rPr lang="en-US" dirty="0">
                <a:latin typeface="Inter"/>
              </a:rPr>
              <a:t> $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115,436,814.08</a:t>
            </a:r>
            <a:endParaRPr lang="en-US" dirty="0"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Inter"/>
              </a:rPr>
              <a:t>2023:</a:t>
            </a:r>
            <a:r>
              <a:rPr lang="en-US" dirty="0">
                <a:latin typeface="Inter"/>
              </a:rPr>
              <a:t> $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21,508,409.58</a:t>
            </a:r>
            <a:endParaRPr lang="en-US" dirty="0">
              <a:latin typeface="Inter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949E8B6-D02D-A493-8F0A-17556F5A14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864517"/>
              </p:ext>
            </p:extLst>
          </p:nvPr>
        </p:nvGraphicFramePr>
        <p:xfrm>
          <a:off x="3019424" y="3887418"/>
          <a:ext cx="6219825" cy="2672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819A88-BEB2-92A6-5D53-30FE33138B5A}"/>
              </a:ext>
            </a:extLst>
          </p:cNvPr>
          <p:cNvSpPr txBox="1"/>
          <p:nvPr/>
        </p:nvSpPr>
        <p:spPr>
          <a:xfrm>
            <a:off x="114300" y="1086524"/>
            <a:ext cx="5591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ter"/>
              </a:rPr>
              <a:t>To analyze how revenue </a:t>
            </a:r>
            <a:r>
              <a:rPr lang="en-US" b="1" dirty="0">
                <a:latin typeface="Inter"/>
              </a:rPr>
              <a:t>changes over the years</a:t>
            </a:r>
            <a:r>
              <a:rPr lang="en-US" dirty="0">
                <a:latin typeface="Inter"/>
              </a:rPr>
              <a:t> and </a:t>
            </a:r>
            <a:r>
              <a:rPr lang="en-US" b="1" dirty="0">
                <a:latin typeface="Inter"/>
              </a:rPr>
              <a:t>detect trends</a:t>
            </a:r>
            <a:r>
              <a:rPr lang="en-US" dirty="0">
                <a:latin typeface="Inter"/>
              </a:rPr>
              <a:t> in sales.</a:t>
            </a:r>
          </a:p>
          <a:p>
            <a:endParaRPr lang="en-US" dirty="0">
              <a:latin typeface="Inte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8E314-AD9A-E86D-6E28-E0AE50AACD62}"/>
              </a:ext>
            </a:extLst>
          </p:cNvPr>
          <p:cNvSpPr txBox="1"/>
          <p:nvPr/>
        </p:nvSpPr>
        <p:spPr>
          <a:xfrm>
            <a:off x="7924798" y="575919"/>
            <a:ext cx="229552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ter"/>
              </a:rPr>
              <a:t>SQL Query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116F72-B551-BD51-0FF4-164D77002CDE}"/>
              </a:ext>
            </a:extLst>
          </p:cNvPr>
          <p:cNvSpPr txBox="1"/>
          <p:nvPr/>
        </p:nvSpPr>
        <p:spPr>
          <a:xfrm>
            <a:off x="295275" y="575919"/>
            <a:ext cx="229552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ter"/>
              </a:rPr>
              <a:t>Objective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7D274B-D665-B814-CF76-D3785225146A}"/>
              </a:ext>
            </a:extLst>
          </p:cNvPr>
          <p:cNvSpPr txBox="1"/>
          <p:nvPr/>
        </p:nvSpPr>
        <p:spPr>
          <a:xfrm>
            <a:off x="295275" y="2009854"/>
            <a:ext cx="229552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ter"/>
              </a:rPr>
              <a:t>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86A03E-4517-7480-0906-3E5368376BA3}"/>
              </a:ext>
            </a:extLst>
          </p:cNvPr>
          <p:cNvSpPr txBox="1"/>
          <p:nvPr/>
        </p:nvSpPr>
        <p:spPr>
          <a:xfrm>
            <a:off x="6991349" y="1098869"/>
            <a:ext cx="50101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Inter"/>
              </a:rPr>
              <a:t>Select  year</a:t>
            </a:r>
            <a:r>
              <a:rPr lang="en-US" sz="2000" dirty="0">
                <a:latin typeface="Inter"/>
              </a:rPr>
              <a:t>(invoice_date) as </a:t>
            </a:r>
            <a:r>
              <a:rPr lang="en-US" sz="2000" dirty="0">
                <a:solidFill>
                  <a:schemeClr val="accent5"/>
                </a:solidFill>
                <a:latin typeface="Inter"/>
              </a:rPr>
              <a:t>`date` </a:t>
            </a:r>
            <a:r>
              <a:rPr lang="en-US" sz="2000" dirty="0">
                <a:latin typeface="Inter"/>
              </a:rPr>
              <a:t>,</a:t>
            </a:r>
            <a:endParaRPr lang="en-US" sz="2000" dirty="0">
              <a:solidFill>
                <a:schemeClr val="accent5"/>
              </a:solidFill>
              <a:latin typeface="Inter"/>
            </a:endParaRPr>
          </a:p>
          <a:p>
            <a:r>
              <a:rPr lang="en-US" sz="2000" dirty="0">
                <a:solidFill>
                  <a:srgbClr val="92D050"/>
                </a:solidFill>
                <a:latin typeface="Inter"/>
              </a:rPr>
              <a:t>round</a:t>
            </a:r>
            <a:r>
              <a:rPr lang="en-US" sz="2000" dirty="0">
                <a:latin typeface="Inter"/>
              </a:rPr>
              <a:t>(</a:t>
            </a:r>
            <a:r>
              <a:rPr lang="en-US" sz="2000" dirty="0">
                <a:solidFill>
                  <a:srgbClr val="92D050"/>
                </a:solidFill>
                <a:latin typeface="Inter"/>
              </a:rPr>
              <a:t>sum</a:t>
            </a:r>
            <a:r>
              <a:rPr lang="en-US" sz="2000" dirty="0">
                <a:latin typeface="Inter"/>
              </a:rPr>
              <a:t>(quantity*price),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Inter"/>
              </a:rPr>
              <a:t>2</a:t>
            </a:r>
            <a:r>
              <a:rPr lang="en-US" sz="2000" dirty="0">
                <a:latin typeface="Inter"/>
              </a:rPr>
              <a:t>) </a:t>
            </a:r>
            <a:r>
              <a:rPr lang="en-US" sz="2000" dirty="0">
                <a:solidFill>
                  <a:srgbClr val="00B0F0"/>
                </a:solidFill>
                <a:latin typeface="Inter"/>
              </a:rPr>
              <a:t>as</a:t>
            </a:r>
            <a:r>
              <a:rPr lang="en-US" sz="2000" dirty="0">
                <a:latin typeface="Inter"/>
              </a:rPr>
              <a:t> revenue</a:t>
            </a:r>
          </a:p>
          <a:p>
            <a:r>
              <a:rPr lang="en-US" sz="2000" dirty="0">
                <a:solidFill>
                  <a:srgbClr val="00B0F0"/>
                </a:solidFill>
                <a:latin typeface="Inter"/>
              </a:rPr>
              <a:t>from</a:t>
            </a:r>
            <a:r>
              <a:rPr lang="en-US" sz="2000" dirty="0">
                <a:latin typeface="Inter"/>
              </a:rPr>
              <a:t> customer_shopping_3</a:t>
            </a:r>
          </a:p>
          <a:p>
            <a:r>
              <a:rPr lang="en-US" sz="2000" dirty="0">
                <a:solidFill>
                  <a:srgbClr val="00B0F0"/>
                </a:solidFill>
                <a:latin typeface="Inter"/>
              </a:rPr>
              <a:t>group by </a:t>
            </a:r>
            <a:r>
              <a:rPr lang="en-US" sz="2000" dirty="0">
                <a:solidFill>
                  <a:schemeClr val="accent5"/>
                </a:solidFill>
                <a:latin typeface="Inter"/>
              </a:rPr>
              <a:t>`date</a:t>
            </a:r>
            <a:r>
              <a:rPr lang="en-US" sz="2000" dirty="0">
                <a:latin typeface="Inter"/>
              </a:rPr>
              <a:t>`</a:t>
            </a:r>
          </a:p>
          <a:p>
            <a:r>
              <a:rPr lang="en-US" sz="2000" dirty="0">
                <a:solidFill>
                  <a:srgbClr val="00B0F0"/>
                </a:solidFill>
                <a:latin typeface="Inter"/>
              </a:rPr>
              <a:t>order by </a:t>
            </a:r>
            <a:r>
              <a:rPr lang="en-US" sz="2000" dirty="0">
                <a:solidFill>
                  <a:schemeClr val="accent5"/>
                </a:solidFill>
                <a:latin typeface="Inter"/>
              </a:rPr>
              <a:t>`date`</a:t>
            </a:r>
            <a:r>
              <a:rPr lang="en-US" sz="2000" dirty="0">
                <a:latin typeface="Inter"/>
              </a:rPr>
              <a:t>;</a:t>
            </a:r>
            <a:endParaRPr lang="en-US" sz="2000" dirty="0">
              <a:solidFill>
                <a:schemeClr val="accent5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40237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526</TotalTime>
  <Words>1163</Words>
  <Application>Microsoft Office PowerPoint</Application>
  <PresentationFormat>Widescreen</PresentationFormat>
  <Paragraphs>226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Inter</vt:lpstr>
      <vt:lpstr>Palatino Linotype</vt:lpstr>
      <vt:lpstr>Wingdings 2</vt:lpstr>
      <vt:lpstr>Quotable</vt:lpstr>
      <vt:lpstr>Retail Sales Analysis: Customer Behavior &amp; Sales Trends in Shopping Malls</vt:lpstr>
      <vt:lpstr>Agenda</vt:lpstr>
      <vt:lpstr>Content</vt:lpstr>
      <vt:lpstr>Introduction</vt:lpstr>
      <vt:lpstr>Problem Statement </vt:lpstr>
      <vt:lpstr>Data Overview</vt:lpstr>
      <vt:lpstr>Data Cleaning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Actionable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Sahu</dc:creator>
  <cp:lastModifiedBy>Sahil Sahu</cp:lastModifiedBy>
  <cp:revision>2</cp:revision>
  <dcterms:created xsi:type="dcterms:W3CDTF">2025-02-12T07:56:35Z</dcterms:created>
  <dcterms:modified xsi:type="dcterms:W3CDTF">2025-03-20T11:14:57Z</dcterms:modified>
</cp:coreProperties>
</file>