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69" r:id="rId6"/>
    <p:sldId id="265" r:id="rId7"/>
    <p:sldId id="259" r:id="rId8"/>
    <p:sldId id="260" r:id="rId9"/>
    <p:sldId id="262" r:id="rId10"/>
    <p:sldId id="261" r:id="rId11"/>
    <p:sldId id="263" r:id="rId12"/>
    <p:sldId id="271" r:id="rId13"/>
    <p:sldId id="277" r:id="rId14"/>
    <p:sldId id="273" r:id="rId15"/>
    <p:sldId id="264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ng Chikane" initials="VC" lastIdx="2" clrIdx="0">
    <p:extLst>
      <p:ext uri="{19B8F6BF-5375-455C-9EA6-DF929625EA0E}">
        <p15:presenceInfo xmlns:p15="http://schemas.microsoft.com/office/powerpoint/2012/main" userId="Vedang Chika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854"/>
    <a:srgbClr val="D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B3785-3386-4D47-90ED-FD9B26A790E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FA3B8D-C803-4505-A44A-A0FAF5E1797F}">
      <dgm:prSet phldrT="[Text]"/>
      <dgm:spPr/>
      <dgm:t>
        <a:bodyPr/>
        <a:lstStyle/>
        <a:p>
          <a:r>
            <a:rPr lang="en-US" dirty="0"/>
            <a:t>Social Media Platforms</a:t>
          </a:r>
          <a:endParaRPr lang="en-IN" dirty="0"/>
        </a:p>
      </dgm:t>
    </dgm:pt>
    <dgm:pt modelId="{E1BA9E21-8884-4F51-A0B0-911CE38B45E4}" type="parTrans" cxnId="{985FFB23-C4D9-44E0-8734-56F34741CFD1}">
      <dgm:prSet/>
      <dgm:spPr/>
      <dgm:t>
        <a:bodyPr/>
        <a:lstStyle/>
        <a:p>
          <a:endParaRPr lang="en-IN"/>
        </a:p>
      </dgm:t>
    </dgm:pt>
    <dgm:pt modelId="{1F0749AF-90DA-4B74-9F2F-84D254AC5A9E}" type="sibTrans" cxnId="{985FFB23-C4D9-44E0-8734-56F34741CFD1}">
      <dgm:prSet/>
      <dgm:spPr/>
      <dgm:t>
        <a:bodyPr/>
        <a:lstStyle/>
        <a:p>
          <a:endParaRPr lang="en-IN"/>
        </a:p>
      </dgm:t>
    </dgm:pt>
    <dgm:pt modelId="{F2C6C334-C5DC-46A6-994B-18DE9D360CF7}">
      <dgm:prSet phldrT="[Text]"/>
      <dgm:spPr/>
      <dgm:t>
        <a:bodyPr/>
        <a:lstStyle/>
        <a:p>
          <a:r>
            <a:rPr lang="en-US" dirty="0"/>
            <a:t>E-commerce Platforms</a:t>
          </a:r>
          <a:endParaRPr lang="en-IN" dirty="0"/>
        </a:p>
      </dgm:t>
    </dgm:pt>
    <dgm:pt modelId="{F62083D5-8017-406C-8288-8B0B97DC975F}" type="parTrans" cxnId="{D39585F1-2F2F-4715-9888-52CA80E8B43A}">
      <dgm:prSet/>
      <dgm:spPr/>
      <dgm:t>
        <a:bodyPr/>
        <a:lstStyle/>
        <a:p>
          <a:endParaRPr lang="en-IN"/>
        </a:p>
      </dgm:t>
    </dgm:pt>
    <dgm:pt modelId="{0A9A4885-01B5-44A0-A63A-208889B5D146}" type="sibTrans" cxnId="{D39585F1-2F2F-4715-9888-52CA80E8B43A}">
      <dgm:prSet/>
      <dgm:spPr/>
      <dgm:t>
        <a:bodyPr/>
        <a:lstStyle/>
        <a:p>
          <a:endParaRPr lang="en-IN"/>
        </a:p>
      </dgm:t>
    </dgm:pt>
    <dgm:pt modelId="{D0F6946A-09B4-4C53-8B2F-26594D07FF0E}">
      <dgm:prSet phldrT="[Text]"/>
      <dgm:spPr/>
      <dgm:t>
        <a:bodyPr/>
        <a:lstStyle/>
        <a:p>
          <a:r>
            <a:rPr lang="en-US" dirty="0"/>
            <a:t>Online Gaming Communities</a:t>
          </a:r>
          <a:endParaRPr lang="en-IN" dirty="0"/>
        </a:p>
      </dgm:t>
    </dgm:pt>
    <dgm:pt modelId="{B68D5338-0A45-4196-9626-5C0ECF15D078}" type="parTrans" cxnId="{0C9A6061-B9FA-4DC9-8200-E16A9F102F2E}">
      <dgm:prSet/>
      <dgm:spPr/>
      <dgm:t>
        <a:bodyPr/>
        <a:lstStyle/>
        <a:p>
          <a:endParaRPr lang="en-IN"/>
        </a:p>
      </dgm:t>
    </dgm:pt>
    <dgm:pt modelId="{BDFB8C66-CCA9-40FA-910B-57E6822D75C1}" type="sibTrans" cxnId="{0C9A6061-B9FA-4DC9-8200-E16A9F102F2E}">
      <dgm:prSet/>
      <dgm:spPr/>
      <dgm:t>
        <a:bodyPr/>
        <a:lstStyle/>
        <a:p>
          <a:endParaRPr lang="en-IN"/>
        </a:p>
      </dgm:t>
    </dgm:pt>
    <dgm:pt modelId="{14361117-5CC9-4F8D-BAAA-05C644901E4C}">
      <dgm:prSet phldrT="[Text]"/>
      <dgm:spPr/>
      <dgm:t>
        <a:bodyPr/>
        <a:lstStyle/>
        <a:p>
          <a:r>
            <a:rPr lang="en-US" dirty="0"/>
            <a:t>Educational Platforms</a:t>
          </a:r>
          <a:endParaRPr lang="en-IN" dirty="0"/>
        </a:p>
      </dgm:t>
    </dgm:pt>
    <dgm:pt modelId="{0029C7D8-3C4D-4472-800A-E2713F0A11E5}" type="parTrans" cxnId="{4877EB8D-24F4-4A39-A4C5-11ABF01AABCE}">
      <dgm:prSet/>
      <dgm:spPr/>
      <dgm:t>
        <a:bodyPr/>
        <a:lstStyle/>
        <a:p>
          <a:endParaRPr lang="en-IN"/>
        </a:p>
      </dgm:t>
    </dgm:pt>
    <dgm:pt modelId="{B965DE12-5D83-47F9-B136-F9557C9C3458}" type="sibTrans" cxnId="{4877EB8D-24F4-4A39-A4C5-11ABF01AABCE}">
      <dgm:prSet/>
      <dgm:spPr/>
      <dgm:t>
        <a:bodyPr/>
        <a:lstStyle/>
        <a:p>
          <a:endParaRPr lang="en-IN"/>
        </a:p>
      </dgm:t>
    </dgm:pt>
    <dgm:pt modelId="{6CBEB73B-7FC4-4A13-9010-1095B0A86C60}">
      <dgm:prSet phldrT="[Text]"/>
      <dgm:spPr/>
      <dgm:t>
        <a:bodyPr/>
        <a:lstStyle/>
        <a:p>
          <a:r>
            <a:rPr lang="en-US" dirty="0"/>
            <a:t>News Websites and Blogs</a:t>
          </a:r>
          <a:endParaRPr lang="en-IN" dirty="0"/>
        </a:p>
      </dgm:t>
    </dgm:pt>
    <dgm:pt modelId="{3E8EF2B1-E8FE-4CDC-B6EE-053B567841EA}" type="parTrans" cxnId="{803FF47D-0FA5-4115-B417-A185961C2470}">
      <dgm:prSet/>
      <dgm:spPr/>
      <dgm:t>
        <a:bodyPr/>
        <a:lstStyle/>
        <a:p>
          <a:endParaRPr lang="en-IN"/>
        </a:p>
      </dgm:t>
    </dgm:pt>
    <dgm:pt modelId="{C772DC78-3A30-44C0-84C9-7126770F50AF}" type="sibTrans" cxnId="{803FF47D-0FA5-4115-B417-A185961C2470}">
      <dgm:prSet/>
      <dgm:spPr/>
      <dgm:t>
        <a:bodyPr/>
        <a:lstStyle/>
        <a:p>
          <a:endParaRPr lang="en-IN"/>
        </a:p>
      </dgm:t>
    </dgm:pt>
    <dgm:pt modelId="{7C9B1407-F4DF-4165-A762-786B9523B06C}">
      <dgm:prSet/>
      <dgm:spPr/>
      <dgm:t>
        <a:bodyPr/>
        <a:lstStyle/>
        <a:p>
          <a:r>
            <a:rPr lang="en-US" dirty="0"/>
            <a:t>Research and Analysis</a:t>
          </a:r>
          <a:endParaRPr lang="en-IN" dirty="0"/>
        </a:p>
      </dgm:t>
    </dgm:pt>
    <dgm:pt modelId="{28CF6DD1-BA8C-4974-9CAA-C715EBE5A65F}" type="parTrans" cxnId="{FA891D85-E367-44D0-B68C-D1980A75C073}">
      <dgm:prSet/>
      <dgm:spPr/>
      <dgm:t>
        <a:bodyPr/>
        <a:lstStyle/>
        <a:p>
          <a:endParaRPr lang="en-IN"/>
        </a:p>
      </dgm:t>
    </dgm:pt>
    <dgm:pt modelId="{0D6CDC2B-DE27-43E2-9DCC-56BEC764AC3E}" type="sibTrans" cxnId="{FA891D85-E367-44D0-B68C-D1980A75C073}">
      <dgm:prSet/>
      <dgm:spPr/>
      <dgm:t>
        <a:bodyPr/>
        <a:lstStyle/>
        <a:p>
          <a:endParaRPr lang="en-IN"/>
        </a:p>
      </dgm:t>
    </dgm:pt>
    <dgm:pt modelId="{DCBF2D56-1C7E-47EA-96BC-EF5F0E4114F1}" type="pres">
      <dgm:prSet presAssocID="{D80B3785-3386-4D47-90ED-FD9B26A790EF}" presName="diagram" presStyleCnt="0">
        <dgm:presLayoutVars>
          <dgm:dir/>
          <dgm:resizeHandles val="exact"/>
        </dgm:presLayoutVars>
      </dgm:prSet>
      <dgm:spPr/>
    </dgm:pt>
    <dgm:pt modelId="{165B2C2C-7A00-4F1B-B233-FB3F9CD1254D}" type="pres">
      <dgm:prSet presAssocID="{22FA3B8D-C803-4505-A44A-A0FAF5E1797F}" presName="node" presStyleLbl="node1" presStyleIdx="0" presStyleCnt="6">
        <dgm:presLayoutVars>
          <dgm:bulletEnabled val="1"/>
        </dgm:presLayoutVars>
      </dgm:prSet>
      <dgm:spPr/>
    </dgm:pt>
    <dgm:pt modelId="{0064EB75-EF1F-4BD8-9BC3-BDA25632E123}" type="pres">
      <dgm:prSet presAssocID="{1F0749AF-90DA-4B74-9F2F-84D254AC5A9E}" presName="sibTrans" presStyleCnt="0"/>
      <dgm:spPr/>
    </dgm:pt>
    <dgm:pt modelId="{712B4AD5-3875-429B-B73D-E576A27C3398}" type="pres">
      <dgm:prSet presAssocID="{F2C6C334-C5DC-46A6-994B-18DE9D360CF7}" presName="node" presStyleLbl="node1" presStyleIdx="1" presStyleCnt="6">
        <dgm:presLayoutVars>
          <dgm:bulletEnabled val="1"/>
        </dgm:presLayoutVars>
      </dgm:prSet>
      <dgm:spPr/>
    </dgm:pt>
    <dgm:pt modelId="{CCA8A432-4E6D-401F-8F4C-CF10A49823BC}" type="pres">
      <dgm:prSet presAssocID="{0A9A4885-01B5-44A0-A63A-208889B5D146}" presName="sibTrans" presStyleCnt="0"/>
      <dgm:spPr/>
    </dgm:pt>
    <dgm:pt modelId="{86B26936-1A5E-4280-93CF-DC642AE7AD4F}" type="pres">
      <dgm:prSet presAssocID="{D0F6946A-09B4-4C53-8B2F-26594D07FF0E}" presName="node" presStyleLbl="node1" presStyleIdx="2" presStyleCnt="6">
        <dgm:presLayoutVars>
          <dgm:bulletEnabled val="1"/>
        </dgm:presLayoutVars>
      </dgm:prSet>
      <dgm:spPr/>
    </dgm:pt>
    <dgm:pt modelId="{4FB23B98-DB1E-4BC0-AECB-0B4F9E0F8C16}" type="pres">
      <dgm:prSet presAssocID="{BDFB8C66-CCA9-40FA-910B-57E6822D75C1}" presName="sibTrans" presStyleCnt="0"/>
      <dgm:spPr/>
    </dgm:pt>
    <dgm:pt modelId="{774210D7-8679-4E8A-AB9B-9D6C92991F8E}" type="pres">
      <dgm:prSet presAssocID="{14361117-5CC9-4F8D-BAAA-05C644901E4C}" presName="node" presStyleLbl="node1" presStyleIdx="3" presStyleCnt="6">
        <dgm:presLayoutVars>
          <dgm:bulletEnabled val="1"/>
        </dgm:presLayoutVars>
      </dgm:prSet>
      <dgm:spPr/>
    </dgm:pt>
    <dgm:pt modelId="{E664E45E-7F80-46E6-A1DB-AE2620CBFB31}" type="pres">
      <dgm:prSet presAssocID="{B965DE12-5D83-47F9-B136-F9557C9C3458}" presName="sibTrans" presStyleCnt="0"/>
      <dgm:spPr/>
    </dgm:pt>
    <dgm:pt modelId="{7A77FCF9-B705-4349-AC04-42BCB0846F89}" type="pres">
      <dgm:prSet presAssocID="{6CBEB73B-7FC4-4A13-9010-1095B0A86C60}" presName="node" presStyleLbl="node1" presStyleIdx="4" presStyleCnt="6">
        <dgm:presLayoutVars>
          <dgm:bulletEnabled val="1"/>
        </dgm:presLayoutVars>
      </dgm:prSet>
      <dgm:spPr/>
    </dgm:pt>
    <dgm:pt modelId="{FCD34A13-6A57-4EDF-AE20-1D7CCC3988FE}" type="pres">
      <dgm:prSet presAssocID="{C772DC78-3A30-44C0-84C9-7126770F50AF}" presName="sibTrans" presStyleCnt="0"/>
      <dgm:spPr/>
    </dgm:pt>
    <dgm:pt modelId="{8A2B7B7D-2230-4E13-9DBC-8C570669E4D8}" type="pres">
      <dgm:prSet presAssocID="{7C9B1407-F4DF-4165-A762-786B9523B06C}" presName="node" presStyleLbl="node1" presStyleIdx="5" presStyleCnt="6">
        <dgm:presLayoutVars>
          <dgm:bulletEnabled val="1"/>
        </dgm:presLayoutVars>
      </dgm:prSet>
      <dgm:spPr/>
    </dgm:pt>
  </dgm:ptLst>
  <dgm:cxnLst>
    <dgm:cxn modelId="{A340FD13-1E69-4C4D-B06C-3B37C17CE3ED}" type="presOf" srcId="{D0F6946A-09B4-4C53-8B2F-26594D07FF0E}" destId="{86B26936-1A5E-4280-93CF-DC642AE7AD4F}" srcOrd="0" destOrd="0" presId="urn:microsoft.com/office/officeart/2005/8/layout/default"/>
    <dgm:cxn modelId="{985FFB23-C4D9-44E0-8734-56F34741CFD1}" srcId="{D80B3785-3386-4D47-90ED-FD9B26A790EF}" destId="{22FA3B8D-C803-4505-A44A-A0FAF5E1797F}" srcOrd="0" destOrd="0" parTransId="{E1BA9E21-8884-4F51-A0B0-911CE38B45E4}" sibTransId="{1F0749AF-90DA-4B74-9F2F-84D254AC5A9E}"/>
    <dgm:cxn modelId="{06D3753D-6295-42B3-ADB9-2A3DCD1EDBBD}" type="presOf" srcId="{7C9B1407-F4DF-4165-A762-786B9523B06C}" destId="{8A2B7B7D-2230-4E13-9DBC-8C570669E4D8}" srcOrd="0" destOrd="0" presId="urn:microsoft.com/office/officeart/2005/8/layout/default"/>
    <dgm:cxn modelId="{3616545D-CDA3-488E-A669-2DC61759E3DE}" type="presOf" srcId="{F2C6C334-C5DC-46A6-994B-18DE9D360CF7}" destId="{712B4AD5-3875-429B-B73D-E576A27C3398}" srcOrd="0" destOrd="0" presId="urn:microsoft.com/office/officeart/2005/8/layout/default"/>
    <dgm:cxn modelId="{0C9A6061-B9FA-4DC9-8200-E16A9F102F2E}" srcId="{D80B3785-3386-4D47-90ED-FD9B26A790EF}" destId="{D0F6946A-09B4-4C53-8B2F-26594D07FF0E}" srcOrd="2" destOrd="0" parTransId="{B68D5338-0A45-4196-9626-5C0ECF15D078}" sibTransId="{BDFB8C66-CCA9-40FA-910B-57E6822D75C1}"/>
    <dgm:cxn modelId="{C9E0BF52-9C61-475C-ADF4-6627A3258FAE}" type="presOf" srcId="{6CBEB73B-7FC4-4A13-9010-1095B0A86C60}" destId="{7A77FCF9-B705-4349-AC04-42BCB0846F89}" srcOrd="0" destOrd="0" presId="urn:microsoft.com/office/officeart/2005/8/layout/default"/>
    <dgm:cxn modelId="{89D57857-B5A2-42BB-B1BF-59591FBB92F4}" type="presOf" srcId="{22FA3B8D-C803-4505-A44A-A0FAF5E1797F}" destId="{165B2C2C-7A00-4F1B-B233-FB3F9CD1254D}" srcOrd="0" destOrd="0" presId="urn:microsoft.com/office/officeart/2005/8/layout/default"/>
    <dgm:cxn modelId="{803FF47D-0FA5-4115-B417-A185961C2470}" srcId="{D80B3785-3386-4D47-90ED-FD9B26A790EF}" destId="{6CBEB73B-7FC4-4A13-9010-1095B0A86C60}" srcOrd="4" destOrd="0" parTransId="{3E8EF2B1-E8FE-4CDC-B6EE-053B567841EA}" sibTransId="{C772DC78-3A30-44C0-84C9-7126770F50AF}"/>
    <dgm:cxn modelId="{FA891D85-E367-44D0-B68C-D1980A75C073}" srcId="{D80B3785-3386-4D47-90ED-FD9B26A790EF}" destId="{7C9B1407-F4DF-4165-A762-786B9523B06C}" srcOrd="5" destOrd="0" parTransId="{28CF6DD1-BA8C-4974-9CAA-C715EBE5A65F}" sibTransId="{0D6CDC2B-DE27-43E2-9DCC-56BEC764AC3E}"/>
    <dgm:cxn modelId="{A3B0E68A-B2D9-4FE2-8DD2-6826B539ABE3}" type="presOf" srcId="{14361117-5CC9-4F8D-BAAA-05C644901E4C}" destId="{774210D7-8679-4E8A-AB9B-9D6C92991F8E}" srcOrd="0" destOrd="0" presId="urn:microsoft.com/office/officeart/2005/8/layout/default"/>
    <dgm:cxn modelId="{4877EB8D-24F4-4A39-A4C5-11ABF01AABCE}" srcId="{D80B3785-3386-4D47-90ED-FD9B26A790EF}" destId="{14361117-5CC9-4F8D-BAAA-05C644901E4C}" srcOrd="3" destOrd="0" parTransId="{0029C7D8-3C4D-4472-800A-E2713F0A11E5}" sibTransId="{B965DE12-5D83-47F9-B136-F9557C9C3458}"/>
    <dgm:cxn modelId="{880671EE-AEFA-412A-8515-46057A71F8D2}" type="presOf" srcId="{D80B3785-3386-4D47-90ED-FD9B26A790EF}" destId="{DCBF2D56-1C7E-47EA-96BC-EF5F0E4114F1}" srcOrd="0" destOrd="0" presId="urn:microsoft.com/office/officeart/2005/8/layout/default"/>
    <dgm:cxn modelId="{D39585F1-2F2F-4715-9888-52CA80E8B43A}" srcId="{D80B3785-3386-4D47-90ED-FD9B26A790EF}" destId="{F2C6C334-C5DC-46A6-994B-18DE9D360CF7}" srcOrd="1" destOrd="0" parTransId="{F62083D5-8017-406C-8288-8B0B97DC975F}" sibTransId="{0A9A4885-01B5-44A0-A63A-208889B5D146}"/>
    <dgm:cxn modelId="{4177EE31-AF7B-4695-83CF-1AD0230B967A}" type="presParOf" srcId="{DCBF2D56-1C7E-47EA-96BC-EF5F0E4114F1}" destId="{165B2C2C-7A00-4F1B-B233-FB3F9CD1254D}" srcOrd="0" destOrd="0" presId="urn:microsoft.com/office/officeart/2005/8/layout/default"/>
    <dgm:cxn modelId="{8DA7ABED-B555-4507-8881-B3F4926C32A7}" type="presParOf" srcId="{DCBF2D56-1C7E-47EA-96BC-EF5F0E4114F1}" destId="{0064EB75-EF1F-4BD8-9BC3-BDA25632E123}" srcOrd="1" destOrd="0" presId="urn:microsoft.com/office/officeart/2005/8/layout/default"/>
    <dgm:cxn modelId="{A03932D6-5BB0-4F37-8DC8-46470102F65F}" type="presParOf" srcId="{DCBF2D56-1C7E-47EA-96BC-EF5F0E4114F1}" destId="{712B4AD5-3875-429B-B73D-E576A27C3398}" srcOrd="2" destOrd="0" presId="urn:microsoft.com/office/officeart/2005/8/layout/default"/>
    <dgm:cxn modelId="{50C85657-B332-4FC0-8B87-7217FA90E884}" type="presParOf" srcId="{DCBF2D56-1C7E-47EA-96BC-EF5F0E4114F1}" destId="{CCA8A432-4E6D-401F-8F4C-CF10A49823BC}" srcOrd="3" destOrd="0" presId="urn:microsoft.com/office/officeart/2005/8/layout/default"/>
    <dgm:cxn modelId="{91392EF3-E27D-4CD8-95D8-3312ADD93257}" type="presParOf" srcId="{DCBF2D56-1C7E-47EA-96BC-EF5F0E4114F1}" destId="{86B26936-1A5E-4280-93CF-DC642AE7AD4F}" srcOrd="4" destOrd="0" presId="urn:microsoft.com/office/officeart/2005/8/layout/default"/>
    <dgm:cxn modelId="{0218A88E-CFE7-4A01-B1CD-18C9206A624B}" type="presParOf" srcId="{DCBF2D56-1C7E-47EA-96BC-EF5F0E4114F1}" destId="{4FB23B98-DB1E-4BC0-AECB-0B4F9E0F8C16}" srcOrd="5" destOrd="0" presId="urn:microsoft.com/office/officeart/2005/8/layout/default"/>
    <dgm:cxn modelId="{BAD110E4-87C4-46DE-9B6C-0C04D59DB8B9}" type="presParOf" srcId="{DCBF2D56-1C7E-47EA-96BC-EF5F0E4114F1}" destId="{774210D7-8679-4E8A-AB9B-9D6C92991F8E}" srcOrd="6" destOrd="0" presId="urn:microsoft.com/office/officeart/2005/8/layout/default"/>
    <dgm:cxn modelId="{EF08BE4C-C7D6-41B5-974B-0CCEE215AC6D}" type="presParOf" srcId="{DCBF2D56-1C7E-47EA-96BC-EF5F0E4114F1}" destId="{E664E45E-7F80-46E6-A1DB-AE2620CBFB31}" srcOrd="7" destOrd="0" presId="urn:microsoft.com/office/officeart/2005/8/layout/default"/>
    <dgm:cxn modelId="{9038E6BA-6AED-4C04-A2EB-DD587345984E}" type="presParOf" srcId="{DCBF2D56-1C7E-47EA-96BC-EF5F0E4114F1}" destId="{7A77FCF9-B705-4349-AC04-42BCB0846F89}" srcOrd="8" destOrd="0" presId="urn:microsoft.com/office/officeart/2005/8/layout/default"/>
    <dgm:cxn modelId="{6BB878AD-2689-4675-8EAD-A82961B743B6}" type="presParOf" srcId="{DCBF2D56-1C7E-47EA-96BC-EF5F0E4114F1}" destId="{FCD34A13-6A57-4EDF-AE20-1D7CCC3988FE}" srcOrd="9" destOrd="0" presId="urn:microsoft.com/office/officeart/2005/8/layout/default"/>
    <dgm:cxn modelId="{90C7CFCD-A7B3-43E3-B152-8EA6B7223C68}" type="presParOf" srcId="{DCBF2D56-1C7E-47EA-96BC-EF5F0E4114F1}" destId="{8A2B7B7D-2230-4E13-9DBC-8C570669E4D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2C2C-7A00-4F1B-B233-FB3F9CD1254D}">
      <dsp:nvSpPr>
        <dsp:cNvPr id="0" name=""/>
        <dsp:cNvSpPr/>
      </dsp:nvSpPr>
      <dsp:spPr>
        <a:xfrm>
          <a:off x="0" y="563671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 Platforms</a:t>
          </a:r>
          <a:endParaRPr lang="en-IN" sz="2900" kern="1200" dirty="0"/>
        </a:p>
      </dsp:txBody>
      <dsp:txXfrm>
        <a:off x="0" y="563671"/>
        <a:ext cx="2316815" cy="1390089"/>
      </dsp:txXfrm>
    </dsp:sp>
    <dsp:sp modelId="{712B4AD5-3875-429B-B73D-E576A27C3398}">
      <dsp:nvSpPr>
        <dsp:cNvPr id="0" name=""/>
        <dsp:cNvSpPr/>
      </dsp:nvSpPr>
      <dsp:spPr>
        <a:xfrm>
          <a:off x="2548497" y="563671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E-commerce Platforms</a:t>
          </a:r>
          <a:endParaRPr lang="en-IN" sz="2900" kern="1200" dirty="0"/>
        </a:p>
      </dsp:txBody>
      <dsp:txXfrm>
        <a:off x="2548497" y="563671"/>
        <a:ext cx="2316815" cy="1390089"/>
      </dsp:txXfrm>
    </dsp:sp>
    <dsp:sp modelId="{86B26936-1A5E-4280-93CF-DC642AE7AD4F}">
      <dsp:nvSpPr>
        <dsp:cNvPr id="0" name=""/>
        <dsp:cNvSpPr/>
      </dsp:nvSpPr>
      <dsp:spPr>
        <a:xfrm>
          <a:off x="5096995" y="563671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Online Gaming Communities</a:t>
          </a:r>
          <a:endParaRPr lang="en-IN" sz="2900" kern="1200" dirty="0"/>
        </a:p>
      </dsp:txBody>
      <dsp:txXfrm>
        <a:off x="5096995" y="563671"/>
        <a:ext cx="2316815" cy="1390089"/>
      </dsp:txXfrm>
    </dsp:sp>
    <dsp:sp modelId="{774210D7-8679-4E8A-AB9B-9D6C92991F8E}">
      <dsp:nvSpPr>
        <dsp:cNvPr id="0" name=""/>
        <dsp:cNvSpPr/>
      </dsp:nvSpPr>
      <dsp:spPr>
        <a:xfrm>
          <a:off x="0" y="2185442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Educational Platforms</a:t>
          </a:r>
          <a:endParaRPr lang="en-IN" sz="2900" kern="1200" dirty="0"/>
        </a:p>
      </dsp:txBody>
      <dsp:txXfrm>
        <a:off x="0" y="2185442"/>
        <a:ext cx="2316815" cy="1390089"/>
      </dsp:txXfrm>
    </dsp:sp>
    <dsp:sp modelId="{7A77FCF9-B705-4349-AC04-42BCB0846F89}">
      <dsp:nvSpPr>
        <dsp:cNvPr id="0" name=""/>
        <dsp:cNvSpPr/>
      </dsp:nvSpPr>
      <dsp:spPr>
        <a:xfrm>
          <a:off x="2548497" y="2185442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News Websites and Blogs</a:t>
          </a:r>
          <a:endParaRPr lang="en-IN" sz="2900" kern="1200" dirty="0"/>
        </a:p>
      </dsp:txBody>
      <dsp:txXfrm>
        <a:off x="2548497" y="2185442"/>
        <a:ext cx="2316815" cy="1390089"/>
      </dsp:txXfrm>
    </dsp:sp>
    <dsp:sp modelId="{8A2B7B7D-2230-4E13-9DBC-8C570669E4D8}">
      <dsp:nvSpPr>
        <dsp:cNvPr id="0" name=""/>
        <dsp:cNvSpPr/>
      </dsp:nvSpPr>
      <dsp:spPr>
        <a:xfrm>
          <a:off x="5096995" y="2185442"/>
          <a:ext cx="2316815" cy="1390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Research and Analysis</a:t>
          </a:r>
          <a:endParaRPr lang="en-IN" sz="2900" kern="1200" dirty="0"/>
        </a:p>
      </dsp:txBody>
      <dsp:txXfrm>
        <a:off x="5096995" y="2185442"/>
        <a:ext cx="2316815" cy="139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0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3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0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6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32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9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3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6061D-B545-4E0C-BF37-3A90E02D7CE5}" type="datetimeFigureOut">
              <a:rPr lang="en-IN" smtClean="0"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ECCD00-39A8-4A01-843E-8D5F1CD5D0D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jsrem.com/download/toxic-comment-classification/" TargetMode="External"/><Relationship Id="rId2" Type="http://schemas.openxmlformats.org/officeDocument/2006/relationships/hyperlink" Target="https://doi.org/10.1007/s10844-022-00726-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F8E6-871F-6F8C-2065-954C960B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66" y="797185"/>
            <a:ext cx="6021666" cy="795211"/>
          </a:xfrm>
        </p:spPr>
        <p:txBody>
          <a:bodyPr/>
          <a:lstStyle/>
          <a:p>
            <a:pPr algn="ctr"/>
            <a:r>
              <a:rPr lang="en-IN" dirty="0"/>
              <a:t>DICTION DECORUM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2B919-8A66-31CC-1A91-D6341EBE79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58612" y="4973926"/>
            <a:ext cx="6223520" cy="1143000"/>
          </a:xfrm>
        </p:spPr>
        <p:txBody>
          <a:bodyPr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Artificial Intelligence &amp; Data Science,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 Engineering College, Nerul.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H-2024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E4CF2-E0D3-0443-3785-6B5928E6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04047"/>
              </p:ext>
            </p:extLst>
          </p:nvPr>
        </p:nvGraphicFramePr>
        <p:xfrm>
          <a:off x="2952376" y="2164309"/>
          <a:ext cx="62872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067">
                  <a:extLst>
                    <a:ext uri="{9D8B030D-6E8A-4147-A177-3AD203B41FA5}">
                      <a16:colId xmlns:a16="http://schemas.microsoft.com/office/drawing/2014/main" val="3946009718"/>
                    </a:ext>
                  </a:extLst>
                </a:gridCol>
                <a:gridCol w="2873179">
                  <a:extLst>
                    <a:ext uri="{9D8B030D-6E8A-4147-A177-3AD203B41FA5}">
                      <a16:colId xmlns:a16="http://schemas.microsoft.com/office/drawing/2014/main" val="2842757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1.VEDANG TUSHAR CHIKANE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(A34, TU8F2223039)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59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SAHIL KAKASO SASTE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(A28, TU8F2223032)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ARIN VINIT TALAVADEKAR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(A32, TU8F2223036)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7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PRATHAM MANOHAR DABHANE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(A30, TU8F2223034)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393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12B664-7E9E-6981-8129-2F2E3C954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56466"/>
              </p:ext>
            </p:extLst>
          </p:nvPr>
        </p:nvGraphicFramePr>
        <p:xfrm>
          <a:off x="1510551" y="3923238"/>
          <a:ext cx="9170896" cy="518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585448">
                  <a:extLst>
                    <a:ext uri="{9D8B030D-6E8A-4147-A177-3AD203B41FA5}">
                      <a16:colId xmlns:a16="http://schemas.microsoft.com/office/drawing/2014/main" val="3322897557"/>
                    </a:ext>
                  </a:extLst>
                </a:gridCol>
                <a:gridCol w="4585448">
                  <a:extLst>
                    <a:ext uri="{9D8B030D-6E8A-4147-A177-3AD203B41FA5}">
                      <a16:colId xmlns:a16="http://schemas.microsoft.com/office/drawing/2014/main" val="142248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SE                   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A2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049137"/>
                  </a:ext>
                </a:extLst>
              </a:tr>
            </a:tbl>
          </a:graphicData>
        </a:graphic>
      </p:graphicFrame>
      <p:pic>
        <p:nvPicPr>
          <p:cNvPr id="6" name="Google Shape;110;p13" descr="EQUINOX-2020">
            <a:extLst>
              <a:ext uri="{FF2B5EF4-FFF2-40B4-BE49-F238E27FC236}">
                <a16:creationId xmlns:a16="http://schemas.microsoft.com/office/drawing/2014/main" id="{FB65E698-97EB-0C84-2CDF-0612D813FA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3617" y="5073783"/>
            <a:ext cx="1714158" cy="8366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F4281-0482-A434-404C-24E9B08F1704}"/>
              </a:ext>
            </a:extLst>
          </p:cNvPr>
          <p:cNvSpPr txBox="1"/>
          <p:nvPr/>
        </p:nvSpPr>
        <p:spPr>
          <a:xfrm>
            <a:off x="4528456" y="3780087"/>
            <a:ext cx="313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Under the guidance of</a:t>
            </a:r>
          </a:p>
          <a:p>
            <a:endParaRPr lang="en-IN" sz="1200" dirty="0"/>
          </a:p>
          <a:p>
            <a:pPr algn="ctr"/>
            <a:r>
              <a:rPr lang="en-IN" b="1" dirty="0"/>
              <a:t>RENUKA V. CHIMANKARE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53492-ECE4-0F4F-1710-E90ECA75E67A}"/>
              </a:ext>
            </a:extLst>
          </p:cNvPr>
          <p:cNvSpPr txBox="1"/>
          <p:nvPr/>
        </p:nvSpPr>
        <p:spPr>
          <a:xfrm>
            <a:off x="5363740" y="1693000"/>
            <a:ext cx="14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50207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060-432A-E148-3EF5-6A4197D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55B8B1-A135-5001-0ADE-3E251075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73517"/>
              </p:ext>
            </p:extLst>
          </p:nvPr>
        </p:nvGraphicFramePr>
        <p:xfrm>
          <a:off x="757237" y="1811572"/>
          <a:ext cx="10677525" cy="442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25">
                  <a:extLst>
                    <a:ext uri="{9D8B030D-6E8A-4147-A177-3AD203B41FA5}">
                      <a16:colId xmlns:a16="http://schemas.microsoft.com/office/drawing/2014/main" val="1153028500"/>
                    </a:ext>
                  </a:extLst>
                </a:gridCol>
                <a:gridCol w="3589588">
                  <a:extLst>
                    <a:ext uri="{9D8B030D-6E8A-4147-A177-3AD203B41FA5}">
                      <a16:colId xmlns:a16="http://schemas.microsoft.com/office/drawing/2014/main" val="914401290"/>
                    </a:ext>
                  </a:extLst>
                </a:gridCol>
                <a:gridCol w="2135504">
                  <a:extLst>
                    <a:ext uri="{9D8B030D-6E8A-4147-A177-3AD203B41FA5}">
                      <a16:colId xmlns:a16="http://schemas.microsoft.com/office/drawing/2014/main" val="2852954704"/>
                    </a:ext>
                  </a:extLst>
                </a:gridCol>
                <a:gridCol w="2135504">
                  <a:extLst>
                    <a:ext uri="{9D8B030D-6E8A-4147-A177-3AD203B41FA5}">
                      <a16:colId xmlns:a16="http://schemas.microsoft.com/office/drawing/2014/main" val="2495955671"/>
                    </a:ext>
                  </a:extLst>
                </a:gridCol>
                <a:gridCol w="2135504">
                  <a:extLst>
                    <a:ext uri="{9D8B030D-6E8A-4147-A177-3AD203B41FA5}">
                      <a16:colId xmlns:a16="http://schemas.microsoft.com/office/drawing/2014/main" val="603539672"/>
                    </a:ext>
                  </a:extLst>
                </a:gridCol>
              </a:tblGrid>
              <a:tr h="46235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ADDRESSED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73908"/>
                  </a:ext>
                </a:extLst>
              </a:tr>
              <a:tr h="9714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SMOTE on Imbalanced Text Features for Toxic Comments Classification Using RVVC Model [9]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need for effective identification and filtering mechanisms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Vector Voting Classifier (RVVC)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Complexity: RVVC may increase computational load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SMOTE adds complexity and tuning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5892"/>
                  </a:ext>
                </a:extLst>
              </a:tr>
              <a:tr h="71255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Method for Toxic Comment Classification [10]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Moderation Inefficiency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Vector Machines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RNN,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Publication Bias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 Nature of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45505"/>
                  </a:ext>
                </a:extLst>
              </a:tr>
              <a:tr h="10044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TOXIC COMMENT CLASSIFICATION [11]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Rise of Toxicity in Online Platforms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Bi-directional LSTM Model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 Model Architecture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 nature of online discourse.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467302"/>
                  </a:ext>
                </a:extLst>
              </a:tr>
              <a:tr h="8831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 Comment Classification using Deep Learning [12]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communication platforms face the challenge of toxic and abusive comments, which can harm users' emotional and mental well-being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Character-level CNN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Word-level CNN 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Hybrid model (LSTM + CNN)</a:t>
                      </a:r>
                      <a:endParaRPr kumimoji="0" lang="en-I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and training deep learning models can be complex and computationally 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4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2F36-5A20-4565-6D68-F0AD868A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A508B-6F31-C160-EE9C-86EC11A7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6" y="1817914"/>
            <a:ext cx="3811629" cy="4223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7750B-1AA6-BAC5-C28C-F79569A809A4}"/>
              </a:ext>
            </a:extLst>
          </p:cNvPr>
          <p:cNvSpPr txBox="1"/>
          <p:nvPr/>
        </p:nvSpPr>
        <p:spPr>
          <a:xfrm>
            <a:off x="4696691" y="1817914"/>
            <a:ext cx="645898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/>
              <a:t>A support vector machine (SVM) is a machine learning algorithm that uses supervised learning models to solve complex classification.</a:t>
            </a:r>
          </a:p>
          <a:p>
            <a:endParaRPr lang="en-IN" sz="1900" dirty="0"/>
          </a:p>
          <a:p>
            <a:pPr marL="342900" indent="-342900">
              <a:buAutoNum type="arabicPeriod"/>
            </a:pPr>
            <a:r>
              <a:rPr lang="en-IN" sz="1900" b="1" dirty="0"/>
              <a:t>Data Collection &amp; Preprocessing</a:t>
            </a:r>
            <a:r>
              <a:rPr lang="en-IN" sz="1900" dirty="0"/>
              <a:t>: - Gather labelled toxic and non-toxic comments., remove stop words, punctuation, and tokenize.</a:t>
            </a:r>
          </a:p>
          <a:p>
            <a:pPr marL="342900" indent="-342900">
              <a:buAutoNum type="arabicPeriod"/>
            </a:pPr>
            <a:r>
              <a:rPr lang="en-IN" sz="1900" b="1" dirty="0"/>
              <a:t>Feature Extraction:  </a:t>
            </a:r>
            <a:r>
              <a:rPr lang="en-IN" sz="1900" dirty="0"/>
              <a:t>- Convert text to numerical features using TF-IDF or word embeddings</a:t>
            </a:r>
          </a:p>
          <a:p>
            <a:pPr marL="342900" indent="-342900">
              <a:buAutoNum type="arabicPeriod"/>
            </a:pPr>
            <a:r>
              <a:rPr lang="en-IN" sz="1900" b="1" dirty="0"/>
              <a:t>Model Training</a:t>
            </a:r>
            <a:r>
              <a:rPr lang="en-IN" sz="1900" dirty="0"/>
              <a:t>: - Split data into training and testing sets. Train SVM classifier to find the best hyperplane separating classes.</a:t>
            </a:r>
          </a:p>
          <a:p>
            <a:pPr marL="342900" indent="-342900">
              <a:buAutoNum type="arabicPeriod"/>
            </a:pPr>
            <a:r>
              <a:rPr lang="en-IN" sz="1900" b="1" dirty="0"/>
              <a:t>Deployment</a:t>
            </a:r>
            <a:r>
              <a:rPr lang="en-IN" sz="1900" dirty="0"/>
              <a:t>:- Deploy trained SVM model  &amp; monitor performance and consider retraining with new data periodically.</a:t>
            </a:r>
          </a:p>
        </p:txBody>
      </p:sp>
    </p:spTree>
    <p:extLst>
      <p:ext uri="{BB962C8B-B14F-4D97-AF65-F5344CB8AC3E}">
        <p14:creationId xmlns:p14="http://schemas.microsoft.com/office/powerpoint/2010/main" val="233948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64B-15C0-4A67-AD20-676074E3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7897"/>
          </a:xfrm>
        </p:spPr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DAD5-AA45-415B-89E9-FAD2B15F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268"/>
            <a:ext cx="10058400" cy="3890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Hardware and Software requirements:</a:t>
            </a:r>
          </a:p>
          <a:p>
            <a:pPr marL="0" indent="0">
              <a:buNone/>
            </a:pPr>
            <a:endParaRPr lang="en-US" sz="3200" b="1" dirty="0"/>
          </a:p>
          <a:p>
            <a:pPr marL="357188" marR="0" lvl="1" indent="-20478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PYTHON INTERPRETER: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Code is written in Python. </a:t>
            </a:r>
          </a:p>
          <a:p>
            <a:pPr marL="357188" marR="0" lvl="1" indent="-20478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LIBRARIES &amp; TOOLS: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NumPy, Pandas, Scikit-learn, Streamlit, Pickle.</a:t>
            </a:r>
          </a:p>
          <a:p>
            <a:pPr marL="357188" marR="0" lvl="1" indent="-20478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4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2400" i="0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DEVLOPMENT ENVIRONMENT: </a:t>
            </a:r>
            <a:r>
              <a:rPr lang="en-IN" sz="24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VS code, PyCharm.</a:t>
            </a:r>
            <a:endParaRPr lang="en-IN" sz="240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7188" marR="0" lvl="1" indent="-3571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IN" sz="2400" i="0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</a:t>
            </a:r>
            <a:r>
              <a:rPr lang="en-IN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6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8B16F9-A362-4C92-A8C6-319BA0AD3037}"/>
              </a:ext>
            </a:extLst>
          </p:cNvPr>
          <p:cNvSpPr/>
          <p:nvPr/>
        </p:nvSpPr>
        <p:spPr>
          <a:xfrm>
            <a:off x="992058" y="2334357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&amp; Prepare clean dataset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43BCC-7189-4145-9861-D885E5A94B25}"/>
              </a:ext>
            </a:extLst>
          </p:cNvPr>
          <p:cNvSpPr/>
          <p:nvPr/>
        </p:nvSpPr>
        <p:spPr>
          <a:xfrm>
            <a:off x="9256840" y="2377770"/>
            <a:ext cx="1752600" cy="91330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NB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BD0872-9BC0-4C49-AB83-24DA20B3AB59}"/>
              </a:ext>
            </a:extLst>
          </p:cNvPr>
          <p:cNvSpPr/>
          <p:nvPr/>
        </p:nvSpPr>
        <p:spPr>
          <a:xfrm>
            <a:off x="6503383" y="3987312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NB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34E42-F28C-401B-AEED-863F600E2CB1}"/>
              </a:ext>
            </a:extLst>
          </p:cNvPr>
          <p:cNvSpPr/>
          <p:nvPr/>
        </p:nvSpPr>
        <p:spPr>
          <a:xfrm>
            <a:off x="3757253" y="3987312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the Chrome extension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C548C-7393-4491-A76E-0BEA994847DD}"/>
              </a:ext>
            </a:extLst>
          </p:cNvPr>
          <p:cNvSpPr/>
          <p:nvPr/>
        </p:nvSpPr>
        <p:spPr>
          <a:xfrm>
            <a:off x="9249513" y="3979618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on Test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6CC0D2-7D44-47DD-A58D-C66165B24876}"/>
              </a:ext>
            </a:extLst>
          </p:cNvPr>
          <p:cNvSpPr/>
          <p:nvPr/>
        </p:nvSpPr>
        <p:spPr>
          <a:xfrm>
            <a:off x="3698629" y="2353042"/>
            <a:ext cx="1793631" cy="91879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 using TF-IDF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81DBEB-6441-4D04-835D-1BFF29194E84}"/>
              </a:ext>
            </a:extLst>
          </p:cNvPr>
          <p:cNvSpPr/>
          <p:nvPr/>
        </p:nvSpPr>
        <p:spPr>
          <a:xfrm>
            <a:off x="1008183" y="3987312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Chrome Extension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F1D787-1674-4BED-A674-9BE4311DF7E4}"/>
              </a:ext>
            </a:extLst>
          </p:cNvPr>
          <p:cNvSpPr/>
          <p:nvPr/>
        </p:nvSpPr>
        <p:spPr>
          <a:xfrm>
            <a:off x="6529755" y="2333259"/>
            <a:ext cx="1793631" cy="958362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into Train and Test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F33869-1191-4E4D-847F-5E6F0B1E4CC5}"/>
              </a:ext>
            </a:extLst>
          </p:cNvPr>
          <p:cNvSpPr/>
          <p:nvPr/>
        </p:nvSpPr>
        <p:spPr>
          <a:xfrm>
            <a:off x="943702" y="1180371"/>
            <a:ext cx="1890344" cy="78251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088A5-569B-4F3D-BA64-A3F3CB427E6D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1888874" y="1962883"/>
            <a:ext cx="0" cy="37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F4A07B-D4CD-4588-BB18-7E3441D7346A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2785689" y="2812440"/>
            <a:ext cx="912940" cy="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CE2D28-8EF1-4A45-B597-45FEC410F34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492260" y="2812440"/>
            <a:ext cx="103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FD5B3-6F2D-42C0-80D4-A8BC278A10A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323386" y="2812440"/>
            <a:ext cx="97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F29D61-CF90-4B3E-8CDB-848C09AA0C2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0133140" y="3291071"/>
            <a:ext cx="13189" cy="6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FCB10-0051-4B01-BCE6-8CA0BD68C8C0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8297014" y="4458799"/>
            <a:ext cx="952499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1A5B12-82F3-4950-9418-DF29BEFF9B1D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5550884" y="4466493"/>
            <a:ext cx="952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7813B7-1412-4DDF-A64C-49999ACBA74E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801814" y="4466493"/>
            <a:ext cx="95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D6E4169-CA8D-42D3-9238-DD0DDC34461C}"/>
              </a:ext>
            </a:extLst>
          </p:cNvPr>
          <p:cNvSpPr/>
          <p:nvPr/>
        </p:nvSpPr>
        <p:spPr>
          <a:xfrm>
            <a:off x="1008183" y="5312750"/>
            <a:ext cx="1793631" cy="72975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88ECAE-B2A9-4FBB-8376-C56E2E3794E5}"/>
              </a:ext>
            </a:extLst>
          </p:cNvPr>
          <p:cNvCxnSpPr>
            <a:stCxn id="11" idx="2"/>
            <a:endCxn id="41" idx="0"/>
          </p:cNvCxnSpPr>
          <p:nvPr/>
        </p:nvCxnSpPr>
        <p:spPr>
          <a:xfrm>
            <a:off x="1904999" y="4945674"/>
            <a:ext cx="0" cy="36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61E8AC1-DC6E-49F6-81B1-9830AD98E3B6}"/>
              </a:ext>
            </a:extLst>
          </p:cNvPr>
          <p:cNvSpPr txBox="1"/>
          <p:nvPr/>
        </p:nvSpPr>
        <p:spPr>
          <a:xfrm>
            <a:off x="4010764" y="268118"/>
            <a:ext cx="308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259324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93DB-839F-4F80-B261-E60EDB38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FD9A-A423-4346-9EB3-748142F7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526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9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B33-D58E-FBD2-59FE-79A66E7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C02E-9C45-85D6-D948-D55ED7F8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literature survey highlights various NLP techniques for identifying toxic comments, with SVM emerging as a promising approach due to its efficiency and effectiveness. </a:t>
            </a:r>
          </a:p>
          <a:p>
            <a:r>
              <a:rPr lang="en-US" dirty="0"/>
              <a:t>The proposed algorithm integrates SVM with NLP methods to develop a robust framework for toxic comment classification, aiming to enhance content moderation on online platforms and foster healthier discussions.</a:t>
            </a:r>
          </a:p>
          <a:p>
            <a:r>
              <a:rPr lang="en-US" dirty="0"/>
              <a:t> Future research could focus on refining the algorithm, exploring its performance across diverse datasets and languages, and extending its application beyond toxicity 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00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12F0-E974-C94C-459B-56B27813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F941-673B-443F-57A4-58EE2D46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09342"/>
          </a:xfrm>
        </p:spPr>
        <p:txBody>
          <a:bodyPr>
            <a:noAutofit/>
          </a:bodyPr>
          <a:lstStyle/>
          <a:p>
            <a:r>
              <a:rPr lang="en-IN" sz="900" dirty="0"/>
              <a:t>1. V. </a:t>
            </a:r>
            <a:r>
              <a:rPr lang="en-IN" sz="900" dirty="0" err="1"/>
              <a:t>Rupapara</a:t>
            </a:r>
            <a:r>
              <a:rPr lang="en-IN" sz="900" dirty="0"/>
              <a:t>, F. Rustam, H. F. Shahzad, A. Mehmood, I. Ashraf and G. S. Choi, "Impact of SMOTE on Imbalanced Text Features for Toxic Comments Classification Using RVVC Model," in IEEE Access, vol. 9, pp. 78621-78634, 2021, </a:t>
            </a:r>
            <a:r>
              <a:rPr lang="en-IN" sz="900" dirty="0" err="1"/>
              <a:t>doi</a:t>
            </a:r>
            <a:r>
              <a:rPr lang="en-IN" sz="900" dirty="0"/>
              <a:t>: 10.1109/ACCESS.2021.3083638</a:t>
            </a:r>
          </a:p>
          <a:p>
            <a:r>
              <a:rPr lang="en-IN" sz="900" dirty="0"/>
              <a:t>2. </a:t>
            </a:r>
            <a:r>
              <a:rPr lang="en-IN" sz="900" dirty="0">
                <a:effectLst/>
              </a:rPr>
              <a:t>Acta Universitatis </a:t>
            </a:r>
            <a:r>
              <a:rPr lang="en-IN" sz="900" dirty="0" err="1">
                <a:effectLst/>
              </a:rPr>
              <a:t>Sapientiae</a:t>
            </a:r>
            <a:r>
              <a:rPr lang="en-IN" sz="900" dirty="0">
                <a:effectLst/>
              </a:rPr>
              <a:t>, Informatica. (n.d.). </a:t>
            </a:r>
            <a:r>
              <a:rPr lang="en-IN" sz="900" dirty="0" err="1">
                <a:effectLst/>
              </a:rPr>
              <a:t>Sciendo</a:t>
            </a:r>
            <a:r>
              <a:rPr lang="en-IN" sz="900" dirty="0">
                <a:effectLst/>
              </a:rPr>
              <a:t>. https://sciendo.com/issue/AUSI/12/2</a:t>
            </a:r>
          </a:p>
          <a:p>
            <a:r>
              <a:rPr lang="en-IN" sz="900" dirty="0"/>
              <a:t>3. </a:t>
            </a:r>
            <a:r>
              <a:rPr lang="en-IN" sz="900" dirty="0" err="1"/>
              <a:t>Nelatoori</a:t>
            </a:r>
            <a:r>
              <a:rPr lang="en-IN" sz="900" dirty="0"/>
              <a:t>, K.B., </a:t>
            </a:r>
            <a:r>
              <a:rPr lang="en-IN" sz="900" dirty="0" err="1"/>
              <a:t>Kommanti</a:t>
            </a:r>
            <a:r>
              <a:rPr lang="en-IN" sz="900" dirty="0"/>
              <a:t>, H.B. Multi-task learning for toxic comment classification and rationale extraction. J </a:t>
            </a:r>
            <a:r>
              <a:rPr lang="en-IN" sz="900" dirty="0" err="1"/>
              <a:t>Intell</a:t>
            </a:r>
            <a:r>
              <a:rPr lang="en-IN" sz="900" dirty="0"/>
              <a:t> Inf </a:t>
            </a:r>
            <a:r>
              <a:rPr lang="en-IN" sz="900" dirty="0" err="1"/>
              <a:t>Syst</a:t>
            </a:r>
            <a:r>
              <a:rPr lang="en-IN" sz="900" dirty="0"/>
              <a:t> 60, 495–519 (2023). </a:t>
            </a:r>
            <a:r>
              <a:rPr lang="en-IN" sz="900" dirty="0">
                <a:hlinkClick r:id="rId2"/>
              </a:rPr>
              <a:t>https://doi.org/10.1007/s10844-022-00726-4</a:t>
            </a:r>
            <a:endParaRPr lang="en-IN" sz="900" dirty="0"/>
          </a:p>
          <a:p>
            <a:r>
              <a:rPr lang="en-IN" sz="900" dirty="0"/>
              <a:t>4. </a:t>
            </a:r>
            <a:r>
              <a:rPr lang="en-IN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Zaheri</a:t>
            </a:r>
            <a:r>
              <a:rPr lang="en-IN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Sara; </a:t>
            </a:r>
            <a:r>
              <a:rPr lang="en-IN" sz="9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Leath</a:t>
            </a:r>
            <a:r>
              <a:rPr lang="en-IN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Jeff; and Stroud, David (2020) "Toxic Comment Classification," </a:t>
            </a:r>
            <a:r>
              <a:rPr lang="en-IN" sz="9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SMU Data Science Review</a:t>
            </a:r>
            <a:r>
              <a:rPr lang="en-IN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Vol. 3: No. 1, Article 13.</a:t>
            </a:r>
            <a:br>
              <a:rPr lang="en-IN" sz="900" dirty="0"/>
            </a:br>
            <a:r>
              <a:rPr lang="en-IN" sz="9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Available at: https://scholar.smu.edu/datasciencereview/vol3/iss1/13</a:t>
            </a:r>
            <a:endParaRPr lang="en-IN" sz="900" dirty="0"/>
          </a:p>
          <a:p>
            <a:r>
              <a:rPr lang="en-IN" sz="900" dirty="0"/>
              <a:t>5.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IndoSpace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Publications. (2023, May 24). TOXIC COMMENT CLASSIFICATION - IJSREM. IJSREM. </a:t>
            </a:r>
            <a:r>
              <a:rPr lang="en-IN" sz="900" dirty="0">
                <a:effectLst/>
                <a:latin typeface="Times New Roman" panose="02020603050405020304" pitchFamily="18" charset="0"/>
                <a:hlinkClick r:id="rId3"/>
              </a:rPr>
              <a:t>https://ijsrem.com/download/toxic-comment-classification/</a:t>
            </a:r>
            <a:endParaRPr lang="en-IN" sz="900" dirty="0">
              <a:effectLst/>
              <a:latin typeface="Times New Roman" panose="02020603050405020304" pitchFamily="18" charset="0"/>
            </a:endParaRPr>
          </a:p>
          <a:p>
            <a:r>
              <a:rPr lang="en-IN" sz="900" dirty="0">
                <a:latin typeface="Times New Roman" panose="02020603050405020304" pitchFamily="18" charset="0"/>
              </a:rPr>
              <a:t>6.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Carta, S., </a:t>
            </a:r>
            <a:r>
              <a:rPr lang="en-US" sz="900" dirty="0" err="1">
                <a:effectLst/>
                <a:latin typeface="Times New Roman" panose="02020603050405020304" pitchFamily="18" charset="0"/>
              </a:rPr>
              <a:t>Corriga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, A., </a:t>
            </a:r>
            <a:r>
              <a:rPr lang="en-US" sz="900" dirty="0" err="1">
                <a:effectLst/>
                <a:latin typeface="Times New Roman" panose="02020603050405020304" pitchFamily="18" charset="0"/>
              </a:rPr>
              <a:t>Mulas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, R., &amp; Saia, R. (2019). A supervised multi-class multi-label word embeddings approach for toxic comment classification. </a:t>
            </a:r>
            <a:r>
              <a:rPr lang="en-US" sz="900" i="1" dirty="0">
                <a:effectLst/>
                <a:latin typeface="Times New Roman" panose="02020603050405020304" pitchFamily="18" charset="0"/>
              </a:rPr>
              <a:t>ResearchGate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. https://doi.org/10.13140/RG.2.2.10374.11847</a:t>
            </a:r>
          </a:p>
          <a:p>
            <a:r>
              <a:rPr lang="en-IN" sz="900" dirty="0">
                <a:effectLst/>
                <a:latin typeface="Times New Roman" panose="02020603050405020304" pitchFamily="18" charset="0"/>
              </a:rPr>
              <a:t>7. Monika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Dandotiya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,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Dr.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Rajni Ranjan Singh Makwana, Nidhi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Dandotiya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, "An Intense Study of Machine Learning Research Approach to Identify Toxic Comments", International Journal of Scientific Research in Computer Science, Engineering and Information Technology (IJSRCSEIT), ISSN : 2456-3307, Volume 8, Issue 4, pp.71-81, July-August-2022.</a:t>
            </a:r>
          </a:p>
          <a:p>
            <a:r>
              <a:rPr lang="en-IN" sz="900" dirty="0"/>
              <a:t>8. </a:t>
            </a:r>
            <a:r>
              <a:rPr lang="en-IN" sz="900" dirty="0" err="1"/>
              <a:t>Nelatoori</a:t>
            </a:r>
            <a:r>
              <a:rPr lang="en-IN" sz="900" dirty="0"/>
              <a:t>, K.B., </a:t>
            </a:r>
            <a:r>
              <a:rPr lang="en-IN" sz="900" dirty="0" err="1"/>
              <a:t>Kommanti</a:t>
            </a:r>
            <a:r>
              <a:rPr lang="en-IN" sz="900" dirty="0"/>
              <a:t>, H.B. Multi-task learning for toxic comment classification and rationale extraction. J </a:t>
            </a:r>
            <a:r>
              <a:rPr lang="en-IN" sz="900" dirty="0" err="1"/>
              <a:t>Intell</a:t>
            </a:r>
            <a:r>
              <a:rPr lang="en-IN" sz="900" dirty="0"/>
              <a:t> Inf </a:t>
            </a:r>
            <a:r>
              <a:rPr lang="en-IN" sz="900" dirty="0" err="1"/>
              <a:t>Syst</a:t>
            </a:r>
            <a:r>
              <a:rPr lang="en-IN" sz="900" dirty="0"/>
              <a:t> 60, 495–519 (2023). </a:t>
            </a:r>
            <a:r>
              <a:rPr lang="en-IN" sz="900" dirty="0">
                <a:hlinkClick r:id="rId2"/>
              </a:rPr>
              <a:t>https://doi.org/10.1007/s10844-022-00726-4</a:t>
            </a:r>
            <a:endParaRPr lang="en-IN" sz="900" dirty="0"/>
          </a:p>
          <a:p>
            <a:r>
              <a:rPr lang="en-IN" sz="900" dirty="0"/>
              <a:t>9.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Monika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Dandotiya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,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Dr.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 Rajni Ranjan Singh Makwana, Nidhi </a:t>
            </a:r>
            <a:r>
              <a:rPr lang="en-IN" sz="900" dirty="0" err="1">
                <a:effectLst/>
                <a:latin typeface="Times New Roman" panose="02020603050405020304" pitchFamily="18" charset="0"/>
              </a:rPr>
              <a:t>Dandotiya</a:t>
            </a:r>
            <a:r>
              <a:rPr lang="en-IN" sz="900" dirty="0">
                <a:effectLst/>
                <a:latin typeface="Times New Roman" panose="02020603050405020304" pitchFamily="18" charset="0"/>
              </a:rPr>
              <a:t>, "An Intense Study of Machine Learning Research Approach to Identify Toxic Comments", International Journal of Scientific Research in Computer Science, Engineering and Information Technology (IJSRCSEIT), ISSN : 2456-3307, Volume 8, Issue 4, pp.71-81, July-August-2022</a:t>
            </a:r>
          </a:p>
          <a:p>
            <a:r>
              <a:rPr lang="en-IN" sz="900" dirty="0"/>
              <a:t>10. V. </a:t>
            </a:r>
            <a:r>
              <a:rPr lang="en-IN" sz="900" dirty="0" err="1"/>
              <a:t>Rupapara</a:t>
            </a:r>
            <a:r>
              <a:rPr lang="en-IN" sz="900" dirty="0"/>
              <a:t>, F. Rustam, H. F. Shahzad, A. Mehmood, I. Ashraf and G. S. Choi, "Impact of SMOTE on Imbalanced Text Features for Toxic Comments Classification Using RVVC Model," in IEEE Access, vol. 9, pp. 78621-78634, 2021, </a:t>
            </a:r>
            <a:r>
              <a:rPr lang="en-IN" sz="900" dirty="0" err="1"/>
              <a:t>doi</a:t>
            </a:r>
            <a:r>
              <a:rPr lang="en-IN" sz="900" dirty="0"/>
              <a:t>: 10.1109/ACCESS.2021.3083638</a:t>
            </a:r>
          </a:p>
          <a:p>
            <a:pPr marL="0" indent="0">
              <a:buNone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31417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527DE-F169-B077-D9B8-6B2D916F604B}"/>
              </a:ext>
            </a:extLst>
          </p:cNvPr>
          <p:cNvSpPr txBox="1"/>
          <p:nvPr/>
        </p:nvSpPr>
        <p:spPr>
          <a:xfrm>
            <a:off x="2465614" y="2004221"/>
            <a:ext cx="7092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811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8C34-F325-F3CD-BDD1-84D314BB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pPr algn="ctr"/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D7B6-6B00-6190-4909-31746878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005" y="1980204"/>
            <a:ext cx="9785718" cy="4023360"/>
          </a:xfrm>
          <a:solidFill>
            <a:schemeClr val="bg1"/>
          </a:solidFill>
          <a:ln>
            <a:noFill/>
            <a:prstDash val="sysDot"/>
          </a:ln>
        </p:spPr>
        <p:txBody>
          <a:bodyPr>
            <a:normAutofit/>
          </a:bodyPr>
          <a:lstStyle/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Introduction 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Problem Statement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Aim &amp; Objectives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Literature Survey 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Proposed Methodology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Design and Implementation</a:t>
            </a:r>
          </a:p>
          <a:p>
            <a:pPr marL="1351460" lvl="5" indent="-342900">
              <a:buClrTx/>
              <a:buSzPct val="101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Hardware and Software requirements</a:t>
            </a:r>
          </a:p>
          <a:p>
            <a:pPr marL="1351460" lvl="5" indent="-342900">
              <a:buClrTx/>
              <a:buSzPct val="1010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Flow of Project        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Results, Analysis &amp; Discussion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Conclusion and Future work</a:t>
            </a:r>
          </a:p>
          <a:p>
            <a:pPr marL="761238" lvl="2" indent="-285750">
              <a:buClrTx/>
              <a:buSzPct val="101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References </a:t>
            </a:r>
          </a:p>
          <a:p>
            <a:pPr marL="1058418" lvl="3" indent="-400050">
              <a:buClrTx/>
              <a:buSzPct val="101000"/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F1A4-C192-CAC1-BAC9-A8A2153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199D-4F51-BBBD-E5E5-FFB74D53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2900" b="1" dirty="0"/>
              <a:t>Background: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 the digital age, online platforms have become an integral part of communication, enabling people to express their thoughts and opinions on a wide range of topics.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However, this freedom of expression has also given rise to the issue of toxic comments, which can be harmful, offensive, or abusive.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Identifying and mitigating toxic comments is crucial for maintaining a healthy online environment and fostering constructive conversations.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2900" b="1" dirty="0"/>
              <a:t>Scope: 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Model Deployment: </a:t>
            </a:r>
            <a:r>
              <a:rPr lang="en-US" sz="2300" dirty="0"/>
              <a:t>Deploy the trained model into a usable application or platform, such as a web-based tool or API, for real-time toxic comment detection. 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Integration and Testing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300" dirty="0"/>
              <a:t> Integrate the toxic comments analyzer into relevant platforms or systems, and conduct thorough testing to ensure its functionality and reliability in different scenarios.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Monitoring and Maintenance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300" dirty="0"/>
              <a:t>Implement mechanisms for monitoring the performance of the analyzer in production, collecting feedback from users, and periodically updating the model to adapt to evolving patterns of toxic behavior.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9775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8DC5-EDE9-0A11-39B4-E975E876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86B2-A80D-83AA-9577-06047A54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/>
              <a:t>APPLICATIONS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0B802F-0CC4-FCCC-C7FF-2996A7A3F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44634"/>
              </p:ext>
            </p:extLst>
          </p:nvPr>
        </p:nvGraphicFramePr>
        <p:xfrm>
          <a:off x="2419574" y="2088628"/>
          <a:ext cx="7413811" cy="413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3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DC5-2C06-8164-D789-B499009B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E574-1FEF-D27F-489A-F578376A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92209" cy="430042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WHY DICTION DECORUM ?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Maintaining Civil Discourse: </a:t>
            </a:r>
            <a:r>
              <a:rPr lang="en-US" dirty="0">
                <a:solidFill>
                  <a:schemeClr val="tx1"/>
                </a:solidFill>
              </a:rPr>
              <a:t>Toxic comments can derail conversations and lead to unproductive debates or conflicts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Protecting Brand Reputation: </a:t>
            </a:r>
            <a:r>
              <a:rPr lang="en-US" dirty="0"/>
              <a:t>Online platforms, especially those with public-facing communities or us.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Reducing Online Bullying: </a:t>
            </a:r>
            <a:r>
              <a:rPr lang="en-US" dirty="0"/>
              <a:t>Cyberbullying is a pervasive issue on social media and other online platform er-generated content, need to protect their brand reputation</a:t>
            </a:r>
          </a:p>
          <a:p>
            <a:pPr algn="ctr"/>
            <a:r>
              <a:rPr lang="en-US" sz="2400" b="1" dirty="0"/>
              <a:t>Motivation: </a:t>
            </a:r>
          </a:p>
          <a:p>
            <a:r>
              <a:rPr lang="en-US" dirty="0"/>
              <a:t>To develop a system that can automatically identify and flag toxic or abusive comments in online discussions. This serves several purposes, including fostering healthier online communities, reducing harm and toxicity.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82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F1A4-C192-CAC1-BAC9-A8A2153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199D-4F51-BBBD-E5E5-FFB74D53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2400" b="1" dirty="0"/>
              <a:t>Problem</a:t>
            </a:r>
            <a:r>
              <a:rPr lang="en-US" b="1" dirty="0"/>
              <a:t>: </a:t>
            </a:r>
          </a:p>
          <a:p>
            <a:pPr algn="ctr"/>
            <a:r>
              <a:rPr lang="en-US" dirty="0"/>
              <a:t> Toxic comments are difficult to identify and manage due to their varied forms and sheer volume. </a:t>
            </a:r>
          </a:p>
          <a:p>
            <a:r>
              <a:rPr lang="en-US" dirty="0"/>
              <a:t>  Relying solely on human moderators is impractical.</a:t>
            </a:r>
          </a:p>
          <a:p>
            <a:pPr algn="ctr"/>
            <a:r>
              <a:rPr lang="en-US" sz="2400" b="1" dirty="0"/>
              <a:t>Possible Solution</a:t>
            </a:r>
            <a:r>
              <a:rPr lang="en-US" sz="2400" dirty="0"/>
              <a:t>: 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dirty="0"/>
              <a:t>Use Natural Language Processing (NLP) to analyze comments and classify them as toxic or non-toxic.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dirty="0"/>
              <a:t>Extract relevant features from text to improve analysis accuracy.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dirty="0"/>
              <a:t>Implement user feedback mechanisms for continuous model improvement.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dirty="0"/>
              <a:t>Integrate the detector into online platforms for easy access.</a:t>
            </a:r>
          </a:p>
          <a:p>
            <a:pPr marL="749808" lvl="1" indent="-457200">
              <a:buClrTx/>
              <a:buFont typeface="+mj-lt"/>
              <a:buAutoNum type="arabicPeriod"/>
            </a:pPr>
            <a:r>
              <a:rPr lang="en-US" dirty="0"/>
              <a:t>Ensure the model is fair and unbiased across different groups.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0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A9F9-F786-C8FE-A37D-02C62B5C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5825"/>
            <a:ext cx="10058400" cy="851535"/>
          </a:xfrm>
        </p:spPr>
        <p:txBody>
          <a:bodyPr/>
          <a:lstStyle/>
          <a:p>
            <a:r>
              <a:rPr lang="en-IN" dirty="0"/>
              <a:t>AIM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3A45-00C3-0861-2495-60B7C151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sz="2400" b="1" dirty="0"/>
              <a:t>Aim</a:t>
            </a:r>
            <a:r>
              <a:rPr lang="en-IN" b="1" dirty="0"/>
              <a:t>:  </a:t>
            </a:r>
            <a:r>
              <a:rPr lang="en-IN" sz="2400" dirty="0"/>
              <a:t>T</a:t>
            </a:r>
            <a:r>
              <a:rPr lang="en-US" sz="2400" dirty="0"/>
              <a:t>o develop algorithms that can accurately identify and categorize toxic or harmful content in online comments.</a:t>
            </a:r>
          </a:p>
          <a:p>
            <a:pPr algn="ctr"/>
            <a:endParaRPr lang="en-US" dirty="0"/>
          </a:p>
          <a:p>
            <a:r>
              <a:rPr lang="en-US" sz="2400" b="1" dirty="0"/>
              <a:t>Objectives</a:t>
            </a:r>
            <a:r>
              <a:rPr lang="en-US" sz="2200" b="1" dirty="0"/>
              <a:t>:</a:t>
            </a:r>
          </a:p>
          <a:p>
            <a:r>
              <a:rPr lang="en-US" b="1" dirty="0"/>
              <a:t> 1. Identifying Toxicity: </a:t>
            </a:r>
            <a:r>
              <a:rPr lang="en-US" dirty="0"/>
              <a:t>Detecting and categorizing comments that contain offensive,  abusive, or harmful language.</a:t>
            </a:r>
          </a:p>
          <a:p>
            <a:r>
              <a:rPr lang="en-US" b="1" dirty="0"/>
              <a:t>2. User Safety: </a:t>
            </a:r>
            <a:r>
              <a:rPr lang="en-US" dirty="0"/>
              <a:t>Enhancing user experience by creating a safer online environment and reducing exposure to harmful content.</a:t>
            </a:r>
          </a:p>
          <a:p>
            <a:r>
              <a:rPr lang="en-US" b="1" dirty="0"/>
              <a:t>3. Integration with Existing Systems: </a:t>
            </a:r>
            <a:r>
              <a:rPr lang="en-US" dirty="0"/>
              <a:t>Ensure seamless integration with existing moderation tools or platforms to simplify the implementation.</a:t>
            </a:r>
          </a:p>
          <a:p>
            <a:r>
              <a:rPr lang="en-US" b="1" dirty="0"/>
              <a:t>4. Simple Model Architecture</a:t>
            </a:r>
            <a:r>
              <a:rPr lang="en-US" dirty="0"/>
              <a:t>: To opt for a straightforward machine learning model architecture, making it easy to understand and implement for those with limited expertise in machine learning.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543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060-432A-E148-3EF5-6A4197D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55B8B1-A135-5001-0ADE-3E251075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652916"/>
              </p:ext>
            </p:extLst>
          </p:nvPr>
        </p:nvGraphicFramePr>
        <p:xfrm>
          <a:off x="746760" y="1844040"/>
          <a:ext cx="10835639" cy="445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1153028500"/>
                    </a:ext>
                  </a:extLst>
                </a:gridCol>
                <a:gridCol w="3642743">
                  <a:extLst>
                    <a:ext uri="{9D8B030D-6E8A-4147-A177-3AD203B41FA5}">
                      <a16:colId xmlns:a16="http://schemas.microsoft.com/office/drawing/2014/main" val="914401290"/>
                    </a:ext>
                  </a:extLst>
                </a:gridCol>
                <a:gridCol w="2167127">
                  <a:extLst>
                    <a:ext uri="{9D8B030D-6E8A-4147-A177-3AD203B41FA5}">
                      <a16:colId xmlns:a16="http://schemas.microsoft.com/office/drawing/2014/main" val="2852954704"/>
                    </a:ext>
                  </a:extLst>
                </a:gridCol>
                <a:gridCol w="2167127">
                  <a:extLst>
                    <a:ext uri="{9D8B030D-6E8A-4147-A177-3AD203B41FA5}">
                      <a16:colId xmlns:a16="http://schemas.microsoft.com/office/drawing/2014/main" val="2495955671"/>
                    </a:ext>
                  </a:extLst>
                </a:gridCol>
                <a:gridCol w="2167127">
                  <a:extLst>
                    <a:ext uri="{9D8B030D-6E8A-4147-A177-3AD203B41FA5}">
                      <a16:colId xmlns:a16="http://schemas.microsoft.com/office/drawing/2014/main" val="603539672"/>
                    </a:ext>
                  </a:extLst>
                </a:gridCol>
              </a:tblGrid>
              <a:tr h="50597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ADDRESSED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73908"/>
                  </a:ext>
                </a:extLst>
              </a:tr>
              <a:tr h="10600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of social media Toxic comments using Machine learning models [1]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Conversational toxicity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 (MLP)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Short Term Memory Networks (LSTM)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subjective nature of toxicity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Cultural and contextual differences in language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5892"/>
                  </a:ext>
                </a:extLst>
              </a:tr>
              <a:tr h="12000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methods for toxic comment classification: a systematic review [2]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of  toxic comments on various online platforms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Vector Machines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Ensemble methods (Random Forest, Gradient Boosting)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RNN,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significant time and effort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are limited by the quality &amp; scope of the underlying literature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45505"/>
                  </a:ext>
                </a:extLst>
              </a:tr>
              <a:tr h="104004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Toxic Comment Classification [3]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Automatically identifying and classifying toxic comments in online discussions, social media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Vector Machines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forests or Neural Networks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subjective nature of toxicity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 nature of online discourse.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467302"/>
                  </a:ext>
                </a:extLst>
              </a:tr>
              <a:tr h="62503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and Classifying Toxic Comments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of  toxic comments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Perceptron (MLP)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Short Term Memory Networks (LSTM)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Cultural and contextual differences in language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4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060-432A-E148-3EF5-6A4197D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55B8B1-A135-5001-0ADE-3E251075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03796"/>
              </p:ext>
            </p:extLst>
          </p:nvPr>
        </p:nvGraphicFramePr>
        <p:xfrm>
          <a:off x="708660" y="1737360"/>
          <a:ext cx="10945459" cy="490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24">
                  <a:extLst>
                    <a:ext uri="{9D8B030D-6E8A-4147-A177-3AD203B41FA5}">
                      <a16:colId xmlns:a16="http://schemas.microsoft.com/office/drawing/2014/main" val="1153028500"/>
                    </a:ext>
                  </a:extLst>
                </a:gridCol>
                <a:gridCol w="3679662">
                  <a:extLst>
                    <a:ext uri="{9D8B030D-6E8A-4147-A177-3AD203B41FA5}">
                      <a16:colId xmlns:a16="http://schemas.microsoft.com/office/drawing/2014/main" val="914401290"/>
                    </a:ext>
                  </a:extLst>
                </a:gridCol>
                <a:gridCol w="2189091">
                  <a:extLst>
                    <a:ext uri="{9D8B030D-6E8A-4147-A177-3AD203B41FA5}">
                      <a16:colId xmlns:a16="http://schemas.microsoft.com/office/drawing/2014/main" val="2852954704"/>
                    </a:ext>
                  </a:extLst>
                </a:gridCol>
                <a:gridCol w="2189091">
                  <a:extLst>
                    <a:ext uri="{9D8B030D-6E8A-4147-A177-3AD203B41FA5}">
                      <a16:colId xmlns:a16="http://schemas.microsoft.com/office/drawing/2014/main" val="2495955671"/>
                    </a:ext>
                  </a:extLst>
                </a:gridCol>
                <a:gridCol w="2189091">
                  <a:extLst>
                    <a:ext uri="{9D8B030D-6E8A-4147-A177-3AD203B41FA5}">
                      <a16:colId xmlns:a16="http://schemas.microsoft.com/office/drawing/2014/main" val="603539672"/>
                    </a:ext>
                  </a:extLst>
                </a:gridCol>
              </a:tblGrid>
              <a:tr h="490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ADDRESSED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73908"/>
                  </a:ext>
                </a:extLst>
              </a:tr>
              <a:tr h="112601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Multi-task Learning for Toxic Comment Classification and Rationale Extraction [5]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 toxic content in real-time, with the ability to identify the span of text responsible for classification.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I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ToxicXLMR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Bi-LSTM CRF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publicly available datasets compatible with multi-task learning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 for further development of models </a:t>
                      </a:r>
                    </a:p>
                    <a:p>
                      <a:pPr marL="0" indent="0" algn="l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5892"/>
                  </a:ext>
                </a:extLst>
              </a:tr>
              <a:tr h="119819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 Comment Classification using Natural Language Processing [6]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of  toxic comments on various online platforms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Short Term Memory (LSTM)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Convolutional Neural Networks (CNN)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 Support Vector Machine (NB-SVM)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Fast text </a:t>
                      </a:r>
                      <a:endParaRPr lang="en-IN" sz="11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Complexity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45505"/>
                  </a:ext>
                </a:extLst>
              </a:tr>
              <a:tr h="10051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and Classification of Toxic Comments Using Machine Learning Methods [7]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rise in toxic behavior, such as hate speech, threats, and defamation, on various online platforms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Relevance (BR) with Multinomial Naive Bayes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(MNB) BR with Support Vector Machine (SVM) classifier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distribution of toxic comments may be skewed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Generalization Limitations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467302"/>
                  </a:ext>
                </a:extLst>
              </a:tr>
              <a:tr h="88060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Detecting and Filtering Toxic Comments on Online Platforms Using Deep Learning Techniques [8]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 for automated systems that can accurately detect and filter toxic comments in real-time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Recurrent Neural Networks (RNNs)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Networks (CNNs)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models</a:t>
                      </a:r>
                      <a:endParaRPr kumimoji="0" lang="en-I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Overfitting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learning models often lack interpretability. 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52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392E0C-D5FA-467D-8544-398824694B20}">
  <we:reference id="wa200001396" version="5.1.1.0" store="en-US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2064</TotalTime>
  <Words>1972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Noto Sans Symbols</vt:lpstr>
      <vt:lpstr>Open Sans</vt:lpstr>
      <vt:lpstr>Times New Roman</vt:lpstr>
      <vt:lpstr>Wingdings</vt:lpstr>
      <vt:lpstr>Retrospect</vt:lpstr>
      <vt:lpstr>DICTION DECORUM</vt:lpstr>
      <vt:lpstr>CONTENTS </vt:lpstr>
      <vt:lpstr>INTRODUCTION </vt:lpstr>
      <vt:lpstr>INTRODUCTION </vt:lpstr>
      <vt:lpstr>PROBLEM STATEMENT </vt:lpstr>
      <vt:lpstr>PROBLEM STATEMENT  </vt:lpstr>
      <vt:lpstr>AIM &amp; OBJECTIVES </vt:lpstr>
      <vt:lpstr>LITERATURE SURVEY </vt:lpstr>
      <vt:lpstr>LITERATURE SURVEY </vt:lpstr>
      <vt:lpstr>LITERATURE SURVEY </vt:lpstr>
      <vt:lpstr>METHODOLOGY </vt:lpstr>
      <vt:lpstr>Design and Implementation</vt:lpstr>
      <vt:lpstr>PowerPoint Presentation</vt:lpstr>
      <vt:lpstr>Result and Analysis</vt:lpstr>
      <vt:lpstr>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 DECORUM</dc:title>
  <dc:creator>Arin Talavadekar</dc:creator>
  <cp:lastModifiedBy>Vedang Chikane</cp:lastModifiedBy>
  <cp:revision>17</cp:revision>
  <dcterms:created xsi:type="dcterms:W3CDTF">2024-01-30T17:02:41Z</dcterms:created>
  <dcterms:modified xsi:type="dcterms:W3CDTF">2024-03-10T14:38:15Z</dcterms:modified>
</cp:coreProperties>
</file>