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6" r:id="rId1"/>
  </p:sldMasterIdLst>
  <p:sldIdLst>
    <p:sldId id="257" r:id="rId2"/>
    <p:sldId id="270" r:id="rId3"/>
    <p:sldId id="259" r:id="rId4"/>
    <p:sldId id="260" r:id="rId5"/>
    <p:sldId id="261" r:id="rId6"/>
    <p:sldId id="262" r:id="rId7"/>
    <p:sldId id="263" r:id="rId8"/>
    <p:sldId id="264" r:id="rId9"/>
    <p:sldId id="266" r:id="rId10"/>
    <p:sldId id="267" r:id="rId11"/>
    <p:sldId id="268"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p:scale>
          <a:sx n="75" d="100"/>
          <a:sy n="75"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18-Oct-21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18-Oct-21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18-Oct-21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18-Oct-21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18-Oct-21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18-Oct-21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18-Oct-21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18-Oct-21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18-Oct-21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18-Oct-21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18-Oct-21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18-Oct-21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chor="ctr">
            <a:normAutofit/>
          </a:bodyPr>
          <a:lstStyle/>
          <a:p>
            <a:pPr algn="ctr"/>
            <a:r>
              <a:rPr lang="en-US" sz="8000" dirty="0"/>
              <a:t>THREADS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chor="ctr">
            <a:normAutofit lnSpcReduction="10000"/>
          </a:bodyPr>
          <a:lstStyle/>
          <a:p>
            <a:pPr algn="ctr"/>
            <a:r>
              <a:rPr lang="en-US" sz="2400" dirty="0">
                <a:solidFill>
                  <a:schemeClr val="tx1">
                    <a:lumMod val="85000"/>
                    <a:lumOff val="15000"/>
                  </a:schemeClr>
                </a:solidFill>
                <a:latin typeface="Bookman Old Style (Headings)"/>
                <a:cs typeface="Calibri" panose="020F0502020204030204" pitchFamily="34" charset="0"/>
              </a:rPr>
              <a:t>Prepared by:-</a:t>
            </a:r>
            <a:endParaRPr lang="en-US" dirty="0">
              <a:solidFill>
                <a:schemeClr val="tx1">
                  <a:lumMod val="85000"/>
                  <a:lumOff val="15000"/>
                </a:schemeClr>
              </a:solidFill>
              <a:latin typeface="Bookman Old Style (Headings)"/>
              <a:cs typeface="Calibri" panose="020F0502020204030204" pitchFamily="34" charset="0"/>
            </a:endParaRPr>
          </a:p>
          <a:p>
            <a:pPr algn="ctr"/>
            <a:r>
              <a:rPr lang="en-US" sz="2400" dirty="0">
                <a:solidFill>
                  <a:schemeClr val="tx1">
                    <a:lumMod val="85000"/>
                    <a:lumOff val="15000"/>
                  </a:schemeClr>
                </a:solidFill>
                <a:latin typeface="Bookman Old Style (Headings)"/>
                <a:cs typeface="Calibri" panose="020F0502020204030204" pitchFamily="34" charset="0"/>
              </a:rPr>
              <a:t>Sahil thakrar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6246262"/>
          </a:xfrm>
          <a:prstGeom prst="rect">
            <a:avLst/>
          </a:prstGeom>
          <a:noFill/>
        </p:spPr>
        <p:txBody>
          <a:bodyPr wrap="square">
            <a:spAutoFit/>
          </a:bodyPr>
          <a:lstStyle/>
          <a:p>
            <a:pPr marL="457200" marR="0" indent="-457200" fontAlgn="base">
              <a:lnSpc>
                <a:spcPct val="107000"/>
              </a:lnSpc>
              <a:spcBef>
                <a:spcPts val="0"/>
              </a:spcBef>
              <a:spcAft>
                <a:spcPts val="0"/>
              </a:spcAft>
              <a:buFont typeface="Wingdings" panose="05000000000000000000" pitchFamily="2" charset="2"/>
              <a:buChar char="à"/>
            </a:pPr>
            <a:r>
              <a:rPr lang="en-US" sz="2800" b="1" spc="1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Threads Attributes</a:t>
            </a:r>
            <a:endParaRPr lang="en-US" sz="2800" b="1" spc="10"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2) STACK SIZE:</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Set Stack Size:-</a:t>
            </a:r>
          </a:p>
          <a:p>
            <a:pPr>
              <a:lnSpc>
                <a:spcPct val="107000"/>
              </a:lnSpc>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pthread_attr_setstacksize()</a:t>
            </a:r>
            <a:r>
              <a:rPr lang="en-US" sz="2000" dirty="0">
                <a:latin typeface="Calibri" panose="020F0502020204030204" pitchFamily="34" charset="0"/>
                <a:ea typeface="Calibri" panose="020F0502020204030204" pitchFamily="34" charset="0"/>
                <a:cs typeface="Calibri" panose="020F0502020204030204" pitchFamily="34" charset="0"/>
              </a:rPr>
              <a:t> sets the thread stack size.The stacksize attribute defines the size of the stack (in bytes)</a:t>
            </a:r>
          </a:p>
          <a:p>
            <a:pPr>
              <a:lnSpc>
                <a:spcPct val="107000"/>
              </a:lnSpc>
              <a:spcAft>
                <a:spcPts val="80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that the system will allocate. The size should not be less than the system-defined minimum stack size. </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Prototype: </a:t>
            </a:r>
            <a:r>
              <a:rPr lang="en-US" sz="2000" dirty="0">
                <a:latin typeface="Calibri" panose="020F0502020204030204" pitchFamily="34" charset="0"/>
                <a:ea typeface="Calibri" panose="020F0502020204030204" pitchFamily="34" charset="0"/>
                <a:cs typeface="Calibri" panose="020F0502020204030204" pitchFamily="34" charset="0"/>
              </a:rPr>
              <a:t>int pthread_attr_setstacksize(pthread_attr_t *tattr, int size);</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PTHREAD_STACK_MIN </a:t>
            </a:r>
            <a:r>
              <a:rPr lang="en-US" sz="2000" dirty="0">
                <a:latin typeface="Calibri" panose="020F0502020204030204" pitchFamily="34" charset="0"/>
                <a:ea typeface="Calibri" panose="020F0502020204030204" pitchFamily="34" charset="0"/>
                <a:cs typeface="Calibri" panose="020F0502020204030204" pitchFamily="34" charset="0"/>
              </a:rPr>
              <a:t>is the amount of stack space required to start a thread. This does not take into consideration the threads routine requirements that are needed to execute application code.</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pthread_attr_setstacksize()</a:t>
            </a:r>
            <a:r>
              <a:rPr lang="en-US" sz="2000" dirty="0">
                <a:latin typeface="Calibri" panose="020F0502020204030204" pitchFamily="34" charset="0"/>
                <a:ea typeface="Calibri" panose="020F0502020204030204" pitchFamily="34" charset="0"/>
                <a:cs typeface="Calibri" panose="020F0502020204030204" pitchFamily="34" charset="0"/>
              </a:rPr>
              <a:t> returns zero after completing successfully. Any other returned value indicates that an error occurred.</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Get Stack Size:</a:t>
            </a:r>
          </a:p>
          <a:p>
            <a:pPr marL="0" marR="0">
              <a:lnSpc>
                <a:spcPct val="107000"/>
              </a:lnSpc>
              <a:spcBef>
                <a:spcPts val="0"/>
              </a:spcBef>
              <a:spcAft>
                <a:spcPts val="800"/>
              </a:spcAft>
            </a:pPr>
            <a:r>
              <a:rPr lang="en-US" sz="2000" b="1" dirty="0" err="1">
                <a:latin typeface="Calibri" panose="020F0502020204030204" pitchFamily="34" charset="0"/>
                <a:ea typeface="Calibri" panose="020F0502020204030204" pitchFamily="34" charset="0"/>
                <a:cs typeface="Calibri" panose="020F0502020204030204" pitchFamily="34" charset="0"/>
              </a:rPr>
              <a:t>pthread_attr_getstacksize</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returns the stack size set by pthread_attr_setstacksize().</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Calibri" panose="020F0502020204030204" pitchFamily="34" charset="0"/>
              </a:rPr>
              <a:t>Prototype: </a:t>
            </a:r>
            <a:r>
              <a:rPr lang="en-US" sz="2000" dirty="0">
                <a:latin typeface="Calibri" panose="020F0502020204030204" pitchFamily="34" charset="0"/>
                <a:ea typeface="Calibri" panose="020F0502020204030204" pitchFamily="34" charset="0"/>
                <a:cs typeface="Calibri" panose="020F0502020204030204" pitchFamily="34" charset="0"/>
              </a:rPr>
              <a:t>int pthread_attr_getstacksize(pthread_attr_t *tattr, size_t *size)</a:t>
            </a: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b="1" dirty="0">
                <a:latin typeface="Calibri" panose="020F0502020204030204" pitchFamily="34" charset="0"/>
                <a:ea typeface="Calibri" panose="020F0502020204030204" pitchFamily="34" charset="0"/>
                <a:cs typeface="Calibri" panose="020F0502020204030204" pitchFamily="34" charset="0"/>
              </a:rPr>
              <a:t>pthread_attr_getstacksize()</a:t>
            </a:r>
            <a:r>
              <a:rPr lang="en-US" sz="1800" dirty="0">
                <a:latin typeface="Calibri" panose="020F0502020204030204" pitchFamily="34" charset="0"/>
                <a:ea typeface="Calibri" panose="020F0502020204030204" pitchFamily="34" charset="0"/>
                <a:cs typeface="Calibri" panose="020F0502020204030204" pitchFamily="34" charset="0"/>
              </a:rPr>
              <a:t> returns zero after completing successfully. Any other returned value indicates that an error occurred.</a:t>
            </a:r>
          </a:p>
        </p:txBody>
      </p:sp>
    </p:spTree>
    <p:extLst>
      <p:ext uri="{BB962C8B-B14F-4D97-AF65-F5344CB8AC3E}">
        <p14:creationId xmlns:p14="http://schemas.microsoft.com/office/powerpoint/2010/main" val="288187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122830"/>
            <a:ext cx="12188952" cy="6459717"/>
          </a:xfrm>
          <a:prstGeom prst="rect">
            <a:avLst/>
          </a:prstGeom>
          <a:noFill/>
        </p:spPr>
        <p:txBody>
          <a:bodyPr wrap="square">
            <a:spAutoFit/>
          </a:bodyPr>
          <a:lstStyle/>
          <a:p>
            <a:pPr marL="457200" marR="0" indent="-457200" fontAlgn="base">
              <a:lnSpc>
                <a:spcPct val="107000"/>
              </a:lnSpc>
              <a:spcBef>
                <a:spcPts val="0"/>
              </a:spcBef>
              <a:spcAft>
                <a:spcPts val="0"/>
              </a:spcAft>
              <a:buFont typeface="Wingdings" panose="05000000000000000000" pitchFamily="2" charset="2"/>
              <a:buChar char="à"/>
            </a:pPr>
            <a:r>
              <a:rPr lang="en-US" sz="2800" b="1" spc="1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Access Single variable between 2 threads and their issue(RACE CONDITION)</a:t>
            </a:r>
            <a:endParaRPr lang="en-US" sz="2800" b="1" spc="10"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race condition occurs when two or more threads can access shared data and they try to change it at the same time. Because the thread scheduling algorithm can swap between threads at any time, you don't know the order in which the threads will attempt to access the shared data i.e., both threads are "racing" to access/change the data according to one of these two patterns: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Read-modify-write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Check-then-act</a:t>
            </a:r>
            <a:endPar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457200" marR="0" indent="-457200" fontAlgn="base">
              <a:lnSpc>
                <a:spcPct val="107000"/>
              </a:lnSpc>
              <a:spcBef>
                <a:spcPts val="0"/>
              </a:spcBef>
              <a:spcAft>
                <a:spcPts val="0"/>
              </a:spcAft>
              <a:buFont typeface="Wingdings" panose="05000000000000000000" pitchFamily="2" charset="2"/>
              <a:buChar char="à"/>
            </a:pPr>
            <a:r>
              <a:rPr lang="en-US" sz="2800" b="1" spc="1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Protect Shared Variable From Race Condition (Mutex/Conditional Variable)</a:t>
            </a:r>
            <a:endParaRPr lang="en-US" sz="2800" b="1" spc="10"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rPr>
              <a:t>To avoid race condition, we need Mutual Exclusion. Mutual Exclusion is someway of making sure that if one process is using a shared variable or file, the other processes will be excluded from doing the same things, </a:t>
            </a:r>
            <a:r>
              <a:rPr lang="en-US" dirty="0">
                <a:latin typeface="Calibri" panose="020F0502020204030204" pitchFamily="34" charset="0"/>
                <a:ea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rPr>
              <a:t>.e you would typically put a lock around the shared data to ensure only one thread can access the data at a time. </a:t>
            </a:r>
            <a:endParaRPr lang="en-US" dirty="0">
              <a:latin typeface="Calibri" panose="020F0502020204030204" pitchFamily="34" charset="0"/>
              <a:ea typeface="Times New Roman" panose="02020603050405020304" pitchFamily="18" charset="0"/>
            </a:endParaRPr>
          </a:p>
          <a:p>
            <a:pPr>
              <a:lnSpc>
                <a:spcPct val="107000"/>
              </a:lnSpc>
              <a:spcAft>
                <a:spcPts val="800"/>
              </a:spcAft>
            </a:pPr>
            <a:r>
              <a:rPr lang="en-US" b="1" dirty="0">
                <a:latin typeface="Calibri" panose="020F0502020204030204" pitchFamily="34" charset="0"/>
                <a:ea typeface="Times New Roman" panose="02020603050405020304" pitchFamily="18" charset="0"/>
              </a:rPr>
              <a:t>MUTEX:-</a:t>
            </a:r>
            <a:endParaRPr lang="en-US" sz="1800" b="1" dirty="0">
              <a:effectLst/>
              <a:latin typeface="Calibri" panose="020F0502020204030204" pitchFamily="34" charset="0"/>
              <a:ea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rPr>
              <a:t>The common mechanism used to allow safe access to shared resource is called </a:t>
            </a:r>
            <a:r>
              <a:rPr lang="en-US" sz="1800" b="1" dirty="0">
                <a:solidFill>
                  <a:srgbClr val="000000"/>
                </a:solidFill>
                <a:effectLst/>
                <a:latin typeface="Calibri" panose="020F0502020204030204" pitchFamily="34" charset="0"/>
                <a:ea typeface="Times New Roman" panose="02020603050405020304" pitchFamily="18" charset="0"/>
              </a:rPr>
              <a:t>mutex</a:t>
            </a:r>
            <a:r>
              <a:rPr lang="en-US" sz="1800" dirty="0">
                <a:solidFill>
                  <a:srgbClr val="000000"/>
                </a:solidFill>
                <a:effectLst/>
                <a:latin typeface="Calibri" panose="020F0502020204030204" pitchFamily="34" charset="0"/>
                <a:ea typeface="Times New Roman" panose="02020603050405020304" pitchFamily="18" charset="0"/>
              </a:rPr>
              <a:t>, which is short for mutual exclusion. Any</a:t>
            </a:r>
            <a:r>
              <a:rPr lang="en-US" dirty="0">
                <a:solidFill>
                  <a:srgbClr val="000000"/>
                </a:solidFill>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process entering a critical section will first acquire the mutex. Other processes wanting access to the critical section will get blocked. The owning process will give up the mutex when leaving the critical section.</a:t>
            </a:r>
            <a:r>
              <a:rPr lang="en-US" sz="1800" dirty="0">
                <a:effectLst/>
                <a:latin typeface="Times New Roman" panose="02020603050405020304" pitchFamily="18" charset="0"/>
                <a:ea typeface="Times New Roman" panose="02020603050405020304" pitchFamily="18" charset="0"/>
              </a:rPr>
              <a:t> To make this easier, the kernel has provided a set of helper functions and macros.</a:t>
            </a:r>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mutex can be declared and initialized with one of the following:</a:t>
            </a:r>
          </a:p>
          <a:p>
            <a:pPr>
              <a:lnSpc>
                <a:spcPct val="107000"/>
              </a:lnSpc>
              <a:spcAft>
                <a:spcPts val="800"/>
              </a:spcAft>
            </a:pPr>
            <a:r>
              <a:rPr lang="en-US" sz="1800" dirty="0">
                <a:effectLst/>
                <a:latin typeface="Times New Roman" panose="02020603050405020304" pitchFamily="18" charset="0"/>
                <a:ea typeface="Times New Roman" panose="02020603050405020304" pitchFamily="18" charset="0"/>
              </a:rPr>
              <a:t>DECLARE_MUTEX(name)</a:t>
            </a:r>
          </a:p>
          <a:p>
            <a:pPr>
              <a:lnSpc>
                <a:spcPct val="107000"/>
              </a:lnSpc>
              <a:spcAft>
                <a:spcPts val="800"/>
              </a:spcAft>
            </a:pPr>
            <a:r>
              <a:rPr lang="en-US" sz="1800" dirty="0">
                <a:effectLst/>
                <a:latin typeface="Times New Roman" panose="02020603050405020304" pitchFamily="18" charset="0"/>
                <a:ea typeface="Times New Roman" panose="02020603050405020304" pitchFamily="18" charset="0"/>
              </a:rPr>
              <a:t>DECLARE_MUTEX_LOCKED(name).</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48673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122830"/>
            <a:ext cx="12188952" cy="7022307"/>
          </a:xfrm>
          <a:prstGeom prst="rect">
            <a:avLst/>
          </a:prstGeom>
          <a:noFill/>
        </p:spPr>
        <p:txBody>
          <a:bodyPr wrap="square">
            <a:spAutoFit/>
          </a:bodyPr>
          <a:lstStyle/>
          <a:p>
            <a:pPr marL="457200" marR="0" indent="-457200" fontAlgn="base">
              <a:lnSpc>
                <a:spcPct val="107000"/>
              </a:lnSpc>
              <a:spcBef>
                <a:spcPts val="0"/>
              </a:spcBef>
              <a:spcAft>
                <a:spcPts val="0"/>
              </a:spcAft>
              <a:buFont typeface="Wingdings" panose="05000000000000000000" pitchFamily="2" charset="2"/>
              <a:buChar char="à"/>
            </a:pPr>
            <a:r>
              <a:rPr lang="en-US" sz="2800" b="1" spc="1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Protect Shared Variable From Race Condition (Mutex/Conditional Variable)</a:t>
            </a:r>
            <a:endParaRPr lang="en-US" dirty="0">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Here, the result is a variable (called name) that is initialized to 1 (with DECLARE_MUTEX) or 0 (with DECLARE_MUTEX_LOCKED). In the latter case, the mutex starts out in a locked state; it will have to be explicitly unlocked before any thread will be allowed access.</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Conditional Variable:-</a:t>
            </a:r>
            <a:endPar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a:spcBef>
                <a:spcPts val="1200"/>
              </a:spcBef>
              <a:spcAft>
                <a:spcPts val="12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conditional variable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operating system programming is a special kind of variable that is used to determine if a certain condition has been met or not. It is used to communicate between threads when certain conditions become true.It is like a queue. A thread stops its execution and enters the queue if the specified condition is not met. Once another thread makes that condition true, it sends a signal to the leading thread in the queue to continue its execution.</a:t>
            </a:r>
          </a:p>
          <a:p>
            <a:pPr marL="0" marR="0">
              <a:spcBef>
                <a:spcPts val="1200"/>
              </a:spcBef>
              <a:spcAft>
                <a:spcPts val="12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two types of actions that can be performed with condition variables:</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Wait and</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Signal.</a:t>
            </a:r>
          </a:p>
          <a:p>
            <a:pPr marL="0" marR="0">
              <a:spcBef>
                <a:spcPts val="1200"/>
              </a:spcBef>
              <a:spcAft>
                <a:spcPts val="12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use 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wait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instruction in a thread if we want to halt the execution of that thread till a certain condition is met</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we use the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signal</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instruction if we want to continue executing the leading thread in the waiting queue.</a:t>
            </a:r>
          </a:p>
          <a:p>
            <a:pPr marL="0" marR="0"/>
            <a:r>
              <a:rPr lang="en-US" sz="1800" dirty="0">
                <a:effectLst/>
                <a:latin typeface="Calibri" panose="020F0502020204030204" pitchFamily="34" charset="0"/>
                <a:ea typeface="Times New Roman" panose="02020603050405020304" pitchFamily="18" charset="0"/>
              </a:rPr>
              <a:t>pthread_cond_init</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pthread_cond_t cond = PTHREAD_COND_INITIALIZER;</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pthread_cond_destroy</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pthread_cond_wait</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pthread_cond_timedwait - place limit on how long it will block.</a:t>
            </a:r>
            <a:endParaRPr lang="en-US" dirty="0">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pthread_cond_signal</a:t>
            </a:r>
          </a:p>
          <a:p>
            <a:pPr marL="0" marR="0"/>
            <a:endParaRPr lang="en-US" sz="1800" dirty="0">
              <a:effectLst/>
              <a:latin typeface="Times New Roman" panose="02020603050405020304" pitchFamily="18" charset="0"/>
              <a:ea typeface="Times New Roman" panose="02020603050405020304" pitchFamily="18" charset="0"/>
            </a:endParaRPr>
          </a:p>
          <a:p>
            <a:pPr marL="0" marR="0"/>
            <a:r>
              <a:rPr lang="en-US" sz="1800" dirty="0">
                <a:solidFill>
                  <a:schemeClr val="bg1"/>
                </a:solidFill>
                <a:effectLst/>
                <a:latin typeface="Calibri" panose="020F0502020204030204" pitchFamily="34" charset="0"/>
                <a:ea typeface="Times New Roman" panose="02020603050405020304" pitchFamily="18" charset="0"/>
              </a:rPr>
              <a:t>pthread_cond_broadcast - wake up all threads blocked by the specified condition variable.</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137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122830"/>
            <a:ext cx="12188952" cy="368755"/>
          </a:xfrm>
          <a:prstGeom prst="rect">
            <a:avLst/>
          </a:prstGeom>
          <a:noFill/>
        </p:spPr>
        <p:txBody>
          <a:bodyPr wrap="square">
            <a:spAutoFit/>
          </a:bodyPr>
          <a:lstStyle/>
          <a:p>
            <a:pPr marL="457200" marR="0" indent="-457200" fontAlgn="base">
              <a:lnSpc>
                <a:spcPct val="107000"/>
              </a:lnSpc>
              <a:spcBef>
                <a:spcPts val="0"/>
              </a:spcBef>
              <a:spcAft>
                <a:spcPts val="0"/>
              </a:spcAft>
              <a:buFont typeface="Wingdings" panose="05000000000000000000" pitchFamily="2" charset="2"/>
              <a:buChar char="à"/>
            </a:pP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DBA4BCED-9AE9-4FEE-A590-389C0B5F151F}"/>
              </a:ext>
            </a:extLst>
          </p:cNvPr>
          <p:cNvSpPr>
            <a:spLocks noGrp="1"/>
          </p:cNvSpPr>
          <p:nvPr>
            <p:ph type="title"/>
          </p:nvPr>
        </p:nvSpPr>
        <p:spPr>
          <a:xfrm>
            <a:off x="1065276" y="2234673"/>
            <a:ext cx="10058400" cy="4033605"/>
          </a:xfrm>
        </p:spPr>
        <p:txBody>
          <a:bodyPr anchor="ctr">
            <a:normAutofit/>
          </a:bodyPr>
          <a:lstStyle/>
          <a:p>
            <a:pPr algn="ctr"/>
            <a:r>
              <a:rPr lang="en-US" sz="80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59783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idx="4294967295"/>
          </p:nvPr>
        </p:nvSpPr>
        <p:spPr>
          <a:xfrm>
            <a:off x="0" y="0"/>
            <a:ext cx="12192000" cy="6374296"/>
          </a:xfrm>
        </p:spPr>
        <p:txBody>
          <a:bodyPr anchor="t">
            <a:normAutofit fontScale="90000"/>
          </a:bodyPr>
          <a:lstStyle/>
          <a:p>
            <a:r>
              <a:rPr lang="en-US" sz="3000" b="1" dirty="0">
                <a:solidFill>
                  <a:srgbClr val="002060"/>
                </a:solidFill>
                <a:latin typeface="Calibri" panose="020F0502020204030204" pitchFamily="34" charset="0"/>
                <a:cs typeface="Calibri" panose="020F0502020204030204" pitchFamily="34" charset="0"/>
              </a:rPr>
              <a:t>FLOW OF PRESENTATION :-</a:t>
            </a:r>
            <a:br>
              <a:rPr lang="en-US" sz="3000" b="1" dirty="0">
                <a:solidFill>
                  <a:srgbClr val="002060"/>
                </a:solidFill>
                <a:latin typeface="Calibri" panose="020F0502020204030204" pitchFamily="34" charset="0"/>
                <a:cs typeface="Calibri" panose="020F0502020204030204" pitchFamily="34" charset="0"/>
              </a:rPr>
            </a:br>
            <a:br>
              <a:rPr lang="en-US" sz="3000" dirty="0">
                <a:latin typeface="Calibri" panose="020F0502020204030204" pitchFamily="34" charset="0"/>
                <a:cs typeface="Calibri" panose="020F0502020204030204" pitchFamily="34" charset="0"/>
              </a:rPr>
            </a:br>
            <a:r>
              <a:rPr lang="en-U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a Thread?</a:t>
            </a:r>
            <a:br>
              <a:rPr lang="en-U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3000" b="1" spc="10" dirty="0">
                <a:solidFill>
                  <a:schemeClr val="tx1"/>
                </a:solidFill>
                <a:effectLst/>
                <a:latin typeface="Calibri" panose="020F0502020204030204" pitchFamily="34" charset="0"/>
                <a:ea typeface="Calibri" panose="020F0502020204030204" pitchFamily="34" charset="0"/>
                <a:sym typeface="Wingdings" panose="05000000000000000000" pitchFamily="2" charset="2"/>
              </a:rPr>
              <a:t> </a:t>
            </a:r>
            <a:r>
              <a:rPr lang="en-US" sz="3000" b="1" spc="10" dirty="0">
                <a:solidFill>
                  <a:schemeClr val="tx1"/>
                </a:solidFill>
                <a:effectLst/>
                <a:latin typeface="Calibri" panose="020F0502020204030204" pitchFamily="34" charset="0"/>
                <a:ea typeface="Calibri" panose="020F0502020204030204" pitchFamily="34" charset="0"/>
              </a:rPr>
              <a:t>Process vs Thread</a:t>
            </a:r>
            <a:br>
              <a:rPr lang="en-US" sz="3000" b="1" spc="10" dirty="0">
                <a:solidFill>
                  <a:schemeClr val="tx1"/>
                </a:solidFill>
                <a:effectLst/>
                <a:latin typeface="Calibri" panose="020F0502020204030204" pitchFamily="34" charset="0"/>
                <a:ea typeface="Calibri" panose="020F0502020204030204" pitchFamily="34" charset="0"/>
              </a:rPr>
            </a:br>
            <a:br>
              <a:rPr lang="en-US" sz="3000" b="1" spc="10" dirty="0">
                <a:solidFill>
                  <a:schemeClr val="tx1"/>
                </a:solidFill>
                <a:effectLst/>
                <a:latin typeface="Calibri" panose="020F0502020204030204" pitchFamily="34" charset="0"/>
                <a:ea typeface="Calibri" panose="020F0502020204030204" pitchFamily="34" charset="0"/>
              </a:rPr>
            </a:br>
            <a:r>
              <a:rPr lang="en-U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Multithreading?/Why Thread required?</a:t>
            </a:r>
            <a:br>
              <a:rPr lang="en-US" sz="3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3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3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3000" b="1" dirty="0">
                <a:solidFill>
                  <a:schemeClr val="tx1"/>
                </a:solidFill>
                <a:effectLst/>
                <a:latin typeface="Calibri" panose="020F0502020204030204" pitchFamily="34" charset="0"/>
                <a:ea typeface="Calibri" panose="020F0502020204030204" pitchFamily="34" charset="0"/>
              </a:rPr>
              <a:t>Creating Thread /PTHREAD</a:t>
            </a:r>
            <a:br>
              <a:rPr lang="en-US" sz="3000" b="1" dirty="0">
                <a:solidFill>
                  <a:schemeClr val="tx1"/>
                </a:solidFill>
                <a:effectLst/>
                <a:latin typeface="Calibri" panose="020F0502020204030204" pitchFamily="34" charset="0"/>
                <a:ea typeface="Calibri" panose="020F0502020204030204" pitchFamily="34" charset="0"/>
              </a:rPr>
            </a:br>
            <a:br>
              <a:rPr lang="en-US" sz="3000" b="1" dirty="0">
                <a:solidFill>
                  <a:schemeClr val="tx1"/>
                </a:solidFill>
                <a:effectLst/>
                <a:latin typeface="Calibri" panose="020F0502020204030204" pitchFamily="34" charset="0"/>
                <a:ea typeface="Calibri" panose="020F0502020204030204" pitchFamily="34" charset="0"/>
              </a:rPr>
            </a:br>
            <a:r>
              <a:rPr lang="en-US" sz="3000" b="1" dirty="0">
                <a:solidFill>
                  <a:schemeClr val="tx1"/>
                </a:solidFill>
                <a:effectLst/>
                <a:latin typeface="Calibri" panose="020F0502020204030204" pitchFamily="34" charset="0"/>
                <a:ea typeface="Calibri" panose="020F0502020204030204" pitchFamily="34" charset="0"/>
                <a:sym typeface="Wingdings" panose="05000000000000000000" pitchFamily="2" charset="2"/>
              </a:rPr>
              <a:t> </a:t>
            </a:r>
            <a:r>
              <a:rPr lang="en-US" sz="3000" b="1" spc="10" dirty="0">
                <a:solidFill>
                  <a:schemeClr val="tx1"/>
                </a:solidFill>
                <a:effectLst/>
                <a:latin typeface="Calibri" panose="020F0502020204030204" pitchFamily="34" charset="0"/>
                <a:ea typeface="Times New Roman" panose="02020603050405020304" pitchFamily="18" charset="0"/>
              </a:rPr>
              <a:t>Types of Threads</a:t>
            </a:r>
            <a:r>
              <a:rPr lang="en-US" sz="3000" b="1" dirty="0">
                <a:solidFill>
                  <a:schemeClr val="tx1"/>
                </a:solidFill>
                <a:effectLst/>
                <a:latin typeface="Calibri" panose="020F0502020204030204" pitchFamily="34" charset="0"/>
                <a:ea typeface="Calibri" panose="020F0502020204030204" pitchFamily="34" charset="0"/>
              </a:rPr>
              <a:t> (detached thread vs Joinable (non-detached) thread)</a:t>
            </a:r>
            <a:br>
              <a:rPr lang="en-US" sz="3000" b="1" dirty="0">
                <a:solidFill>
                  <a:schemeClr val="tx1"/>
                </a:solidFill>
                <a:effectLst/>
                <a:latin typeface="Calibri" panose="020F0502020204030204" pitchFamily="34" charset="0"/>
                <a:ea typeface="Calibri" panose="020F0502020204030204" pitchFamily="34" charset="0"/>
              </a:rPr>
            </a:br>
            <a:br>
              <a:rPr lang="en-US" sz="3000" b="1" dirty="0">
                <a:solidFill>
                  <a:schemeClr val="tx1"/>
                </a:solidFill>
                <a:effectLst/>
                <a:latin typeface="Calibri" panose="020F0502020204030204" pitchFamily="34" charset="0"/>
                <a:ea typeface="Calibri" panose="020F0502020204030204" pitchFamily="34" charset="0"/>
              </a:rPr>
            </a:br>
            <a:r>
              <a:rPr lang="en-US" sz="3000" b="1" dirty="0">
                <a:solidFill>
                  <a:schemeClr val="tx1"/>
                </a:solidFill>
                <a:effectLst/>
                <a:latin typeface="Calibri" panose="020F0502020204030204" pitchFamily="34" charset="0"/>
                <a:ea typeface="Calibri" panose="020F0502020204030204" pitchFamily="34" charset="0"/>
                <a:sym typeface="Wingdings" panose="05000000000000000000" pitchFamily="2" charset="2"/>
              </a:rPr>
              <a:t> </a:t>
            </a:r>
            <a:r>
              <a:rPr lang="en-US" sz="3000" b="1" spc="10" dirty="0">
                <a:solidFill>
                  <a:schemeClr val="tx1"/>
                </a:solidFill>
                <a:effectLst/>
                <a:latin typeface="Calibri" panose="020F0502020204030204" pitchFamily="34" charset="0"/>
                <a:ea typeface="Times New Roman" panose="02020603050405020304" pitchFamily="18" charset="0"/>
              </a:rPr>
              <a:t>Threads Attributes</a:t>
            </a:r>
            <a:br>
              <a:rPr lang="en-US" sz="3000" b="1" spc="10" dirty="0">
                <a:solidFill>
                  <a:schemeClr val="tx1"/>
                </a:solidFill>
                <a:effectLst/>
                <a:latin typeface="Calibri" panose="020F0502020204030204" pitchFamily="34" charset="0"/>
                <a:ea typeface="Times New Roman" panose="02020603050405020304" pitchFamily="18" charset="0"/>
              </a:rPr>
            </a:br>
            <a:br>
              <a:rPr lang="en-US" sz="3000" b="1" spc="10" dirty="0">
                <a:solidFill>
                  <a:schemeClr val="tx1"/>
                </a:solidFill>
                <a:effectLst/>
                <a:latin typeface="Calibri" panose="020F0502020204030204" pitchFamily="34" charset="0"/>
                <a:ea typeface="Times New Roman" panose="02020603050405020304" pitchFamily="18" charset="0"/>
              </a:rPr>
            </a:br>
            <a:r>
              <a:rPr lang="en-US" sz="3000" b="1" spc="10" dirty="0">
                <a:solidFill>
                  <a:schemeClr val="tx1"/>
                </a:solidFill>
                <a:effectLst/>
                <a:latin typeface="Calibri" panose="020F0502020204030204" pitchFamily="34" charset="0"/>
                <a:ea typeface="Times New Roman" panose="02020603050405020304" pitchFamily="18" charset="0"/>
                <a:sym typeface="Wingdings" panose="05000000000000000000" pitchFamily="2" charset="2"/>
              </a:rPr>
              <a:t> </a:t>
            </a:r>
            <a:r>
              <a:rPr lang="en-US" sz="3000" b="1"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Access Single variable between 2 threads and their issue(RACE CONDITION)</a:t>
            </a:r>
            <a:br>
              <a:rPr lang="en-US" sz="3000" b="1" spc="1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br>
              <a:rPr lang="en-US" sz="3000" b="1" spc="1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US" sz="3000" b="1" spc="10" dirty="0">
                <a:solidFill>
                  <a:schemeClr val="tx1"/>
                </a:solidFill>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 </a:t>
            </a:r>
            <a:r>
              <a:rPr lang="en-US" sz="3000" b="1" spc="1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Protect Shared Variable From Race Condition (Mutex/Conditional Variable)</a:t>
            </a:r>
            <a:endParaRPr lang="en-US"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994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6575198"/>
          </a:xfrm>
          <a:prstGeom prst="rect">
            <a:avLst/>
          </a:prstGeom>
          <a:noFill/>
        </p:spPr>
        <p:txBody>
          <a:bodyPr wrap="square">
            <a:spAutoFit/>
          </a:bodyPr>
          <a:lstStyle/>
          <a:p>
            <a:pPr>
              <a:lnSpc>
                <a:spcPct val="107000"/>
              </a:lnSpc>
              <a:spcAft>
                <a:spcPts val="800"/>
              </a:spcAft>
            </a:pP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What is a Thread?</a:t>
            </a:r>
            <a:endParaRPr lang="en-US" sz="28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thread is also known as lightweight process. The idea is to achieve parallelism by dividing a process into multiple threads. For example, in a browser, multiple tabs can be different threads. MS word uses multiple threads, one thread to format the text, other thread to process inputs, etc.</a:t>
            </a:r>
          </a:p>
          <a:p>
            <a:pPr>
              <a:lnSpc>
                <a:spcPct val="107000"/>
              </a:lnSpc>
              <a:spcAft>
                <a:spcPts val="800"/>
              </a:spcAft>
            </a:pP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800" b="1" spc="10" dirty="0">
                <a:solidFill>
                  <a:srgbClr val="002060"/>
                </a:solidFill>
                <a:effectLst/>
                <a:latin typeface="Calibri" panose="020F0502020204030204" pitchFamily="34" charset="0"/>
                <a:ea typeface="Calibri" panose="020F0502020204030204" pitchFamily="34" charset="0"/>
                <a:sym typeface="Wingdings" panose="05000000000000000000" pitchFamily="2" charset="2"/>
              </a:rPr>
              <a:t> </a:t>
            </a:r>
            <a:r>
              <a:rPr lang="en-US" sz="2800" b="1" spc="10" dirty="0">
                <a:solidFill>
                  <a:srgbClr val="002060"/>
                </a:solidFill>
                <a:effectLst/>
                <a:latin typeface="Calibri" panose="020F0502020204030204" pitchFamily="34" charset="0"/>
                <a:ea typeface="Calibri" panose="020F0502020204030204" pitchFamily="34" charset="0"/>
              </a:rPr>
              <a:t>Process vs Thread</a:t>
            </a:r>
            <a:endParaRPr lang="en-US" sz="2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pc="10" dirty="0">
                <a:solidFill>
                  <a:srgbClr val="000000"/>
                </a:solidFill>
                <a:effectLst/>
                <a:latin typeface="Calibri" panose="020F0502020204030204" pitchFamily="34" charset="0"/>
                <a:ea typeface="Calibri" panose="020F0502020204030204" pitchFamily="34" charset="0"/>
              </a:rPr>
              <a:t>The primary difference is that threads within the same process run in a shared memory space, while processes run in separate memory spaces.Threads are not independent of one another like processes are, and as a result threads share with other threads their code section, data section, and OS resources (like open files and signals). But, like process, a thread has its own program counter (PC), register set, and stack space.</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spc="10" dirty="0">
                <a:effectLst/>
                <a:latin typeface="Calibri" panose="020F0502020204030204" pitchFamily="34" charset="0"/>
                <a:ea typeface="Times New Roman" panose="02020603050405020304" pitchFamily="18" charset="0"/>
              </a:rPr>
              <a:t>Advantages of Thread over Process :-</a:t>
            </a:r>
          </a:p>
          <a:p>
            <a:pPr marL="342900" marR="0" indent="-342900">
              <a:lnSpc>
                <a:spcPct val="107000"/>
              </a:lnSpc>
              <a:spcBef>
                <a:spcPts val="0"/>
              </a:spcBef>
              <a:spcAft>
                <a:spcPts val="800"/>
              </a:spcAft>
              <a:buAutoNum type="arabicPeriod"/>
            </a:pPr>
            <a:r>
              <a:rPr lang="en-US" sz="1800" spc="10" dirty="0">
                <a:effectLst/>
                <a:latin typeface="Calibri" panose="020F0502020204030204" pitchFamily="34" charset="0"/>
                <a:ea typeface="Times New Roman" panose="02020603050405020304" pitchFamily="18" charset="0"/>
              </a:rPr>
              <a:t>Responsiveness: </a:t>
            </a:r>
          </a:p>
          <a:p>
            <a:pPr marL="342900" marR="0" indent="-342900">
              <a:lnSpc>
                <a:spcPct val="107000"/>
              </a:lnSpc>
              <a:spcBef>
                <a:spcPts val="0"/>
              </a:spcBef>
              <a:spcAft>
                <a:spcPts val="800"/>
              </a:spcAft>
              <a:buAutoNum type="arabicPeriod"/>
            </a:pPr>
            <a:r>
              <a:rPr lang="en-US" sz="1800" spc="10" dirty="0">
                <a:effectLst/>
                <a:latin typeface="Calibri" panose="020F0502020204030204" pitchFamily="34" charset="0"/>
                <a:ea typeface="Times New Roman" panose="02020603050405020304" pitchFamily="18" charset="0"/>
              </a:rPr>
              <a:t>Faster context switch: </a:t>
            </a:r>
          </a:p>
          <a:p>
            <a:pPr marL="342900" marR="0" indent="-342900">
              <a:lnSpc>
                <a:spcPct val="107000"/>
              </a:lnSpc>
              <a:spcBef>
                <a:spcPts val="0"/>
              </a:spcBef>
              <a:spcAft>
                <a:spcPts val="800"/>
              </a:spcAft>
              <a:buAutoNum type="arabicPeriod"/>
            </a:pPr>
            <a:r>
              <a:rPr lang="en-US" sz="1800" spc="10" dirty="0">
                <a:effectLst/>
                <a:latin typeface="Calibri" panose="020F0502020204030204" pitchFamily="34" charset="0"/>
                <a:ea typeface="Times New Roman" panose="02020603050405020304" pitchFamily="18" charset="0"/>
              </a:rPr>
              <a:t>Effective utilization of multiprocessor system: </a:t>
            </a:r>
            <a:endParaRPr lang="en-US" spc="10" dirty="0">
              <a:latin typeface="Calibri" panose="020F0502020204030204" pitchFamily="34" charset="0"/>
              <a:ea typeface="Times New Roman" panose="02020603050405020304" pitchFamily="18" charset="0"/>
            </a:endParaRPr>
          </a:p>
          <a:p>
            <a:pPr marL="342900" marR="0" indent="-342900">
              <a:lnSpc>
                <a:spcPct val="107000"/>
              </a:lnSpc>
              <a:spcBef>
                <a:spcPts val="0"/>
              </a:spcBef>
              <a:spcAft>
                <a:spcPts val="800"/>
              </a:spcAft>
              <a:buAutoNum type="arabicPeriod"/>
            </a:pPr>
            <a:r>
              <a:rPr lang="en-US" sz="1800" spc="10" dirty="0">
                <a:effectLst/>
                <a:latin typeface="Calibri" panose="020F0502020204030204" pitchFamily="34" charset="0"/>
                <a:ea typeface="Times New Roman" panose="02020603050405020304" pitchFamily="18" charset="0"/>
              </a:rPr>
              <a:t>Resource sharing: </a:t>
            </a:r>
          </a:p>
          <a:p>
            <a:pPr marL="342900" marR="0" indent="-342900">
              <a:lnSpc>
                <a:spcPct val="107000"/>
              </a:lnSpc>
              <a:spcBef>
                <a:spcPts val="0"/>
              </a:spcBef>
              <a:spcAft>
                <a:spcPts val="800"/>
              </a:spcAft>
              <a:buAutoNum type="arabicPeriod"/>
            </a:pPr>
            <a:r>
              <a:rPr lang="en-US" sz="1800" spc="10" dirty="0">
                <a:effectLst/>
                <a:latin typeface="Calibri" panose="020F0502020204030204" pitchFamily="34" charset="0"/>
                <a:ea typeface="Times New Roman" panose="02020603050405020304" pitchFamily="18" charset="0"/>
              </a:rPr>
              <a:t>Communication: </a:t>
            </a:r>
            <a:endParaRPr lang="en-US" spc="10" dirty="0">
              <a:latin typeface="Calibri" panose="020F0502020204030204" pitchFamily="34" charset="0"/>
              <a:ea typeface="Times New Roman" panose="02020603050405020304" pitchFamily="18" charset="0"/>
            </a:endParaRPr>
          </a:p>
          <a:p>
            <a:pPr marL="342900" marR="0" indent="-342900">
              <a:lnSpc>
                <a:spcPct val="107000"/>
              </a:lnSpc>
              <a:spcBef>
                <a:spcPts val="0"/>
              </a:spcBef>
              <a:spcAft>
                <a:spcPts val="800"/>
              </a:spcAft>
              <a:buAutoNum type="arabicPeriod"/>
            </a:pPr>
            <a:r>
              <a:rPr lang="en-US" sz="1800" spc="10" dirty="0">
                <a:effectLst/>
                <a:latin typeface="Calibri" panose="020F0502020204030204" pitchFamily="34" charset="0"/>
                <a:ea typeface="Times New Roman" panose="02020603050405020304" pitchFamily="18" charset="0"/>
              </a:rPr>
              <a:t>Enhanced throughput of the system: </a:t>
            </a:r>
            <a:endParaRPr lang="en-US" spc="1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49301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5366918"/>
          </a:xfrm>
          <a:prstGeom prst="rect">
            <a:avLst/>
          </a:prstGeom>
          <a:noFill/>
        </p:spPr>
        <p:txBody>
          <a:bodyPr wrap="square">
            <a:spAutoFit/>
          </a:bodyPr>
          <a:lstStyle/>
          <a:p>
            <a:pPr marL="0" marR="0">
              <a:lnSpc>
                <a:spcPct val="107000"/>
              </a:lnSpc>
              <a:spcBef>
                <a:spcPts val="0"/>
              </a:spcBef>
              <a:spcAft>
                <a:spcPts val="800"/>
              </a:spcAft>
            </a:pP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What is Multithreading?/Why Thread required?</a:t>
            </a:r>
            <a:endParaRPr lang="en-US" sz="2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Some information of the program cannot be replicated, such as the stack (stack pointer to a different memory area per thread), registers and thread-specific data. This information sufficies to allow threads to be scheduled independently of the program's main thread and possibly one or more other threads within the program.</a:t>
            </a:r>
            <a:endParaRPr lang="en-US"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 of threads are :-</a:t>
            </a:r>
            <a:r>
              <a:rPr lang="en-US" spc="10" dirty="0">
                <a:effectLst/>
                <a:latin typeface="Calibri" panose="020F0502020204030204" pitchFamily="34" charset="0"/>
                <a:ea typeface="Calibri" panose="020F0502020204030204" pitchFamily="34" charset="0"/>
                <a:cs typeface="Calibri" panose="020F0502020204030204" pitchFamily="34" charset="0"/>
              </a:rPr>
              <a:t> </a:t>
            </a:r>
            <a:endParaRPr lang="en-US" spc="1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br>
              <a:rPr lang="en-US" spc="10" dirty="0">
                <a:effectLst/>
                <a:latin typeface="Calibri" panose="020F0502020204030204" pitchFamily="34" charset="0"/>
                <a:ea typeface="Calibri" panose="020F0502020204030204" pitchFamily="34" charset="0"/>
                <a:cs typeface="Calibri" panose="020F0502020204030204" pitchFamily="34" charset="0"/>
              </a:rPr>
            </a:br>
            <a:r>
              <a:rPr lang="en-US"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Thread creation is much faster.</a:t>
            </a:r>
            <a:br>
              <a:rPr lang="en-US" spc="10" dirty="0">
                <a:effectLst/>
                <a:latin typeface="Calibri" panose="020F0502020204030204" pitchFamily="34" charset="0"/>
                <a:ea typeface="Calibri" panose="020F0502020204030204" pitchFamily="34" charset="0"/>
                <a:cs typeface="Calibri" panose="020F0502020204030204" pitchFamily="34" charset="0"/>
              </a:rPr>
            </a:br>
            <a:r>
              <a:rPr lang="en-US"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Context switching between threads is much faster.</a:t>
            </a:r>
            <a:br>
              <a:rPr lang="en-US" spc="10" dirty="0">
                <a:effectLst/>
                <a:latin typeface="Calibri" panose="020F0502020204030204" pitchFamily="34" charset="0"/>
                <a:ea typeface="Calibri" panose="020F0502020204030204" pitchFamily="34" charset="0"/>
                <a:cs typeface="Calibri" panose="020F0502020204030204" pitchFamily="34" charset="0"/>
              </a:rPr>
            </a:br>
            <a:r>
              <a:rPr lang="en-US"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Threads can be terminated easily</a:t>
            </a:r>
            <a:br>
              <a:rPr lang="en-US" spc="10" dirty="0">
                <a:effectLst/>
                <a:latin typeface="Calibri" panose="020F0502020204030204" pitchFamily="34" charset="0"/>
                <a:ea typeface="Calibri" panose="020F0502020204030204" pitchFamily="34" charset="0"/>
                <a:cs typeface="Calibri" panose="020F0502020204030204" pitchFamily="34" charset="0"/>
              </a:rPr>
            </a:br>
            <a:r>
              <a:rPr lang="en-US"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Communication between threads is faster.</a:t>
            </a:r>
            <a:endParaRPr lang="en-US" sz="2800" dirty="0">
              <a:solidFill>
                <a:srgbClr val="002060"/>
              </a:solidFill>
              <a:effectLst/>
              <a:latin typeface="Calibri" panose="020F0502020204030204" pitchFamily="34" charset="0"/>
              <a:ea typeface="Calibri" panose="020F0502020204030204" pitchFamily="34" charset="0"/>
            </a:endParaRPr>
          </a:p>
          <a:p>
            <a:pPr>
              <a:lnSpc>
                <a:spcPct val="107000"/>
              </a:lnSpc>
              <a:spcAft>
                <a:spcPts val="800"/>
              </a:spcAft>
            </a:pPr>
            <a:r>
              <a:rPr lang="en-US" sz="2800" b="1" dirty="0">
                <a:solidFill>
                  <a:srgbClr val="002060"/>
                </a:solidFill>
                <a:effectLst/>
                <a:latin typeface="Calibri" panose="020F0502020204030204" pitchFamily="34" charset="0"/>
                <a:ea typeface="Calibri" panose="020F0502020204030204" pitchFamily="34" charset="0"/>
                <a:sym typeface="Wingdings" panose="05000000000000000000" pitchFamily="2" charset="2"/>
              </a:rPr>
              <a:t> </a:t>
            </a:r>
            <a:r>
              <a:rPr lang="en-US" sz="2800" b="1" dirty="0">
                <a:solidFill>
                  <a:srgbClr val="002060"/>
                </a:solidFill>
                <a:effectLst/>
                <a:latin typeface="Calibri" panose="020F0502020204030204" pitchFamily="34" charset="0"/>
                <a:ea typeface="Calibri" panose="020F0502020204030204" pitchFamily="34" charset="0"/>
              </a:rPr>
              <a:t>Creating Thread /PTHREAD:</a:t>
            </a:r>
          </a:p>
          <a:p>
            <a:pPr>
              <a:lnSpc>
                <a:spcPct val="107000"/>
              </a:lnSpc>
              <a:spcAft>
                <a:spcPts val="800"/>
              </a:spcAft>
            </a:pPr>
            <a:r>
              <a:rPr lang="en-US" sz="1800" spc="10" dirty="0">
                <a:effectLst/>
                <a:latin typeface="Calibri" panose="020F0502020204030204" pitchFamily="34" charset="0"/>
                <a:ea typeface="Times New Roman" panose="02020603050405020304" pitchFamily="18" charset="0"/>
                <a:cs typeface="Calibri" panose="020F0502020204030204" pitchFamily="34" charset="0"/>
              </a:rPr>
              <a:t>In a </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Unix/Linux operating system</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the </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C/C++ languages</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provide the POSIX thread(pthread) standard API(Application program Interface) for all thread related functions. It allows us to create multiple threads for concurrent process flow. It is most effective on multiprocessor or multi-core systems where threads can be implemented on a kernel-level for achieving the speed of execution. </a:t>
            </a:r>
          </a:p>
        </p:txBody>
      </p:sp>
    </p:spTree>
    <p:extLst>
      <p:ext uri="{BB962C8B-B14F-4D97-AF65-F5344CB8AC3E}">
        <p14:creationId xmlns:p14="http://schemas.microsoft.com/office/powerpoint/2010/main" val="142036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5641929"/>
          </a:xfrm>
          <a:prstGeom prst="rect">
            <a:avLst/>
          </a:prstGeom>
          <a:noFill/>
        </p:spPr>
        <p:txBody>
          <a:bodyPr wrap="square">
            <a:spAutoFit/>
          </a:bodyPr>
          <a:lstStyle/>
          <a:p>
            <a:pPr>
              <a:lnSpc>
                <a:spcPct val="107000"/>
              </a:lnSpc>
              <a:spcAft>
                <a:spcPts val="800"/>
              </a:spcAft>
            </a:pP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Creating Thread /PTHREAD:</a:t>
            </a:r>
          </a:p>
          <a:p>
            <a:pPr marL="0" marR="0" fontAlgn="base">
              <a:spcBef>
                <a:spcPts val="0"/>
              </a:spcBef>
              <a:spcAft>
                <a:spcPts val="0"/>
              </a:spcAft>
            </a:pPr>
            <a:r>
              <a:rPr lang="en-US" sz="1800" spc="10" dirty="0">
                <a:effectLst/>
                <a:latin typeface="Calibri" panose="020F0502020204030204" pitchFamily="34" charset="0"/>
                <a:ea typeface="Times New Roman" panose="02020603050405020304" pitchFamily="18" charset="0"/>
                <a:cs typeface="Calibri" panose="020F0502020204030204" pitchFamily="34" charset="0"/>
              </a:rPr>
              <a:t>The </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functions</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defined in the </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pthreads library</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include: </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fontAlgn="base">
              <a:spcBef>
                <a:spcPts val="0"/>
              </a:spcBef>
              <a:spcAft>
                <a:spcPts val="0"/>
              </a:spcAft>
              <a:buFont typeface="+mj-lt"/>
              <a:buAutoNum type="alphaLcParenR"/>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pthread_create</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used to create a new thread</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Syntax:</a:t>
            </a:r>
            <a:r>
              <a:rPr lang="en-US" b="1" dirty="0">
                <a:latin typeface="Calibri" panose="020F0502020204030204" pitchFamily="34" charset="0"/>
                <a:ea typeface="Times New Roman" panose="02020603050405020304" pitchFamily="18" charset="0"/>
                <a:cs typeface="Calibri" panose="020F0502020204030204" pitchFamily="34" charset="0"/>
              </a:rPr>
              <a:t>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int pthread_create(pthread_t * thread, const pthread_attr_t * attr, void * (*start_routine)(void *),void *arg);</a:t>
            </a:r>
          </a:p>
          <a:p>
            <a:pPr marL="0" marR="0" fontAlgn="base">
              <a:spcBef>
                <a:spcPts val="0"/>
              </a:spcBef>
              <a:spcAft>
                <a:spcPts val="0"/>
              </a:spcAft>
            </a:pPr>
            <a:r>
              <a:rPr lang="en-US" b="1" spc="10" dirty="0">
                <a:latin typeface="Calibri" panose="020F0502020204030204" pitchFamily="34" charset="0"/>
                <a:ea typeface="Times New Roman" panose="02020603050405020304" pitchFamily="18" charset="0"/>
                <a:cs typeface="Calibri" panose="020F0502020204030204" pitchFamily="34" charset="0"/>
              </a:rPr>
              <a:t>b) </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pthread_exit: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used to terminate a thread</a:t>
            </a:r>
          </a:p>
          <a:p>
            <a:pPr marL="0" marR="0" fontAlgn="base">
              <a:spcBef>
                <a:spcPts val="0"/>
              </a:spcBef>
              <a:spcAft>
                <a:spcPts val="0"/>
              </a:spcAft>
            </a:pPr>
            <a:endParaRPr lang="en-US" sz="1800" spc="10" dirty="0">
              <a:effectLst/>
              <a:latin typeface="Calibri" panose="020F0502020204030204" pitchFamily="34" charset="0"/>
              <a:ea typeface="Times New Roman" panose="02020603050405020304" pitchFamily="18" charset="0"/>
              <a:cs typeface="Calibri" panose="020F0502020204030204" pitchFamily="34" charset="0"/>
            </a:endParaRP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Syntax: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void pthread_exit(void *retval);</a:t>
            </a:r>
          </a:p>
          <a:p>
            <a:pPr fontAlgn="base"/>
            <a:r>
              <a:rPr lang="en-US" sz="1800" b="1" spc="10" dirty="0">
                <a:effectLst/>
                <a:latin typeface="Calibri" panose="020F0502020204030204" pitchFamily="34" charset="0"/>
                <a:ea typeface="Calibri" panose="020F0502020204030204" pitchFamily="34" charset="0"/>
                <a:cs typeface="Calibri" panose="020F0502020204030204" pitchFamily="34" charset="0"/>
              </a:rPr>
              <a:t>c) pthread_join:</a:t>
            </a:r>
            <a:r>
              <a:rPr lang="en-US" sz="1800" spc="10" dirty="0">
                <a:effectLst/>
                <a:latin typeface="Calibri" panose="020F0502020204030204" pitchFamily="34" charset="0"/>
                <a:ea typeface="Calibri" panose="020F0502020204030204" pitchFamily="34" charset="0"/>
                <a:cs typeface="Calibri" panose="020F0502020204030204" pitchFamily="34" charset="0"/>
              </a:rPr>
              <a:t> used to wait for the termination of a thread.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Syntax:</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int pthread_join(pthread_t th,void **thread_return);</a:t>
            </a:r>
          </a:p>
          <a:p>
            <a:pPr marL="0" marR="0" fontAlgn="base">
              <a:spcBef>
                <a:spcPts val="0"/>
              </a:spcBef>
              <a:spcAft>
                <a:spcPts val="0"/>
              </a:spcAft>
            </a:pPr>
            <a:r>
              <a:rPr lang="en-US" b="1" spc="10" dirty="0">
                <a:latin typeface="Calibri" panose="020F0502020204030204" pitchFamily="34" charset="0"/>
                <a:ea typeface="Times New Roman" panose="02020603050405020304" pitchFamily="18" charset="0"/>
                <a:cs typeface="Calibri" panose="020F0502020204030204" pitchFamily="34" charset="0"/>
              </a:rPr>
              <a:t>d) pthread_self: </a:t>
            </a:r>
            <a:r>
              <a:rPr lang="en-US" spc="10" dirty="0">
                <a:latin typeface="Calibri" panose="020F0502020204030204" pitchFamily="34" charset="0"/>
                <a:ea typeface="Times New Roman" panose="02020603050405020304" pitchFamily="18" charset="0"/>
                <a:cs typeface="Calibri" panose="020F0502020204030204" pitchFamily="34" charset="0"/>
              </a:rPr>
              <a:t>used to get the thread id of the current thread.</a:t>
            </a:r>
          </a:p>
          <a:p>
            <a:pPr marL="0" marR="0" fontAlgn="base">
              <a:spcBef>
                <a:spcPts val="0"/>
              </a:spcBef>
              <a:spcAft>
                <a:spcPts val="0"/>
              </a:spcAft>
            </a:pPr>
            <a:r>
              <a:rPr lang="en-US" b="1" spc="10" dirty="0">
                <a:latin typeface="Calibri" panose="020F0502020204030204" pitchFamily="34" charset="0"/>
                <a:ea typeface="Times New Roman" panose="02020603050405020304" pitchFamily="18" charset="0"/>
                <a:cs typeface="Calibri" panose="020F0502020204030204" pitchFamily="34" charset="0"/>
              </a:rPr>
              <a:t>	Syntax: </a:t>
            </a:r>
            <a:r>
              <a:rPr lang="en-US" spc="10" dirty="0">
                <a:latin typeface="Calibri" panose="020F0502020204030204" pitchFamily="34" charset="0"/>
                <a:ea typeface="Times New Roman" panose="02020603050405020304" pitchFamily="18" charset="0"/>
                <a:cs typeface="Calibri" panose="020F0502020204030204" pitchFamily="34" charset="0"/>
              </a:rPr>
              <a:t>pthread_t pthread_self(void);</a:t>
            </a: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e) pthread_equal: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compares whether two threads are the same or not. If the two threads are equal, the function returns a non-zero value otherwise zero.</a:t>
            </a: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Syntax: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int pthread_equal(pthread_t t1,pthread_t t2);</a:t>
            </a: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f)pthread_cancel: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used to send a cancellation request to a thread</a:t>
            </a:r>
          </a:p>
          <a:p>
            <a:pPr marL="0" marR="0" fontAlgn="base">
              <a:spcBef>
                <a:spcPts val="0"/>
              </a:spcBef>
              <a:spcAft>
                <a:spcPts val="0"/>
              </a:spcAft>
            </a:pP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Syntax: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int pthread_cancel(pthread_t thread);</a:t>
            </a:r>
          </a:p>
          <a:p>
            <a:pPr marL="0" marR="0" fontAlgn="base">
              <a:spcBef>
                <a:spcPts val="0"/>
              </a:spcBef>
              <a:spcAft>
                <a:spcPts val="0"/>
              </a:spcAft>
            </a:pPr>
            <a:r>
              <a:rPr lang="en-US" b="1" spc="10" dirty="0">
                <a:latin typeface="Calibri" panose="020F0502020204030204" pitchFamily="34" charset="0"/>
                <a:ea typeface="Times New Roman" panose="02020603050405020304" pitchFamily="18" charset="0"/>
                <a:cs typeface="Calibri" panose="020F0502020204030204" pitchFamily="34" charset="0"/>
              </a:rPr>
              <a:t>g) pthread_detach </a:t>
            </a:r>
            <a:r>
              <a:rPr lang="en-US" spc="10" dirty="0">
                <a:latin typeface="Calibri" panose="020F0502020204030204" pitchFamily="34" charset="0"/>
                <a:ea typeface="Times New Roman" panose="02020603050405020304" pitchFamily="18" charset="0"/>
                <a:cs typeface="Calibri" panose="020F0502020204030204" pitchFamily="34" charset="0"/>
              </a:rPr>
              <a:t>used to detach a thread. A detached thread does not require a thread to join on terminating. The resources of the thread are automatically released after terminating if the thread is detached.</a:t>
            </a:r>
          </a:p>
          <a:p>
            <a:pPr marL="0" marR="0" fontAlgn="base">
              <a:spcBef>
                <a:spcPts val="0"/>
              </a:spcBef>
              <a:spcAft>
                <a:spcPts val="0"/>
              </a:spcAft>
            </a:pPr>
            <a:r>
              <a:rPr lang="en-US" b="1" spc="10" dirty="0">
                <a:latin typeface="Calibri" panose="020F0502020204030204" pitchFamily="34" charset="0"/>
                <a:ea typeface="Times New Roman" panose="02020603050405020304" pitchFamily="18" charset="0"/>
                <a:cs typeface="Calibri" panose="020F0502020204030204" pitchFamily="34" charset="0"/>
              </a:rPr>
              <a:t>	Syntax: </a:t>
            </a:r>
            <a:r>
              <a:rPr lang="en-US" spc="10" dirty="0">
                <a:latin typeface="Calibri" panose="020F0502020204030204" pitchFamily="34" charset="0"/>
                <a:ea typeface="Times New Roman" panose="02020603050405020304" pitchFamily="18" charset="0"/>
                <a:cs typeface="Calibri" panose="020F0502020204030204" pitchFamily="34" charset="0"/>
              </a:rPr>
              <a:t>int pthread_detach(pthread_t thread);</a:t>
            </a:r>
            <a:endParaRPr lang="en-US" sz="1800" spc="1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85779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6980565"/>
          </a:xfrm>
          <a:prstGeom prst="rect">
            <a:avLst/>
          </a:prstGeom>
          <a:noFill/>
        </p:spPr>
        <p:txBody>
          <a:bodyPr wrap="square">
            <a:spAutoFit/>
          </a:bodyPr>
          <a:lstStyle/>
          <a:p>
            <a:pPr marL="0" marR="0" fontAlgn="base">
              <a:lnSpc>
                <a:spcPct val="107000"/>
              </a:lnSpc>
              <a:spcBef>
                <a:spcPts val="0"/>
              </a:spcBef>
              <a:spcAft>
                <a:spcPts val="0"/>
              </a:spcAft>
            </a:pPr>
            <a:r>
              <a:rPr lang="en-US" sz="2800" b="1" spc="10" dirty="0">
                <a:effectLst/>
                <a:latin typeface="Calibri" panose="020F0502020204030204" pitchFamily="34" charset="0"/>
                <a:ea typeface="Times New Roman" panose="02020603050405020304" pitchFamily="18" charset="0"/>
                <a:sym typeface="Wingdings" panose="05000000000000000000" pitchFamily="2" charset="2"/>
              </a:rPr>
              <a:t> </a:t>
            </a:r>
            <a:r>
              <a:rPr lang="en-US" sz="2800" b="1" spc="10" dirty="0">
                <a:solidFill>
                  <a:srgbClr val="002060"/>
                </a:solidFill>
                <a:effectLst/>
                <a:latin typeface="Calibri" panose="020F0502020204030204" pitchFamily="34" charset="0"/>
                <a:ea typeface="Times New Roman" panose="02020603050405020304" pitchFamily="18" charset="0"/>
              </a:rPr>
              <a:t>Types of Threads</a:t>
            </a:r>
            <a:r>
              <a:rPr lang="en-US" sz="2800" b="1" dirty="0">
                <a:solidFill>
                  <a:srgbClr val="002060"/>
                </a:solidFill>
                <a:effectLst/>
                <a:latin typeface="Calibri" panose="020F0502020204030204" pitchFamily="34" charset="0"/>
                <a:ea typeface="Calibri" panose="020F0502020204030204" pitchFamily="34" charset="0"/>
              </a:rPr>
              <a:t> (detached thread vs Joinable (non-detached) thread)</a:t>
            </a:r>
            <a:br>
              <a:rPr lang="en-US" sz="1800" spc="1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With every thread some resources are associated like stack and thread local storage etc. When a thread exits ideally these resources should be reclaimed by process automatically. But that doesn’t happen always. It depends on which mode thread is running. A Thread can run in two modes i.e.</a:t>
            </a:r>
          </a:p>
          <a:p>
            <a:pPr marL="342900" marR="0" lvl="0" indent="-342900" fontAlgn="base">
              <a:lnSpc>
                <a:spcPct val="107000"/>
              </a:lnSpc>
              <a:spcBef>
                <a:spcPts val="0"/>
              </a:spcBef>
              <a:spcAft>
                <a:spcPts val="720"/>
              </a:spcAft>
              <a:buSzPts val="1000"/>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Joinable Mode</a:t>
            </a:r>
          </a:p>
          <a:p>
            <a:pPr marR="0" lvl="0" fontAlgn="base">
              <a:lnSpc>
                <a:spcPct val="107000"/>
              </a:lnSpc>
              <a:spcBef>
                <a:spcPts val="0"/>
              </a:spcBef>
              <a:spcAft>
                <a:spcPts val="720"/>
              </a:spcAft>
              <a:buSzPts val="1000"/>
              <a:tabLst>
                <a:tab pos="457200" algn="l"/>
              </a:tabLs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fontAlgn="base">
              <a:lnSpc>
                <a:spcPct val="107000"/>
              </a:lnSpc>
              <a:spcBef>
                <a:spcPts val="0"/>
              </a:spcBef>
              <a:spcAft>
                <a:spcPts val="720"/>
              </a:spcAft>
              <a:buSzPts val="1000"/>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Detached Mode</a:t>
            </a:r>
          </a:p>
          <a:p>
            <a:pPr marR="0" lvl="0" fontAlgn="base">
              <a:lnSpc>
                <a:spcPct val="107000"/>
              </a:lnSpc>
              <a:spcBef>
                <a:spcPts val="0"/>
              </a:spcBef>
              <a:spcAft>
                <a:spcPts val="720"/>
              </a:spcAft>
              <a:buSzPts val="1000"/>
              <a:tabLst>
                <a:tab pos="457200" algn="l"/>
              </a:tabLs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1200"/>
              </a:spcAft>
            </a:pPr>
            <a:r>
              <a:rPr lang="en-US" b="1" dirty="0">
                <a:latin typeface="Calibri" panose="020F0502020204030204" pitchFamily="34" charset="0"/>
                <a:ea typeface="Times New Roman" panose="02020603050405020304" pitchFamily="18" charset="0"/>
                <a:cs typeface="Calibri" panose="020F0502020204030204" pitchFamily="34" charset="0"/>
              </a:rPr>
              <a:t>::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Joinable Thread</a:t>
            </a:r>
          </a:p>
          <a:p>
            <a:pPr marL="0" marR="0" fontAlgn="base">
              <a:spcBef>
                <a:spcPts val="0"/>
              </a:spcBef>
              <a:spcAft>
                <a:spcPts val="195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By default, a thread runs in joinable mode. Joinable thread will not release any resource even after the end of thread function, until some other thread calls pthread_join() with its </a:t>
            </a:r>
            <a:r>
              <a:rPr lang="en-US" sz="1800" dirty="0">
                <a:effectLst/>
                <a:latin typeface="Calibri" panose="020F0502020204030204" pitchFamily="34" charset="0"/>
                <a:ea typeface="Calibri" panose="020F0502020204030204" pitchFamily="34" charset="0"/>
                <a:cs typeface="Calibri" panose="020F0502020204030204" pitchFamily="34" charset="0"/>
              </a:rPr>
              <a:t>thread id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P</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thread_join</a:t>
            </a:r>
            <a:r>
              <a:rPr lang="en-US" sz="1800" dirty="0">
                <a:effectLst/>
                <a:latin typeface="Calibri" panose="020F0502020204030204" pitchFamily="34" charset="0"/>
                <a:ea typeface="Times New Roman" panose="02020603050405020304" pitchFamily="18" charset="0"/>
                <a:cs typeface="Calibri" panose="020F0502020204030204" pitchFamily="34" charset="0"/>
              </a:rPr>
              <a:t>() is a blocking call it will block the calling thread until the other thread ends.</a:t>
            </a:r>
            <a:endParaRPr lang="en-US" dirty="0">
              <a:latin typeface="Calibri" panose="020F0502020204030204" pitchFamily="34" charset="0"/>
              <a:ea typeface="Times New Roman" panose="02020603050405020304" pitchFamily="18" charset="0"/>
              <a:cs typeface="Calibri" panose="020F0502020204030204" pitchFamily="34" charset="0"/>
            </a:endParaRPr>
          </a:p>
          <a:p>
            <a:pPr marL="0" marR="0" fontAlgn="base">
              <a:spcBef>
                <a:spcPts val="0"/>
              </a:spcBef>
              <a:spcAft>
                <a:spcPts val="195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Detached thread (Non-Joinable Thread)</a:t>
            </a:r>
          </a:p>
          <a:p>
            <a:pPr marL="0" marR="0" fontAlgn="base">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 Detached thread automatically releases it allocated resources on exit. No other thread needs to join it.</a:t>
            </a:r>
            <a:r>
              <a:rPr lang="en-US" dirty="0">
                <a:latin typeface="Calibri" panose="020F0502020204030204" pitchFamily="34" charset="0"/>
                <a:ea typeface="Calibri" panose="020F0502020204030204" pitchFamily="34" charset="0"/>
                <a:cs typeface="Calibri" panose="020F0502020204030204" pitchFamily="34" charset="0"/>
              </a:rPr>
              <a:t>S</a:t>
            </a:r>
            <a:r>
              <a:rPr lang="en-US" sz="1800" dirty="0">
                <a:effectLst/>
                <a:latin typeface="Calibri" panose="020F0502020204030204" pitchFamily="34" charset="0"/>
                <a:ea typeface="Calibri" panose="020F0502020204030204" pitchFamily="34" charset="0"/>
                <a:cs typeface="Calibri" panose="020F0502020204030204" pitchFamily="34" charset="0"/>
              </a:rPr>
              <a:t>o to make a thread detached we need to call </a:t>
            </a:r>
            <a:r>
              <a:rPr lang="en-US" sz="1800" b="1" dirty="0">
                <a:effectLst/>
                <a:latin typeface="Calibri" panose="020F0502020204030204" pitchFamily="34" charset="0"/>
                <a:ea typeface="Calibri" panose="020F0502020204030204" pitchFamily="34" charset="0"/>
                <a:cs typeface="Calibri" panose="020F0502020204030204" pitchFamily="34" charset="0"/>
              </a:rPr>
              <a:t>pthread_detach()</a:t>
            </a:r>
            <a:r>
              <a:rPr lang="en-US" sz="1800" dirty="0">
                <a:effectLst/>
                <a:latin typeface="Calibri" panose="020F0502020204030204" pitchFamily="34" charset="0"/>
                <a:ea typeface="Calibri" panose="020F0502020204030204" pitchFamily="34" charset="0"/>
                <a:cs typeface="Calibri" panose="020F0502020204030204" pitchFamily="34" charset="0"/>
              </a:rPr>
              <a:t> with thread id.</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Also, as detached thread automatically release the resources on exit, therefore there is no way to determine return value of detached thread function.</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b="1" dirty="0" err="1">
                <a:effectLst/>
                <a:latin typeface="Calibri" panose="020F0502020204030204" pitchFamily="34" charset="0"/>
                <a:ea typeface="Calibri" panose="020F0502020204030204" pitchFamily="34" charset="0"/>
                <a:cs typeface="Calibri" panose="020F0502020204030204" pitchFamily="34" charset="0"/>
              </a:rPr>
              <a:t>pthread_detach</a:t>
            </a: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 will return non-zero value In case of error.</a:t>
            </a:r>
          </a:p>
          <a:p>
            <a:pPr>
              <a:lnSpc>
                <a:spcPct val="107000"/>
              </a:lnSpc>
              <a:spcAft>
                <a:spcPts val="800"/>
              </a:spcAft>
            </a:pPr>
            <a:endParaRPr lang="en-US"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585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6442469"/>
          </a:xfrm>
          <a:prstGeom prst="rect">
            <a:avLst/>
          </a:prstGeom>
          <a:noFill/>
        </p:spPr>
        <p:txBody>
          <a:bodyPr wrap="square">
            <a:spAutoFit/>
          </a:bodyPr>
          <a:lstStyle/>
          <a:p>
            <a:pPr marL="0" marR="0" fontAlgn="base">
              <a:lnSpc>
                <a:spcPct val="107000"/>
              </a:lnSpc>
              <a:spcBef>
                <a:spcPts val="0"/>
              </a:spcBef>
              <a:spcAft>
                <a:spcPts val="0"/>
              </a:spcAft>
            </a:pPr>
            <a:r>
              <a:rPr lang="en-US" sz="2800" b="1" spc="10" dirty="0">
                <a:solidFill>
                  <a:srgbClr val="002060"/>
                </a:solidFill>
                <a:effectLst/>
                <a:latin typeface="Calibri" panose="020F0502020204030204" pitchFamily="34" charset="0"/>
                <a:ea typeface="Times New Roman" panose="02020603050405020304" pitchFamily="18" charset="0"/>
                <a:sym typeface="Wingdings" panose="05000000000000000000" pitchFamily="2" charset="2"/>
              </a:rPr>
              <a:t> </a:t>
            </a:r>
            <a:r>
              <a:rPr lang="en-US" sz="2800" b="1" spc="10" dirty="0">
                <a:solidFill>
                  <a:srgbClr val="002060"/>
                </a:solidFill>
                <a:effectLst/>
                <a:latin typeface="Calibri" panose="020F0502020204030204" pitchFamily="34" charset="0"/>
                <a:ea typeface="Times New Roman" panose="02020603050405020304" pitchFamily="18" charset="0"/>
              </a:rPr>
              <a:t>Threads Attributes</a:t>
            </a:r>
            <a:br>
              <a:rPr lang="en-US" sz="1800" spc="1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Calibri" panose="020F0502020204030204" pitchFamily="34" charset="0"/>
              </a:rPr>
              <a:t>Attributes</a:t>
            </a:r>
            <a:r>
              <a:rPr lang="en-US" dirty="0">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are a way to specify behavior that is different from the default. When a thread is created with pthread_create(), an attribute object can be specified. </a:t>
            </a:r>
          </a:p>
          <a:p>
            <a:pPr marL="0" marR="0" fontAlgn="base">
              <a:lnSpc>
                <a:spcPct val="107000"/>
              </a:lnSpc>
              <a:spcBef>
                <a:spcPts val="0"/>
              </a:spcBef>
              <a:spcAft>
                <a:spcPts val="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Note: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1)however the default attributes are usually sufficient for most applications.</a:t>
            </a:r>
          </a:p>
          <a:p>
            <a:pPr marL="0" marR="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2)Attributes are specified only at thread creation time; they cannot be altered while the thread is being used.</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So, three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functions are usually called in sequence</a:t>
            </a:r>
          </a:p>
          <a:p>
            <a:pPr marL="0" marR="0" fontAlgn="base">
              <a:lnSpc>
                <a:spcPct val="107000"/>
              </a:lnSpc>
              <a:spcBef>
                <a:spcPts val="0"/>
              </a:spcBef>
              <a:spcAft>
                <a:spcPts val="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Thread attribute initialization --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pthread_attr_init() create a default pthread_attr_t tattr</a:t>
            </a:r>
          </a:p>
          <a:p>
            <a:pPr marL="0" marR="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Thread attribute value change (unless defaults are not appropriate) --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variety of pthread_attr_*() functions are available to set individual attribute values for the pthread_attr_t tattr structure.</a:t>
            </a:r>
          </a:p>
          <a:p>
            <a:pPr marL="0" marR="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Thread creation --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call to pthread_create() with approriate attribute values set in a pthread_attr_t tattr structure.</a:t>
            </a:r>
          </a:p>
          <a:p>
            <a:pPr>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A set of functions is provided to initialize, configure, and destroy each object attributes/type. </a:t>
            </a:r>
          </a:p>
          <a:p>
            <a:pPr>
              <a:lnSpc>
                <a:spcPct val="107000"/>
              </a:lnSpc>
              <a:spcAft>
                <a:spcPts val="800"/>
              </a:spcAft>
            </a:pPr>
            <a:r>
              <a:rPr lang="en-US" sz="1800" dirty="0">
                <a:effectLst/>
                <a:latin typeface="Calibri" panose="020F0502020204030204" pitchFamily="34" charset="0"/>
                <a:ea typeface="Calibri" panose="020F0502020204030204" pitchFamily="34" charset="0"/>
              </a:rPr>
              <a:t>The suggested method for using attributes is to configure all required state specifications at one time in the early stages of program execution and </a:t>
            </a:r>
            <a:r>
              <a:rPr lang="en-US" dirty="0">
                <a:latin typeface="Calibri" panose="020F0502020204030204" pitchFamily="34" charset="0"/>
                <a:ea typeface="Calibri" panose="020F0502020204030204" pitchFamily="34" charset="0"/>
              </a:rPr>
              <a:t>t</a:t>
            </a:r>
            <a:r>
              <a:rPr lang="en-US" sz="1800" dirty="0">
                <a:effectLst/>
                <a:latin typeface="Calibri" panose="020F0502020204030204" pitchFamily="34" charset="0"/>
                <a:ea typeface="Calibri" panose="020F0502020204030204" pitchFamily="34" charset="0"/>
              </a:rPr>
              <a:t>he appropriate attribute object can then be referred to as needed.</a:t>
            </a: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pthreads standard provides function calls to destroy attribute objects. As when a thread is initialized, memory is allocated for it. This memory must be returned to the system at exit. </a:t>
            </a:r>
            <a:endPar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endParaRPr lang="en-US" sz="2800" dirty="0">
              <a:solidFill>
                <a:srgbClr val="00206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4761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6664773"/>
          </a:xfrm>
          <a:prstGeom prst="rect">
            <a:avLst/>
          </a:prstGeom>
          <a:noFill/>
        </p:spPr>
        <p:txBody>
          <a:bodyPr wrap="square">
            <a:spAutoFit/>
          </a:bodyPr>
          <a:lstStyle/>
          <a:p>
            <a:pPr marL="457200" marR="0" indent="-457200" fontAlgn="base">
              <a:lnSpc>
                <a:spcPct val="107000"/>
              </a:lnSpc>
              <a:spcBef>
                <a:spcPts val="0"/>
              </a:spcBef>
              <a:spcAft>
                <a:spcPts val="0"/>
              </a:spcAft>
              <a:buFont typeface="Wingdings" panose="05000000000000000000" pitchFamily="2" charset="2"/>
              <a:buChar char="à"/>
            </a:pPr>
            <a:r>
              <a:rPr lang="en-US" sz="2800" b="1" spc="1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Threads Attributes</a:t>
            </a:r>
            <a:br>
              <a:rPr lang="en-US" spc="10" dirty="0">
                <a:effectLst/>
                <a:latin typeface="Calibri" panose="020F0502020204030204" pitchFamily="34" charset="0"/>
                <a:ea typeface="Times New Roman" panose="02020603050405020304" pitchFamily="18" charset="0"/>
                <a:cs typeface="Calibri" panose="020F0502020204030204" pitchFamily="34" charset="0"/>
              </a:rPr>
            </a:br>
            <a:endParaRPr lang="en-US" spc="1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Initializing Thread Attributes :- </a:t>
            </a:r>
            <a:r>
              <a:rPr lang="en-US" sz="1800" dirty="0">
                <a:effectLst/>
                <a:latin typeface="Calibri" panose="020F0502020204030204" pitchFamily="34" charset="0"/>
                <a:ea typeface="Times New Roman" panose="02020603050405020304" pitchFamily="18" charset="0"/>
                <a:cs typeface="Calibri" panose="020F0502020204030204" pitchFamily="34" charset="0"/>
              </a:rPr>
              <a:t>The function pthread_attr_init() is used to initialize object attributes to their default values. The storage is allocated by the thread system during execution.</a:t>
            </a: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function is prototyped by: int pthread_attr_init(pthread_attr_t *tattr);</a:t>
            </a:r>
          </a:p>
          <a:p>
            <a:pPr>
              <a:lnSpc>
                <a:spcPct val="107000"/>
              </a:lnSpc>
              <a:spcAft>
                <a:spcPts val="800"/>
              </a:spcAft>
            </a:pPr>
            <a:endParaRPr lang="en-US"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b="1" dirty="0">
                <a:effectLst/>
                <a:latin typeface="Calibri" panose="020F0502020204030204" pitchFamily="34" charset="0"/>
                <a:ea typeface="Calibri" panose="020F0502020204030204" pitchFamily="34" charset="0"/>
                <a:cs typeface="Calibri" panose="020F0502020204030204" pitchFamily="34" charset="0"/>
              </a:rPr>
              <a:t>The default values for attributes (tattr) are:</a:t>
            </a:r>
          </a:p>
          <a:p>
            <a:pPr>
              <a:lnSpc>
                <a:spcPct val="107000"/>
              </a:lnSpc>
              <a:spcAft>
                <a:spcPts val="800"/>
              </a:spcAft>
            </a:pPr>
            <a:endPar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R="0" fontAlgn="base">
              <a:lnSpc>
                <a:spcPct val="107000"/>
              </a:lnSpc>
              <a:spcBef>
                <a:spcPts val="0"/>
              </a:spcBef>
              <a:spcAft>
                <a:spcPts val="0"/>
              </a:spcAft>
            </a:pPr>
            <a:endParaRPr lang="en-US" b="1" spc="1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0" fontAlgn="base">
              <a:lnSpc>
                <a:spcPct val="107000"/>
              </a:lnSpc>
              <a:spcBef>
                <a:spcPts val="0"/>
              </a:spcBef>
              <a:spcAft>
                <a:spcPts val="0"/>
              </a:spcAft>
            </a:pPr>
            <a:endPar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0" fontAlgn="base">
              <a:lnSpc>
                <a:spcPct val="107000"/>
              </a:lnSpc>
              <a:spcBef>
                <a:spcPts val="0"/>
              </a:spcBef>
              <a:spcAft>
                <a:spcPts val="0"/>
              </a:spcAft>
            </a:pPr>
            <a:endParaRPr lang="en-US"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0" fontAlgn="base">
              <a:lnSpc>
                <a:spcPct val="107000"/>
              </a:lnSpc>
              <a:spcBef>
                <a:spcPts val="0"/>
              </a:spcBef>
              <a:spcAft>
                <a:spcPts val="0"/>
              </a:spcAft>
            </a:pP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Destroy Attributes :-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pthread_attr_destroy() to remove the storage allocated during initialization. The attribute object becomes invalid.</a:t>
            </a:r>
          </a:p>
          <a:p>
            <a:pPr marL="0" marR="0" fontAlgn="base">
              <a:lnSpc>
                <a:spcPct val="107000"/>
              </a:lnSpc>
              <a:spcBef>
                <a:spcPts val="0"/>
              </a:spcBef>
              <a:spcAft>
                <a:spcPts val="0"/>
              </a:spcAft>
            </a:pPr>
            <a:endPar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Prototype</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pthread_attr_destroy(pthread_attr_t *tattr);</a:t>
            </a:r>
            <a:endParaRPr lang="en-US"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200"/>
              </a:spcBef>
              <a:spcAft>
                <a:spcPts val="0"/>
              </a:spcAft>
            </a:pPr>
            <a:r>
              <a:rPr lang="en-US" sz="1800" b="1" i="1" dirty="0">
                <a:effectLst/>
                <a:latin typeface="Calibri" panose="020F0502020204030204" pitchFamily="34" charset="0"/>
                <a:ea typeface="Times New Roman" panose="02020603050405020304" pitchFamily="18" charset="0"/>
                <a:cs typeface="Calibri" panose="020F0502020204030204" pitchFamily="34" charset="0"/>
              </a:rPr>
              <a:t>Return Values</a:t>
            </a:r>
          </a:p>
          <a:p>
            <a:pPr marL="0" marR="0"/>
            <a:r>
              <a:rPr lang="en-US" sz="1800" dirty="0">
                <a:effectLst/>
                <a:latin typeface="Calibri" panose="020F0502020204030204" pitchFamily="34" charset="0"/>
                <a:ea typeface="Times New Roman" panose="02020603050405020304" pitchFamily="18" charset="0"/>
                <a:cs typeface="Calibri" panose="020F0502020204030204" pitchFamily="34" charset="0"/>
              </a:rPr>
              <a:t>Returns zero after completing successfully. Any other returned value indicates that an error occurred.</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marL="0" marR="0"/>
            <a:endParaRPr lang="en-US" b="1" dirty="0">
              <a:effectLst/>
              <a:latin typeface="Calibri" panose="020F0502020204030204" pitchFamily="34" charset="0"/>
              <a:ea typeface="Times New Roman" panose="02020603050405020304" pitchFamily="18" charset="0"/>
              <a:cs typeface="Calibri" panose="020F0502020204030204" pitchFamily="34" charset="0"/>
            </a:endParaRPr>
          </a:p>
          <a:p>
            <a:pPr marL="0" marR="0"/>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981ADAE5-15B6-4116-BF19-BAC0AB984D45}"/>
              </a:ext>
            </a:extLst>
          </p:cNvPr>
          <p:cNvGraphicFramePr>
            <a:graphicFrameLocks noGrp="1"/>
          </p:cNvGraphicFramePr>
          <p:nvPr>
            <p:extLst>
              <p:ext uri="{D42A27DB-BD31-4B8C-83A1-F6EECF244321}">
                <p14:modId xmlns:p14="http://schemas.microsoft.com/office/powerpoint/2010/main" val="2958448088"/>
              </p:ext>
            </p:extLst>
          </p:nvPr>
        </p:nvGraphicFramePr>
        <p:xfrm>
          <a:off x="6097" y="2601687"/>
          <a:ext cx="12185903" cy="1155649"/>
        </p:xfrm>
        <a:graphic>
          <a:graphicData uri="http://schemas.openxmlformats.org/drawingml/2006/table">
            <a:tbl>
              <a:tblPr firstRow="1" firstCol="1" bandRow="1">
                <a:tableStyleId>{5C22544A-7EE6-4342-B048-85BDC9FD1C3A}</a:tableStyleId>
              </a:tblPr>
              <a:tblGrid>
                <a:gridCol w="4025318">
                  <a:extLst>
                    <a:ext uri="{9D8B030D-6E8A-4147-A177-3AD203B41FA5}">
                      <a16:colId xmlns:a16="http://schemas.microsoft.com/office/drawing/2014/main" val="1789278987"/>
                    </a:ext>
                  </a:extLst>
                </a:gridCol>
                <a:gridCol w="4014121">
                  <a:extLst>
                    <a:ext uri="{9D8B030D-6E8A-4147-A177-3AD203B41FA5}">
                      <a16:colId xmlns:a16="http://schemas.microsoft.com/office/drawing/2014/main" val="2101380239"/>
                    </a:ext>
                  </a:extLst>
                </a:gridCol>
                <a:gridCol w="4146464">
                  <a:extLst>
                    <a:ext uri="{9D8B030D-6E8A-4147-A177-3AD203B41FA5}">
                      <a16:colId xmlns:a16="http://schemas.microsoft.com/office/drawing/2014/main" val="861354679"/>
                    </a:ext>
                  </a:extLst>
                </a:gridCol>
              </a:tblGrid>
              <a:tr h="244876">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Attribute</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Value</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Result</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extLst>
                  <a:ext uri="{0D108BD9-81ED-4DB2-BD59-A6C34878D82A}">
                    <a16:rowId xmlns:a16="http://schemas.microsoft.com/office/drawing/2014/main" val="4274537204"/>
                  </a:ext>
                </a:extLst>
              </a:tr>
              <a:tr h="489753">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Detachstate</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PTHREAD_CREATE_JOINABLE</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Exit status and thread are preserved after the thread terminates.  </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extLst>
                  <a:ext uri="{0D108BD9-81ED-4DB2-BD59-A6C34878D82A}">
                    <a16:rowId xmlns:a16="http://schemas.microsoft.com/office/drawing/2014/main" val="1210349067"/>
                  </a:ext>
                </a:extLst>
              </a:tr>
              <a:tr h="421020">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Stacksize</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1 megabyte </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tc>
                  <a:txBody>
                    <a:bodyPr/>
                    <a:lstStyle/>
                    <a:p>
                      <a:pPr marL="0" marR="0"/>
                      <a:r>
                        <a:rPr lang="en-US" sz="1600" dirty="0">
                          <a:solidFill>
                            <a:schemeClr val="tx1"/>
                          </a:solidFill>
                          <a:effectLst/>
                          <a:latin typeface="Calibri" panose="020F0502020204030204" pitchFamily="34" charset="0"/>
                          <a:cs typeface="Calibri" panose="020F0502020204030204" pitchFamily="34" charset="0"/>
                        </a:rPr>
                        <a:t>New thread has system-defined stack size. </a:t>
                      </a:r>
                      <a:endPar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6412" marR="56412" marT="0" marB="0"/>
                </a:tc>
                <a:extLst>
                  <a:ext uri="{0D108BD9-81ED-4DB2-BD59-A6C34878D82A}">
                    <a16:rowId xmlns:a16="http://schemas.microsoft.com/office/drawing/2014/main" val="4059892321"/>
                  </a:ext>
                </a:extLst>
              </a:tr>
            </a:tbl>
          </a:graphicData>
        </a:graphic>
      </p:graphicFrame>
    </p:spTree>
    <p:extLst>
      <p:ext uri="{BB962C8B-B14F-4D97-AF65-F5344CB8AC3E}">
        <p14:creationId xmlns:p14="http://schemas.microsoft.com/office/powerpoint/2010/main" val="270919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A1C2E8D-E913-4F7F-95E2-D347BA83ED0D}"/>
              </a:ext>
            </a:extLst>
          </p:cNvPr>
          <p:cNvSpPr txBox="1"/>
          <p:nvPr/>
        </p:nvSpPr>
        <p:spPr>
          <a:xfrm>
            <a:off x="0" y="0"/>
            <a:ext cx="12188952" cy="6426696"/>
          </a:xfrm>
          <a:prstGeom prst="rect">
            <a:avLst/>
          </a:prstGeom>
          <a:noFill/>
        </p:spPr>
        <p:txBody>
          <a:bodyPr wrap="square">
            <a:spAutoFit/>
          </a:bodyPr>
          <a:lstStyle/>
          <a:p>
            <a:pPr marL="457200" marR="0" indent="-457200" fontAlgn="base">
              <a:lnSpc>
                <a:spcPct val="107000"/>
              </a:lnSpc>
              <a:spcBef>
                <a:spcPts val="0"/>
              </a:spcBef>
              <a:spcAft>
                <a:spcPts val="0"/>
              </a:spcAft>
              <a:buFont typeface="Wingdings" panose="05000000000000000000" pitchFamily="2" charset="2"/>
              <a:buChar char="à"/>
            </a:pPr>
            <a:r>
              <a:rPr lang="en-US" sz="2800" b="1" spc="1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Threads Attributes</a:t>
            </a:r>
            <a:endParaRPr lang="en-US" sz="2800" b="1" spc="10"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marL="0" marR="0"/>
            <a:r>
              <a:rPr lang="en-US" sz="2000" b="1" dirty="0">
                <a:latin typeface="Calibri" panose="020F0502020204030204" pitchFamily="34" charset="0"/>
                <a:ea typeface="Times New Roman" panose="02020603050405020304" pitchFamily="18" charset="0"/>
                <a:cs typeface="Calibri" panose="020F0502020204030204" pitchFamily="34" charset="0"/>
              </a:rPr>
              <a:t>1</a:t>
            </a:r>
            <a:r>
              <a:rPr lang="en-US" sz="2000" b="1" dirty="0">
                <a:effectLst/>
                <a:latin typeface="Calibri" panose="020F0502020204030204" pitchFamily="34" charset="0"/>
                <a:ea typeface="Times New Roman" panose="02020603050405020304" pitchFamily="18" charset="0"/>
                <a:cs typeface="Calibri" panose="020F0502020204030204" pitchFamily="34" charset="0"/>
              </a:rPr>
              <a:t>)DETACH STATE:</a:t>
            </a:r>
            <a:endParaRPr lang="en-US" b="1" dirty="0">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20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Set Detach State :-</a:t>
            </a:r>
          </a:p>
          <a:p>
            <a:pPr marL="0" marR="0">
              <a:lnSpc>
                <a:spcPct val="107000"/>
              </a:lnSpc>
              <a:spcBef>
                <a:spcPts val="20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When </a:t>
            </a:r>
            <a:r>
              <a:rPr lang="en-US" dirty="0">
                <a:latin typeface="Calibri" panose="020F0502020204030204" pitchFamily="34" charset="0"/>
                <a:ea typeface="Times New Roman" panose="02020603050405020304" pitchFamily="18" charset="0"/>
                <a:cs typeface="Calibri" panose="020F0502020204030204" pitchFamily="34" charset="0"/>
              </a:rPr>
              <a:t>we want to set state of the </a:t>
            </a:r>
            <a:r>
              <a:rPr lang="en-US" sz="1800" dirty="0">
                <a:effectLst/>
                <a:latin typeface="Calibri" panose="020F0502020204030204" pitchFamily="34" charset="0"/>
                <a:ea typeface="Times New Roman" panose="02020603050405020304" pitchFamily="18" charset="0"/>
                <a:cs typeface="Calibri" panose="020F0502020204030204" pitchFamily="34" charset="0"/>
              </a:rPr>
              <a:t>thread as joinable or detached,we will use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pthread_attr_setdetachstate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p>
          <a:p>
            <a:pPr>
              <a:lnSpc>
                <a:spcPct val="107000"/>
              </a:lnSpc>
              <a:spcBef>
                <a:spcPts val="200"/>
              </a:spcBef>
            </a:pPr>
            <a:r>
              <a:rPr lang="en-US" sz="1800" b="1" dirty="0">
                <a:effectLst/>
                <a:latin typeface="Calibri" panose="020F0502020204030204" pitchFamily="34" charset="0"/>
                <a:ea typeface="Times New Roman" panose="02020603050405020304" pitchFamily="18" charset="0"/>
                <a:cs typeface="Calibri" panose="020F0502020204030204" pitchFamily="34" charset="0"/>
              </a:rPr>
              <a:t>Prototype: </a:t>
            </a:r>
            <a:r>
              <a:rPr lang="en-US" sz="1800" dirty="0">
                <a:effectLst/>
                <a:latin typeface="Calibri" panose="020F0502020204030204" pitchFamily="34" charset="0"/>
                <a:ea typeface="Times New Roman" panose="02020603050405020304" pitchFamily="18" charset="0"/>
                <a:cs typeface="Calibri" panose="020F0502020204030204" pitchFamily="34" charset="0"/>
              </a:rPr>
              <a:t>int</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pthread_attr_setdetachstate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pthread_attr_t</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tattr,int</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detachstate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p>
          <a:p>
            <a:pPr>
              <a:lnSpc>
                <a:spcPct val="107000"/>
              </a:lnSpc>
              <a:spcBef>
                <a:spcPts val="200"/>
              </a:spcBef>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20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2 type of state we can define are:</a:t>
            </a:r>
          </a:p>
          <a:p>
            <a:pPr marL="0" marR="0">
              <a:lnSpc>
                <a:spcPct val="107000"/>
              </a:lnSpc>
              <a:spcBef>
                <a:spcPts val="20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200"/>
              </a:spcBef>
              <a:spcAft>
                <a:spcPts val="0"/>
              </a:spcAft>
            </a:pPr>
            <a:r>
              <a:rPr lang="en-US" dirty="0">
                <a:latin typeface="Calibri" panose="020F0502020204030204" pitchFamily="34" charset="0"/>
                <a:ea typeface="Times New Roman" panose="02020603050405020304" pitchFamily="18" charset="0"/>
                <a:cs typeface="Calibri" panose="020F0502020204030204" pitchFamily="34" charset="0"/>
              </a:rPr>
              <a:t>1) PTHREAD_CREATE_JOINABLE</a:t>
            </a:r>
          </a:p>
          <a:p>
            <a:pPr marL="0" marR="0">
              <a:lnSpc>
                <a:spcPct val="107000"/>
              </a:lnSpc>
              <a:spcBef>
                <a:spcPts val="200"/>
              </a:spcBef>
              <a:spcAft>
                <a:spcPts val="0"/>
              </a:spcAft>
            </a:pPr>
            <a:r>
              <a:rPr lang="en-US" dirty="0">
                <a:latin typeface="Calibri" panose="020F0502020204030204" pitchFamily="34" charset="0"/>
                <a:ea typeface="Times New Roman" panose="02020603050405020304" pitchFamily="18" charset="0"/>
                <a:cs typeface="Calibri" panose="020F0502020204030204" pitchFamily="34" charset="0"/>
              </a:rPr>
              <a:t>2)</a:t>
            </a:r>
            <a:r>
              <a:rPr lang="en-US" sz="1800" dirty="0">
                <a:effectLst/>
                <a:latin typeface="Calibri" panose="020F0502020204030204" pitchFamily="34" charset="0"/>
                <a:ea typeface="Times New Roman" panose="02020603050405020304" pitchFamily="18" charset="0"/>
                <a:cs typeface="Calibri" panose="020F0502020204030204" pitchFamily="34" charset="0"/>
              </a:rPr>
              <a:t> PTHREAD_CREATE_DETACHED</a:t>
            </a:r>
          </a:p>
          <a:p>
            <a:pPr marL="0" marR="0">
              <a:lnSpc>
                <a:spcPct val="107000"/>
              </a:lnSpc>
              <a:spcBef>
                <a:spcPts val="200"/>
              </a:spcBef>
              <a:spcAft>
                <a:spcPts val="0"/>
              </a:spcAft>
            </a:pPr>
            <a:endParaRPr lang="en-US" sz="15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200"/>
              </a:spcBef>
              <a:spcAft>
                <a:spcPts val="0"/>
              </a:spcAft>
            </a:pP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pthread_attr_setdetachstate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returns zero after completing successfully. Any other returned value indicates that an error occurred.</a:t>
            </a: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200"/>
              </a:spcBef>
              <a:spcAft>
                <a:spcPts val="0"/>
              </a:spcAft>
            </a:pPr>
            <a:endParaRPr lang="en-US" b="1"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Get Detach State</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Use </a:t>
            </a:r>
            <a:r>
              <a:rPr lang="en-US" b="1" dirty="0">
                <a:latin typeface="Calibri" panose="020F0502020204030204" pitchFamily="34" charset="0"/>
                <a:ea typeface="Calibri" panose="020F0502020204030204" pitchFamily="34" charset="0"/>
                <a:cs typeface="Calibri" panose="020F0502020204030204" pitchFamily="34" charset="0"/>
              </a:rPr>
              <a:t>pthread_attr_getdetachstate() </a:t>
            </a:r>
            <a:r>
              <a:rPr lang="en-US" dirty="0">
                <a:latin typeface="Calibri" panose="020F0502020204030204" pitchFamily="34" charset="0"/>
                <a:ea typeface="Calibri" panose="020F0502020204030204" pitchFamily="34" charset="0"/>
                <a:cs typeface="Calibri" panose="020F0502020204030204" pitchFamily="34" charset="0"/>
              </a:rPr>
              <a:t>to retrieve the thread create state, which can be either detached or joined.</a:t>
            </a:r>
          </a:p>
          <a:p>
            <a:pPr marL="0" marR="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Prototype: </a:t>
            </a:r>
            <a:r>
              <a:rPr lang="en-US" dirty="0">
                <a:latin typeface="Calibri" panose="020F0502020204030204" pitchFamily="34" charset="0"/>
                <a:ea typeface="Calibri" panose="020F0502020204030204" pitchFamily="34" charset="0"/>
                <a:cs typeface="Calibri" panose="020F0502020204030204" pitchFamily="34" charset="0"/>
              </a:rPr>
              <a:t>int pthread_attr_getdetachstate(const pthread_attr_t *tattr,</a:t>
            </a:r>
            <a:endParaRPr lang="en-US" b="1"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pthread_attr_getdetachstate()</a:t>
            </a:r>
            <a:r>
              <a:rPr lang="en-US" dirty="0">
                <a:latin typeface="Calibri" panose="020F0502020204030204" pitchFamily="34" charset="0"/>
                <a:ea typeface="Calibri" panose="020F0502020204030204" pitchFamily="34" charset="0"/>
                <a:cs typeface="Calibri" panose="020F0502020204030204" pitchFamily="34" charset="0"/>
              </a:rPr>
              <a:t> returns zero after completing successfully. Any other returned value indicates that an error occurred.</a:t>
            </a:r>
          </a:p>
        </p:txBody>
      </p:sp>
    </p:spTree>
    <p:extLst>
      <p:ext uri="{BB962C8B-B14F-4D97-AF65-F5344CB8AC3E}">
        <p14:creationId xmlns:p14="http://schemas.microsoft.com/office/powerpoint/2010/main" val="17464002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{036A60E3-2BB7-40BE-892A-765766564AD6}tf56160789_win32</Template>
  <TotalTime>584</TotalTime>
  <Words>2304</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Bookman Old Style</vt:lpstr>
      <vt:lpstr>Bookman Old Style (Headings)</vt:lpstr>
      <vt:lpstr>Calibri</vt:lpstr>
      <vt:lpstr>Franklin Gothic Book</vt:lpstr>
      <vt:lpstr>Symbol</vt:lpstr>
      <vt:lpstr>Times New Roman</vt:lpstr>
      <vt:lpstr>Wingdings</vt:lpstr>
      <vt:lpstr>1_RetrospectVTI</vt:lpstr>
      <vt:lpstr>THREADS</vt:lpstr>
      <vt:lpstr>FLOW OF PRESENTATION :-   What is a Thread?   Process vs Thread   What is Multithreading?/Why Thread required?   Creating Thread /PTHREAD   Types of Threads (detached thread vs Joinable (non-detached) thread)   Threads Attributes   Access Single variable between 2 threads and their issue(RACE CONDITION)   Protect Shared Variable From Race Condition (Mutex/Conditional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SAHIL THAKRAR</dc:creator>
  <cp:lastModifiedBy>SAHIL THAKRAR</cp:lastModifiedBy>
  <cp:revision>267</cp:revision>
  <dcterms:created xsi:type="dcterms:W3CDTF">2021-10-06T12:23:33Z</dcterms:created>
  <dcterms:modified xsi:type="dcterms:W3CDTF">2021-10-18T08:58:30Z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etDate">
    <vt:lpwstr>2021-10-06T12:23:34Z</vt:lpwstr>
  </property>
  <property fmtid="{D5CDD505-2E9C-101B-9397-08002B2CF9AE}" pid="4" name="MSIP_Label_879e395e-e3b5-421f-8616-70a10f9451af_Method">
    <vt:lpwstr>Standard</vt:lpwstr>
  </property>
  <property fmtid="{D5CDD505-2E9C-101B-9397-08002B2CF9AE}" pid="5" name="MSIP_Label_879e395e-e3b5-421f-8616-70a10f9451af_Name">
    <vt:lpwstr>879e395e-e3b5-421f-8616-70a10f9451af</vt:lpwstr>
  </property>
  <property fmtid="{D5CDD505-2E9C-101B-9397-08002B2CF9AE}" pid="6" name="MSIP_Label_879e395e-e3b5-421f-8616-70a10f9451af_SiteId">
    <vt:lpwstr>0beb0c35-9cbb-4feb-99e5-589e415c7944</vt:lpwstr>
  </property>
  <property fmtid="{D5CDD505-2E9C-101B-9397-08002B2CF9AE}" pid="7" name="MSIP_Label_879e395e-e3b5-421f-8616-70a10f9451af_ActionId">
    <vt:lpwstr>244664b7-c638-494d-8df0-6c49f018cd40</vt:lpwstr>
  </property>
  <property fmtid="{D5CDD505-2E9C-101B-9397-08002B2CF9AE}" pid="8" name="MSIP_Label_879e395e-e3b5-421f-8616-70a10f9451af_ContentBits">
    <vt:lpwstr>0</vt:lpwstr>
  </property>
</Properties>
</file>