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5" r:id="rId4"/>
    <p:sldId id="279" r:id="rId5"/>
    <p:sldId id="280" r:id="rId6"/>
    <p:sldId id="287" r:id="rId7"/>
    <p:sldId id="283" r:id="rId8"/>
    <p:sldId id="295" r:id="rId9"/>
    <p:sldId id="282" r:id="rId10"/>
    <p:sldId id="288" r:id="rId11"/>
    <p:sldId id="289" r:id="rId12"/>
    <p:sldId id="285" r:id="rId13"/>
    <p:sldId id="290" r:id="rId14"/>
    <p:sldId id="291" r:id="rId15"/>
    <p:sldId id="284" r:id="rId16"/>
    <p:sldId id="292" r:id="rId17"/>
    <p:sldId id="286" r:id="rId18"/>
    <p:sldId id="277"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KUMAR" initials="SK" lastIdx="1" clrIdx="0">
    <p:extLst>
      <p:ext uri="{19B8F6BF-5375-455C-9EA6-DF929625EA0E}">
        <p15:presenceInfo xmlns:p15="http://schemas.microsoft.com/office/powerpoint/2012/main" userId="SAHIL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660"/>
  </p:normalViewPr>
  <p:slideViewPr>
    <p:cSldViewPr snapToGrid="0">
      <p:cViewPr varScale="1">
        <p:scale>
          <a:sx n="85" d="100"/>
          <a:sy n="85"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A6E2-93E8-44E8-9241-22F964A80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5E6C08-E73E-4D17-9CD2-8242B4E63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3FD3A0-2885-400C-86A5-34D481A10C1C}"/>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8DC17FC5-1D38-46B1-8C7A-257B37D3D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40246-3780-4172-9E85-F6E224AE8184}"/>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40790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DA56-A5C2-407F-AB84-819F71104F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C1C1D-A02E-4F68-A0DD-0B9378508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B8ACC-2B85-4EFF-98BE-08D61FF70EC9}"/>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08369E3A-9942-44C0-AE4F-D149C3292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76FBE-D1CE-43A1-B6E3-2C5C88A80FF9}"/>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59126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24204-4294-4244-A668-F7F65F458B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81A1A-6D31-48D6-B832-A30CDFDB6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34416-EEC5-4406-A955-38A65CFB9951}"/>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B9AB4BCA-90A1-401D-B8AC-9CCD3236C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5E6FE-5ADC-4DB3-911D-4F9CA3A1B0CF}"/>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82417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D7F0-B50B-4DB6-B3DD-EEC007ADA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F0895E-71D7-4D72-9086-B06DFE947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C235E-8D02-46E6-A1B7-C0296662C71D}"/>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4FF9382D-827C-4F57-8A95-55FEF4753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25CA5-F8A4-4639-9CA8-229328FA2B6F}"/>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257535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D133-3BDD-48BF-885D-8643ADB3D4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DDEDDE-22B5-4E4C-9489-8DCEF4352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973AF-3701-44A1-85E4-89C677EF7C1A}"/>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392EE6E2-83FF-4C75-ACF5-732E43656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787D8-10BC-4F4A-88FB-32DCCA84B0D1}"/>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4031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72F-7DCA-4F90-9FAB-4C2609775F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EFA02-1581-4167-9B81-C420B0CC24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E5EE8D-881E-4A49-8724-79274C4C3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5F7939-9C9F-4BC3-85EF-59A833CA3BC1}"/>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6" name="Footer Placeholder 5">
            <a:extLst>
              <a:ext uri="{FF2B5EF4-FFF2-40B4-BE49-F238E27FC236}">
                <a16:creationId xmlns:a16="http://schemas.microsoft.com/office/drawing/2014/main" id="{7A6D5C34-A049-4525-BCA6-C8BAA216B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ED931-9573-4E79-B597-E783DB0BF772}"/>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271275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B987-C46E-41D1-A2D9-4A14B2CE71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0EA6C-7D58-430C-AD05-88E99E6E0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F9137-F051-491C-8F27-E9381AF662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1F6D84-9986-459C-98A0-E273D1465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8C990-C9D9-46D5-9813-F40B723CF9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5FFD3A-ADFC-4C5E-A742-502CBF7B2FCE}"/>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8" name="Footer Placeholder 7">
            <a:extLst>
              <a:ext uri="{FF2B5EF4-FFF2-40B4-BE49-F238E27FC236}">
                <a16:creationId xmlns:a16="http://schemas.microsoft.com/office/drawing/2014/main" id="{845EDDDC-C132-4D55-BF2F-D269885512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86B939-FBA2-46A4-AF71-4DB6157F2B23}"/>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82956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5E59-2A75-418A-B506-0AC1D4FA14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2210C-3CE2-4540-B735-D3C701AA69A1}"/>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4" name="Footer Placeholder 3">
            <a:extLst>
              <a:ext uri="{FF2B5EF4-FFF2-40B4-BE49-F238E27FC236}">
                <a16:creationId xmlns:a16="http://schemas.microsoft.com/office/drawing/2014/main" id="{A4C07BAB-162A-40DC-A98F-EB0282BD5A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899D61-7706-47D3-9D88-FDF054F249E5}"/>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64243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5E6BC-D9EB-4BCE-9F93-C1EA574A1BFE}"/>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3" name="Footer Placeholder 2">
            <a:extLst>
              <a:ext uri="{FF2B5EF4-FFF2-40B4-BE49-F238E27FC236}">
                <a16:creationId xmlns:a16="http://schemas.microsoft.com/office/drawing/2014/main" id="{3FE9737D-B8F2-4A0A-8749-6EC6F53D95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04FF76-1F79-4C08-BFD1-82211C939220}"/>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93756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C67D-299B-4F98-80A2-750959BA1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4713C1-5CB0-4D65-85B1-83CA2E73B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490345-A05F-4F9A-9B73-65D523F97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B6B86-3993-4CB6-9806-5C6C89D210E3}"/>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6" name="Footer Placeholder 5">
            <a:extLst>
              <a:ext uri="{FF2B5EF4-FFF2-40B4-BE49-F238E27FC236}">
                <a16:creationId xmlns:a16="http://schemas.microsoft.com/office/drawing/2014/main" id="{B2061EFC-F841-43E8-989E-877156B68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8B09F-FBDE-4C1F-880F-D42110F160B4}"/>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44841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D9D8-C1E0-44B4-BDA0-447E9074B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F5D066-4586-47A7-880A-352EEAA6E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FB8228-D8B0-4030-8A9B-CECF237E2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22538-7765-41C1-B81B-90CDEA2D88ED}"/>
              </a:ext>
            </a:extLst>
          </p:cNvPr>
          <p:cNvSpPr>
            <a:spLocks noGrp="1"/>
          </p:cNvSpPr>
          <p:nvPr>
            <p:ph type="dt" sz="half" idx="10"/>
          </p:nvPr>
        </p:nvSpPr>
        <p:spPr/>
        <p:txBody>
          <a:bodyPr/>
          <a:lstStyle/>
          <a:p>
            <a:fld id="{F6408D73-6F75-468C-99F7-E745D309DD41}" type="datetimeFigureOut">
              <a:rPr lang="en-IN" smtClean="0"/>
              <a:t>02-08-2022</a:t>
            </a:fld>
            <a:endParaRPr lang="en-IN"/>
          </a:p>
        </p:txBody>
      </p:sp>
      <p:sp>
        <p:nvSpPr>
          <p:cNvPr id="6" name="Footer Placeholder 5">
            <a:extLst>
              <a:ext uri="{FF2B5EF4-FFF2-40B4-BE49-F238E27FC236}">
                <a16:creationId xmlns:a16="http://schemas.microsoft.com/office/drawing/2014/main" id="{9D03FC20-DC6B-47CA-B013-D0219BB859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33633-19C1-4ECD-944E-AAEEBD65A3B3}"/>
              </a:ext>
            </a:extLst>
          </p:cNvPr>
          <p:cNvSpPr>
            <a:spLocks noGrp="1"/>
          </p:cNvSpPr>
          <p:nvPr>
            <p:ph type="sldNum" sz="quarter" idx="12"/>
          </p:nvPr>
        </p:nvSpPr>
        <p:spPr/>
        <p:txBody>
          <a:bodyPr/>
          <a:lstStyle/>
          <a:p>
            <a:fld id="{B8C9A655-FF74-4E89-83F7-475F8262464E}" type="slidenum">
              <a:rPr lang="en-IN" smtClean="0"/>
              <a:t>‹#›</a:t>
            </a:fld>
            <a:endParaRPr lang="en-IN"/>
          </a:p>
        </p:txBody>
      </p:sp>
    </p:spTree>
    <p:extLst>
      <p:ext uri="{BB962C8B-B14F-4D97-AF65-F5344CB8AC3E}">
        <p14:creationId xmlns:p14="http://schemas.microsoft.com/office/powerpoint/2010/main" val="385932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9880D5-D378-461C-A529-A19F3EA3B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59815C-7E62-4D23-8288-B600E10DC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2FE89-70D8-4A14-A08A-7C8C26BCB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08D73-6F75-468C-99F7-E745D309DD41}" type="datetimeFigureOut">
              <a:rPr lang="en-IN" smtClean="0"/>
              <a:t>02-08-2022</a:t>
            </a:fld>
            <a:endParaRPr lang="en-IN"/>
          </a:p>
        </p:txBody>
      </p:sp>
      <p:sp>
        <p:nvSpPr>
          <p:cNvPr id="5" name="Footer Placeholder 4">
            <a:extLst>
              <a:ext uri="{FF2B5EF4-FFF2-40B4-BE49-F238E27FC236}">
                <a16:creationId xmlns:a16="http://schemas.microsoft.com/office/drawing/2014/main" id="{D2DBC4B0-EBDC-4A25-AADA-B67EB3C68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6046A5-0D32-4C7A-B0C8-F4A42337B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9A655-FF74-4E89-83F7-475F8262464E}" type="slidenum">
              <a:rPr lang="en-IN" smtClean="0"/>
              <a:t>‹#›</a:t>
            </a:fld>
            <a:endParaRPr lang="en-IN"/>
          </a:p>
        </p:txBody>
      </p:sp>
    </p:spTree>
    <p:extLst>
      <p:ext uri="{BB962C8B-B14F-4D97-AF65-F5344CB8AC3E}">
        <p14:creationId xmlns:p14="http://schemas.microsoft.com/office/powerpoint/2010/main" val="232293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78DB-FC80-44B6-A97D-1367677A7A07}"/>
              </a:ext>
            </a:extLst>
          </p:cNvPr>
          <p:cNvSpPr>
            <a:spLocks noGrp="1"/>
          </p:cNvSpPr>
          <p:nvPr>
            <p:ph type="ctrTitle"/>
          </p:nvPr>
        </p:nvSpPr>
        <p:spPr>
          <a:xfrm>
            <a:off x="679802" y="209857"/>
            <a:ext cx="10494479" cy="2288134"/>
          </a:xfrm>
        </p:spPr>
        <p:txBody>
          <a:bodyPr>
            <a:normAutofit fontScale="90000"/>
          </a:bodyPr>
          <a:lstStyle/>
          <a:p>
            <a:r>
              <a:rPr lang="en-US" dirty="0"/>
              <a:t>Firm’s performance forecasting and impact of financial crisis 2008</a:t>
            </a:r>
            <a:br>
              <a:rPr lang="en-US" baseline="-25000" dirty="0"/>
            </a:br>
            <a:endParaRPr lang="en-IN" baseline="-25000" dirty="0"/>
          </a:p>
        </p:txBody>
      </p:sp>
      <p:sp>
        <p:nvSpPr>
          <p:cNvPr id="5" name="TextBox 4">
            <a:extLst>
              <a:ext uri="{FF2B5EF4-FFF2-40B4-BE49-F238E27FC236}">
                <a16:creationId xmlns:a16="http://schemas.microsoft.com/office/drawing/2014/main" id="{CD172CBA-3BD1-44D6-840D-990961F04DC3}"/>
              </a:ext>
            </a:extLst>
          </p:cNvPr>
          <p:cNvSpPr txBox="1"/>
          <p:nvPr/>
        </p:nvSpPr>
        <p:spPr>
          <a:xfrm>
            <a:off x="230748" y="4240788"/>
            <a:ext cx="5014362" cy="1231106"/>
          </a:xfrm>
          <a:prstGeom prst="rect">
            <a:avLst/>
          </a:prstGeom>
          <a:noFill/>
        </p:spPr>
        <p:txBody>
          <a:bodyPr wrap="square" rtlCol="0">
            <a:spAutoFit/>
          </a:bodyPr>
          <a:lstStyle/>
          <a:p>
            <a:pPr algn="ctr"/>
            <a:r>
              <a:rPr lang="en-US" sz="2000" dirty="0"/>
              <a:t>Presented by :</a:t>
            </a:r>
          </a:p>
          <a:p>
            <a:pPr algn="ctr"/>
            <a:r>
              <a:rPr lang="en-US" sz="2000" dirty="0"/>
              <a:t>Sahil Kumar, MSc Economics (Yr. II)     </a:t>
            </a:r>
          </a:p>
          <a:p>
            <a:pPr algn="ctr"/>
            <a:endParaRPr lang="en-US" sz="1600" b="1" dirty="0"/>
          </a:p>
          <a:p>
            <a:pPr algn="ctr"/>
            <a:endParaRPr lang="en-US" b="1" dirty="0"/>
          </a:p>
        </p:txBody>
      </p:sp>
      <p:sp>
        <p:nvSpPr>
          <p:cNvPr id="6" name="TextBox 5">
            <a:extLst>
              <a:ext uri="{FF2B5EF4-FFF2-40B4-BE49-F238E27FC236}">
                <a16:creationId xmlns:a16="http://schemas.microsoft.com/office/drawing/2014/main" id="{60EA1F14-3120-4951-8C35-A8C19EA21767}"/>
              </a:ext>
            </a:extLst>
          </p:cNvPr>
          <p:cNvSpPr txBox="1"/>
          <p:nvPr/>
        </p:nvSpPr>
        <p:spPr>
          <a:xfrm>
            <a:off x="6502401" y="4113788"/>
            <a:ext cx="5362596" cy="1231106"/>
          </a:xfrm>
          <a:prstGeom prst="rect">
            <a:avLst/>
          </a:prstGeom>
          <a:noFill/>
        </p:spPr>
        <p:txBody>
          <a:bodyPr wrap="square">
            <a:spAutoFit/>
          </a:bodyPr>
          <a:lstStyle/>
          <a:p>
            <a:pPr algn="ctr"/>
            <a:r>
              <a:rPr lang="en-GB" sz="2000" dirty="0"/>
              <a:t>Supervisor: </a:t>
            </a:r>
            <a:endParaRPr lang="en-GB" sz="1800" dirty="0"/>
          </a:p>
          <a:p>
            <a:pPr algn="ctr"/>
            <a:r>
              <a:rPr lang="en-GB" sz="1800" dirty="0"/>
              <a:t>Dr </a:t>
            </a:r>
            <a:r>
              <a:rPr lang="en-IN" sz="1800" i="0" dirty="0">
                <a:solidFill>
                  <a:srgbClr val="222222"/>
                </a:solidFill>
                <a:effectLst/>
              </a:rPr>
              <a:t>Abhishek Samantray </a:t>
            </a:r>
          </a:p>
          <a:p>
            <a:pPr algn="ctr"/>
            <a:r>
              <a:rPr lang="en-IN" sz="1800" dirty="0">
                <a:solidFill>
                  <a:srgbClr val="222222"/>
                </a:solidFill>
              </a:rPr>
              <a:t>Assistant Professor </a:t>
            </a:r>
          </a:p>
          <a:p>
            <a:pPr algn="ctr"/>
            <a:r>
              <a:rPr lang="en-IN" sz="1800" dirty="0">
                <a:solidFill>
                  <a:srgbClr val="222222"/>
                </a:solidFill>
              </a:rPr>
              <a:t>IIT Roorkee</a:t>
            </a:r>
            <a:endParaRPr lang="en-IN" dirty="0"/>
          </a:p>
        </p:txBody>
      </p:sp>
      <p:sp>
        <p:nvSpPr>
          <p:cNvPr id="7" name="TextBox 6">
            <a:extLst>
              <a:ext uri="{FF2B5EF4-FFF2-40B4-BE49-F238E27FC236}">
                <a16:creationId xmlns:a16="http://schemas.microsoft.com/office/drawing/2014/main" id="{9CB0D012-7AAB-41BB-8CF2-C48670F49365}"/>
              </a:ext>
            </a:extLst>
          </p:cNvPr>
          <p:cNvSpPr txBox="1"/>
          <p:nvPr/>
        </p:nvSpPr>
        <p:spPr>
          <a:xfrm>
            <a:off x="2737929" y="2559546"/>
            <a:ext cx="6096000" cy="400110"/>
          </a:xfrm>
          <a:prstGeom prst="rect">
            <a:avLst/>
          </a:prstGeom>
          <a:noFill/>
        </p:spPr>
        <p:txBody>
          <a:bodyPr wrap="square">
            <a:spAutoFit/>
          </a:bodyPr>
          <a:lstStyle/>
          <a:p>
            <a:pPr algn="ctr"/>
            <a:r>
              <a:rPr lang="en-US" sz="2000" b="1" dirty="0"/>
              <a:t>Presentation for MSc Thesis Project</a:t>
            </a:r>
          </a:p>
        </p:txBody>
      </p:sp>
    </p:spTree>
    <p:extLst>
      <p:ext uri="{BB962C8B-B14F-4D97-AF65-F5344CB8AC3E}">
        <p14:creationId xmlns:p14="http://schemas.microsoft.com/office/powerpoint/2010/main" val="243316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C68F40-DFF3-4601-8E49-CEE444D9E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24" y="119757"/>
            <a:ext cx="7800624" cy="3063360"/>
          </a:xfrm>
          <a:prstGeom prst="rect">
            <a:avLst/>
          </a:prstGeom>
        </p:spPr>
      </p:pic>
      <p:pic>
        <p:nvPicPr>
          <p:cNvPr id="9" name="Picture 8">
            <a:extLst>
              <a:ext uri="{FF2B5EF4-FFF2-40B4-BE49-F238E27FC236}">
                <a16:creationId xmlns:a16="http://schemas.microsoft.com/office/drawing/2014/main" id="{43E92036-0861-4EA6-83DD-CEA4469E5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825" y="3327556"/>
            <a:ext cx="7678222" cy="3152266"/>
          </a:xfrm>
          <a:prstGeom prst="rect">
            <a:avLst/>
          </a:prstGeom>
        </p:spPr>
      </p:pic>
      <p:sp>
        <p:nvSpPr>
          <p:cNvPr id="12" name="Rectangle 11">
            <a:extLst>
              <a:ext uri="{FF2B5EF4-FFF2-40B4-BE49-F238E27FC236}">
                <a16:creationId xmlns:a16="http://schemas.microsoft.com/office/drawing/2014/main" id="{B6244FEB-E8DA-45C6-A023-99EE26F4CAC1}"/>
              </a:ext>
            </a:extLst>
          </p:cNvPr>
          <p:cNvSpPr/>
          <p:nvPr/>
        </p:nvSpPr>
        <p:spPr>
          <a:xfrm>
            <a:off x="1741718" y="378178"/>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3B0395B1-CBD3-4D39-81CE-307BBDD410E4}"/>
              </a:ext>
            </a:extLst>
          </p:cNvPr>
          <p:cNvSpPr/>
          <p:nvPr/>
        </p:nvSpPr>
        <p:spPr>
          <a:xfrm>
            <a:off x="1928624" y="3065946"/>
            <a:ext cx="40758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64F5D8D6-1729-4CE6-9739-637674E68968}"/>
              </a:ext>
            </a:extLst>
          </p:cNvPr>
          <p:cNvSpPr/>
          <p:nvPr/>
        </p:nvSpPr>
        <p:spPr>
          <a:xfrm>
            <a:off x="5892282" y="3183117"/>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905FAB8E-2205-4737-BB27-C22E33C6B0AC}"/>
              </a:ext>
            </a:extLst>
          </p:cNvPr>
          <p:cNvSpPr/>
          <p:nvPr/>
        </p:nvSpPr>
        <p:spPr>
          <a:xfrm>
            <a:off x="5722188" y="243696"/>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002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82F88-860E-4C52-BA98-551AD31C0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315" y="0"/>
            <a:ext cx="6567894" cy="3418805"/>
          </a:xfrm>
          <a:prstGeom prst="rect">
            <a:avLst/>
          </a:prstGeom>
        </p:spPr>
      </p:pic>
      <p:pic>
        <p:nvPicPr>
          <p:cNvPr id="5" name="Picture 4">
            <a:extLst>
              <a:ext uri="{FF2B5EF4-FFF2-40B4-BE49-F238E27FC236}">
                <a16:creationId xmlns:a16="http://schemas.microsoft.com/office/drawing/2014/main" id="{96328F3C-4787-4E30-9EC3-217DCAA0F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218" y="3439196"/>
            <a:ext cx="6567894" cy="3085459"/>
          </a:xfrm>
          <a:prstGeom prst="rect">
            <a:avLst/>
          </a:prstGeom>
        </p:spPr>
      </p:pic>
      <p:sp>
        <p:nvSpPr>
          <p:cNvPr id="6" name="Rectangle 5">
            <a:extLst>
              <a:ext uri="{FF2B5EF4-FFF2-40B4-BE49-F238E27FC236}">
                <a16:creationId xmlns:a16="http://schemas.microsoft.com/office/drawing/2014/main" id="{B93C1144-BFD8-4645-B9E5-2D7A39B1141F}"/>
              </a:ext>
            </a:extLst>
          </p:cNvPr>
          <p:cNvSpPr/>
          <p:nvPr/>
        </p:nvSpPr>
        <p:spPr>
          <a:xfrm>
            <a:off x="8328347" y="333345"/>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7BCCE589-4A33-4F34-A22B-3304EDC4306E}"/>
              </a:ext>
            </a:extLst>
          </p:cNvPr>
          <p:cNvSpPr/>
          <p:nvPr/>
        </p:nvSpPr>
        <p:spPr>
          <a:xfrm>
            <a:off x="8235688" y="3726750"/>
            <a:ext cx="559130"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60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1C8304B-C2AB-4A85-B508-933F54439FF2}"/>
              </a:ext>
            </a:extLst>
          </p:cNvPr>
          <p:cNvSpPr>
            <a:spLocks noGrp="1"/>
          </p:cNvSpPr>
          <p:nvPr>
            <p:ph idx="1"/>
          </p:nvPr>
        </p:nvSpPr>
        <p:spPr>
          <a:xfrm>
            <a:off x="139270" y="282091"/>
            <a:ext cx="4161797" cy="731342"/>
          </a:xfrm>
        </p:spPr>
        <p:txBody>
          <a:bodyPr>
            <a:normAutofit fontScale="70000" lnSpcReduction="20000"/>
          </a:bodyPr>
          <a:lstStyle/>
          <a:p>
            <a:pPr marL="457200" lvl="1" indent="0">
              <a:buNone/>
            </a:pPr>
            <a:r>
              <a:rPr lang="en-US" dirty="0"/>
              <a:t>. </a:t>
            </a:r>
            <a:r>
              <a:rPr lang="en-US" sz="3600" b="1" dirty="0"/>
              <a:t>Hypothesis testing Result      </a:t>
            </a:r>
            <a:endParaRPr lang="en-US" b="1" dirty="0"/>
          </a:p>
          <a:p>
            <a:pPr marL="457200" lvl="1" indent="0">
              <a:buNone/>
            </a:pPr>
            <a:r>
              <a:rPr lang="en-US" dirty="0"/>
              <a:t>   </a:t>
            </a:r>
            <a:endParaRPr lang="en-IN" dirty="0"/>
          </a:p>
        </p:txBody>
      </p:sp>
      <p:pic>
        <p:nvPicPr>
          <p:cNvPr id="11" name="Picture 10">
            <a:extLst>
              <a:ext uri="{FF2B5EF4-FFF2-40B4-BE49-F238E27FC236}">
                <a16:creationId xmlns:a16="http://schemas.microsoft.com/office/drawing/2014/main" id="{F181E81A-8ED8-4135-969A-B6E22897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579" y="787655"/>
            <a:ext cx="7507110" cy="2786687"/>
          </a:xfrm>
          <a:prstGeom prst="rect">
            <a:avLst/>
          </a:prstGeom>
        </p:spPr>
      </p:pic>
      <p:pic>
        <p:nvPicPr>
          <p:cNvPr id="13" name="Picture 12">
            <a:extLst>
              <a:ext uri="{FF2B5EF4-FFF2-40B4-BE49-F238E27FC236}">
                <a16:creationId xmlns:a16="http://schemas.microsoft.com/office/drawing/2014/main" id="{D2D34EE5-724E-4969-8EB4-A879EF307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557" y="3574342"/>
            <a:ext cx="7507110" cy="3001567"/>
          </a:xfrm>
          <a:prstGeom prst="rect">
            <a:avLst/>
          </a:prstGeom>
        </p:spPr>
      </p:pic>
    </p:spTree>
    <p:extLst>
      <p:ext uri="{BB962C8B-B14F-4D97-AF65-F5344CB8AC3E}">
        <p14:creationId xmlns:p14="http://schemas.microsoft.com/office/powerpoint/2010/main" val="243157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A021-2377-4D30-A2D3-AB18E2399528}"/>
              </a:ext>
            </a:extLst>
          </p:cNvPr>
          <p:cNvSpPr>
            <a:spLocks noGrp="1"/>
          </p:cNvSpPr>
          <p:nvPr>
            <p:ph type="ctrTitle"/>
          </p:nvPr>
        </p:nvSpPr>
        <p:spPr>
          <a:xfrm>
            <a:off x="3465688" y="95074"/>
            <a:ext cx="4673601" cy="649993"/>
          </a:xfrm>
        </p:spPr>
        <p:txBody>
          <a:bodyPr>
            <a:normAutofit fontScale="90000"/>
          </a:bodyPr>
          <a:lstStyle/>
          <a:p>
            <a:r>
              <a:rPr lang="en-IN" dirty="0"/>
              <a:t>OLS – Result </a:t>
            </a:r>
          </a:p>
        </p:txBody>
      </p:sp>
      <p:pic>
        <p:nvPicPr>
          <p:cNvPr id="5" name="Picture 4">
            <a:extLst>
              <a:ext uri="{FF2B5EF4-FFF2-40B4-BE49-F238E27FC236}">
                <a16:creationId xmlns:a16="http://schemas.microsoft.com/office/drawing/2014/main" id="{7FFA892C-0AE4-4B1F-8F5A-ACEFD0F21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357" y="745067"/>
            <a:ext cx="6967286" cy="5542844"/>
          </a:xfrm>
          <a:prstGeom prst="rect">
            <a:avLst/>
          </a:prstGeom>
        </p:spPr>
      </p:pic>
    </p:spTree>
    <p:extLst>
      <p:ext uri="{BB962C8B-B14F-4D97-AF65-F5344CB8AC3E}">
        <p14:creationId xmlns:p14="http://schemas.microsoft.com/office/powerpoint/2010/main" val="84929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A22E64-BD06-48A1-A6C4-063C53295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8" y="1532466"/>
            <a:ext cx="5440409" cy="4165825"/>
          </a:xfrm>
          <a:prstGeom prst="rect">
            <a:avLst/>
          </a:prstGeom>
        </p:spPr>
      </p:pic>
      <p:pic>
        <p:nvPicPr>
          <p:cNvPr id="11" name="Picture 10">
            <a:extLst>
              <a:ext uri="{FF2B5EF4-FFF2-40B4-BE49-F238E27FC236}">
                <a16:creationId xmlns:a16="http://schemas.microsoft.com/office/drawing/2014/main" id="{877FA379-6C93-4944-B5AF-947C1FC2B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32467"/>
            <a:ext cx="5102578" cy="4165824"/>
          </a:xfrm>
          <a:prstGeom prst="rect">
            <a:avLst/>
          </a:prstGeom>
        </p:spPr>
      </p:pic>
      <p:sp>
        <p:nvSpPr>
          <p:cNvPr id="12" name="Title 11">
            <a:extLst>
              <a:ext uri="{FF2B5EF4-FFF2-40B4-BE49-F238E27FC236}">
                <a16:creationId xmlns:a16="http://schemas.microsoft.com/office/drawing/2014/main" id="{C4057F0E-24A3-43E6-B98A-74401AC2F58C}"/>
              </a:ext>
            </a:extLst>
          </p:cNvPr>
          <p:cNvSpPr>
            <a:spLocks noGrp="1"/>
          </p:cNvSpPr>
          <p:nvPr>
            <p:ph type="ctrTitle"/>
          </p:nvPr>
        </p:nvSpPr>
        <p:spPr>
          <a:xfrm>
            <a:off x="1371601" y="490618"/>
            <a:ext cx="9144000" cy="669091"/>
          </a:xfrm>
        </p:spPr>
        <p:txBody>
          <a:bodyPr>
            <a:normAutofit/>
          </a:bodyPr>
          <a:lstStyle/>
          <a:p>
            <a:r>
              <a:rPr lang="en-IN" sz="4000" b="1" dirty="0"/>
              <a:t>Residual distribution using OLS method</a:t>
            </a:r>
          </a:p>
        </p:txBody>
      </p:sp>
    </p:spTree>
    <p:extLst>
      <p:ext uri="{BB962C8B-B14F-4D97-AF65-F5344CB8AC3E}">
        <p14:creationId xmlns:p14="http://schemas.microsoft.com/office/powerpoint/2010/main" val="298327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251178" y="241347"/>
            <a:ext cx="8937978" cy="763763"/>
          </a:xfrm>
        </p:spPr>
        <p:txBody>
          <a:bodyPr/>
          <a:lstStyle/>
          <a:p>
            <a:r>
              <a:rPr lang="en-IN" dirty="0"/>
              <a:t>Results -- Decision Tree</a:t>
            </a:r>
          </a:p>
        </p:txBody>
      </p:sp>
      <p:pic>
        <p:nvPicPr>
          <p:cNvPr id="5" name="Picture 4">
            <a:extLst>
              <a:ext uri="{FF2B5EF4-FFF2-40B4-BE49-F238E27FC236}">
                <a16:creationId xmlns:a16="http://schemas.microsoft.com/office/drawing/2014/main" id="{3AC76307-C022-456D-825C-0E773A943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711" y="756356"/>
            <a:ext cx="9990667" cy="5860297"/>
          </a:xfrm>
          <a:prstGeom prst="rect">
            <a:avLst/>
          </a:prstGeom>
        </p:spPr>
      </p:pic>
    </p:spTree>
    <p:extLst>
      <p:ext uri="{BB962C8B-B14F-4D97-AF65-F5344CB8AC3E}">
        <p14:creationId xmlns:p14="http://schemas.microsoft.com/office/powerpoint/2010/main" val="34498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0FF8-E63E-4750-B773-1B9261BE7F40}"/>
              </a:ext>
            </a:extLst>
          </p:cNvPr>
          <p:cNvSpPr>
            <a:spLocks noGrp="1"/>
          </p:cNvSpPr>
          <p:nvPr>
            <p:ph type="title"/>
          </p:nvPr>
        </p:nvSpPr>
        <p:spPr>
          <a:xfrm>
            <a:off x="1219201" y="184503"/>
            <a:ext cx="9479844" cy="718608"/>
          </a:xfrm>
        </p:spPr>
        <p:txBody>
          <a:bodyPr/>
          <a:lstStyle/>
          <a:p>
            <a:r>
              <a:rPr lang="en-IN" sz="4400" b="1" dirty="0"/>
              <a:t>Residual distribution using Decision Tree</a:t>
            </a:r>
            <a:endParaRPr lang="en-IN" dirty="0"/>
          </a:p>
        </p:txBody>
      </p:sp>
      <p:pic>
        <p:nvPicPr>
          <p:cNvPr id="10" name="Picture 9">
            <a:extLst>
              <a:ext uri="{FF2B5EF4-FFF2-40B4-BE49-F238E27FC236}">
                <a16:creationId xmlns:a16="http://schemas.microsoft.com/office/drawing/2014/main" id="{B46ECC64-3AD7-40FC-A3DA-3344DEB5C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88" y="1354667"/>
            <a:ext cx="5339645" cy="4651022"/>
          </a:xfrm>
          <a:prstGeom prst="rect">
            <a:avLst/>
          </a:prstGeom>
        </p:spPr>
      </p:pic>
      <p:pic>
        <p:nvPicPr>
          <p:cNvPr id="12" name="Picture 11">
            <a:extLst>
              <a:ext uri="{FF2B5EF4-FFF2-40B4-BE49-F238E27FC236}">
                <a16:creationId xmlns:a16="http://schemas.microsoft.com/office/drawing/2014/main" id="{41E7B4D2-C680-4C76-BBA5-97C53D92E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466" y="1501237"/>
            <a:ext cx="5181600" cy="4357881"/>
          </a:xfrm>
          <a:prstGeom prst="rect">
            <a:avLst/>
          </a:prstGeom>
        </p:spPr>
      </p:pic>
    </p:spTree>
    <p:extLst>
      <p:ext uri="{BB962C8B-B14F-4D97-AF65-F5344CB8AC3E}">
        <p14:creationId xmlns:p14="http://schemas.microsoft.com/office/powerpoint/2010/main" val="279522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838200" y="538628"/>
            <a:ext cx="10515600" cy="763763"/>
          </a:xfrm>
        </p:spPr>
        <p:txBody>
          <a:bodyPr/>
          <a:lstStyle/>
          <a:p>
            <a:r>
              <a:rPr lang="en-IN" dirty="0"/>
              <a:t>Results -- Decision Tree</a:t>
            </a:r>
          </a:p>
        </p:txBody>
      </p:sp>
      <p:sp>
        <p:nvSpPr>
          <p:cNvPr id="5" name="Content Placeholder 2">
            <a:extLst>
              <a:ext uri="{FF2B5EF4-FFF2-40B4-BE49-F238E27FC236}">
                <a16:creationId xmlns:a16="http://schemas.microsoft.com/office/drawing/2014/main" id="{F1C8304B-C2AB-4A85-B508-933F54439FF2}"/>
              </a:ext>
            </a:extLst>
          </p:cNvPr>
          <p:cNvSpPr>
            <a:spLocks noGrp="1"/>
          </p:cNvSpPr>
          <p:nvPr>
            <p:ph idx="1"/>
          </p:nvPr>
        </p:nvSpPr>
        <p:spPr>
          <a:xfrm>
            <a:off x="282222" y="1601577"/>
            <a:ext cx="5283200" cy="2518867"/>
          </a:xfrm>
        </p:spPr>
        <p:txBody>
          <a:bodyPr>
            <a:normAutofit lnSpcReduction="10000"/>
          </a:bodyPr>
          <a:lstStyle/>
          <a:p>
            <a:pPr marL="457200" lvl="1" indent="0">
              <a:buNone/>
            </a:pPr>
            <a:endParaRPr lang="en-US" dirty="0"/>
          </a:p>
          <a:p>
            <a:pPr lvl="1"/>
            <a:r>
              <a:rPr lang="en-US" dirty="0"/>
              <a:t>Observation: Today’s cashflows are best predictors of tomorrow’s ROA</a:t>
            </a:r>
          </a:p>
          <a:p>
            <a:pPr lvl="1"/>
            <a:r>
              <a:rPr lang="en-US" dirty="0"/>
              <a:t>Industry affect the firm performance </a:t>
            </a:r>
          </a:p>
          <a:p>
            <a:pPr lvl="1"/>
            <a:r>
              <a:rPr lang="en-US" dirty="0"/>
              <a:t>Macroeconomic factors affect the firm future performance </a:t>
            </a:r>
          </a:p>
          <a:p>
            <a:pPr lvl="1"/>
            <a:endParaRPr lang="en-US" dirty="0"/>
          </a:p>
          <a:p>
            <a:pPr marL="457200" lvl="1" indent="0">
              <a:buNone/>
            </a:pPr>
            <a:endParaRPr lang="en-US" dirty="0"/>
          </a:p>
          <a:p>
            <a:pPr lvl="1"/>
            <a:endParaRPr lang="en-IN" dirty="0"/>
          </a:p>
        </p:txBody>
      </p:sp>
      <p:pic>
        <p:nvPicPr>
          <p:cNvPr id="4" name="Picture 3">
            <a:extLst>
              <a:ext uri="{FF2B5EF4-FFF2-40B4-BE49-F238E27FC236}">
                <a16:creationId xmlns:a16="http://schemas.microsoft.com/office/drawing/2014/main" id="{8CC2EB48-BDB3-4750-BC39-A06F45AAA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422" y="1302390"/>
            <a:ext cx="6487309" cy="4409787"/>
          </a:xfrm>
          <a:prstGeom prst="rect">
            <a:avLst/>
          </a:prstGeom>
        </p:spPr>
      </p:pic>
    </p:spTree>
    <p:extLst>
      <p:ext uri="{BB962C8B-B14F-4D97-AF65-F5344CB8AC3E}">
        <p14:creationId xmlns:p14="http://schemas.microsoft.com/office/powerpoint/2010/main" val="266007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C4E6-0212-4ABD-807F-489DC7B579D4}"/>
              </a:ext>
            </a:extLst>
          </p:cNvPr>
          <p:cNvSpPr>
            <a:spLocks noGrp="1"/>
          </p:cNvSpPr>
          <p:nvPr>
            <p:ph type="title"/>
          </p:nvPr>
        </p:nvSpPr>
        <p:spPr>
          <a:xfrm>
            <a:off x="4439356" y="186444"/>
            <a:ext cx="4106333" cy="989542"/>
          </a:xfrm>
        </p:spPr>
        <p:txBody>
          <a:bodyPr>
            <a:normAutofit/>
          </a:bodyPr>
          <a:lstStyle/>
          <a:p>
            <a:r>
              <a:rPr lang="en-IN" b="1" dirty="0"/>
              <a:t>Conclusions :</a:t>
            </a:r>
          </a:p>
        </p:txBody>
      </p:sp>
      <p:sp>
        <p:nvSpPr>
          <p:cNvPr id="3" name="Content Placeholder 2">
            <a:extLst>
              <a:ext uri="{FF2B5EF4-FFF2-40B4-BE49-F238E27FC236}">
                <a16:creationId xmlns:a16="http://schemas.microsoft.com/office/drawing/2014/main" id="{A5C862F2-1550-4B77-8487-2C5CB8371E55}"/>
              </a:ext>
            </a:extLst>
          </p:cNvPr>
          <p:cNvSpPr>
            <a:spLocks noGrp="1"/>
          </p:cNvSpPr>
          <p:nvPr>
            <p:ph idx="1"/>
          </p:nvPr>
        </p:nvSpPr>
        <p:spPr>
          <a:xfrm>
            <a:off x="838200" y="1570382"/>
            <a:ext cx="10346266" cy="4606403"/>
          </a:xfrm>
        </p:spPr>
        <p:txBody>
          <a:bodyPr>
            <a:normAutofit/>
          </a:bodyPr>
          <a:lstStyle/>
          <a:p>
            <a:pPr marL="342900" indent="-342900">
              <a:buFont typeface="+mj-lt"/>
              <a:buAutoNum type="arabicPeriod"/>
            </a:pPr>
            <a:r>
              <a:rPr lang="en-US" sz="2400" dirty="0"/>
              <a:t>The mean of ROA of all firms in sample in period 2001-2008 is significantly higher than in period 2009-2016. which implies, the financial crisis 2008 may cause for some structural change in economy. </a:t>
            </a:r>
          </a:p>
          <a:p>
            <a:pPr marL="342900" indent="-342900">
              <a:buFont typeface="+mj-lt"/>
              <a:buAutoNum type="arabicPeriod"/>
            </a:pPr>
            <a:r>
              <a:rPr lang="en-US" sz="2400" dirty="0"/>
              <a:t>Real estate industry performance which yet did not recover to the level before financial crisis 2008 performance level. it might be because of real estate property price in period 2009-2016 is in saturation state while price was highly inflated before financial crisis. </a:t>
            </a:r>
          </a:p>
          <a:p>
            <a:pPr marL="342900" indent="-342900">
              <a:buFont typeface="+mj-lt"/>
              <a:buAutoNum type="arabicPeriod"/>
            </a:pPr>
            <a:r>
              <a:rPr lang="en-US" sz="2400" dirty="0"/>
              <a:t>Mortgage Bankers, commercial Bank ,Real estate dealers, Finance lessors , Finance Service industries performance recovered to the level in period 2001-2008. Which may be because of during crisis, US government bailout packages in these most affected industries. </a:t>
            </a:r>
          </a:p>
          <a:p>
            <a:pPr marL="342900" indent="-342900">
              <a:buFont typeface="+mj-lt"/>
              <a:buAutoNum type="arabicPeriod"/>
            </a:pPr>
            <a:endParaRPr lang="en-US" sz="3600" dirty="0"/>
          </a:p>
          <a:p>
            <a:pPr marL="342900" indent="-342900">
              <a:buFont typeface="+mj-lt"/>
              <a:buAutoNum type="arabicPeriod"/>
            </a:pPr>
            <a:endParaRPr lang="en-IN" sz="2400" dirty="0"/>
          </a:p>
        </p:txBody>
      </p:sp>
    </p:spTree>
    <p:extLst>
      <p:ext uri="{BB962C8B-B14F-4D97-AF65-F5344CB8AC3E}">
        <p14:creationId xmlns:p14="http://schemas.microsoft.com/office/powerpoint/2010/main" val="24491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8BC93B-DF71-443F-8021-587F622BDBB9}"/>
              </a:ext>
            </a:extLst>
          </p:cNvPr>
          <p:cNvSpPr>
            <a:spLocks noGrp="1"/>
          </p:cNvSpPr>
          <p:nvPr>
            <p:ph idx="1"/>
          </p:nvPr>
        </p:nvSpPr>
        <p:spPr>
          <a:xfrm>
            <a:off x="601133" y="369357"/>
            <a:ext cx="10515600" cy="6302376"/>
          </a:xfrm>
        </p:spPr>
        <p:txBody>
          <a:bodyPr>
            <a:normAutofit fontScale="92500" lnSpcReduction="10000"/>
          </a:bodyPr>
          <a:lstStyle/>
          <a:p>
            <a:pPr marL="514350" indent="-514350">
              <a:buFont typeface="+mj-lt"/>
              <a:buAutoNum type="arabicPeriod" startAt="4"/>
            </a:pPr>
            <a:r>
              <a:rPr lang="en-US" dirty="0"/>
              <a:t>Total debt proportion in total Asset does not affect significantly to the firm performance, while short term debt impact negatively to the firm’s ROA .</a:t>
            </a:r>
            <a:endParaRPr lang="en-IN" dirty="0"/>
          </a:p>
          <a:p>
            <a:pPr marL="514350" indent="-514350">
              <a:buFont typeface="+mj-lt"/>
              <a:buAutoNum type="arabicPeriod" startAt="4"/>
            </a:pPr>
            <a:r>
              <a:rPr lang="en-US" dirty="0"/>
              <a:t>Decision Tree model perform as good as OLS model to forecast next year ROA of firm with respect to Root Mean square error value as a performance measure of model. </a:t>
            </a:r>
            <a:endParaRPr lang="en-IN" dirty="0"/>
          </a:p>
          <a:p>
            <a:pPr marL="514350" indent="-514350">
              <a:buFont typeface="+mj-lt"/>
              <a:buAutoNum type="arabicPeriod" startAt="4"/>
            </a:pPr>
            <a:r>
              <a:rPr lang="en-US" dirty="0"/>
              <a:t>Current year ROA of firm is the most important factor to forecast next year ROA of firm and impact positively to next year performance of firms. which tell us the present cash flow predict future cash flow. </a:t>
            </a:r>
          </a:p>
          <a:p>
            <a:pPr marL="514350" indent="-514350">
              <a:buFont typeface="+mj-lt"/>
              <a:buAutoNum type="arabicPeriod" startAt="4"/>
            </a:pPr>
            <a:r>
              <a:rPr lang="en-US" dirty="0"/>
              <a:t>Financial year is significant to forecast firm performance. Which implies macroeconomic condition (incorporated in Financial year) like government policy, interest rate and other economic activity which is not controlled by firm impact the future performance of firms. </a:t>
            </a:r>
          </a:p>
          <a:p>
            <a:pPr marL="514350" indent="-514350">
              <a:buFont typeface="+mj-lt"/>
              <a:buAutoNum type="arabicPeriod" startAt="4"/>
            </a:pPr>
            <a:r>
              <a:rPr lang="en-US" dirty="0"/>
              <a:t>Industry effect on next year firm performance is significant, which implies two firm from two different industries with same financial data in current year impact differently firm next year performance. </a:t>
            </a:r>
            <a:endParaRPr lang="en-IN" dirty="0"/>
          </a:p>
        </p:txBody>
      </p:sp>
    </p:spTree>
    <p:extLst>
      <p:ext uri="{BB962C8B-B14F-4D97-AF65-F5344CB8AC3E}">
        <p14:creationId xmlns:p14="http://schemas.microsoft.com/office/powerpoint/2010/main" val="288855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F178-3EA4-4305-9052-4A59638616FC}"/>
              </a:ext>
            </a:extLst>
          </p:cNvPr>
          <p:cNvSpPr>
            <a:spLocks noGrp="1"/>
          </p:cNvSpPr>
          <p:nvPr>
            <p:ph type="title"/>
          </p:nvPr>
        </p:nvSpPr>
        <p:spPr>
          <a:xfrm>
            <a:off x="3918656" y="128058"/>
            <a:ext cx="2909711" cy="993775"/>
          </a:xfrm>
        </p:spPr>
        <p:txBody>
          <a:bodyPr/>
          <a:lstStyle/>
          <a:p>
            <a:r>
              <a:rPr lang="en-US" b="1" dirty="0"/>
              <a:t>Outline</a:t>
            </a:r>
            <a:r>
              <a:rPr lang="en-US" dirty="0"/>
              <a:t> </a:t>
            </a:r>
            <a:endParaRPr lang="en-IN" dirty="0"/>
          </a:p>
        </p:txBody>
      </p:sp>
      <p:sp>
        <p:nvSpPr>
          <p:cNvPr id="3" name="Content Placeholder 2">
            <a:extLst>
              <a:ext uri="{FF2B5EF4-FFF2-40B4-BE49-F238E27FC236}">
                <a16:creationId xmlns:a16="http://schemas.microsoft.com/office/drawing/2014/main" id="{190263CF-178D-478A-B794-D0F712736048}"/>
              </a:ext>
            </a:extLst>
          </p:cNvPr>
          <p:cNvSpPr>
            <a:spLocks noGrp="1"/>
          </p:cNvSpPr>
          <p:nvPr>
            <p:ph idx="1"/>
          </p:nvPr>
        </p:nvSpPr>
        <p:spPr>
          <a:xfrm>
            <a:off x="397932" y="2197011"/>
            <a:ext cx="6876345" cy="2463977"/>
          </a:xfrm>
        </p:spPr>
        <p:txBody>
          <a:bodyPr>
            <a:normAutofit/>
          </a:bodyPr>
          <a:lstStyle/>
          <a:p>
            <a:pPr algn="l"/>
            <a:r>
              <a:rPr lang="en-US" b="0" i="0" dirty="0">
                <a:solidFill>
                  <a:srgbClr val="000000"/>
                </a:solidFill>
                <a:effectLst/>
                <a:latin typeface="arial" panose="020B0604020202020204" pitchFamily="34" charset="0"/>
              </a:rPr>
              <a:t> Introduction</a:t>
            </a:r>
          </a:p>
          <a:p>
            <a:pPr algn="l"/>
            <a:r>
              <a:rPr lang="en-US" b="0" i="0" dirty="0">
                <a:solidFill>
                  <a:srgbClr val="000000"/>
                </a:solidFill>
                <a:effectLst/>
                <a:latin typeface="arial" panose="020B0604020202020204" pitchFamily="34" charset="0"/>
              </a:rPr>
              <a:t>  Research Objectives/Questions</a:t>
            </a:r>
          </a:p>
          <a:p>
            <a:r>
              <a:rPr lang="en-US" b="0" i="0" dirty="0">
                <a:effectLst/>
                <a:latin typeface="arial" panose="020B0604020202020204" pitchFamily="34" charset="0"/>
              </a:rPr>
              <a:t> Data and Methodology </a:t>
            </a:r>
          </a:p>
          <a:p>
            <a:r>
              <a:rPr lang="en-US"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E</a:t>
            </a:r>
            <a:r>
              <a:rPr lang="en-US" b="0" i="0" dirty="0">
                <a:solidFill>
                  <a:srgbClr val="000000"/>
                </a:solidFill>
                <a:effectLst/>
                <a:latin typeface="arial" panose="020B0604020202020204" pitchFamily="34" charset="0"/>
              </a:rPr>
              <a:t>mpirical Result </a:t>
            </a:r>
          </a:p>
        </p:txBody>
      </p:sp>
    </p:spTree>
    <p:extLst>
      <p:ext uri="{BB962C8B-B14F-4D97-AF65-F5344CB8AC3E}">
        <p14:creationId xmlns:p14="http://schemas.microsoft.com/office/powerpoint/2010/main" val="221813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CC59E-2B3F-4B0F-8A0C-626AED3893DB}"/>
              </a:ext>
            </a:extLst>
          </p:cNvPr>
          <p:cNvSpPr>
            <a:spLocks noGrp="1"/>
          </p:cNvSpPr>
          <p:nvPr>
            <p:ph idx="1"/>
          </p:nvPr>
        </p:nvSpPr>
        <p:spPr>
          <a:xfrm>
            <a:off x="4399590" y="2718333"/>
            <a:ext cx="4501444" cy="872419"/>
          </a:xfrm>
        </p:spPr>
        <p:txBody>
          <a:bodyPr>
            <a:normAutofit/>
          </a:bodyPr>
          <a:lstStyle/>
          <a:p>
            <a:pPr marL="0" indent="0">
              <a:buNone/>
            </a:pPr>
            <a:r>
              <a:rPr lang="en-IN" sz="4400" b="1" dirty="0">
                <a:solidFill>
                  <a:schemeClr val="accent1"/>
                </a:solidFill>
              </a:rPr>
              <a:t>Thank You!</a:t>
            </a:r>
          </a:p>
        </p:txBody>
      </p:sp>
    </p:spTree>
    <p:extLst>
      <p:ext uri="{BB962C8B-B14F-4D97-AF65-F5344CB8AC3E}">
        <p14:creationId xmlns:p14="http://schemas.microsoft.com/office/powerpoint/2010/main" val="276485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C4E6-0212-4ABD-807F-489DC7B579D4}"/>
              </a:ext>
            </a:extLst>
          </p:cNvPr>
          <p:cNvSpPr>
            <a:spLocks noGrp="1"/>
          </p:cNvSpPr>
          <p:nvPr>
            <p:ph type="title"/>
          </p:nvPr>
        </p:nvSpPr>
        <p:spPr>
          <a:xfrm>
            <a:off x="838200" y="365126"/>
            <a:ext cx="10515600" cy="989542"/>
          </a:xfrm>
        </p:spPr>
        <p:txBody>
          <a:bodyPr/>
          <a:lstStyle/>
          <a:p>
            <a:r>
              <a:rPr lang="en-IN" dirty="0"/>
              <a:t>Firm performance </a:t>
            </a:r>
          </a:p>
        </p:txBody>
      </p:sp>
      <p:sp>
        <p:nvSpPr>
          <p:cNvPr id="3" name="Content Placeholder 2">
            <a:extLst>
              <a:ext uri="{FF2B5EF4-FFF2-40B4-BE49-F238E27FC236}">
                <a16:creationId xmlns:a16="http://schemas.microsoft.com/office/drawing/2014/main" id="{A5C862F2-1550-4B77-8487-2C5CB8371E55}"/>
              </a:ext>
            </a:extLst>
          </p:cNvPr>
          <p:cNvSpPr>
            <a:spLocks noGrp="1"/>
          </p:cNvSpPr>
          <p:nvPr>
            <p:ph idx="1"/>
          </p:nvPr>
        </p:nvSpPr>
        <p:spPr>
          <a:xfrm>
            <a:off x="838200" y="1570382"/>
            <a:ext cx="10346266" cy="4606403"/>
          </a:xfrm>
        </p:spPr>
        <p:txBody>
          <a:bodyPr>
            <a:normAutofit/>
          </a:bodyPr>
          <a:lstStyle/>
          <a:p>
            <a:r>
              <a:rPr lang="en-IN" dirty="0"/>
              <a:t> What is it?</a:t>
            </a:r>
          </a:p>
          <a:p>
            <a:endParaRPr lang="en-IN" sz="1100" dirty="0"/>
          </a:p>
          <a:p>
            <a:pPr lvl="1"/>
            <a:r>
              <a:rPr lang="en-US" dirty="0"/>
              <a:t>Performance measurement refers to the process of measuring the action’s efficiency and effectiveness (Neely, Gregory &amp; Platts, 1995).</a:t>
            </a:r>
          </a:p>
          <a:p>
            <a:pPr lvl="1"/>
            <a:r>
              <a:rPr lang="en-US" b="0" i="0" dirty="0">
                <a:solidFill>
                  <a:srgbClr val="111111"/>
                </a:solidFill>
                <a:effectLst/>
                <a:latin typeface="SourceSansPro"/>
              </a:rPr>
              <a:t>Financial performance is a subjective measure !</a:t>
            </a:r>
            <a:endParaRPr lang="en-IN" dirty="0"/>
          </a:p>
          <a:p>
            <a:r>
              <a:rPr lang="en-IN" dirty="0"/>
              <a:t>Importance </a:t>
            </a:r>
          </a:p>
          <a:p>
            <a:endParaRPr lang="en-IN" sz="1100" dirty="0"/>
          </a:p>
          <a:p>
            <a:pPr lvl="1"/>
            <a:r>
              <a:rPr lang="en-US" sz="2000" dirty="0"/>
              <a:t>Amendola et al. (2018): Firm performance is one of the critical aspects of firm welfare</a:t>
            </a:r>
          </a:p>
          <a:p>
            <a:pPr lvl="1"/>
            <a:r>
              <a:rPr lang="en-US" sz="2000" dirty="0"/>
              <a:t>Performance measurement is critical for effective management of any firm (</a:t>
            </a:r>
            <a:r>
              <a:rPr lang="en-US" sz="2000" dirty="0" err="1"/>
              <a:t>Demirbag</a:t>
            </a:r>
            <a:r>
              <a:rPr lang="en-US" sz="2000" dirty="0"/>
              <a:t>, </a:t>
            </a:r>
            <a:r>
              <a:rPr lang="en-US" sz="2000" dirty="0" err="1"/>
              <a:t>Tatoglu</a:t>
            </a:r>
            <a:r>
              <a:rPr lang="en-US" sz="2000" dirty="0"/>
              <a:t>, </a:t>
            </a:r>
            <a:r>
              <a:rPr lang="en-US" sz="2000" dirty="0" err="1"/>
              <a:t>Tekinus</a:t>
            </a:r>
            <a:r>
              <a:rPr lang="en-US" sz="2000" dirty="0"/>
              <a:t> and Zaim, 2006). Process improvement is not possible without measuring the outcomes</a:t>
            </a:r>
          </a:p>
          <a:p>
            <a:pPr lvl="1"/>
            <a:r>
              <a:rPr lang="en-US" sz="2000" dirty="0"/>
              <a:t>Evaluating firm performance is a powerful tool for decision-makers, including business analysts, creditors, investors, and financial managers.</a:t>
            </a:r>
            <a:endParaRPr lang="en-IN" sz="2000" dirty="0"/>
          </a:p>
          <a:p>
            <a:endParaRPr lang="en-IN" dirty="0"/>
          </a:p>
        </p:txBody>
      </p:sp>
    </p:spTree>
    <p:extLst>
      <p:ext uri="{BB962C8B-B14F-4D97-AF65-F5344CB8AC3E}">
        <p14:creationId xmlns:p14="http://schemas.microsoft.com/office/powerpoint/2010/main" val="350847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3287889" y="624771"/>
            <a:ext cx="6596891" cy="763763"/>
          </a:xfrm>
        </p:spPr>
        <p:txBody>
          <a:bodyPr/>
          <a:lstStyle/>
          <a:p>
            <a:r>
              <a:rPr lang="en-IN" dirty="0"/>
              <a:t>Research Question(s)</a:t>
            </a:r>
          </a:p>
        </p:txBody>
      </p:sp>
      <p:sp>
        <p:nvSpPr>
          <p:cNvPr id="8" name="Content Placeholder 2">
            <a:extLst>
              <a:ext uri="{FF2B5EF4-FFF2-40B4-BE49-F238E27FC236}">
                <a16:creationId xmlns:a16="http://schemas.microsoft.com/office/drawing/2014/main" id="{FCC55B3A-231C-46DA-8458-6D99EBFE07B9}"/>
              </a:ext>
            </a:extLst>
          </p:cNvPr>
          <p:cNvSpPr txBox="1">
            <a:spLocks/>
          </p:cNvSpPr>
          <p:nvPr/>
        </p:nvSpPr>
        <p:spPr>
          <a:xfrm>
            <a:off x="861464" y="1388534"/>
            <a:ext cx="10890269" cy="49308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forecast next year firm performance.</a:t>
            </a:r>
          </a:p>
          <a:p>
            <a:pPr lvl="1"/>
            <a:r>
              <a:rPr lang="en-US" dirty="0">
                <a:latin typeface="Times New Roman" panose="02020603050405020304" pitchFamily="18" charset="0"/>
                <a:cs typeface="Times New Roman" panose="02020603050405020304" pitchFamily="18" charset="0"/>
              </a:rPr>
              <a:t>Banking sector is excluded.</a:t>
            </a:r>
          </a:p>
          <a:p>
            <a:pPr lvl="1"/>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Is there a significant difference between across all industries combined performance before (2001- 2008) and after (2009-2016) US financial crisis 2008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Is there a significant difference between performance before (2001- 2008) and after (2009-2016) US financial crisis 2008 in Real Estate, Mortgage Bankers, commercial Bank Industries respectively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Is there a significant difference between performance before (2001- 2008) and after (2009-2016) US financial crisis 2008 in those industries which higher leverage(debt to equity ratio) before US financial crisis 2008?</a:t>
            </a:r>
          </a:p>
        </p:txBody>
      </p:sp>
    </p:spTree>
    <p:extLst>
      <p:ext uri="{BB962C8B-B14F-4D97-AF65-F5344CB8AC3E}">
        <p14:creationId xmlns:p14="http://schemas.microsoft.com/office/powerpoint/2010/main" val="250955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3145366" y="143517"/>
            <a:ext cx="5901267" cy="763763"/>
          </a:xfrm>
        </p:spPr>
        <p:txBody>
          <a:bodyPr/>
          <a:lstStyle/>
          <a:p>
            <a:r>
              <a:rPr lang="en-IN" dirty="0"/>
              <a:t>Data &amp; Methodology</a:t>
            </a:r>
          </a:p>
        </p:txBody>
      </p:sp>
      <p:sp>
        <p:nvSpPr>
          <p:cNvPr id="8" name="Content Placeholder 2">
            <a:extLst>
              <a:ext uri="{FF2B5EF4-FFF2-40B4-BE49-F238E27FC236}">
                <a16:creationId xmlns:a16="http://schemas.microsoft.com/office/drawing/2014/main" id="{FCC55B3A-231C-46DA-8458-6D99EBFE07B9}"/>
              </a:ext>
            </a:extLst>
          </p:cNvPr>
          <p:cNvSpPr txBox="1">
            <a:spLocks/>
          </p:cNvSpPr>
          <p:nvPr/>
        </p:nvSpPr>
        <p:spPr>
          <a:xfrm>
            <a:off x="861464" y="1004712"/>
            <a:ext cx="10657987" cy="555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a:p>
            <a:pPr marL="0" indent="0">
              <a:buNone/>
            </a:pPr>
            <a:r>
              <a:rPr lang="en-US" sz="1600" dirty="0"/>
              <a:t>	 </a:t>
            </a:r>
            <a:r>
              <a:rPr lang="en-US" sz="2000" dirty="0"/>
              <a:t> </a:t>
            </a:r>
            <a:r>
              <a:rPr lang="en-US" sz="2400" dirty="0"/>
              <a:t>US firms historical accounting details data from the Compustat (WRDS) database from the financial year 2001   to 2016</a:t>
            </a:r>
            <a:r>
              <a:rPr lang="en-US" sz="2000" dirty="0"/>
              <a:t>.</a:t>
            </a:r>
            <a:endParaRPr lang="en-US" sz="2400" dirty="0"/>
          </a:p>
          <a:p>
            <a:r>
              <a:rPr lang="en-US" dirty="0"/>
              <a:t>Measure for firm performance.</a:t>
            </a:r>
          </a:p>
          <a:p>
            <a:pPr lvl="1"/>
            <a:r>
              <a:rPr lang="en-US" dirty="0"/>
              <a:t> Use Return on Assets (ROA) as a proxy to measure firm performance </a:t>
            </a:r>
          </a:p>
          <a:p>
            <a:pPr lvl="1"/>
            <a:r>
              <a:rPr lang="en-US" dirty="0"/>
              <a:t>Return on Assets (ROA)   =  Net earning before Tax/ Total Asset</a:t>
            </a:r>
          </a:p>
          <a:p>
            <a:pPr lvl="1"/>
            <a:r>
              <a:rPr lang="en-US" dirty="0"/>
              <a:t>Why ROA?</a:t>
            </a:r>
          </a:p>
          <a:p>
            <a:pPr lvl="2"/>
            <a:r>
              <a:rPr lang="en-US" b="0" i="0" dirty="0">
                <a:effectLst/>
              </a:rPr>
              <a:t>ROA explicitly takes into account the assets used to support business activities. It determines whether the company is able to generate an adequate return. </a:t>
            </a:r>
          </a:p>
          <a:p>
            <a:pPr marL="457200" lvl="1" indent="0">
              <a:buNone/>
            </a:pPr>
            <a:endParaRPr lang="en-US" sz="800" dirty="0"/>
          </a:p>
          <a:p>
            <a:r>
              <a:rPr lang="en-US" dirty="0"/>
              <a:t>Methods for forecasting firm performance </a:t>
            </a:r>
          </a:p>
          <a:p>
            <a:endParaRPr lang="en-US" sz="800" dirty="0"/>
          </a:p>
          <a:p>
            <a:pPr lvl="1"/>
            <a:r>
              <a:rPr lang="en-US" dirty="0"/>
              <a:t>OLS</a:t>
            </a:r>
          </a:p>
          <a:p>
            <a:pPr lvl="1"/>
            <a:r>
              <a:rPr lang="en-US" dirty="0"/>
              <a:t>Decision Trees</a:t>
            </a:r>
          </a:p>
          <a:p>
            <a:pPr marL="457200" lvl="1" indent="0">
              <a:buNone/>
            </a:pPr>
            <a:endParaRPr lang="en-US" dirty="0"/>
          </a:p>
          <a:p>
            <a:pPr marL="457200" lvl="1" indent="0">
              <a:buNone/>
            </a:pPr>
            <a:endParaRPr lang="en-US" dirty="0"/>
          </a:p>
          <a:p>
            <a:pPr lvl="1"/>
            <a:endParaRPr lang="en-US" sz="2000" dirty="0"/>
          </a:p>
        </p:txBody>
      </p:sp>
    </p:spTree>
    <p:extLst>
      <p:ext uri="{BB962C8B-B14F-4D97-AF65-F5344CB8AC3E}">
        <p14:creationId xmlns:p14="http://schemas.microsoft.com/office/powerpoint/2010/main" val="69504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91CA-160A-48A2-BFEF-F52A5B5DEBAA}"/>
              </a:ext>
            </a:extLst>
          </p:cNvPr>
          <p:cNvSpPr>
            <a:spLocks noGrp="1"/>
          </p:cNvSpPr>
          <p:nvPr>
            <p:ph type="title"/>
          </p:nvPr>
        </p:nvSpPr>
        <p:spPr>
          <a:xfrm>
            <a:off x="3031067" y="82904"/>
            <a:ext cx="5731933" cy="966964"/>
          </a:xfrm>
        </p:spPr>
        <p:txBody>
          <a:bodyPr/>
          <a:lstStyle/>
          <a:p>
            <a:r>
              <a:rPr lang="en-IN" dirty="0"/>
              <a:t>Data &amp; Methodology</a:t>
            </a:r>
          </a:p>
        </p:txBody>
      </p:sp>
      <p:sp>
        <p:nvSpPr>
          <p:cNvPr id="3" name="Content Placeholder 2">
            <a:extLst>
              <a:ext uri="{FF2B5EF4-FFF2-40B4-BE49-F238E27FC236}">
                <a16:creationId xmlns:a16="http://schemas.microsoft.com/office/drawing/2014/main" id="{774EE65E-0209-4A4E-88BA-9E7234C0AC75}"/>
              </a:ext>
            </a:extLst>
          </p:cNvPr>
          <p:cNvSpPr>
            <a:spLocks noGrp="1"/>
          </p:cNvSpPr>
          <p:nvPr>
            <p:ph sz="half" idx="1"/>
          </p:nvPr>
        </p:nvSpPr>
        <p:spPr>
          <a:xfrm>
            <a:off x="146756" y="1049868"/>
            <a:ext cx="5077179" cy="5079736"/>
          </a:xfrm>
        </p:spPr>
        <p:txBody>
          <a:bodyPr>
            <a:normAutofit fontScale="32500" lnSpcReduction="20000"/>
          </a:bodyPr>
          <a:lstStyle/>
          <a:p>
            <a:r>
              <a:rPr lang="en-IN" sz="6000" b="1" dirty="0"/>
              <a:t>Dependent variable(s</a:t>
            </a:r>
            <a:r>
              <a:rPr lang="en-IN" sz="5000" b="1" dirty="0"/>
              <a:t>):   </a:t>
            </a:r>
            <a:r>
              <a:rPr lang="en-IN" sz="6200" dirty="0"/>
              <a:t>Next year ROA</a:t>
            </a:r>
            <a:endParaRPr lang="en-IN" sz="5000" dirty="0"/>
          </a:p>
          <a:p>
            <a:r>
              <a:rPr lang="en-IN" sz="6000" b="1" dirty="0"/>
              <a:t>Independent variables: </a:t>
            </a:r>
            <a:endParaRPr lang="en-US" sz="6000" b="1" dirty="0"/>
          </a:p>
          <a:p>
            <a:pPr lvl="1"/>
            <a:r>
              <a:rPr lang="en-IN" sz="6000" i="0" dirty="0">
                <a:effectLst/>
                <a:latin typeface="-apple-system"/>
              </a:rPr>
              <a:t>ROA , short term Debt to Total</a:t>
            </a:r>
          </a:p>
          <a:p>
            <a:pPr marL="457200" lvl="1" indent="0">
              <a:buNone/>
            </a:pPr>
            <a:r>
              <a:rPr lang="en-IN" sz="6000" i="0" dirty="0">
                <a:effectLst/>
                <a:latin typeface="-apple-system"/>
              </a:rPr>
              <a:t> Assets(STDTA) , Long term debt to total</a:t>
            </a:r>
          </a:p>
          <a:p>
            <a:pPr marL="457200" lvl="1" indent="0">
              <a:buNone/>
            </a:pPr>
            <a:r>
              <a:rPr lang="en-IN" sz="6000" i="0" dirty="0">
                <a:effectLst/>
                <a:latin typeface="-apple-system"/>
              </a:rPr>
              <a:t> assets (LDTA) , Total Debt to Total Assets</a:t>
            </a:r>
          </a:p>
          <a:p>
            <a:pPr marL="457200" lvl="1" indent="0">
              <a:buNone/>
            </a:pPr>
            <a:r>
              <a:rPr lang="en-IN" sz="6000" i="0" dirty="0">
                <a:effectLst/>
                <a:latin typeface="-apple-system"/>
              </a:rPr>
              <a:t> (TDTA) , </a:t>
            </a:r>
            <a:r>
              <a:rPr lang="en-IN" sz="6000" dirty="0">
                <a:latin typeface="-apple-system"/>
              </a:rPr>
              <a:t>Net income</a:t>
            </a:r>
            <a:r>
              <a:rPr lang="en-IN" sz="6000" i="0" dirty="0">
                <a:effectLst/>
                <a:latin typeface="-apple-system"/>
              </a:rPr>
              <a:t> to Total liabilities</a:t>
            </a:r>
          </a:p>
          <a:p>
            <a:pPr marL="457200" lvl="1" indent="0">
              <a:buNone/>
            </a:pPr>
            <a:r>
              <a:rPr lang="en-IN" sz="6000" i="0" dirty="0">
                <a:effectLst/>
                <a:latin typeface="-apple-system"/>
              </a:rPr>
              <a:t>(NILT) </a:t>
            </a:r>
            <a:r>
              <a:rPr lang="en-IN" sz="6200" i="0" dirty="0">
                <a:effectLst/>
                <a:latin typeface="Times New Roman" panose="02020603050405020304" pitchFamily="18" charset="0"/>
                <a:cs typeface="Times New Roman" panose="02020603050405020304" pitchFamily="18" charset="0"/>
              </a:rPr>
              <a:t>, </a:t>
            </a:r>
            <a:r>
              <a:rPr lang="en-IN" sz="6200" dirty="0">
                <a:latin typeface="Times New Roman" panose="02020603050405020304" pitchFamily="18" charset="0"/>
                <a:cs typeface="Times New Roman" panose="02020603050405020304" pitchFamily="18" charset="0"/>
              </a:rPr>
              <a:t>Standard Industrial Classification</a:t>
            </a:r>
          </a:p>
          <a:p>
            <a:pPr marL="457200" lvl="1" indent="0">
              <a:buNone/>
            </a:pPr>
            <a:r>
              <a:rPr lang="en-IN" sz="6200" dirty="0">
                <a:latin typeface="Times New Roman" panose="02020603050405020304" pitchFamily="18" charset="0"/>
                <a:cs typeface="Times New Roman" panose="02020603050405020304" pitchFamily="18" charset="0"/>
              </a:rPr>
              <a:t> Number(</a:t>
            </a:r>
            <a:r>
              <a:rPr lang="en-IN" sz="6200" i="0" dirty="0">
                <a:effectLst/>
                <a:latin typeface="Times New Roman" panose="02020603050405020304" pitchFamily="18" charset="0"/>
                <a:cs typeface="Times New Roman" panose="02020603050405020304" pitchFamily="18" charset="0"/>
              </a:rPr>
              <a:t>SIC)</a:t>
            </a:r>
            <a:r>
              <a:rPr lang="en-IN" sz="6000" i="0" dirty="0">
                <a:effectLst/>
                <a:latin typeface="-apple-system"/>
              </a:rPr>
              <a:t>, Fyear ….</a:t>
            </a:r>
          </a:p>
          <a:p>
            <a:pPr marL="457200" lvl="1" indent="0">
              <a:buNone/>
            </a:pPr>
            <a:endParaRPr lang="en-IN" sz="2000" b="1" dirty="0">
              <a:latin typeface="-apple-system"/>
            </a:endParaRPr>
          </a:p>
          <a:p>
            <a:r>
              <a:rPr lang="en-US" sz="6000" b="1" dirty="0"/>
              <a:t>Performance Metrics</a:t>
            </a:r>
          </a:p>
          <a:p>
            <a:pPr marL="0" indent="0">
              <a:buNone/>
            </a:pPr>
            <a:r>
              <a:rPr lang="en-US" sz="3100" dirty="0">
                <a:solidFill>
                  <a:srgbClr val="222222"/>
                </a:solidFill>
              </a:rPr>
              <a:t>	</a:t>
            </a:r>
            <a:r>
              <a:rPr lang="en-IN" sz="6200" dirty="0">
                <a:solidFill>
                  <a:srgbClr val="222222"/>
                </a:solidFill>
              </a:rPr>
              <a:t>Root Mean Squared Error (RMSE)</a:t>
            </a:r>
          </a:p>
          <a:p>
            <a:pPr marL="0" indent="0">
              <a:buNone/>
            </a:pPr>
            <a:r>
              <a:rPr lang="en-IN" sz="6200" dirty="0">
                <a:solidFill>
                  <a:srgbClr val="222222"/>
                </a:solidFill>
              </a:rPr>
              <a:t>		</a:t>
            </a:r>
            <a:r>
              <a:rPr lang="en-IN" sz="6200" b="1" dirty="0">
                <a:solidFill>
                  <a:srgbClr val="222222"/>
                </a:solidFill>
              </a:rPr>
              <a:t>= </a:t>
            </a:r>
            <a:r>
              <a:rPr lang="en-IN" sz="6200" dirty="0">
                <a:solidFill>
                  <a:srgbClr val="000000"/>
                </a:solidFill>
              </a:rPr>
              <a:t>(MSE)</a:t>
            </a:r>
            <a:r>
              <a:rPr lang="en-IN" sz="6200" baseline="30000" dirty="0">
                <a:solidFill>
                  <a:srgbClr val="000000"/>
                </a:solidFill>
              </a:rPr>
              <a:t>1/2</a:t>
            </a:r>
            <a:endParaRPr lang="en-US" sz="6200" dirty="0"/>
          </a:p>
          <a:p>
            <a:pPr marL="0" indent="0">
              <a:buNone/>
            </a:pPr>
            <a:endParaRPr lang="en-US" sz="3100" dirty="0"/>
          </a:p>
          <a:p>
            <a:pPr lvl="1"/>
            <a:r>
              <a:rPr lang="en-IN" sz="6000" dirty="0">
                <a:solidFill>
                  <a:srgbClr val="222222"/>
                </a:solidFill>
                <a:effectLst/>
              </a:rPr>
              <a:t>MSE </a:t>
            </a:r>
            <a:r>
              <a:rPr lang="en-IN" sz="6000" b="1" dirty="0">
                <a:solidFill>
                  <a:srgbClr val="222222"/>
                </a:solidFill>
              </a:rPr>
              <a:t>(</a:t>
            </a:r>
            <a:r>
              <a:rPr lang="en-IN" sz="6000" b="0" i="0" dirty="0">
                <a:solidFill>
                  <a:srgbClr val="000000"/>
                </a:solidFill>
                <a:effectLst/>
              </a:rPr>
              <a:t>mean squared</a:t>
            </a:r>
            <a:r>
              <a:rPr lang="en-IN" sz="6000" dirty="0">
                <a:solidFill>
                  <a:srgbClr val="000000"/>
                </a:solidFill>
              </a:rPr>
              <a:t> </a:t>
            </a:r>
            <a:r>
              <a:rPr lang="en-IN" sz="6000" b="0" i="0" dirty="0">
                <a:solidFill>
                  <a:srgbClr val="000000"/>
                </a:solidFill>
                <a:effectLst/>
              </a:rPr>
              <a:t>error) = </a:t>
            </a:r>
            <a:r>
              <a:rPr lang="en-IN" sz="6000" dirty="0">
                <a:solidFill>
                  <a:srgbClr val="000000"/>
                </a:solidFill>
              </a:rPr>
              <a:t> mean(</a:t>
            </a:r>
            <a:r>
              <a:rPr lang="en-IN" sz="6000" b="0" i="0" dirty="0">
                <a:solidFill>
                  <a:srgbClr val="000000"/>
                </a:solidFill>
                <a:effectLst/>
              </a:rPr>
              <a:t>(error)</a:t>
            </a:r>
            <a:r>
              <a:rPr lang="en-IN" sz="6000" b="0" i="0" baseline="30000" dirty="0">
                <a:solidFill>
                  <a:srgbClr val="000000"/>
                </a:solidFill>
                <a:effectLst/>
              </a:rPr>
              <a:t>2</a:t>
            </a:r>
            <a:r>
              <a:rPr lang="en-IN" sz="6000" dirty="0">
                <a:solidFill>
                  <a:srgbClr val="000000"/>
                </a:solidFill>
              </a:rPr>
              <a:t>)</a:t>
            </a:r>
          </a:p>
          <a:p>
            <a:pPr lvl="1"/>
            <a:r>
              <a:rPr lang="en-IN" sz="6000" dirty="0">
                <a:solidFill>
                  <a:srgbClr val="000000"/>
                </a:solidFill>
              </a:rPr>
              <a:t>error = actual value – predicted value.</a:t>
            </a:r>
          </a:p>
          <a:p>
            <a:pPr marL="914400" lvl="2" indent="0">
              <a:buNone/>
            </a:pPr>
            <a:endParaRPr lang="en-IN" sz="6000" dirty="0">
              <a:solidFill>
                <a:srgbClr val="000000"/>
              </a:solidFill>
            </a:endParaRPr>
          </a:p>
          <a:p>
            <a:endParaRPr lang="en-IN" dirty="0"/>
          </a:p>
        </p:txBody>
      </p:sp>
      <p:sp>
        <p:nvSpPr>
          <p:cNvPr id="4" name="Content Placeholder 3">
            <a:extLst>
              <a:ext uri="{FF2B5EF4-FFF2-40B4-BE49-F238E27FC236}">
                <a16:creationId xmlns:a16="http://schemas.microsoft.com/office/drawing/2014/main" id="{7A559B4C-0875-48BD-93BE-83A20BA795E1}"/>
              </a:ext>
            </a:extLst>
          </p:cNvPr>
          <p:cNvSpPr>
            <a:spLocks noGrp="1"/>
          </p:cNvSpPr>
          <p:nvPr>
            <p:ph sz="half" idx="2"/>
          </p:nvPr>
        </p:nvSpPr>
        <p:spPr>
          <a:xfrm>
            <a:off x="5897033" y="1057982"/>
            <a:ext cx="6031090" cy="5071622"/>
          </a:xfrm>
        </p:spPr>
        <p:txBody>
          <a:bodyPr>
            <a:normAutofit fontScale="32500" lnSpcReduction="20000"/>
          </a:bodyPr>
          <a:lstStyle/>
          <a:p>
            <a:r>
              <a:rPr lang="en-IN" sz="6000" b="1" dirty="0"/>
              <a:t>Null Hypothesis</a:t>
            </a:r>
          </a:p>
          <a:p>
            <a:r>
              <a:rPr lang="en-US" sz="3200" dirty="0"/>
              <a:t> </a:t>
            </a:r>
            <a:r>
              <a:rPr lang="en-US" sz="7200" dirty="0"/>
              <a:t>H1 : there is no significant difference between the time period (2001- 2008) and the period(2009-2016) across all industries combined performance. </a:t>
            </a:r>
          </a:p>
          <a:p>
            <a:endParaRPr lang="en-US" sz="7200" dirty="0"/>
          </a:p>
          <a:p>
            <a:r>
              <a:rPr lang="en-US" sz="7200" dirty="0"/>
              <a:t> H2 : There is no significant difference between the performance in the period(2001- 2008) and the period(2009-2016) in Real Estate, Mortgage Bankers, commercial Bank Industries respectively.</a:t>
            </a:r>
          </a:p>
          <a:p>
            <a:endParaRPr lang="en-US" sz="7200" dirty="0"/>
          </a:p>
          <a:p>
            <a:r>
              <a:rPr lang="en-US" sz="7200" dirty="0"/>
              <a:t> H3 : There is no significant difference between the performance in the period(2001- 2008) and the period(2009-2016) in those industries which had higher leverage(debt to equity ratio) before US financial crisis 2008.</a:t>
            </a:r>
            <a:endParaRPr lang="en-IN" sz="7200" dirty="0"/>
          </a:p>
        </p:txBody>
      </p:sp>
    </p:spTree>
    <p:extLst>
      <p:ext uri="{BB962C8B-B14F-4D97-AF65-F5344CB8AC3E}">
        <p14:creationId xmlns:p14="http://schemas.microsoft.com/office/powerpoint/2010/main" val="411948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3310958" y="169333"/>
            <a:ext cx="4015532" cy="751176"/>
          </a:xfrm>
        </p:spPr>
        <p:txBody>
          <a:bodyPr/>
          <a:lstStyle/>
          <a:p>
            <a:r>
              <a:rPr lang="en-IN" dirty="0"/>
              <a:t>Empirical Result </a:t>
            </a:r>
          </a:p>
        </p:txBody>
      </p:sp>
      <p:sp>
        <p:nvSpPr>
          <p:cNvPr id="7" name="Content Placeholder 6">
            <a:extLst>
              <a:ext uri="{FF2B5EF4-FFF2-40B4-BE49-F238E27FC236}">
                <a16:creationId xmlns:a16="http://schemas.microsoft.com/office/drawing/2014/main" id="{2B51FC79-8F28-4846-AB01-8F1FD0907832}"/>
              </a:ext>
            </a:extLst>
          </p:cNvPr>
          <p:cNvSpPr>
            <a:spLocks noGrp="1"/>
          </p:cNvSpPr>
          <p:nvPr>
            <p:ph idx="1"/>
          </p:nvPr>
        </p:nvSpPr>
        <p:spPr>
          <a:xfrm>
            <a:off x="620889" y="920509"/>
            <a:ext cx="10515600" cy="4351338"/>
          </a:xfrm>
        </p:spPr>
        <p:txBody>
          <a:bodyPr/>
          <a:lstStyle/>
          <a:p>
            <a:r>
              <a:rPr lang="en-IN" dirty="0"/>
              <a:t>Descriptive Statistics </a:t>
            </a:r>
          </a:p>
          <a:p>
            <a:pPr lvl="1"/>
            <a:r>
              <a:rPr lang="en-US" dirty="0"/>
              <a:t>Total number of observations in the sample 319933 and total number of firms is 37482.</a:t>
            </a:r>
            <a:endParaRPr lang="en-IN" dirty="0"/>
          </a:p>
          <a:p>
            <a:pPr marL="457200" lvl="1" indent="0">
              <a:buNone/>
            </a:pPr>
            <a:endParaRPr lang="en-US" dirty="0"/>
          </a:p>
        </p:txBody>
      </p:sp>
      <p:pic>
        <p:nvPicPr>
          <p:cNvPr id="9" name="Picture 8">
            <a:extLst>
              <a:ext uri="{FF2B5EF4-FFF2-40B4-BE49-F238E27FC236}">
                <a16:creationId xmlns:a16="http://schemas.microsoft.com/office/drawing/2014/main" id="{C61BF93F-564E-4FCE-AA0E-6C2B9850C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48" y="2227995"/>
            <a:ext cx="5136752" cy="3484183"/>
          </a:xfrm>
          <a:prstGeom prst="rect">
            <a:avLst/>
          </a:prstGeom>
        </p:spPr>
      </p:pic>
      <p:pic>
        <p:nvPicPr>
          <p:cNvPr id="4" name="Picture 3">
            <a:extLst>
              <a:ext uri="{FF2B5EF4-FFF2-40B4-BE49-F238E27FC236}">
                <a16:creationId xmlns:a16="http://schemas.microsoft.com/office/drawing/2014/main" id="{ED77AFEE-D3FD-497B-9178-5AF5C53F3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513" y="1967080"/>
            <a:ext cx="7259063" cy="3640393"/>
          </a:xfrm>
          <a:prstGeom prst="rect">
            <a:avLst/>
          </a:prstGeom>
        </p:spPr>
      </p:pic>
    </p:spTree>
    <p:extLst>
      <p:ext uri="{BB962C8B-B14F-4D97-AF65-F5344CB8AC3E}">
        <p14:creationId xmlns:p14="http://schemas.microsoft.com/office/powerpoint/2010/main" val="416575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1F3B45-46FC-4239-A0CE-D3C52B91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49" y="609599"/>
            <a:ext cx="7110418" cy="5317067"/>
          </a:xfrm>
          <a:prstGeom prst="rect">
            <a:avLst/>
          </a:prstGeom>
        </p:spPr>
      </p:pic>
    </p:spTree>
    <p:extLst>
      <p:ext uri="{BB962C8B-B14F-4D97-AF65-F5344CB8AC3E}">
        <p14:creationId xmlns:p14="http://schemas.microsoft.com/office/powerpoint/2010/main" val="55344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260-FE1B-46C6-9822-8E0CB1E4369F}"/>
              </a:ext>
            </a:extLst>
          </p:cNvPr>
          <p:cNvSpPr>
            <a:spLocks noGrp="1"/>
          </p:cNvSpPr>
          <p:nvPr>
            <p:ph type="title"/>
          </p:nvPr>
        </p:nvSpPr>
        <p:spPr>
          <a:xfrm>
            <a:off x="1792983" y="28448"/>
            <a:ext cx="8218310" cy="630550"/>
          </a:xfrm>
        </p:spPr>
        <p:txBody>
          <a:bodyPr>
            <a:normAutofit fontScale="90000"/>
          </a:bodyPr>
          <a:lstStyle/>
          <a:p>
            <a:r>
              <a:rPr lang="en-IN" dirty="0" err="1"/>
              <a:t>RoA</a:t>
            </a:r>
            <a:r>
              <a:rPr lang="en-IN" dirty="0"/>
              <a:t> and Debt to Equity Ratio Trend </a:t>
            </a:r>
          </a:p>
        </p:txBody>
      </p:sp>
      <p:pic>
        <p:nvPicPr>
          <p:cNvPr id="9" name="Picture 8">
            <a:extLst>
              <a:ext uri="{FF2B5EF4-FFF2-40B4-BE49-F238E27FC236}">
                <a16:creationId xmlns:a16="http://schemas.microsoft.com/office/drawing/2014/main" id="{014F60E4-8285-452F-9FA9-C970335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138" y="532183"/>
            <a:ext cx="5696745" cy="3294865"/>
          </a:xfrm>
          <a:prstGeom prst="rect">
            <a:avLst/>
          </a:prstGeom>
        </p:spPr>
      </p:pic>
      <p:pic>
        <p:nvPicPr>
          <p:cNvPr id="11" name="Picture 10">
            <a:extLst>
              <a:ext uri="{FF2B5EF4-FFF2-40B4-BE49-F238E27FC236}">
                <a16:creationId xmlns:a16="http://schemas.microsoft.com/office/drawing/2014/main" id="{3F92A564-4991-4778-BF34-20AC12C35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56" y="3689949"/>
            <a:ext cx="10318045" cy="3168051"/>
          </a:xfrm>
          <a:prstGeom prst="rect">
            <a:avLst/>
          </a:prstGeom>
        </p:spPr>
      </p:pic>
      <p:pic>
        <p:nvPicPr>
          <p:cNvPr id="6" name="Content Placeholder 5">
            <a:extLst>
              <a:ext uri="{FF2B5EF4-FFF2-40B4-BE49-F238E27FC236}">
                <a16:creationId xmlns:a16="http://schemas.microsoft.com/office/drawing/2014/main" id="{611A9590-C17B-4D59-ABD8-85E45D1530F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9160" y="658997"/>
            <a:ext cx="5202978" cy="3006746"/>
          </a:xfrm>
        </p:spPr>
      </p:pic>
      <p:sp>
        <p:nvSpPr>
          <p:cNvPr id="12" name="Rectangle 11">
            <a:extLst>
              <a:ext uri="{FF2B5EF4-FFF2-40B4-BE49-F238E27FC236}">
                <a16:creationId xmlns:a16="http://schemas.microsoft.com/office/drawing/2014/main" id="{AFC9EA34-D2F3-4113-8FB8-FED6E3716F06}"/>
              </a:ext>
            </a:extLst>
          </p:cNvPr>
          <p:cNvSpPr/>
          <p:nvPr/>
        </p:nvSpPr>
        <p:spPr>
          <a:xfrm>
            <a:off x="1059166" y="509308"/>
            <a:ext cx="373812"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5C277D4A-5F58-47CA-9D47-3ED6EDE9C1AF}"/>
              </a:ext>
            </a:extLst>
          </p:cNvPr>
          <p:cNvSpPr/>
          <p:nvPr/>
        </p:nvSpPr>
        <p:spPr>
          <a:xfrm>
            <a:off x="6509027" y="535901"/>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92E94406-526E-4FAE-A3E4-BE7FACA070D1}"/>
              </a:ext>
            </a:extLst>
          </p:cNvPr>
          <p:cNvSpPr/>
          <p:nvPr/>
        </p:nvSpPr>
        <p:spPr>
          <a:xfrm>
            <a:off x="899978" y="3552849"/>
            <a:ext cx="373812"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29659E58-02E8-46EB-8B97-FC18C7AEB53E}"/>
              </a:ext>
            </a:extLst>
          </p:cNvPr>
          <p:cNvSpPr/>
          <p:nvPr/>
        </p:nvSpPr>
        <p:spPr>
          <a:xfrm>
            <a:off x="5888083" y="3627974"/>
            <a:ext cx="828301"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209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2924</TotalTime>
  <Words>968</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vt:lpstr>
      <vt:lpstr>Calibri</vt:lpstr>
      <vt:lpstr>Calibri Light</vt:lpstr>
      <vt:lpstr>SourceSansPro</vt:lpstr>
      <vt:lpstr>Times New Roman</vt:lpstr>
      <vt:lpstr>Office Theme</vt:lpstr>
      <vt:lpstr>Firm’s performance forecasting and impact of financial crisis 2008 </vt:lpstr>
      <vt:lpstr>Outline </vt:lpstr>
      <vt:lpstr>Firm performance </vt:lpstr>
      <vt:lpstr>Research Question(s)</vt:lpstr>
      <vt:lpstr>Data &amp; Methodology</vt:lpstr>
      <vt:lpstr>Data &amp; Methodology</vt:lpstr>
      <vt:lpstr>Empirical Result </vt:lpstr>
      <vt:lpstr>PowerPoint Presentation</vt:lpstr>
      <vt:lpstr>RoA and Debt to Equity Ratio Trend </vt:lpstr>
      <vt:lpstr>PowerPoint Presentation</vt:lpstr>
      <vt:lpstr>PowerPoint Presentation</vt:lpstr>
      <vt:lpstr>PowerPoint Presentation</vt:lpstr>
      <vt:lpstr>OLS – Result </vt:lpstr>
      <vt:lpstr>Residual distribution using OLS method</vt:lpstr>
      <vt:lpstr>Results -- Decision Tree</vt:lpstr>
      <vt:lpstr>Residual distribution using Decision Tree</vt:lpstr>
      <vt:lpstr>Results -- Decision Tree</vt:lpstr>
      <vt:lpstr>Conclusions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Deep learning/machine learning to Predict Firm Performance Based on Annual Reports:</dc:title>
  <dc:creator>SAHIL KUMAR</dc:creator>
  <cp:lastModifiedBy>SAHIL KUMAR</cp:lastModifiedBy>
  <cp:revision>154</cp:revision>
  <dcterms:created xsi:type="dcterms:W3CDTF">2021-10-29T08:12:14Z</dcterms:created>
  <dcterms:modified xsi:type="dcterms:W3CDTF">2022-08-02T17:30:50Z</dcterms:modified>
</cp:coreProperties>
</file>