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5" r:id="rId8"/>
    <p:sldId id="269" r:id="rId9"/>
    <p:sldId id="267" r:id="rId10"/>
    <p:sldId id="261" r:id="rId11"/>
    <p:sldId id="264" r:id="rId12"/>
    <p:sldId id="262" r:id="rId13"/>
    <p:sldId id="26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C020A-AEAA-4938-B89F-5AF56233BE9C}" type="datetimeFigureOut">
              <a:rPr lang="en-IN" smtClean="0"/>
              <a:t>10-06-2021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EAA3DE1-E4BC-4963-B4B3-A955BE3BF67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41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C020A-AEAA-4938-B89F-5AF56233BE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A3DE1-E4BC-4963-B4B3-A955BE3BF67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7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C020A-AEAA-4938-B89F-5AF56233BE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A3DE1-E4BC-4963-B4B3-A955BE3BF67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2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C020A-AEAA-4938-B89F-5AF56233BE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A3DE1-E4BC-4963-B4B3-A955BE3BF67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35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C020A-AEAA-4938-B89F-5AF56233BE9C}"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A3DE1-E4BC-4963-B4B3-A955BE3BF67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8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C020A-AEAA-4938-B89F-5AF56233BE9C}"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A3DE1-E4BC-4963-B4B3-A955BE3BF67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79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C020A-AEAA-4938-B89F-5AF56233BE9C}"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AA3DE1-E4BC-4963-B4B3-A955BE3BF67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76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C020A-AEAA-4938-B89F-5AF56233BE9C}"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AA3DE1-E4BC-4963-B4B3-A955BE3BF67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33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C020A-AEAA-4938-B89F-5AF56233BE9C}"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AA3DE1-E4BC-4963-B4B3-A955BE3BF67D}" type="slidenum">
              <a:rPr lang="en-IN" smtClean="0"/>
              <a:t>‹#›</a:t>
            </a:fld>
            <a:endParaRPr lang="en-IN"/>
          </a:p>
        </p:txBody>
      </p:sp>
    </p:spTree>
    <p:extLst>
      <p:ext uri="{BB962C8B-B14F-4D97-AF65-F5344CB8AC3E}">
        <p14:creationId xmlns:p14="http://schemas.microsoft.com/office/powerpoint/2010/main" val="101804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C020A-AEAA-4938-B89F-5AF56233BE9C}"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A3DE1-E4BC-4963-B4B3-A955BE3BF67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61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6C020A-AEAA-4938-B89F-5AF56233BE9C}" type="datetimeFigureOut">
              <a:rPr lang="en-IN" smtClean="0"/>
              <a:t>10-06-2021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EAA3DE1-E4BC-4963-B4B3-A955BE3BF67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08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6C020A-AEAA-4938-B89F-5AF56233BE9C}" type="datetimeFigureOut">
              <a:rPr lang="en-IN" smtClean="0"/>
              <a:t>10-06-2021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AA3DE1-E4BC-4963-B4B3-A955BE3BF67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662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C4FB-476C-4E06-88F5-B60434262889}"/>
              </a:ext>
            </a:extLst>
          </p:cNvPr>
          <p:cNvSpPr>
            <a:spLocks noGrp="1"/>
          </p:cNvSpPr>
          <p:nvPr>
            <p:ph type="ctrTitle"/>
          </p:nvPr>
        </p:nvSpPr>
        <p:spPr>
          <a:xfrm>
            <a:off x="1234910" y="1046376"/>
            <a:ext cx="9800735" cy="4487158"/>
          </a:xfrm>
        </p:spPr>
        <p:txBody>
          <a:bodyPr/>
          <a:lstStyle/>
          <a:p>
            <a:r>
              <a:rPr lang="en-IN" dirty="0"/>
              <a:t>ONLINE COLLEGE MANAGEMENT SYSTEM</a:t>
            </a:r>
          </a:p>
        </p:txBody>
      </p:sp>
    </p:spTree>
    <p:extLst>
      <p:ext uri="{BB962C8B-B14F-4D97-AF65-F5344CB8AC3E}">
        <p14:creationId xmlns:p14="http://schemas.microsoft.com/office/powerpoint/2010/main" val="353205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1485-C0BD-4A82-851B-8F24E9B858C2}"/>
              </a:ext>
            </a:extLst>
          </p:cNvPr>
          <p:cNvSpPr>
            <a:spLocks noGrp="1"/>
          </p:cNvSpPr>
          <p:nvPr>
            <p:ph type="title"/>
          </p:nvPr>
        </p:nvSpPr>
        <p:spPr/>
        <p:txBody>
          <a:bodyPr/>
          <a:lstStyle/>
          <a:p>
            <a:r>
              <a:rPr lang="en-IN" b="1" dirty="0"/>
              <a:t>ADVANTAGES AND DISADVANTAGES</a:t>
            </a:r>
          </a:p>
        </p:txBody>
      </p:sp>
      <p:sp>
        <p:nvSpPr>
          <p:cNvPr id="4" name="TextBox 3">
            <a:extLst>
              <a:ext uri="{FF2B5EF4-FFF2-40B4-BE49-F238E27FC236}">
                <a16:creationId xmlns:a16="http://schemas.microsoft.com/office/drawing/2014/main" id="{73A1511D-E98C-4AE4-9E55-0E79890C7296}"/>
              </a:ext>
            </a:extLst>
          </p:cNvPr>
          <p:cNvSpPr txBox="1"/>
          <p:nvPr/>
        </p:nvSpPr>
        <p:spPr>
          <a:xfrm>
            <a:off x="1347884" y="2116962"/>
            <a:ext cx="8857078" cy="2308324"/>
          </a:xfrm>
          <a:prstGeom prst="rect">
            <a:avLst/>
          </a:prstGeom>
          <a:noFill/>
        </p:spPr>
        <p:txBody>
          <a:bodyPr wrap="square">
            <a:spAutoFit/>
          </a:bodyPr>
          <a:lstStyle/>
          <a:p>
            <a:r>
              <a:rPr lang="en-IN" sz="2400" b="1" dirty="0"/>
              <a:t>Advantages:-</a:t>
            </a:r>
          </a:p>
          <a:p>
            <a:pPr marL="342900" indent="-342900">
              <a:buFont typeface="Arial" panose="020B0604020202020204" pitchFamily="34" charset="0"/>
              <a:buChar char="•"/>
            </a:pPr>
            <a:r>
              <a:rPr lang="en-IN" sz="2400" b="1" dirty="0"/>
              <a:t>Saves students and college management members time.</a:t>
            </a:r>
          </a:p>
          <a:p>
            <a:pPr marL="514350" indent="-514350">
              <a:buFont typeface="Arial" panose="020B0604020202020204" pitchFamily="34" charset="0"/>
              <a:buChar char="•"/>
            </a:pPr>
            <a:r>
              <a:rPr lang="en-IN" sz="2400" b="1" dirty="0"/>
              <a:t>Easy to access the system anywhere and anytime.</a:t>
            </a:r>
          </a:p>
          <a:p>
            <a:endParaRPr lang="en-IN" sz="2400" b="1" dirty="0"/>
          </a:p>
          <a:p>
            <a:r>
              <a:rPr lang="en-IN" sz="2400" b="1" dirty="0"/>
              <a:t>Disadvantages:-</a:t>
            </a:r>
          </a:p>
          <a:p>
            <a:pPr marL="514350" indent="-514350">
              <a:buFont typeface="Arial" panose="020B0604020202020204" pitchFamily="34" charset="0"/>
              <a:buChar char="•"/>
            </a:pPr>
            <a:r>
              <a:rPr lang="en-IN" sz="2400" b="1" dirty="0"/>
              <a:t>Requires an active internet connection.</a:t>
            </a:r>
          </a:p>
        </p:txBody>
      </p:sp>
    </p:spTree>
    <p:extLst>
      <p:ext uri="{BB962C8B-B14F-4D97-AF65-F5344CB8AC3E}">
        <p14:creationId xmlns:p14="http://schemas.microsoft.com/office/powerpoint/2010/main" val="25249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EDF6-8F41-4616-83E0-54A319481FF2}"/>
              </a:ext>
            </a:extLst>
          </p:cNvPr>
          <p:cNvSpPr>
            <a:spLocks noGrp="1"/>
          </p:cNvSpPr>
          <p:nvPr>
            <p:ph type="title"/>
          </p:nvPr>
        </p:nvSpPr>
        <p:spPr/>
        <p:txBody>
          <a:bodyPr/>
          <a:lstStyle/>
          <a:p>
            <a:pPr algn="ctr"/>
            <a:r>
              <a:rPr lang="en-IN" b="1" dirty="0"/>
              <a:t>CONCLUSION</a:t>
            </a:r>
          </a:p>
        </p:txBody>
      </p:sp>
      <p:sp>
        <p:nvSpPr>
          <p:cNvPr id="4" name="TextBox 3">
            <a:extLst>
              <a:ext uri="{FF2B5EF4-FFF2-40B4-BE49-F238E27FC236}">
                <a16:creationId xmlns:a16="http://schemas.microsoft.com/office/drawing/2014/main" id="{F3ECC031-E1D1-490F-9C1B-22A37CFF12E0}"/>
              </a:ext>
            </a:extLst>
          </p:cNvPr>
          <p:cNvSpPr txBox="1"/>
          <p:nvPr/>
        </p:nvSpPr>
        <p:spPr>
          <a:xfrm>
            <a:off x="1451579" y="2168165"/>
            <a:ext cx="9672050" cy="1692771"/>
          </a:xfrm>
          <a:prstGeom prst="rect">
            <a:avLst/>
          </a:prstGeom>
          <a:noFill/>
        </p:spPr>
        <p:txBody>
          <a:bodyPr wrap="square">
            <a:spAutoFit/>
          </a:bodyPr>
          <a:lstStyle/>
          <a:p>
            <a:r>
              <a:rPr lang="en-IN" sz="3200" dirty="0"/>
              <a:t>In</a:t>
            </a:r>
            <a:r>
              <a:rPr lang="en-IN" dirty="0"/>
              <a:t> this way we are going to develop online college admission management system, which is helpful for Reduction in manual work so less manpower required. Students’ records can be accessed within few seconds. Clarity in account section. Our system primarily focuses on building an efficient and user friendly communication system for the educational institutions. And also the student gets notified for current notices in college by the android application developed by us.</a:t>
            </a:r>
          </a:p>
        </p:txBody>
      </p:sp>
    </p:spTree>
    <p:extLst>
      <p:ext uri="{BB962C8B-B14F-4D97-AF65-F5344CB8AC3E}">
        <p14:creationId xmlns:p14="http://schemas.microsoft.com/office/powerpoint/2010/main" val="72355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3CB2-EF95-4831-BA6D-6773DD7F4D8C}"/>
              </a:ext>
            </a:extLst>
          </p:cNvPr>
          <p:cNvSpPr>
            <a:spLocks noGrp="1"/>
          </p:cNvSpPr>
          <p:nvPr>
            <p:ph type="title"/>
          </p:nvPr>
        </p:nvSpPr>
        <p:spPr/>
        <p:txBody>
          <a:bodyPr/>
          <a:lstStyle/>
          <a:p>
            <a:pPr algn="ctr"/>
            <a:r>
              <a:rPr lang="en-IN" b="1" dirty="0"/>
              <a:t>Scope of the project</a:t>
            </a:r>
          </a:p>
        </p:txBody>
      </p:sp>
      <p:sp>
        <p:nvSpPr>
          <p:cNvPr id="4" name="TextBox 3">
            <a:extLst>
              <a:ext uri="{FF2B5EF4-FFF2-40B4-BE49-F238E27FC236}">
                <a16:creationId xmlns:a16="http://schemas.microsoft.com/office/drawing/2014/main" id="{EDC6AC73-20BC-43A6-B2C4-590DA42EB0AF}"/>
              </a:ext>
            </a:extLst>
          </p:cNvPr>
          <p:cNvSpPr txBox="1"/>
          <p:nvPr/>
        </p:nvSpPr>
        <p:spPr>
          <a:xfrm>
            <a:off x="1366887" y="2045616"/>
            <a:ext cx="9687967" cy="2677656"/>
          </a:xfrm>
          <a:prstGeom prst="rect">
            <a:avLst/>
          </a:prstGeom>
          <a:noFill/>
        </p:spPr>
        <p:txBody>
          <a:bodyPr wrap="square">
            <a:spAutoFit/>
          </a:bodyPr>
          <a:lstStyle/>
          <a:p>
            <a:r>
              <a:rPr lang="en-IN" sz="2800" dirty="0"/>
              <a:t>The future scope of this project is very broad Few of them are:</a:t>
            </a:r>
          </a:p>
          <a:p>
            <a:r>
              <a:rPr lang="en-IN" sz="2800" dirty="0"/>
              <a:t> This can be implemented in less time for proper admission process This can be accessed anytime anywhere, since it is a web application provided only an internet connection. The user had not need to travel a long distance for the admission and his/her time is also saved as a result of this automated system.</a:t>
            </a:r>
          </a:p>
        </p:txBody>
      </p:sp>
    </p:spTree>
    <p:extLst>
      <p:ext uri="{BB962C8B-B14F-4D97-AF65-F5344CB8AC3E}">
        <p14:creationId xmlns:p14="http://schemas.microsoft.com/office/powerpoint/2010/main" val="118634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139E-5EC4-4FD4-8E60-FCC83BC11624}"/>
              </a:ext>
            </a:extLst>
          </p:cNvPr>
          <p:cNvSpPr>
            <a:spLocks noGrp="1"/>
          </p:cNvSpPr>
          <p:nvPr>
            <p:ph type="title"/>
          </p:nvPr>
        </p:nvSpPr>
        <p:spPr/>
        <p:txBody>
          <a:bodyPr/>
          <a:lstStyle/>
          <a:p>
            <a:pPr algn="ctr"/>
            <a:r>
              <a:rPr lang="en-IN" b="1" dirty="0"/>
              <a:t>references</a:t>
            </a:r>
          </a:p>
        </p:txBody>
      </p:sp>
      <p:sp>
        <p:nvSpPr>
          <p:cNvPr id="4" name="TextBox 3">
            <a:extLst>
              <a:ext uri="{FF2B5EF4-FFF2-40B4-BE49-F238E27FC236}">
                <a16:creationId xmlns:a16="http://schemas.microsoft.com/office/drawing/2014/main" id="{021D43E4-594B-47B1-ACF4-EB66C065A4FD}"/>
              </a:ext>
            </a:extLst>
          </p:cNvPr>
          <p:cNvSpPr txBox="1"/>
          <p:nvPr/>
        </p:nvSpPr>
        <p:spPr>
          <a:xfrm>
            <a:off x="1451579" y="2168430"/>
            <a:ext cx="9603275" cy="830997"/>
          </a:xfrm>
          <a:prstGeom prst="rect">
            <a:avLst/>
          </a:prstGeom>
          <a:noFill/>
        </p:spPr>
        <p:txBody>
          <a:bodyPr wrap="square">
            <a:spAutoFit/>
          </a:bodyPr>
          <a:lstStyle/>
          <a:p>
            <a:pPr marL="342900" indent="-342900">
              <a:buFont typeface="Arial" panose="020B0604020202020204" pitchFamily="34" charset="0"/>
              <a:buChar char="•"/>
            </a:pPr>
            <a:r>
              <a:rPr lang="en-IN" sz="2400" dirty="0"/>
              <a:t>VanRossum04] Guido van Rossum and Fred L. Drake, jr.. Copyright © 2004. Python Labs. https://www.python.org/doc/. Python Documentation</a:t>
            </a:r>
          </a:p>
        </p:txBody>
      </p:sp>
      <p:sp>
        <p:nvSpPr>
          <p:cNvPr id="6" name="TextBox 5">
            <a:extLst>
              <a:ext uri="{FF2B5EF4-FFF2-40B4-BE49-F238E27FC236}">
                <a16:creationId xmlns:a16="http://schemas.microsoft.com/office/drawing/2014/main" id="{E58511CE-D2A9-4F1A-A6BC-2960C6656218}"/>
              </a:ext>
            </a:extLst>
          </p:cNvPr>
          <p:cNvSpPr txBox="1"/>
          <p:nvPr/>
        </p:nvSpPr>
        <p:spPr>
          <a:xfrm>
            <a:off x="1451580" y="3065255"/>
            <a:ext cx="9603274" cy="1938992"/>
          </a:xfrm>
          <a:prstGeom prst="rect">
            <a:avLst/>
          </a:prstGeom>
          <a:noFill/>
        </p:spPr>
        <p:txBody>
          <a:bodyPr wrap="square">
            <a:spAutoFit/>
          </a:bodyPr>
          <a:lstStyle/>
          <a:p>
            <a:pPr marL="342900" indent="-342900">
              <a:buFont typeface="Arial" panose="020B0604020202020204" pitchFamily="34" charset="0"/>
              <a:buChar char="•"/>
            </a:pPr>
            <a:r>
              <a:rPr lang="en-IN" sz="2400" dirty="0"/>
              <a:t>[ David Sawyer McFarland, "JavaScript and jQuery - The missing manual", 3rd ed, 2014, O'Reilly.</a:t>
            </a:r>
          </a:p>
          <a:p>
            <a:endParaRPr lang="en-IN" sz="2400" dirty="0"/>
          </a:p>
          <a:p>
            <a:pPr marL="342900" indent="-342900">
              <a:buFont typeface="Arial" panose="020B0604020202020204" pitchFamily="34" charset="0"/>
              <a:buChar char="•"/>
            </a:pPr>
            <a:r>
              <a:rPr lang="en-IN" sz="2400" dirty="0"/>
              <a:t>Paul DuBois, "MySQL Developer's Library", 4th ed, 2009 (5th ed is probably available).</a:t>
            </a:r>
          </a:p>
        </p:txBody>
      </p:sp>
    </p:spTree>
    <p:extLst>
      <p:ext uri="{BB962C8B-B14F-4D97-AF65-F5344CB8AC3E}">
        <p14:creationId xmlns:p14="http://schemas.microsoft.com/office/powerpoint/2010/main" val="171196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C90B-6752-6B4F-A983-950C1728627D}"/>
              </a:ext>
            </a:extLst>
          </p:cNvPr>
          <p:cNvSpPr>
            <a:spLocks noGrp="1"/>
          </p:cNvSpPr>
          <p:nvPr>
            <p:ph type="title"/>
          </p:nvPr>
        </p:nvSpPr>
        <p:spPr/>
        <p:txBody>
          <a:bodyPr/>
          <a:lstStyle/>
          <a:p>
            <a:r>
              <a:rPr lang="en-IN"/>
              <a:t>THANK YOU</a:t>
            </a:r>
            <a:endParaRPr lang="en-US"/>
          </a:p>
        </p:txBody>
      </p:sp>
    </p:spTree>
    <p:extLst>
      <p:ext uri="{BB962C8B-B14F-4D97-AF65-F5344CB8AC3E}">
        <p14:creationId xmlns:p14="http://schemas.microsoft.com/office/powerpoint/2010/main" val="110094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A84-1C67-4228-857A-B245C1F7185F}"/>
              </a:ext>
            </a:extLst>
          </p:cNvPr>
          <p:cNvSpPr>
            <a:spLocks noGrp="1"/>
          </p:cNvSpPr>
          <p:nvPr>
            <p:ph type="title"/>
          </p:nvPr>
        </p:nvSpPr>
        <p:spPr/>
        <p:txBody>
          <a:bodyPr>
            <a:normAutofit/>
          </a:bodyPr>
          <a:lstStyle/>
          <a:p>
            <a:r>
              <a:rPr lang="en-IN" b="1" i="0" u="none" strike="noStrike" dirty="0">
                <a:solidFill>
                  <a:srgbClr val="000000"/>
                </a:solidFill>
                <a:effectLst/>
              </a:rPr>
              <a:t>DEVELOPED</a:t>
            </a:r>
            <a:r>
              <a:rPr lang="en-IN" b="0" i="0" u="none" strike="noStrike" dirty="0">
                <a:solidFill>
                  <a:srgbClr val="000000"/>
                </a:solidFill>
                <a:effectLst/>
              </a:rPr>
              <a:t> </a:t>
            </a:r>
            <a:r>
              <a:rPr lang="en-IN" b="1" i="0" u="none" strike="noStrike" dirty="0">
                <a:solidFill>
                  <a:srgbClr val="000000"/>
                </a:solidFill>
                <a:effectLst/>
              </a:rPr>
              <a:t>BY</a:t>
            </a:r>
            <a:r>
              <a:rPr lang="en-IN" b="0" i="0" u="none" strike="noStrike" dirty="0">
                <a:solidFill>
                  <a:srgbClr val="000000"/>
                </a:solidFill>
                <a:effectLst/>
              </a:rPr>
              <a:t> </a:t>
            </a:r>
            <a:r>
              <a:rPr lang="en-IN" b="1" i="0" u="none" strike="noStrike" dirty="0">
                <a:solidFill>
                  <a:srgbClr val="000000"/>
                </a:solidFill>
                <a:effectLst/>
              </a:rPr>
              <a:t>:</a:t>
            </a:r>
            <a:endParaRPr lang="en-IN" b="1" dirty="0"/>
          </a:p>
        </p:txBody>
      </p:sp>
      <p:sp>
        <p:nvSpPr>
          <p:cNvPr id="3" name="Content Placeholder 2">
            <a:extLst>
              <a:ext uri="{FF2B5EF4-FFF2-40B4-BE49-F238E27FC236}">
                <a16:creationId xmlns:a16="http://schemas.microsoft.com/office/drawing/2014/main" id="{6813C9C9-B4DF-416A-94F3-149DC73A70D9}"/>
              </a:ext>
            </a:extLst>
          </p:cNvPr>
          <p:cNvSpPr>
            <a:spLocks noGrp="1"/>
          </p:cNvSpPr>
          <p:nvPr>
            <p:ph idx="4294967295"/>
          </p:nvPr>
        </p:nvSpPr>
        <p:spPr>
          <a:xfrm>
            <a:off x="1734532" y="1932494"/>
            <a:ext cx="8579963" cy="2356701"/>
          </a:xfrm>
        </p:spPr>
        <p:txBody>
          <a:bodyPr>
            <a:normAutofit/>
          </a:bodyPr>
          <a:lstStyle/>
          <a:p>
            <a:r>
              <a:rPr lang="en-IN" sz="3200" b="0" i="0" u="none" strike="noStrike" dirty="0" err="1">
                <a:solidFill>
                  <a:srgbClr val="000000"/>
                </a:solidFill>
                <a:effectLst/>
                <a:latin typeface="YAD7QhG2T6o 0"/>
              </a:rPr>
              <a:t>Sanjam</a:t>
            </a:r>
            <a:r>
              <a:rPr lang="en-IN" sz="3200" b="0" i="0" u="none" strike="noStrike" dirty="0">
                <a:solidFill>
                  <a:srgbClr val="000000"/>
                </a:solidFill>
                <a:effectLst/>
                <a:latin typeface="YAD7QhG2T6o 0"/>
              </a:rPr>
              <a:t> Preet Singh      1805554            D3ITB1</a:t>
            </a:r>
            <a:endParaRPr lang="en-IN" sz="3200" dirty="0">
              <a:solidFill>
                <a:srgbClr val="000000"/>
              </a:solidFill>
              <a:effectLst/>
              <a:latin typeface="YAD7QhG2T6o 0"/>
            </a:endParaRPr>
          </a:p>
          <a:p>
            <a:r>
              <a:rPr lang="en-IN" sz="3200" b="0" i="0" u="none" strike="noStrike" dirty="0" err="1">
                <a:solidFill>
                  <a:srgbClr val="000000"/>
                </a:solidFill>
                <a:effectLst/>
                <a:latin typeface="YAD7QhG2T6o 0"/>
              </a:rPr>
              <a:t>Sahilpreet</a:t>
            </a:r>
            <a:r>
              <a:rPr lang="en-IN" sz="3200" b="0" i="0" u="none" strike="noStrike" dirty="0">
                <a:solidFill>
                  <a:srgbClr val="000000"/>
                </a:solidFill>
                <a:effectLst/>
                <a:latin typeface="YAD7QhG2T6o 0"/>
              </a:rPr>
              <a:t> Singh            1805552            D3ITB1</a:t>
            </a:r>
            <a:endParaRPr lang="en-IN" sz="3200" dirty="0">
              <a:solidFill>
                <a:srgbClr val="000000"/>
              </a:solidFill>
              <a:effectLst/>
              <a:latin typeface="YAD7QhG2T6o 0"/>
            </a:endParaRPr>
          </a:p>
          <a:p>
            <a:r>
              <a:rPr lang="en-IN" sz="3200" b="0" i="0" u="none" strike="noStrike" dirty="0">
                <a:solidFill>
                  <a:srgbClr val="000000"/>
                </a:solidFill>
                <a:effectLst/>
                <a:latin typeface="YAD7QhG2T6o 0"/>
              </a:rPr>
              <a:t>Sahil Kumar                    1805550            D3ITB1</a:t>
            </a:r>
            <a:endParaRPr lang="en-IN" sz="3200" dirty="0">
              <a:solidFill>
                <a:srgbClr val="000000"/>
              </a:solidFill>
              <a:effectLst/>
              <a:latin typeface="YAD7QhG2T6o 0"/>
            </a:endParaRPr>
          </a:p>
        </p:txBody>
      </p:sp>
      <p:sp>
        <p:nvSpPr>
          <p:cNvPr id="5" name="Content Placeholder 2">
            <a:extLst>
              <a:ext uri="{FF2B5EF4-FFF2-40B4-BE49-F238E27FC236}">
                <a16:creationId xmlns:a16="http://schemas.microsoft.com/office/drawing/2014/main" id="{A0021FE6-AE19-48B9-951C-6DD4EDA5D8E4}"/>
              </a:ext>
            </a:extLst>
          </p:cNvPr>
          <p:cNvSpPr txBox="1">
            <a:spLocks/>
          </p:cNvSpPr>
          <p:nvPr/>
        </p:nvSpPr>
        <p:spPr>
          <a:xfrm>
            <a:off x="1962346" y="2187380"/>
            <a:ext cx="8521832" cy="2367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sz="3200" dirty="0">
              <a:solidFill>
                <a:srgbClr val="000000"/>
              </a:solidFill>
              <a:latin typeface="YAD7QhG2T6o 0"/>
            </a:endParaRPr>
          </a:p>
        </p:txBody>
      </p:sp>
      <p:sp>
        <p:nvSpPr>
          <p:cNvPr id="6" name="Content Placeholder 2">
            <a:extLst>
              <a:ext uri="{FF2B5EF4-FFF2-40B4-BE49-F238E27FC236}">
                <a16:creationId xmlns:a16="http://schemas.microsoft.com/office/drawing/2014/main" id="{BE52D6CA-CE76-4DCA-B7B4-0CDBB2BE9082}"/>
              </a:ext>
            </a:extLst>
          </p:cNvPr>
          <p:cNvSpPr txBox="1">
            <a:spLocks/>
          </p:cNvSpPr>
          <p:nvPr/>
        </p:nvSpPr>
        <p:spPr>
          <a:xfrm>
            <a:off x="2114746" y="3621825"/>
            <a:ext cx="8521832" cy="2367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sz="3200" dirty="0">
              <a:solidFill>
                <a:srgbClr val="000000"/>
              </a:solidFill>
              <a:latin typeface="YAD7QhG2T6o 0"/>
            </a:endParaRPr>
          </a:p>
        </p:txBody>
      </p:sp>
      <p:sp>
        <p:nvSpPr>
          <p:cNvPr id="7" name="Content Placeholder 2">
            <a:extLst>
              <a:ext uri="{FF2B5EF4-FFF2-40B4-BE49-F238E27FC236}">
                <a16:creationId xmlns:a16="http://schemas.microsoft.com/office/drawing/2014/main" id="{24F34B5D-2050-4688-A27E-08261D762919}"/>
              </a:ext>
            </a:extLst>
          </p:cNvPr>
          <p:cNvSpPr txBox="1">
            <a:spLocks/>
          </p:cNvSpPr>
          <p:nvPr/>
        </p:nvSpPr>
        <p:spPr>
          <a:xfrm>
            <a:off x="2356701" y="5081052"/>
            <a:ext cx="9825876" cy="12914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800" b="1" i="0" u="none" strike="noStrike" dirty="0">
                <a:solidFill>
                  <a:srgbClr val="000000"/>
                </a:solidFill>
                <a:effectLst/>
                <a:latin typeface="Algerian" panose="04020705040A02060702" pitchFamily="82" charset="0"/>
              </a:rPr>
              <a:t>                      Under the guidance of:</a:t>
            </a:r>
            <a:endParaRPr lang="en-US" sz="2800" b="1" dirty="0">
              <a:solidFill>
                <a:srgbClr val="000000"/>
              </a:solidFill>
              <a:effectLst/>
              <a:latin typeface="Algerian" panose="04020705040A02060702" pitchFamily="82" charset="0"/>
            </a:endParaRPr>
          </a:p>
          <a:p>
            <a:pPr marL="0" indent="0">
              <a:buNone/>
            </a:pPr>
            <a:r>
              <a:rPr lang="en-US" sz="2800" b="0" i="0" u="none" strike="noStrike" dirty="0">
                <a:solidFill>
                  <a:srgbClr val="000000"/>
                </a:solidFill>
                <a:effectLst/>
                <a:latin typeface="YAD7Qybjw1I 0"/>
              </a:rPr>
              <a:t>                                                               </a:t>
            </a:r>
            <a:r>
              <a:rPr lang="en-US" sz="2800" b="1" i="0" u="none" strike="noStrike" dirty="0">
                <a:solidFill>
                  <a:srgbClr val="000000"/>
                </a:solidFill>
                <a:effectLst/>
                <a:latin typeface="YAD7Qybjw1I 0"/>
              </a:rPr>
              <a:t>   PROF. MOHINJIT KAUR KANG</a:t>
            </a:r>
            <a:endParaRPr lang="en-US" sz="2800" b="1" dirty="0">
              <a:solidFill>
                <a:srgbClr val="000000"/>
              </a:solidFill>
              <a:effectLst/>
              <a:latin typeface="YAD7Qybjw1I 0"/>
            </a:endParaRPr>
          </a:p>
        </p:txBody>
      </p:sp>
    </p:spTree>
    <p:extLst>
      <p:ext uri="{BB962C8B-B14F-4D97-AF65-F5344CB8AC3E}">
        <p14:creationId xmlns:p14="http://schemas.microsoft.com/office/powerpoint/2010/main" val="160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B5D9-6888-49BF-AB86-783856D53553}"/>
              </a:ext>
            </a:extLst>
          </p:cNvPr>
          <p:cNvSpPr>
            <a:spLocks noGrp="1"/>
          </p:cNvSpPr>
          <p:nvPr>
            <p:ph type="title"/>
          </p:nvPr>
        </p:nvSpPr>
        <p:spPr>
          <a:xfrm>
            <a:off x="1451579" y="814146"/>
            <a:ext cx="9603275" cy="1049235"/>
          </a:xfrm>
        </p:spPr>
        <p:txBody>
          <a:bodyPr>
            <a:normAutofit/>
          </a:bodyPr>
          <a:lstStyle/>
          <a:p>
            <a:pPr algn="ctr"/>
            <a:r>
              <a:rPr lang="en-IN" sz="4000" b="1" u="sng" dirty="0"/>
              <a:t>INTRODUCTION</a:t>
            </a:r>
          </a:p>
        </p:txBody>
      </p:sp>
      <p:sp>
        <p:nvSpPr>
          <p:cNvPr id="4" name="TextBox 3">
            <a:extLst>
              <a:ext uri="{FF2B5EF4-FFF2-40B4-BE49-F238E27FC236}">
                <a16:creationId xmlns:a16="http://schemas.microsoft.com/office/drawing/2014/main" id="{52F65EE6-B28B-4622-AB29-33811275922A}"/>
              </a:ext>
            </a:extLst>
          </p:cNvPr>
          <p:cNvSpPr txBox="1"/>
          <p:nvPr/>
        </p:nvSpPr>
        <p:spPr>
          <a:xfrm>
            <a:off x="1323383" y="2491058"/>
            <a:ext cx="9603275" cy="3046988"/>
          </a:xfrm>
          <a:prstGeom prst="rect">
            <a:avLst/>
          </a:prstGeom>
          <a:noFill/>
        </p:spPr>
        <p:txBody>
          <a:bodyPr wrap="square">
            <a:spAutoFit/>
          </a:bodyPr>
          <a:lstStyle/>
          <a:p>
            <a:pPr algn="just"/>
            <a:r>
              <a:rPr lang="en-GB" sz="2400">
                <a:effectLst/>
                <a:latin typeface="Garamond" pitchFamily="18" charset="0"/>
              </a:rPr>
              <a:t>Traditional college admission is a hectic process, which involves students visiting-site campus, taking application, </a:t>
            </a:r>
            <a:r>
              <a:rPr lang="en-IN" sz="2400">
                <a:effectLst/>
                <a:latin typeface="Garamond" pitchFamily="18" charset="0"/>
              </a:rPr>
              <a:t>Fi</a:t>
            </a:r>
            <a:r>
              <a:rPr lang="en-GB" sz="2400">
                <a:effectLst/>
                <a:latin typeface="Garamond" pitchFamily="18" charset="0"/>
              </a:rPr>
              <a:t>lling it and then submission is another hectic</a:t>
            </a:r>
            <a:r>
              <a:rPr lang="en-IN" sz="2400">
                <a:effectLst/>
                <a:latin typeface="Garamond" pitchFamily="18" charset="0"/>
              </a:rPr>
              <a:t> </a:t>
            </a:r>
            <a:r>
              <a:rPr lang="en-GB" sz="2400">
                <a:effectLst/>
                <a:latin typeface="Garamond" pitchFamily="18" charset="0"/>
              </a:rPr>
              <a:t>story. on the day of admission, the </a:t>
            </a:r>
            <a:r>
              <a:rPr lang="en-IN" sz="2400">
                <a:effectLst/>
                <a:latin typeface="Garamond" pitchFamily="18" charset="0"/>
              </a:rPr>
              <a:t>fl</a:t>
            </a:r>
            <a:r>
              <a:rPr lang="en-GB" sz="2400">
                <a:effectLst/>
                <a:latin typeface="Garamond" pitchFamily="18" charset="0"/>
              </a:rPr>
              <a:t>ow of candidates is very high and it requires</a:t>
            </a:r>
            <a:r>
              <a:rPr lang="en-IN" sz="2400">
                <a:effectLst/>
                <a:latin typeface="Garamond" pitchFamily="18" charset="0"/>
              </a:rPr>
              <a:t> </a:t>
            </a:r>
            <a:r>
              <a:rPr lang="en-GB" sz="2400">
                <a:effectLst/>
                <a:latin typeface="Garamond" pitchFamily="18" charset="0"/>
              </a:rPr>
              <a:t>both manual processing and record keeping at the same time that makes the process lengthy and di</a:t>
            </a:r>
            <a:r>
              <a:rPr lang="en-IN" sz="2400">
                <a:effectLst/>
                <a:latin typeface="Garamond" pitchFamily="18" charset="0"/>
              </a:rPr>
              <a:t>ffi</a:t>
            </a:r>
            <a:r>
              <a:rPr lang="en-GB" sz="2400">
                <a:effectLst/>
                <a:latin typeface="Garamond" pitchFamily="18" charset="0"/>
              </a:rPr>
              <a:t>cult to keep track of the admission status of a candidatein multiple departments. At present admission process is done manually with pen</a:t>
            </a:r>
            <a:r>
              <a:rPr lang="en-IN" sz="2400">
                <a:effectLst/>
                <a:latin typeface="Garamond" pitchFamily="18" charset="0"/>
              </a:rPr>
              <a:t> </a:t>
            </a:r>
            <a:r>
              <a:rPr lang="en-GB" sz="2400">
                <a:effectLst/>
                <a:latin typeface="Garamond" pitchFamily="18" charset="0"/>
              </a:rPr>
              <a:t>and paper which is very inec</a:t>
            </a:r>
            <a:r>
              <a:rPr lang="en-IN" sz="2400">
                <a:effectLst/>
                <a:latin typeface="Garamond" pitchFamily="18" charset="0"/>
              </a:rPr>
              <a:t>f</a:t>
            </a:r>
            <a:r>
              <a:rPr lang="en-GB" sz="2400">
                <a:effectLst/>
                <a:latin typeface="Garamond" pitchFamily="18" charset="0"/>
              </a:rPr>
              <a:t>ient and utilizes much e</a:t>
            </a:r>
            <a:r>
              <a:rPr lang="en-IN" sz="2400">
                <a:latin typeface="Garamond" pitchFamily="18" charset="0"/>
              </a:rPr>
              <a:t>ff</a:t>
            </a:r>
            <a:r>
              <a:rPr lang="en-GB" sz="2400">
                <a:effectLst/>
                <a:latin typeface="Garamond" pitchFamily="18" charset="0"/>
              </a:rPr>
              <a:t>orts and time. </a:t>
            </a:r>
            <a:endParaRPr lang="en-GB" sz="2400" dirty="0">
              <a:effectLst/>
              <a:latin typeface="Garamond" pitchFamily="18" charset="0"/>
            </a:endParaRPr>
          </a:p>
        </p:txBody>
      </p:sp>
    </p:spTree>
    <p:extLst>
      <p:ext uri="{BB962C8B-B14F-4D97-AF65-F5344CB8AC3E}">
        <p14:creationId xmlns:p14="http://schemas.microsoft.com/office/powerpoint/2010/main" val="203758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60BFD-D750-BB44-9D8D-3928AD339746}"/>
              </a:ext>
            </a:extLst>
          </p:cNvPr>
          <p:cNvSpPr txBox="1"/>
          <p:nvPr/>
        </p:nvSpPr>
        <p:spPr>
          <a:xfrm>
            <a:off x="2041508" y="2282336"/>
            <a:ext cx="8153808" cy="2308324"/>
          </a:xfrm>
          <a:prstGeom prst="rect">
            <a:avLst/>
          </a:prstGeom>
          <a:noFill/>
        </p:spPr>
        <p:txBody>
          <a:bodyPr wrap="square" rtlCol="0">
            <a:spAutoFit/>
          </a:bodyPr>
          <a:lstStyle/>
          <a:p>
            <a:pPr algn="l"/>
            <a:r>
              <a:rPr lang="en-US"/>
              <a:t>This college admission management system helps to make the admission process much easierand helps in maintaining database in an ecient way. In this system college admin can add the college details and the stream details. We can get the previous year's cut omarks for all the streams. College can create the cut o list for the current year and the students areexpected to register on the website and apply for the desired stream. College canregister admissions of new students and also remove the students who denies the admission. College can make 3 list of cut oand the nal list of students can be viewed.</a:t>
            </a:r>
          </a:p>
        </p:txBody>
      </p:sp>
    </p:spTree>
    <p:extLst>
      <p:ext uri="{BB962C8B-B14F-4D97-AF65-F5344CB8AC3E}">
        <p14:creationId xmlns:p14="http://schemas.microsoft.com/office/powerpoint/2010/main" val="299735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F052-6E6F-4530-AB64-05227A29EA66}"/>
              </a:ext>
            </a:extLst>
          </p:cNvPr>
          <p:cNvSpPr>
            <a:spLocks noGrp="1"/>
          </p:cNvSpPr>
          <p:nvPr>
            <p:ph type="title"/>
          </p:nvPr>
        </p:nvSpPr>
        <p:spPr/>
        <p:txBody>
          <a:bodyPr/>
          <a:lstStyle/>
          <a:p>
            <a:pPr algn="ctr"/>
            <a:r>
              <a:rPr lang="en-IN" b="1" dirty="0"/>
              <a:t>OBJECTIVES</a:t>
            </a:r>
          </a:p>
        </p:txBody>
      </p:sp>
      <p:sp>
        <p:nvSpPr>
          <p:cNvPr id="4" name="TextBox 3">
            <a:extLst>
              <a:ext uri="{FF2B5EF4-FFF2-40B4-BE49-F238E27FC236}">
                <a16:creationId xmlns:a16="http://schemas.microsoft.com/office/drawing/2014/main" id="{A2C527BC-43A5-45DA-817C-54A2A83A2B8F}"/>
              </a:ext>
            </a:extLst>
          </p:cNvPr>
          <p:cNvSpPr txBox="1"/>
          <p:nvPr/>
        </p:nvSpPr>
        <p:spPr>
          <a:xfrm>
            <a:off x="2079056" y="1976707"/>
            <a:ext cx="8768616" cy="3970318"/>
          </a:xfrm>
          <a:prstGeom prst="rect">
            <a:avLst/>
          </a:prstGeom>
          <a:noFill/>
        </p:spPr>
        <p:txBody>
          <a:bodyPr wrap="square">
            <a:spAutoFit/>
          </a:bodyPr>
          <a:lstStyle/>
          <a:p>
            <a:r>
              <a:rPr lang="en-IN" dirty="0"/>
              <a:t>      Following are the objectives of the proposed system:  </a:t>
            </a:r>
          </a:p>
          <a:p>
            <a:pPr marL="342900" indent="-342900">
              <a:buAutoNum type="arabicPeriod"/>
            </a:pPr>
            <a:r>
              <a:rPr lang="en-IN" dirty="0"/>
              <a:t>Reach to geographically scattered </a:t>
            </a:r>
            <a:r>
              <a:rPr lang="en-IN" dirty="0" err="1"/>
              <a:t>students.One</a:t>
            </a:r>
            <a:r>
              <a:rPr lang="en-IN" dirty="0"/>
              <a:t> of the important objectives of the admission system is communicate with all the students scattered geographically. </a:t>
            </a:r>
          </a:p>
          <a:p>
            <a:pPr marL="342900" indent="-342900">
              <a:buAutoNum type="arabicPeriod"/>
            </a:pPr>
            <a:r>
              <a:rPr lang="en-IN" dirty="0"/>
              <a:t> Reducing time in </a:t>
            </a:r>
            <a:r>
              <a:rPr lang="en-IN" dirty="0" err="1"/>
              <a:t>activities.Reduce</a:t>
            </a:r>
            <a:r>
              <a:rPr lang="en-IN" dirty="0"/>
              <a:t> the time taken process the applications of students, admitting a student, conducting the online examination, verify student marks, and send call letters to selected students. </a:t>
            </a:r>
          </a:p>
          <a:p>
            <a:pPr marL="342900" indent="-342900">
              <a:buAutoNum type="arabicPeriod"/>
            </a:pPr>
            <a:r>
              <a:rPr lang="en-IN" dirty="0"/>
              <a:t>Centralized data handling. Transfer the data smoothly to all the departments involved and handle the data centralized way. </a:t>
            </a:r>
          </a:p>
          <a:p>
            <a:pPr marL="342900" indent="-342900">
              <a:buAutoNum type="arabicPeriod"/>
            </a:pPr>
            <a:r>
              <a:rPr lang="en-IN" dirty="0"/>
              <a:t>Paperless admission with reduced manpower. </a:t>
            </a:r>
          </a:p>
          <a:p>
            <a:pPr marL="342900" indent="-342900">
              <a:buAutoNum type="arabicPeriod"/>
            </a:pPr>
            <a:r>
              <a:rPr lang="en-IN" dirty="0"/>
              <a:t> Reduce the manpower needed to perform all the admission and administration task by reducing the paper works needed. </a:t>
            </a:r>
          </a:p>
          <a:p>
            <a:pPr marL="342900" indent="-342900">
              <a:buAutoNum type="arabicPeriod"/>
            </a:pPr>
            <a:r>
              <a:rPr lang="en-IN" dirty="0"/>
              <a:t>Cost cutting. Reduce the cost involved in the admission process. </a:t>
            </a:r>
          </a:p>
          <a:p>
            <a:pPr marL="342900" indent="-342900">
              <a:buAutoNum type="arabicPeriod"/>
            </a:pPr>
            <a:r>
              <a:rPr lang="en-IN" dirty="0"/>
              <a:t> Operational </a:t>
            </a:r>
            <a:r>
              <a:rPr lang="en-IN" dirty="0" err="1"/>
              <a:t>eciency</a:t>
            </a:r>
            <a:r>
              <a:rPr lang="en-IN" dirty="0"/>
              <a:t>. Improve the operational </a:t>
            </a:r>
            <a:r>
              <a:rPr lang="en-IN" dirty="0" err="1"/>
              <a:t>eciency</a:t>
            </a:r>
            <a:r>
              <a:rPr lang="en-IN" dirty="0"/>
              <a:t> by improving the quality of the process.</a:t>
            </a:r>
          </a:p>
        </p:txBody>
      </p:sp>
    </p:spTree>
    <p:extLst>
      <p:ext uri="{BB962C8B-B14F-4D97-AF65-F5344CB8AC3E}">
        <p14:creationId xmlns:p14="http://schemas.microsoft.com/office/powerpoint/2010/main" val="165954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9D1B-9637-4525-910E-107B155A7AA1}"/>
              </a:ext>
            </a:extLst>
          </p:cNvPr>
          <p:cNvSpPr>
            <a:spLocks noGrp="1"/>
          </p:cNvSpPr>
          <p:nvPr>
            <p:ph type="title"/>
          </p:nvPr>
        </p:nvSpPr>
        <p:spPr/>
        <p:txBody>
          <a:bodyPr/>
          <a:lstStyle/>
          <a:p>
            <a:pPr algn="ctr"/>
            <a:r>
              <a:rPr lang="en-IN" b="1" dirty="0"/>
              <a:t>REQUIREMENT SPECIFICATIONS</a:t>
            </a:r>
          </a:p>
        </p:txBody>
      </p:sp>
      <p:sp>
        <p:nvSpPr>
          <p:cNvPr id="6" name="TextBox 5">
            <a:extLst>
              <a:ext uri="{FF2B5EF4-FFF2-40B4-BE49-F238E27FC236}">
                <a16:creationId xmlns:a16="http://schemas.microsoft.com/office/drawing/2014/main" id="{451CBE86-1F30-4241-B7FF-ED4FD34850B9}"/>
              </a:ext>
            </a:extLst>
          </p:cNvPr>
          <p:cNvSpPr txBox="1"/>
          <p:nvPr/>
        </p:nvSpPr>
        <p:spPr>
          <a:xfrm>
            <a:off x="1857081" y="2102177"/>
            <a:ext cx="7701698" cy="3785652"/>
          </a:xfrm>
          <a:prstGeom prst="rect">
            <a:avLst/>
          </a:prstGeom>
          <a:noFill/>
        </p:spPr>
        <p:txBody>
          <a:bodyPr wrap="square">
            <a:spAutoFit/>
          </a:bodyPr>
          <a:lstStyle/>
          <a:p>
            <a:r>
              <a:rPr lang="en-IN" sz="2400" b="1" u="sng" dirty="0"/>
              <a:t>Software interface :-</a:t>
            </a:r>
          </a:p>
          <a:p>
            <a:pPr marL="342900" indent="-342900">
              <a:buFont typeface="Arial" panose="020B0604020202020204" pitchFamily="34" charset="0"/>
              <a:buChar char="•"/>
            </a:pPr>
            <a:r>
              <a:rPr lang="en-IN" sz="2400" b="1" dirty="0"/>
              <a:t>Front end  </a:t>
            </a:r>
            <a:r>
              <a:rPr lang="en-IN" sz="2000" b="1" dirty="0"/>
              <a:t>:- HTML , CSS, JAVASCRIPT</a:t>
            </a:r>
          </a:p>
          <a:p>
            <a:pPr marL="342900" indent="-342900">
              <a:buFont typeface="Arial" panose="020B0604020202020204" pitchFamily="34" charset="0"/>
              <a:buChar char="•"/>
            </a:pPr>
            <a:r>
              <a:rPr lang="en-IN" sz="2400" b="1" dirty="0"/>
              <a:t>Back end   :- PYTHON ,SQL </a:t>
            </a:r>
          </a:p>
          <a:p>
            <a:pPr marL="342900" indent="-342900">
              <a:buFont typeface="Arial" panose="020B0604020202020204" pitchFamily="34" charset="0"/>
              <a:buChar char="•"/>
            </a:pPr>
            <a:r>
              <a:rPr lang="en-IN" sz="2400" b="1" dirty="0"/>
              <a:t>Web server:- DJANGO</a:t>
            </a:r>
          </a:p>
          <a:p>
            <a:pPr marL="342900" indent="-342900">
              <a:buFont typeface="Arial" panose="020B0604020202020204" pitchFamily="34" charset="0"/>
              <a:buChar char="•"/>
            </a:pPr>
            <a:endParaRPr lang="en-IN" sz="2400" b="1" dirty="0"/>
          </a:p>
          <a:p>
            <a:r>
              <a:rPr lang="en-IN" sz="2400" b="1" u="sng" dirty="0"/>
              <a:t>Hardware Interface:- </a:t>
            </a:r>
          </a:p>
          <a:p>
            <a:pPr marL="342900" indent="-342900">
              <a:buFont typeface="Arial" panose="020B0604020202020204" pitchFamily="34" charset="0"/>
              <a:buChar char="•"/>
            </a:pPr>
            <a:r>
              <a:rPr lang="en-IN" sz="2400" b="1" u="sng" dirty="0"/>
              <a:t>Processor:- Pentium IV 2GHZ</a:t>
            </a:r>
          </a:p>
          <a:p>
            <a:pPr marL="342900" indent="-342900">
              <a:buFont typeface="Arial" panose="020B0604020202020204" pitchFamily="34" charset="0"/>
              <a:buChar char="•"/>
            </a:pPr>
            <a:r>
              <a:rPr lang="en-IN" sz="2400" b="1" u="sng" dirty="0"/>
              <a:t>RAM:- 512GB</a:t>
            </a:r>
          </a:p>
          <a:p>
            <a:pPr marL="342900" indent="-342900">
              <a:buFont typeface="Arial" panose="020B0604020202020204" pitchFamily="34" charset="0"/>
              <a:buChar char="•"/>
            </a:pPr>
            <a:r>
              <a:rPr lang="en-IN" sz="2400" b="1" u="sng" dirty="0"/>
              <a:t>Hard Disk Drive:- 20GB</a:t>
            </a:r>
          </a:p>
          <a:p>
            <a:pPr marL="342900" indent="-342900">
              <a:buFont typeface="Arial" panose="020B0604020202020204" pitchFamily="34" charset="0"/>
              <a:buChar char="•"/>
            </a:pPr>
            <a:endParaRPr lang="en-IN" sz="2400" b="1" dirty="0"/>
          </a:p>
        </p:txBody>
      </p:sp>
    </p:spTree>
    <p:extLst>
      <p:ext uri="{BB962C8B-B14F-4D97-AF65-F5344CB8AC3E}">
        <p14:creationId xmlns:p14="http://schemas.microsoft.com/office/powerpoint/2010/main" val="312283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10B7-B390-4A5F-8D31-BD75DC7E8520}"/>
              </a:ext>
            </a:extLst>
          </p:cNvPr>
          <p:cNvSpPr>
            <a:spLocks noGrp="1"/>
          </p:cNvSpPr>
          <p:nvPr>
            <p:ph type="title"/>
          </p:nvPr>
        </p:nvSpPr>
        <p:spPr/>
        <p:txBody>
          <a:bodyPr/>
          <a:lstStyle/>
          <a:p>
            <a:pPr algn="ctr"/>
            <a:r>
              <a:rPr lang="en-IN" b="1" dirty="0" err="1"/>
              <a:t>Methodlogy</a:t>
            </a:r>
            <a:endParaRPr lang="en-IN" b="1" dirty="0"/>
          </a:p>
        </p:txBody>
      </p:sp>
      <p:sp>
        <p:nvSpPr>
          <p:cNvPr id="3" name="TextBox 2">
            <a:extLst>
              <a:ext uri="{FF2B5EF4-FFF2-40B4-BE49-F238E27FC236}">
                <a16:creationId xmlns:a16="http://schemas.microsoft.com/office/drawing/2014/main" id="{9180AAC4-FCA6-C14A-B894-BD54715F0976}"/>
              </a:ext>
            </a:extLst>
          </p:cNvPr>
          <p:cNvSpPr txBox="1"/>
          <p:nvPr/>
        </p:nvSpPr>
        <p:spPr>
          <a:xfrm>
            <a:off x="1748118" y="2215097"/>
            <a:ext cx="9180673" cy="2585323"/>
          </a:xfrm>
          <a:prstGeom prst="rect">
            <a:avLst/>
          </a:prstGeom>
          <a:noFill/>
        </p:spPr>
        <p:txBody>
          <a:bodyPr wrap="square" rtlCol="0">
            <a:spAutoFit/>
          </a:bodyPr>
          <a:lstStyle/>
          <a:p>
            <a:pPr algn="l"/>
            <a:r>
              <a:rPr lang="en-US"/>
              <a:t>The system comprises of </a:t>
            </a:r>
            <a:r>
              <a:rPr lang="en-IN"/>
              <a:t>2</a:t>
            </a:r>
            <a:r>
              <a:rPr lang="en-US"/>
              <a:t> major modules with their sub-modules as follows: </a:t>
            </a:r>
            <a:endParaRPr lang="en-IN"/>
          </a:p>
          <a:p>
            <a:pPr marL="342900" indent="-342900" algn="l">
              <a:buAutoNum type="arabicPeriod"/>
            </a:pPr>
            <a:r>
              <a:rPr lang="en-US"/>
              <a:t>Admin: </a:t>
            </a:r>
            <a:endParaRPr lang="en-IN"/>
          </a:p>
          <a:p>
            <a:pPr algn="l"/>
            <a:r>
              <a:rPr lang="en-US"/>
              <a:t>• Add College: Admin can add college details</a:t>
            </a:r>
            <a:endParaRPr lang="en-IN"/>
          </a:p>
          <a:p>
            <a:pPr algn="l"/>
            <a:r>
              <a:rPr lang="en-US"/>
              <a:t> • Add Cut Offs: Admin can add cutoffs of previous years of various stream </a:t>
            </a:r>
            <a:endParaRPr lang="en-IN"/>
          </a:p>
          <a:p>
            <a:pPr algn="l"/>
            <a:r>
              <a:rPr lang="en-US"/>
              <a:t>• View students: Admin can see the students whoever applied for admission for various stream. </a:t>
            </a:r>
            <a:endParaRPr lang="en-IN"/>
          </a:p>
          <a:p>
            <a:pPr algn="l"/>
            <a:r>
              <a:rPr lang="en-US"/>
              <a:t>• Create Cut Off List: Admin can create current year 3 cutoff list for every stream. </a:t>
            </a:r>
            <a:endParaRPr lang="en-IN"/>
          </a:p>
          <a:p>
            <a:pPr algn="l"/>
            <a:r>
              <a:rPr lang="en-US"/>
              <a:t>• Register Students: Admin can register students accepting admission and remove the students who denies from the cutoff list. </a:t>
            </a:r>
            <a:endParaRPr lang="en-IN"/>
          </a:p>
          <a:p>
            <a:pPr algn="l"/>
            <a:r>
              <a:rPr lang="en-US"/>
              <a:t>• View final Students List: Admin can view the final selected students </a:t>
            </a:r>
          </a:p>
        </p:txBody>
      </p:sp>
    </p:spTree>
    <p:extLst>
      <p:ext uri="{BB962C8B-B14F-4D97-AF65-F5344CB8AC3E}">
        <p14:creationId xmlns:p14="http://schemas.microsoft.com/office/powerpoint/2010/main" val="52528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4C7C-5019-5941-8A47-FFD68E05A779}"/>
              </a:ext>
            </a:extLst>
          </p:cNvPr>
          <p:cNvSpPr>
            <a:spLocks noGrp="1"/>
          </p:cNvSpPr>
          <p:nvPr>
            <p:ph type="title"/>
          </p:nvPr>
        </p:nvSpPr>
        <p:spPr/>
        <p:txBody>
          <a:bodyPr/>
          <a:lstStyle/>
          <a:p>
            <a:r>
              <a:rPr lang="en-IN"/>
              <a:t>Methodology cont…</a:t>
            </a:r>
            <a:endParaRPr lang="en-US"/>
          </a:p>
        </p:txBody>
      </p:sp>
      <p:sp>
        <p:nvSpPr>
          <p:cNvPr id="3" name="TextBox 2">
            <a:extLst>
              <a:ext uri="{FF2B5EF4-FFF2-40B4-BE49-F238E27FC236}">
                <a16:creationId xmlns:a16="http://schemas.microsoft.com/office/drawing/2014/main" id="{035B5493-BED5-2E4B-B244-DE5708A08017}"/>
              </a:ext>
            </a:extLst>
          </p:cNvPr>
          <p:cNvSpPr txBox="1"/>
          <p:nvPr/>
        </p:nvSpPr>
        <p:spPr>
          <a:xfrm>
            <a:off x="1476028" y="2520711"/>
            <a:ext cx="10284036" cy="2031325"/>
          </a:xfrm>
          <a:prstGeom prst="rect">
            <a:avLst/>
          </a:prstGeom>
          <a:noFill/>
        </p:spPr>
        <p:txBody>
          <a:bodyPr wrap="square" rtlCol="0">
            <a:spAutoFit/>
          </a:bodyPr>
          <a:lstStyle/>
          <a:p>
            <a:pPr algn="l"/>
            <a:r>
              <a:rPr lang="en-US"/>
              <a:t>2. User:</a:t>
            </a:r>
            <a:endParaRPr lang="en-IN"/>
          </a:p>
          <a:p>
            <a:pPr algn="l"/>
            <a:r>
              <a:rPr lang="en-US"/>
              <a:t>• Register: User need to register to get the credentials. </a:t>
            </a:r>
            <a:endParaRPr lang="en-IN"/>
          </a:p>
          <a:p>
            <a:pPr algn="l"/>
            <a:r>
              <a:rPr lang="en-US"/>
              <a:t>• Login: User can login using credentials. </a:t>
            </a:r>
            <a:endParaRPr lang="en-IN"/>
          </a:p>
          <a:p>
            <a:pPr algn="l"/>
            <a:r>
              <a:rPr lang="en-US"/>
              <a:t>• View College details: User can view college details and previous years cutoff list.</a:t>
            </a:r>
            <a:endParaRPr lang="en-IN"/>
          </a:p>
          <a:p>
            <a:pPr algn="l"/>
            <a:r>
              <a:rPr lang="en-US"/>
              <a:t>• Apply to College: User can fill the form to apply for admission in college</a:t>
            </a:r>
            <a:endParaRPr lang="en-IN"/>
          </a:p>
          <a:p>
            <a:pPr algn="l"/>
            <a:r>
              <a:rPr lang="en-US"/>
              <a:t> • View Cut Off List: User can view the current years cutoff list of ever stream. </a:t>
            </a:r>
            <a:endParaRPr lang="en-IN"/>
          </a:p>
          <a:p>
            <a:pPr algn="l"/>
            <a:r>
              <a:rPr lang="en-US"/>
              <a:t>• Selection Notification: User will get the notification of selection if he/she gets selected</a:t>
            </a:r>
          </a:p>
        </p:txBody>
      </p:sp>
    </p:spTree>
    <p:extLst>
      <p:ext uri="{BB962C8B-B14F-4D97-AF65-F5344CB8AC3E}">
        <p14:creationId xmlns:p14="http://schemas.microsoft.com/office/powerpoint/2010/main" val="385150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76D6-CDD4-8547-8522-191A8AACE860}"/>
              </a:ext>
            </a:extLst>
          </p:cNvPr>
          <p:cNvSpPr>
            <a:spLocks noGrp="1"/>
          </p:cNvSpPr>
          <p:nvPr>
            <p:ph type="title"/>
          </p:nvPr>
        </p:nvSpPr>
        <p:spPr/>
        <p:txBody>
          <a:bodyPr/>
          <a:lstStyle/>
          <a:p>
            <a:r>
              <a:rPr lang="en-IN"/>
              <a:t>Technologies used in the project</a:t>
            </a:r>
            <a:endParaRPr lang="en-US"/>
          </a:p>
        </p:txBody>
      </p:sp>
      <p:sp>
        <p:nvSpPr>
          <p:cNvPr id="3" name="TextBox 2">
            <a:extLst>
              <a:ext uri="{FF2B5EF4-FFF2-40B4-BE49-F238E27FC236}">
                <a16:creationId xmlns:a16="http://schemas.microsoft.com/office/drawing/2014/main" id="{2C211C63-7762-CE41-8AB4-4C8C24B1AD64}"/>
              </a:ext>
            </a:extLst>
          </p:cNvPr>
          <p:cNvSpPr txBox="1"/>
          <p:nvPr/>
        </p:nvSpPr>
        <p:spPr>
          <a:xfrm>
            <a:off x="1601422" y="2496261"/>
            <a:ext cx="9453431" cy="1754326"/>
          </a:xfrm>
          <a:prstGeom prst="rect">
            <a:avLst/>
          </a:prstGeom>
          <a:noFill/>
        </p:spPr>
        <p:txBody>
          <a:bodyPr wrap="square" rtlCol="0">
            <a:spAutoFit/>
          </a:bodyPr>
          <a:lstStyle/>
          <a:p>
            <a:pPr algn="l"/>
            <a:r>
              <a:rPr lang="en-US"/>
              <a:t>HTML : Page layout has been designed in HTML</a:t>
            </a:r>
            <a:endParaRPr lang="en-IN"/>
          </a:p>
          <a:p>
            <a:pPr algn="l"/>
            <a:r>
              <a:rPr lang="en-US"/>
              <a:t>CSS : CSS has been used for all the desigining part</a:t>
            </a:r>
            <a:endParaRPr lang="en-IN"/>
          </a:p>
          <a:p>
            <a:pPr algn="l"/>
            <a:r>
              <a:rPr lang="en-US"/>
              <a:t>JavaScript : All the validation task and animations has been developed by JavaScript</a:t>
            </a:r>
            <a:endParaRPr lang="en-IN"/>
          </a:p>
          <a:p>
            <a:pPr algn="l"/>
            <a:r>
              <a:rPr lang="en-US"/>
              <a:t>Python : All the business logic has been implemented in Python</a:t>
            </a:r>
            <a:endParaRPr lang="en-IN"/>
          </a:p>
          <a:p>
            <a:pPr algn="l"/>
            <a:r>
              <a:rPr lang="en-US"/>
              <a:t>MySQL : MySQL database has been used as database for the project</a:t>
            </a:r>
            <a:endParaRPr lang="en-IN"/>
          </a:p>
          <a:p>
            <a:pPr algn="l"/>
            <a:r>
              <a:rPr lang="en-US"/>
              <a:t>Django : Project has been developed over the Django Framework</a:t>
            </a:r>
          </a:p>
        </p:txBody>
      </p:sp>
    </p:spTree>
    <p:extLst>
      <p:ext uri="{BB962C8B-B14F-4D97-AF65-F5344CB8AC3E}">
        <p14:creationId xmlns:p14="http://schemas.microsoft.com/office/powerpoint/2010/main" val="29961340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TotalTime>
  <Words>564</Words>
  <Application>Microsoft Office PowerPoint</Application>
  <PresentationFormat>Widescreen</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ONLINE COLLEGE MANAGEMENT SYSTEM</vt:lpstr>
      <vt:lpstr>DEVELOPED BY :</vt:lpstr>
      <vt:lpstr>INTRODUCTION</vt:lpstr>
      <vt:lpstr>PowerPoint Presentation</vt:lpstr>
      <vt:lpstr>OBJECTIVES</vt:lpstr>
      <vt:lpstr>REQUIREMENT SPECIFICATIONS</vt:lpstr>
      <vt:lpstr>Methodlogy</vt:lpstr>
      <vt:lpstr>Methodology cont…</vt:lpstr>
      <vt:lpstr>Technologies used in the project</vt:lpstr>
      <vt:lpstr>ADVANTAGES AND DISADVANTAGES</vt:lpstr>
      <vt:lpstr>CONCLUSION</vt:lpstr>
      <vt:lpstr>Scope of the project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COLLEGE MANAGEMENT SYSTEM</dc:title>
  <dc:creator>HARWINDER SINGH</dc:creator>
  <cp:lastModifiedBy>Sahil Goria</cp:lastModifiedBy>
  <cp:revision>9</cp:revision>
  <dcterms:created xsi:type="dcterms:W3CDTF">2021-06-09T19:19:53Z</dcterms:created>
  <dcterms:modified xsi:type="dcterms:W3CDTF">2021-06-10T02:21:32Z</dcterms:modified>
</cp:coreProperties>
</file>