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64" r:id="rId4"/>
    <p:sldId id="257" r:id="rId5"/>
    <p:sldId id="258" r:id="rId6"/>
    <p:sldId id="259" r:id="rId7"/>
    <p:sldId id="265" r:id="rId8"/>
    <p:sldId id="260" r:id="rId9"/>
    <p:sldId id="268" r:id="rId11"/>
    <p:sldId id="261" r:id="rId12"/>
    <p:sldId id="267" r:id="rId13"/>
    <p:sldId id="266" r:id="rId14"/>
    <p:sldId id="262" r:id="rId15"/>
    <p:sldId id="263" r:id="rId1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496695" y="1002665"/>
            <a:ext cx="9197975" cy="1199515"/>
          </a:xfrm>
        </p:spPr>
        <p:txBody>
          <a:bodyPr>
            <a:normAutofit/>
          </a:bodyPr>
          <a:p>
            <a:r>
              <a:rPr lang="en-IN" altLang="en-US" b="1" u="sng"/>
              <a:t>A TRIP TO MARS</a:t>
            </a:r>
            <a:endParaRPr lang="en-IN" altLang="en-US" b="1" u="sng"/>
          </a:p>
        </p:txBody>
      </p:sp>
      <p:sp>
        <p:nvSpPr>
          <p:cNvPr id="4" name="Text Box 3"/>
          <p:cNvSpPr txBox="1"/>
          <p:nvPr/>
        </p:nvSpPr>
        <p:spPr>
          <a:xfrm>
            <a:off x="6266815" y="4095750"/>
            <a:ext cx="5316220" cy="2676525"/>
          </a:xfrm>
          <a:prstGeom prst="rect">
            <a:avLst/>
          </a:prstGeom>
          <a:noFill/>
        </p:spPr>
        <p:txBody>
          <a:bodyPr wrap="square" rtlCol="0">
            <a:spAutoFit/>
          </a:bodyPr>
          <a:p>
            <a:r>
              <a:rPr lang="en-IN" altLang="en-US" sz="2800" b="1"/>
              <a:t>PRESENTED BY: TEAM SPAM BYTES</a:t>
            </a:r>
            <a:endParaRPr lang="en-IN" altLang="en-US" sz="2800" b="1"/>
          </a:p>
          <a:p>
            <a:endParaRPr lang="en-IN" altLang="en-US" sz="2800" b="1"/>
          </a:p>
          <a:p>
            <a:r>
              <a:rPr lang="en-IN" altLang="en-US" sz="2800" b="1"/>
              <a:t>SAHIL RAJA(1705444)</a:t>
            </a:r>
            <a:endParaRPr lang="en-IN" altLang="en-US" sz="2800" b="1"/>
          </a:p>
          <a:p>
            <a:r>
              <a:rPr lang="en-IN" altLang="en-US" sz="2800" b="1"/>
              <a:t>SARANYA JENA(1705452)</a:t>
            </a:r>
            <a:endParaRPr lang="en-IN" altLang="en-US" sz="2800" b="1"/>
          </a:p>
          <a:p>
            <a:r>
              <a:rPr lang="en-IN" altLang="en-US" sz="2800" b="1"/>
              <a:t>ABHIPSA NAYAK(1705384)</a:t>
            </a:r>
            <a:endParaRPr lang="en-IN" altLang="en-US" sz="28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sz="4400" b="1">
                <a:latin typeface="Garamond" panose="02020404030301010803" charset="0"/>
                <a:cs typeface="Garamond" panose="02020404030301010803" charset="0"/>
              </a:rPr>
              <a:t>Screenshots of the Application:</a:t>
            </a:r>
            <a:endParaRPr lang="en-IN" altLang="en-US" sz="4400" b="1">
              <a:latin typeface="Garamond" panose="02020404030301010803" charset="0"/>
              <a:cs typeface="Garamond" panose="02020404030301010803" charset="0"/>
            </a:endParaRPr>
          </a:p>
        </p:txBody>
      </p:sp>
      <p:pic>
        <p:nvPicPr>
          <p:cNvPr id="4" name="Content Placeholder 3"/>
          <p:cNvPicPr>
            <a:picLocks noChangeAspect="1"/>
          </p:cNvPicPr>
          <p:nvPr>
            <p:ph sz="half" idx="1"/>
          </p:nvPr>
        </p:nvPicPr>
        <p:blipFill>
          <a:blip r:embed="rId1"/>
          <a:stretch>
            <a:fillRect/>
          </a:stretch>
        </p:blipFill>
        <p:spPr>
          <a:xfrm>
            <a:off x="7651750" y="1061085"/>
            <a:ext cx="2839720" cy="5048885"/>
          </a:xfrm>
          <a:prstGeom prst="rect">
            <a:avLst/>
          </a:prstGeom>
        </p:spPr>
      </p:pic>
      <p:pic>
        <p:nvPicPr>
          <p:cNvPr id="5" name="Content Placeholder 4"/>
          <p:cNvPicPr>
            <a:picLocks noChangeAspect="1"/>
          </p:cNvPicPr>
          <p:nvPr>
            <p:ph sz="half" idx="2"/>
          </p:nvPr>
        </p:nvPicPr>
        <p:blipFill>
          <a:blip r:embed="rId2"/>
          <a:stretch>
            <a:fillRect/>
          </a:stretch>
        </p:blipFill>
        <p:spPr>
          <a:xfrm>
            <a:off x="3887470" y="1077595"/>
            <a:ext cx="2830195" cy="5032375"/>
          </a:xfrm>
          <a:prstGeom prst="rect">
            <a:avLst/>
          </a:prstGeom>
        </p:spPr>
      </p:pic>
      <p:pic>
        <p:nvPicPr>
          <p:cNvPr id="7" name="Picture 6"/>
          <p:cNvPicPr>
            <a:picLocks noChangeAspect="1"/>
          </p:cNvPicPr>
          <p:nvPr/>
        </p:nvPicPr>
        <p:blipFill>
          <a:blip r:embed="rId3"/>
          <a:stretch>
            <a:fillRect/>
          </a:stretch>
        </p:blipFill>
        <p:spPr>
          <a:xfrm>
            <a:off x="411480" y="1082675"/>
            <a:ext cx="2827020" cy="50272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6089650" cy="836295"/>
          </a:xfrm>
        </p:spPr>
        <p:txBody>
          <a:bodyPr/>
          <a:p>
            <a:r>
              <a:rPr lang="en-IN" altLang="en-US" sz="4400" b="1">
                <a:latin typeface="Garamond" panose="02020404030301010803" charset="0"/>
                <a:cs typeface="Garamond" panose="02020404030301010803" charset="0"/>
              </a:rPr>
              <a:t>Note:</a:t>
            </a:r>
            <a:endParaRPr lang="en-IN" altLang="en-US" sz="4400" b="1">
              <a:latin typeface="Garamond" panose="02020404030301010803" charset="0"/>
              <a:cs typeface="Garamond" panose="02020404030301010803" charset="0"/>
            </a:endParaRPr>
          </a:p>
        </p:txBody>
      </p:sp>
      <p:sp>
        <p:nvSpPr>
          <p:cNvPr id="3" name="Content Placeholder 2"/>
          <p:cNvSpPr>
            <a:spLocks noGrp="1"/>
          </p:cNvSpPr>
          <p:nvPr>
            <p:ph idx="1"/>
          </p:nvPr>
        </p:nvSpPr>
        <p:spPr>
          <a:xfrm>
            <a:off x="838200" y="1699260"/>
            <a:ext cx="10380345" cy="2328545"/>
          </a:xfrm>
        </p:spPr>
        <p:txBody>
          <a:bodyPr/>
          <a:p>
            <a:pPr marL="0" indent="0">
              <a:buNone/>
            </a:pPr>
            <a:r>
              <a:rPr lang="en-IN" altLang="en-US">
                <a:latin typeface="Garamond" panose="02020404030301010803" charset="0"/>
                <a:cs typeface="Garamond" panose="02020404030301010803" charset="0"/>
              </a:rPr>
              <a:t>The activity performed in the app is a popular classroom activity recommended by NASA to schools for motivating young minds towards space research.</a:t>
            </a:r>
            <a:endParaRPr lang="en-IN" altLang="en-US">
              <a:latin typeface="Garamond" panose="02020404030301010803" charset="0"/>
              <a:cs typeface="Garamond" panose="02020404030301010803" charset="0"/>
            </a:endParaRPr>
          </a:p>
          <a:p>
            <a:pPr marL="0" indent="0">
              <a:buNone/>
            </a:pPr>
            <a:r>
              <a:rPr lang="en-IN" altLang="en-US">
                <a:latin typeface="Garamond" panose="02020404030301010803" charset="0"/>
                <a:cs typeface="Garamond" panose="02020404030301010803" charset="0"/>
              </a:rPr>
              <a:t>Converting this fun activity to an interactive app gives the consumers the liberty to learn at their own pace, at any time , anywhere.</a:t>
            </a:r>
            <a:endParaRPr lang="en-IN" altLang="en-US">
              <a:latin typeface="Garamond" panose="02020404030301010803" charset="0"/>
              <a:cs typeface="Garamond" panose="020204040303010108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2920" y="311150"/>
            <a:ext cx="11213465" cy="6156960"/>
          </a:xfrm>
        </p:spPr>
        <p:txBody>
          <a:bodyPr/>
          <a:p>
            <a:pPr marL="0" indent="0">
              <a:buNone/>
            </a:pPr>
            <a:r>
              <a:rPr lang="en-IN" altLang="en-US" sz="4400" b="1">
                <a:latin typeface="Garamond" panose="02020404030301010803" charset="0"/>
                <a:ea typeface="Microsoft YaHei" panose="020B0503020204020204" charset="-122"/>
                <a:cs typeface="Garamond" panose="02020404030301010803" charset="0"/>
              </a:rPr>
              <a:t>References:</a:t>
            </a:r>
            <a:endParaRPr lang="en-IN" altLang="en-US" sz="4400" b="1">
              <a:latin typeface="Garamond" panose="02020404030301010803" charset="0"/>
              <a:ea typeface="Microsoft YaHei" panose="020B0503020204020204" charset="-122"/>
              <a:cs typeface="Garamond" panose="02020404030301010803" charset="0"/>
            </a:endParaRPr>
          </a:p>
          <a:p>
            <a:pPr marL="0" indent="0">
              <a:buNone/>
            </a:pPr>
            <a:r>
              <a:rPr lang="en-IN" altLang="en-US"/>
              <a:t>https://spaceplace.nasa.gov/classroom-activities/en/</a:t>
            </a:r>
            <a:endParaRPr lang="en-IN" altLang="en-US"/>
          </a:p>
          <a:p>
            <a:pPr marL="0" indent="0">
              <a:buNone/>
            </a:pPr>
            <a:r>
              <a:rPr lang="en-IN" altLang="en-US"/>
              <a:t>https://www.nasa.gov/feature/can-plants-grow-with-mars-soil/</a:t>
            </a:r>
            <a:endParaRPr lang="en-IN" altLang="en-US"/>
          </a:p>
          <a:p>
            <a:pPr marL="0" indent="0">
              <a:buNone/>
            </a:pPr>
            <a:r>
              <a:rPr lang="en-IN" altLang="en-US"/>
              <a:t>https://www.space.com/24115-mock-mars-mission-packing.html</a:t>
            </a:r>
            <a:endParaRPr lang="en-IN" altLang="en-US"/>
          </a:p>
          <a:p>
            <a:pPr marL="0" indent="0">
              <a:buNone/>
            </a:pPr>
            <a:r>
              <a:rPr lang="en-IN" altLang="en-US"/>
              <a:t>https://prezi.com/ri1xa5ln0suv/10-things-to-bring-to-mars/</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41750" y="2289175"/>
            <a:ext cx="3926205" cy="1301115"/>
          </a:xfrm>
        </p:spPr>
        <p:txBody>
          <a:bodyPr/>
          <a:p>
            <a:r>
              <a:rPr lang="en-IN" altLang="en-US" sz="4800" b="1"/>
              <a:t>Thank you</a:t>
            </a:r>
            <a:endParaRPr lang="en-IN" altLang="en-US" sz="4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547100" cy="1036320"/>
          </a:xfrm>
        </p:spPr>
        <p:txBody>
          <a:bodyPr/>
          <a:p>
            <a:r>
              <a:rPr lang="en-IN" altLang="en-US"/>
              <a:t>CONTENTS:</a:t>
            </a:r>
            <a:endParaRPr lang="en-IN" altLang="en-US"/>
          </a:p>
        </p:txBody>
      </p:sp>
      <p:sp>
        <p:nvSpPr>
          <p:cNvPr id="3" name="Content Placeholder 2"/>
          <p:cNvSpPr>
            <a:spLocks noGrp="1"/>
          </p:cNvSpPr>
          <p:nvPr>
            <p:ph idx="1"/>
          </p:nvPr>
        </p:nvSpPr>
        <p:spPr>
          <a:xfrm>
            <a:off x="838200" y="1472565"/>
            <a:ext cx="10515600" cy="4704715"/>
          </a:xfrm>
        </p:spPr>
        <p:txBody>
          <a:bodyPr/>
          <a:p>
            <a:r>
              <a:rPr lang="en-IN" altLang="en-US"/>
              <a:t>Introduction</a:t>
            </a:r>
            <a:endParaRPr lang="en-IN" altLang="en-US"/>
          </a:p>
          <a:p>
            <a:r>
              <a:rPr lang="en-IN" altLang="en-US"/>
              <a:t>Abstract</a:t>
            </a:r>
            <a:endParaRPr lang="en-IN" altLang="en-US"/>
          </a:p>
          <a:p>
            <a:r>
              <a:rPr lang="en-IN" altLang="en-US"/>
              <a:t>Objective</a:t>
            </a:r>
            <a:endParaRPr lang="en-IN" altLang="en-US"/>
          </a:p>
          <a:p>
            <a:r>
              <a:rPr lang="en-IN" altLang="en-US"/>
              <a:t>Technology Stack</a:t>
            </a:r>
            <a:endParaRPr lang="en-IN" altLang="en-US"/>
          </a:p>
          <a:p>
            <a:r>
              <a:rPr lang="en-IN" altLang="en-US"/>
              <a:t>Learning Outcomes</a:t>
            </a:r>
            <a:endParaRPr lang="en-IN" altLang="en-US"/>
          </a:p>
          <a:p>
            <a:r>
              <a:rPr lang="en-IN" altLang="en-US"/>
              <a:t>Screenshots of the Application</a:t>
            </a:r>
            <a:endParaRPr lang="en-IN" altLang="en-US"/>
          </a:p>
          <a:p>
            <a:r>
              <a:rPr lang="en-IN" altLang="en-US"/>
              <a:t>Note</a:t>
            </a:r>
            <a:endParaRPr lang="en-IN" altLang="en-US"/>
          </a:p>
          <a:p>
            <a:r>
              <a:rPr lang="en-IN" altLang="en-US"/>
              <a:t>References</a:t>
            </a:r>
            <a:endParaRPr lang="en-IN" altLang="en-US"/>
          </a:p>
          <a:p>
            <a:endParaRPr lang="en-IN" altLang="en-US"/>
          </a:p>
          <a:p>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4932045" cy="766445"/>
          </a:xfrm>
        </p:spPr>
        <p:txBody>
          <a:bodyPr/>
          <a:p>
            <a:r>
              <a:rPr lang="en-IN" altLang="en-US" b="1"/>
              <a:t>Introduction:</a:t>
            </a:r>
            <a:endParaRPr lang="en-IN" altLang="en-US" b="1"/>
          </a:p>
        </p:txBody>
      </p:sp>
      <p:sp>
        <p:nvSpPr>
          <p:cNvPr id="3" name="Content Placeholder 2"/>
          <p:cNvSpPr>
            <a:spLocks noGrp="1"/>
          </p:cNvSpPr>
          <p:nvPr>
            <p:ph idx="1"/>
          </p:nvPr>
        </p:nvSpPr>
        <p:spPr>
          <a:xfrm>
            <a:off x="838200" y="1130935"/>
            <a:ext cx="10515600" cy="5046345"/>
          </a:xfrm>
        </p:spPr>
        <p:txBody>
          <a:bodyPr/>
          <a:p>
            <a:pPr marL="12700" marR="7620" indent="0">
              <a:lnSpc>
                <a:spcPct val="100000"/>
              </a:lnSpc>
              <a:spcBef>
                <a:spcPts val="100"/>
              </a:spcBef>
              <a:buNone/>
            </a:pPr>
            <a:r>
              <a:rPr lang="en-IN" altLang="en-US">
                <a:latin typeface="Garamond" panose="02020404030301010803" charset="0"/>
                <a:cs typeface="Garamond" panose="02020404030301010803" charset="0"/>
              </a:rPr>
              <a:t>It's been almost 50 years since humans have stepped foot on “unearthly ground”- that is, the Moon. The moon is near and the mission takes about 15-20 days. Various Problems were faced by the space explorers, which took years to resolve.</a:t>
            </a:r>
            <a:endParaRPr lang="en-IN" altLang="en-US">
              <a:latin typeface="Garamond" panose="02020404030301010803" charset="0"/>
              <a:cs typeface="Garamond" panose="02020404030301010803" charset="0"/>
            </a:endParaRPr>
          </a:p>
          <a:p>
            <a:pPr marL="12700" marR="7620" indent="0">
              <a:lnSpc>
                <a:spcPct val="100000"/>
              </a:lnSpc>
              <a:spcBef>
                <a:spcPts val="100"/>
              </a:spcBef>
              <a:buNone/>
            </a:pPr>
            <a:endParaRPr lang="en-IN" altLang="en-US">
              <a:latin typeface="Garamond" panose="02020404030301010803" charset="0"/>
              <a:cs typeface="Garamond" panose="02020404030301010803" charset="0"/>
            </a:endParaRPr>
          </a:p>
          <a:p>
            <a:pPr marL="12700" marR="7620" indent="0">
              <a:lnSpc>
                <a:spcPct val="100000"/>
              </a:lnSpc>
              <a:spcBef>
                <a:spcPts val="100"/>
              </a:spcBef>
              <a:buNone/>
            </a:pPr>
            <a:r>
              <a:rPr lang="en-IN" altLang="en-US">
                <a:latin typeface="Garamond" panose="02020404030301010803" charset="0"/>
                <a:cs typeface="Garamond" panose="02020404030301010803" charset="0"/>
              </a:rPr>
              <a:t>Our next destination in the human exploration of space will be Mars. </a:t>
            </a:r>
            <a:r>
              <a:rPr dirty="0">
                <a:latin typeface="Garamond" panose="02020404030301010803" charset="0"/>
                <a:cs typeface="Garamond" panose="02020404030301010803" charset="0"/>
                <a:sym typeface="+mn-ea"/>
              </a:rPr>
              <a:t>Although we </a:t>
            </a:r>
            <a:r>
              <a:rPr spc="-5" dirty="0">
                <a:latin typeface="Garamond" panose="02020404030301010803" charset="0"/>
                <a:cs typeface="Garamond" panose="02020404030301010803" charset="0"/>
                <a:sym typeface="+mn-ea"/>
              </a:rPr>
              <a:t>don’t </a:t>
            </a:r>
            <a:r>
              <a:rPr dirty="0">
                <a:latin typeface="Garamond" panose="02020404030301010803" charset="0"/>
                <a:cs typeface="Garamond" panose="02020404030301010803" charset="0"/>
                <a:sym typeface="+mn-ea"/>
              </a:rPr>
              <a:t>yet have any  definite plans for getting there, many people are  </a:t>
            </a:r>
            <a:r>
              <a:rPr spc="-5" dirty="0">
                <a:latin typeface="Garamond" panose="02020404030301010803" charset="0"/>
                <a:cs typeface="Garamond" panose="02020404030301010803" charset="0"/>
                <a:sym typeface="+mn-ea"/>
              </a:rPr>
              <a:t>busy working on </a:t>
            </a:r>
            <a:r>
              <a:rPr dirty="0">
                <a:latin typeface="Garamond" panose="02020404030301010803" charset="0"/>
                <a:cs typeface="Garamond" panose="02020404030301010803" charset="0"/>
                <a:sym typeface="+mn-ea"/>
              </a:rPr>
              <a:t>the many </a:t>
            </a:r>
            <a:r>
              <a:rPr spc="-5" dirty="0">
                <a:latin typeface="Garamond" panose="02020404030301010803" charset="0"/>
                <a:cs typeface="Garamond" panose="02020404030301010803" charset="0"/>
                <a:sym typeface="+mn-ea"/>
              </a:rPr>
              <a:t>problems </a:t>
            </a:r>
            <a:r>
              <a:rPr dirty="0">
                <a:latin typeface="Garamond" panose="02020404030301010803" charset="0"/>
                <a:cs typeface="Garamond" panose="02020404030301010803" charset="0"/>
                <a:sym typeface="+mn-ea"/>
              </a:rPr>
              <a:t>that </a:t>
            </a:r>
            <a:r>
              <a:rPr spc="-5" dirty="0">
                <a:latin typeface="Garamond" panose="02020404030301010803" charset="0"/>
                <a:cs typeface="Garamond" panose="02020404030301010803" charset="0"/>
                <a:sym typeface="+mn-ea"/>
              </a:rPr>
              <a:t>will have  </a:t>
            </a:r>
            <a:r>
              <a:rPr dirty="0">
                <a:latin typeface="Garamond" panose="02020404030301010803" charset="0"/>
                <a:cs typeface="Garamond" panose="02020404030301010803" charset="0"/>
                <a:sym typeface="+mn-ea"/>
              </a:rPr>
              <a:t>to be </a:t>
            </a:r>
            <a:r>
              <a:rPr spc="-5" dirty="0">
                <a:latin typeface="Garamond" panose="02020404030301010803" charset="0"/>
                <a:cs typeface="Garamond" panose="02020404030301010803" charset="0"/>
                <a:sym typeface="+mn-ea"/>
              </a:rPr>
              <a:t>solved </a:t>
            </a:r>
            <a:r>
              <a:rPr dirty="0">
                <a:latin typeface="Garamond" panose="02020404030301010803" charset="0"/>
                <a:cs typeface="Garamond" panose="02020404030301010803" charset="0"/>
                <a:sym typeface="+mn-ea"/>
              </a:rPr>
              <a:t>to accomplish this very </a:t>
            </a:r>
            <a:r>
              <a:rPr spc="-5" dirty="0">
                <a:latin typeface="Garamond" panose="02020404030301010803" charset="0"/>
                <a:cs typeface="Garamond" panose="02020404030301010803" charset="0"/>
                <a:sym typeface="+mn-ea"/>
              </a:rPr>
              <a:t>difficult</a:t>
            </a:r>
            <a:r>
              <a:rPr spc="-130" dirty="0">
                <a:latin typeface="Garamond" panose="02020404030301010803" charset="0"/>
                <a:cs typeface="Garamond" panose="02020404030301010803" charset="0"/>
                <a:sym typeface="+mn-ea"/>
              </a:rPr>
              <a:t> </a:t>
            </a:r>
            <a:r>
              <a:rPr dirty="0">
                <a:latin typeface="Garamond" panose="02020404030301010803" charset="0"/>
                <a:cs typeface="Garamond" panose="02020404030301010803" charset="0"/>
                <a:sym typeface="+mn-ea"/>
              </a:rPr>
              <a:t>goal. </a:t>
            </a:r>
            <a:r>
              <a:rPr lang="en-IN" dirty="0">
                <a:latin typeface="Garamond" panose="02020404030301010803" charset="0"/>
                <a:cs typeface="Garamond" panose="02020404030301010803" charset="0"/>
                <a:sym typeface="+mn-ea"/>
              </a:rPr>
              <a:t>As compared to moon, obviously the problems will be more difficult and much more complex.</a:t>
            </a:r>
            <a:endParaRPr dirty="0">
              <a:latin typeface="Times New Roman" panose="02020603050405020304"/>
              <a:cs typeface="Times New Roman" panose="02020603050405020304"/>
              <a:sym typeface="+mn-ea"/>
            </a:endParaRPr>
          </a:p>
          <a:p>
            <a:pPr marL="12700" marR="7620" indent="0">
              <a:lnSpc>
                <a:spcPct val="100000"/>
              </a:lnSpc>
              <a:spcBef>
                <a:spcPts val="100"/>
              </a:spcBef>
              <a:buNone/>
            </a:pP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75920" y="216535"/>
            <a:ext cx="11557635" cy="6531610"/>
          </a:xfrm>
        </p:spPr>
        <p:txBody>
          <a:bodyPr/>
          <a:p>
            <a:pPr marL="0" indent="0">
              <a:buNone/>
            </a:pPr>
            <a:r>
              <a:rPr dirty="0">
                <a:latin typeface="Garamond" panose="02020404030301010803" charset="0"/>
                <a:cs typeface="Garamond" panose="02020404030301010803" charset="0"/>
                <a:sym typeface="+mn-ea"/>
              </a:rPr>
              <a:t>The main challenge is that </a:t>
            </a:r>
            <a:r>
              <a:rPr spc="-5" dirty="0">
                <a:latin typeface="Garamond" panose="02020404030301010803" charset="0"/>
                <a:cs typeface="Garamond" panose="02020404030301010803" charset="0"/>
                <a:sym typeface="+mn-ea"/>
              </a:rPr>
              <a:t>Mars </a:t>
            </a:r>
            <a:r>
              <a:rPr dirty="0">
                <a:latin typeface="Garamond" panose="02020404030301010803" charset="0"/>
                <a:cs typeface="Garamond" panose="02020404030301010803" charset="0"/>
                <a:sym typeface="+mn-ea"/>
              </a:rPr>
              <a:t>is much  farther away than the moon. </a:t>
            </a:r>
            <a:r>
              <a:rPr spc="-5" dirty="0">
                <a:latin typeface="Garamond" panose="02020404030301010803" charset="0"/>
                <a:cs typeface="Garamond" panose="02020404030301010803" charset="0"/>
                <a:sym typeface="+mn-ea"/>
              </a:rPr>
              <a:t>Mars </a:t>
            </a:r>
            <a:r>
              <a:rPr dirty="0">
                <a:latin typeface="Garamond" panose="02020404030301010803" charset="0"/>
                <a:cs typeface="Garamond" panose="02020404030301010803" charset="0"/>
                <a:sym typeface="+mn-ea"/>
              </a:rPr>
              <a:t>is the fourth  planet from the Sun, and Earth is the third planet  from the </a:t>
            </a:r>
            <a:r>
              <a:rPr spc="-5" dirty="0">
                <a:latin typeface="Garamond" panose="02020404030301010803" charset="0"/>
                <a:cs typeface="Garamond" panose="02020404030301010803" charset="0"/>
                <a:sym typeface="+mn-ea"/>
              </a:rPr>
              <a:t>Sun. </a:t>
            </a:r>
            <a:endParaRPr spc="-5" dirty="0">
              <a:latin typeface="Garamond" panose="02020404030301010803" charset="0"/>
              <a:cs typeface="Garamond" panose="02020404030301010803" charset="0"/>
              <a:sym typeface="+mn-ea"/>
            </a:endParaRPr>
          </a:p>
          <a:p>
            <a:pPr marL="0" indent="0">
              <a:buNone/>
            </a:pPr>
            <a:endParaRPr spc="-5" dirty="0">
              <a:latin typeface="Garamond" panose="02020404030301010803" charset="0"/>
              <a:cs typeface="Garamond" panose="02020404030301010803" charset="0"/>
              <a:sym typeface="+mn-ea"/>
            </a:endParaRPr>
          </a:p>
          <a:p>
            <a:pPr marL="0" indent="0">
              <a:buNone/>
            </a:pPr>
            <a:endParaRPr spc="-5" dirty="0">
              <a:latin typeface="Garamond" panose="02020404030301010803" charset="0"/>
              <a:cs typeface="Garamond" panose="02020404030301010803" charset="0"/>
              <a:sym typeface="+mn-ea"/>
            </a:endParaRPr>
          </a:p>
          <a:p>
            <a:pPr marL="0" indent="0">
              <a:buNone/>
            </a:pPr>
            <a:r>
              <a:rPr dirty="0">
                <a:latin typeface="Garamond" panose="02020404030301010803" charset="0"/>
                <a:cs typeface="Garamond" panose="02020404030301010803" charset="0"/>
                <a:sym typeface="+mn-ea"/>
              </a:rPr>
              <a:t>It takes Earth about 365 days to  make one orbit around the Sun (one Earth year). It  takes </a:t>
            </a:r>
            <a:r>
              <a:rPr spc="-5" dirty="0">
                <a:latin typeface="Garamond" panose="02020404030301010803" charset="0"/>
                <a:cs typeface="Garamond" panose="02020404030301010803" charset="0"/>
                <a:sym typeface="+mn-ea"/>
              </a:rPr>
              <a:t>Mars </a:t>
            </a:r>
            <a:r>
              <a:rPr dirty="0">
                <a:latin typeface="Garamond" panose="02020404030301010803" charset="0"/>
                <a:cs typeface="Garamond" panose="02020404030301010803" charset="0"/>
                <a:sym typeface="+mn-ea"/>
              </a:rPr>
              <a:t>687 Earth days to make its journey  around the </a:t>
            </a:r>
            <a:r>
              <a:rPr spc="-5" dirty="0">
                <a:latin typeface="Garamond" panose="02020404030301010803" charset="0"/>
                <a:cs typeface="Garamond" panose="02020404030301010803" charset="0"/>
                <a:sym typeface="+mn-ea"/>
              </a:rPr>
              <a:t>Sun. So </a:t>
            </a:r>
            <a:r>
              <a:rPr dirty="0">
                <a:latin typeface="Garamond" panose="02020404030301010803" charset="0"/>
                <a:cs typeface="Garamond" panose="02020404030301010803" charset="0"/>
                <a:sym typeface="+mn-ea"/>
              </a:rPr>
              <a:t>to get to </a:t>
            </a:r>
            <a:r>
              <a:rPr spc="-5" dirty="0">
                <a:latin typeface="Garamond" panose="02020404030301010803" charset="0"/>
                <a:cs typeface="Garamond" panose="02020404030301010803" charset="0"/>
                <a:sym typeface="+mn-ea"/>
              </a:rPr>
              <a:t>Mars, we </a:t>
            </a:r>
            <a:r>
              <a:rPr dirty="0">
                <a:latin typeface="Garamond" panose="02020404030301010803" charset="0"/>
                <a:cs typeface="Garamond" panose="02020404030301010803" charset="0"/>
                <a:sym typeface="+mn-ea"/>
              </a:rPr>
              <a:t>blast </a:t>
            </a:r>
            <a:r>
              <a:rPr spc="-5" dirty="0">
                <a:latin typeface="Garamond" panose="02020404030301010803" charset="0"/>
                <a:cs typeface="Garamond" panose="02020404030301010803" charset="0"/>
                <a:sym typeface="+mn-ea"/>
              </a:rPr>
              <a:t>off  </a:t>
            </a:r>
            <a:r>
              <a:rPr dirty="0">
                <a:latin typeface="Garamond" panose="02020404030301010803" charset="0"/>
                <a:cs typeface="Garamond" panose="02020404030301010803" charset="0"/>
                <a:sym typeface="+mn-ea"/>
              </a:rPr>
              <a:t>from Earth going in the </a:t>
            </a:r>
            <a:r>
              <a:rPr spc="-5" dirty="0">
                <a:latin typeface="Garamond" panose="02020404030301010803" charset="0"/>
                <a:cs typeface="Garamond" panose="02020404030301010803" charset="0"/>
                <a:sym typeface="+mn-ea"/>
              </a:rPr>
              <a:t>same </a:t>
            </a:r>
            <a:r>
              <a:rPr dirty="0">
                <a:latin typeface="Garamond" panose="02020404030301010803" charset="0"/>
                <a:cs typeface="Garamond" panose="02020404030301010803" charset="0"/>
                <a:sym typeface="+mn-ea"/>
              </a:rPr>
              <a:t>direction as Earth  and Mars are both traveling around the Sun, and</a:t>
            </a:r>
            <a:r>
              <a:rPr spc="-190" dirty="0">
                <a:latin typeface="Garamond" panose="02020404030301010803" charset="0"/>
                <a:cs typeface="Garamond" panose="02020404030301010803" charset="0"/>
                <a:sym typeface="+mn-ea"/>
              </a:rPr>
              <a:t> </a:t>
            </a:r>
            <a:r>
              <a:rPr dirty="0">
                <a:latin typeface="Garamond" panose="02020404030301010803" charset="0"/>
                <a:cs typeface="Garamond" panose="02020404030301010803" charset="0"/>
                <a:sym typeface="+mn-ea"/>
              </a:rPr>
              <a:t>by adding a little speed using the </a:t>
            </a:r>
            <a:r>
              <a:rPr spc="-10" dirty="0">
                <a:latin typeface="Garamond" panose="02020404030301010803" charset="0"/>
                <a:cs typeface="Garamond" panose="02020404030301010803" charset="0"/>
                <a:sym typeface="+mn-ea"/>
              </a:rPr>
              <a:t>spacecraft’s</a:t>
            </a:r>
            <a:r>
              <a:rPr spc="-150" dirty="0">
                <a:latin typeface="Garamond" panose="02020404030301010803" charset="0"/>
                <a:cs typeface="Garamond" panose="02020404030301010803" charset="0"/>
                <a:sym typeface="+mn-ea"/>
              </a:rPr>
              <a:t> </a:t>
            </a:r>
            <a:r>
              <a:rPr dirty="0">
                <a:latin typeface="Garamond" panose="02020404030301010803" charset="0"/>
                <a:cs typeface="Garamond" panose="02020404030301010803" charset="0"/>
                <a:sym typeface="+mn-ea"/>
              </a:rPr>
              <a:t>engines,  we eventually match up with Mars’orbit and catch  up to Mars itself. If we </a:t>
            </a:r>
            <a:r>
              <a:rPr spc="-5" dirty="0">
                <a:latin typeface="Garamond" panose="02020404030301010803" charset="0"/>
                <a:cs typeface="Garamond" panose="02020404030301010803" charset="0"/>
                <a:sym typeface="+mn-ea"/>
              </a:rPr>
              <a:t>don’t </a:t>
            </a:r>
            <a:r>
              <a:rPr dirty="0">
                <a:latin typeface="Garamond" panose="02020404030301010803" charset="0"/>
                <a:cs typeface="Garamond" panose="02020404030301010803" charset="0"/>
                <a:sym typeface="+mn-ea"/>
              </a:rPr>
              <a:t>care about gas  mileage, we can really step on it and get there in  </a:t>
            </a:r>
            <a:r>
              <a:rPr spc="-5" dirty="0">
                <a:latin typeface="Garamond" panose="02020404030301010803" charset="0"/>
                <a:cs typeface="Garamond" panose="02020404030301010803" charset="0"/>
                <a:sym typeface="+mn-ea"/>
              </a:rPr>
              <a:t>six </a:t>
            </a:r>
            <a:r>
              <a:rPr dirty="0">
                <a:latin typeface="Garamond" panose="02020404030301010803" charset="0"/>
                <a:cs typeface="Garamond" panose="02020404030301010803" charset="0"/>
                <a:sym typeface="+mn-ea"/>
              </a:rPr>
              <a:t>months! A more </a:t>
            </a:r>
            <a:r>
              <a:rPr spc="-10" dirty="0">
                <a:latin typeface="Garamond" panose="02020404030301010803" charset="0"/>
                <a:cs typeface="Garamond" panose="02020404030301010803" charset="0"/>
                <a:sym typeface="+mn-ea"/>
              </a:rPr>
              <a:t>fuel-efficient </a:t>
            </a:r>
            <a:r>
              <a:rPr dirty="0">
                <a:latin typeface="Garamond" panose="02020404030301010803" charset="0"/>
                <a:cs typeface="Garamond" panose="02020404030301010803" charset="0"/>
                <a:sym typeface="+mn-ea"/>
              </a:rPr>
              <a:t>trip takes about  </a:t>
            </a:r>
            <a:r>
              <a:rPr spc="-25" dirty="0">
                <a:latin typeface="Garamond" panose="02020404030301010803" charset="0"/>
                <a:cs typeface="Garamond" panose="02020404030301010803" charset="0"/>
                <a:sym typeface="+mn-ea"/>
              </a:rPr>
              <a:t>11</a:t>
            </a:r>
            <a:r>
              <a:rPr spc="10" dirty="0">
                <a:latin typeface="Garamond" panose="02020404030301010803" charset="0"/>
                <a:cs typeface="Garamond" panose="02020404030301010803" charset="0"/>
                <a:sym typeface="+mn-ea"/>
              </a:rPr>
              <a:t> </a:t>
            </a:r>
            <a:r>
              <a:rPr spc="-5" dirty="0">
                <a:latin typeface="Garamond" panose="02020404030301010803" charset="0"/>
                <a:cs typeface="Garamond" panose="02020404030301010803" charset="0"/>
                <a:sym typeface="+mn-ea"/>
              </a:rPr>
              <a:t>month</a:t>
            </a:r>
            <a:r>
              <a:rPr lang="en-IN" spc="-5" dirty="0">
                <a:latin typeface="Garamond" panose="02020404030301010803" charset="0"/>
                <a:cs typeface="Garamond" panose="02020404030301010803" charset="0"/>
                <a:sym typeface="+mn-ea"/>
              </a:rPr>
              <a:t>s</a:t>
            </a:r>
            <a:r>
              <a:rPr spc="-5" dirty="0">
                <a:latin typeface="Garamond" panose="02020404030301010803" charset="0"/>
                <a:cs typeface="Garamond" panose="02020404030301010803" charset="0"/>
                <a:sym typeface="+mn-ea"/>
              </a:rPr>
              <a:t>.</a:t>
            </a:r>
            <a:endParaRPr>
              <a:latin typeface="Garamond" panose="02020404030301010803" charset="0"/>
              <a:cs typeface="Garamond" panose="02020404030301010803" charset="0"/>
            </a:endParaRPr>
          </a:p>
          <a:p>
            <a:endParaRPr>
              <a:latin typeface="Garamond" panose="02020404030301010803" charset="0"/>
              <a:cs typeface="Garamond" panose="02020404030301010803" charset="0"/>
            </a:endParaRPr>
          </a:p>
          <a:p>
            <a:endParaRPr lang="en-US">
              <a:latin typeface="Garamond" panose="02020404030301010803" charset="0"/>
              <a:cs typeface="Garamond" panose="02020404030301010803" charset="0"/>
            </a:endParaRPr>
          </a:p>
        </p:txBody>
      </p:sp>
      <p:sp>
        <p:nvSpPr>
          <p:cNvPr id="8" name="object 8"/>
          <p:cNvSpPr/>
          <p:nvPr/>
        </p:nvSpPr>
        <p:spPr>
          <a:xfrm>
            <a:off x="6917055" y="1275715"/>
            <a:ext cx="3314065" cy="1642110"/>
          </a:xfrm>
          <a:prstGeom prst="rect">
            <a:avLst/>
          </a:prstGeom>
          <a:blipFill>
            <a:blip r:embed="rId1" cstate="print"/>
            <a:stretch>
              <a:fillRect/>
            </a:stretch>
          </a:blipFill>
        </p:spPr>
        <p:txBody>
          <a:bodyPr wrap="square" lIns="0" tIns="0" rIns="0" bIns="0" rtlCol="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7565" y="1106805"/>
            <a:ext cx="9928225" cy="4692650"/>
          </a:xfrm>
        </p:spPr>
        <p:txBody>
          <a:bodyPr>
            <a:normAutofit lnSpcReduction="20000"/>
          </a:bodyPr>
          <a:p>
            <a:pPr marL="12700" marR="9525" indent="0">
              <a:lnSpc>
                <a:spcPct val="100000"/>
              </a:lnSpc>
              <a:spcBef>
                <a:spcPts val="100"/>
              </a:spcBef>
              <a:buNone/>
            </a:pPr>
            <a:r>
              <a:rPr spc="-5" dirty="0">
                <a:latin typeface="Garamond" panose="02020404030301010803" charset="0"/>
                <a:cs typeface="Garamond" panose="02020404030301010803" charset="0"/>
                <a:sym typeface="+mn-ea"/>
              </a:rPr>
              <a:t>So, </a:t>
            </a:r>
            <a:r>
              <a:rPr dirty="0">
                <a:latin typeface="Garamond" panose="02020404030301010803" charset="0"/>
                <a:cs typeface="Garamond" panose="02020404030301010803" charset="0"/>
                <a:sym typeface="+mn-ea"/>
              </a:rPr>
              <a:t>after a </a:t>
            </a:r>
            <a:r>
              <a:rPr spc="-5" dirty="0">
                <a:latin typeface="Garamond" panose="02020404030301010803" charset="0"/>
                <a:cs typeface="Garamond" panose="02020404030301010803" charset="0"/>
                <a:sym typeface="+mn-ea"/>
              </a:rPr>
              <a:t>six-month </a:t>
            </a:r>
            <a:r>
              <a:rPr spc="-10" dirty="0">
                <a:latin typeface="Garamond" panose="02020404030301010803" charset="0"/>
                <a:cs typeface="Garamond" panose="02020404030301010803" charset="0"/>
                <a:sym typeface="+mn-ea"/>
              </a:rPr>
              <a:t>journey, </a:t>
            </a:r>
            <a:r>
              <a:rPr spc="-5" dirty="0">
                <a:latin typeface="Garamond" panose="02020404030301010803" charset="0"/>
                <a:cs typeface="Garamond" panose="02020404030301010803" charset="0"/>
                <a:sym typeface="+mn-ea"/>
              </a:rPr>
              <a:t>you </a:t>
            </a:r>
            <a:r>
              <a:rPr dirty="0">
                <a:latin typeface="Garamond" panose="02020404030301010803" charset="0"/>
                <a:cs typeface="Garamond" panose="02020404030301010803" charset="0"/>
                <a:sym typeface="+mn-ea"/>
              </a:rPr>
              <a:t>land </a:t>
            </a:r>
            <a:r>
              <a:rPr spc="-5" dirty="0">
                <a:latin typeface="Garamond" panose="02020404030301010803" charset="0"/>
                <a:cs typeface="Garamond" panose="02020404030301010803" charset="0"/>
                <a:sym typeface="+mn-ea"/>
              </a:rPr>
              <a:t>on  Mars </a:t>
            </a:r>
            <a:r>
              <a:rPr dirty="0">
                <a:latin typeface="Garamond" panose="02020404030301010803" charset="0"/>
                <a:cs typeface="Garamond" panose="02020404030301010803" charset="0"/>
                <a:sym typeface="+mn-ea"/>
              </a:rPr>
              <a:t>and have to </a:t>
            </a:r>
            <a:r>
              <a:rPr spc="-5" dirty="0">
                <a:latin typeface="Garamond" panose="02020404030301010803" charset="0"/>
                <a:cs typeface="Garamond" panose="02020404030301010803" charset="0"/>
                <a:sym typeface="+mn-ea"/>
              </a:rPr>
              <a:t>stay </a:t>
            </a:r>
            <a:r>
              <a:rPr dirty="0">
                <a:latin typeface="Garamond" panose="02020404030301010803" charset="0"/>
                <a:cs typeface="Garamond" panose="02020404030301010803" charset="0"/>
                <a:sym typeface="+mn-ea"/>
              </a:rPr>
              <a:t>at least 19 months, until  Mars and Earth approach their closest positions  again</a:t>
            </a:r>
            <a:r>
              <a:rPr spc="-35" dirty="0">
                <a:latin typeface="Garamond" panose="02020404030301010803" charset="0"/>
                <a:cs typeface="Garamond" panose="02020404030301010803" charset="0"/>
                <a:sym typeface="+mn-ea"/>
              </a:rPr>
              <a:t> </a:t>
            </a:r>
            <a:r>
              <a:rPr dirty="0">
                <a:latin typeface="Garamond" panose="02020404030301010803" charset="0"/>
                <a:cs typeface="Garamond" panose="02020404030301010803" charset="0"/>
                <a:sym typeface="+mn-ea"/>
              </a:rPr>
              <a:t>before</a:t>
            </a:r>
            <a:r>
              <a:rPr spc="-30" dirty="0">
                <a:latin typeface="Garamond" panose="02020404030301010803" charset="0"/>
                <a:cs typeface="Garamond" panose="02020404030301010803" charset="0"/>
                <a:sym typeface="+mn-ea"/>
              </a:rPr>
              <a:t> </a:t>
            </a:r>
            <a:r>
              <a:rPr dirty="0">
                <a:latin typeface="Garamond" panose="02020404030301010803" charset="0"/>
                <a:cs typeface="Garamond" panose="02020404030301010803" charset="0"/>
                <a:sym typeface="+mn-ea"/>
              </a:rPr>
              <a:t>you</a:t>
            </a:r>
            <a:r>
              <a:rPr spc="-30" dirty="0">
                <a:latin typeface="Garamond" panose="02020404030301010803" charset="0"/>
                <a:cs typeface="Garamond" panose="02020404030301010803" charset="0"/>
                <a:sym typeface="+mn-ea"/>
              </a:rPr>
              <a:t> </a:t>
            </a:r>
            <a:r>
              <a:rPr dirty="0">
                <a:latin typeface="Garamond" panose="02020404030301010803" charset="0"/>
                <a:cs typeface="Garamond" panose="02020404030301010803" charset="0"/>
                <a:sym typeface="+mn-ea"/>
              </a:rPr>
              <a:t>take</a:t>
            </a:r>
            <a:r>
              <a:rPr spc="-30" dirty="0">
                <a:latin typeface="Garamond" panose="02020404030301010803" charset="0"/>
                <a:cs typeface="Garamond" panose="02020404030301010803" charset="0"/>
                <a:sym typeface="+mn-ea"/>
              </a:rPr>
              <a:t> </a:t>
            </a:r>
            <a:r>
              <a:rPr spc="-10" dirty="0">
                <a:latin typeface="Garamond" panose="02020404030301010803" charset="0"/>
                <a:cs typeface="Garamond" panose="02020404030301010803" charset="0"/>
                <a:sym typeface="+mn-ea"/>
              </a:rPr>
              <a:t>off</a:t>
            </a:r>
            <a:r>
              <a:rPr spc="-30" dirty="0">
                <a:latin typeface="Garamond" panose="02020404030301010803" charset="0"/>
                <a:cs typeface="Garamond" panose="02020404030301010803" charset="0"/>
                <a:sym typeface="+mn-ea"/>
              </a:rPr>
              <a:t> </a:t>
            </a:r>
            <a:r>
              <a:rPr dirty="0">
                <a:latin typeface="Garamond" panose="02020404030301010803" charset="0"/>
                <a:cs typeface="Garamond" panose="02020404030301010803" charset="0"/>
                <a:sym typeface="+mn-ea"/>
              </a:rPr>
              <a:t>for</a:t>
            </a:r>
            <a:r>
              <a:rPr spc="-30" dirty="0">
                <a:latin typeface="Garamond" panose="02020404030301010803" charset="0"/>
                <a:cs typeface="Garamond" panose="02020404030301010803" charset="0"/>
                <a:sym typeface="+mn-ea"/>
              </a:rPr>
              <a:t> </a:t>
            </a:r>
            <a:r>
              <a:rPr dirty="0">
                <a:latin typeface="Garamond" panose="02020404030301010803" charset="0"/>
                <a:cs typeface="Garamond" panose="02020404030301010803" charset="0"/>
                <a:sym typeface="+mn-ea"/>
              </a:rPr>
              <a:t>the</a:t>
            </a:r>
            <a:r>
              <a:rPr spc="-35" dirty="0">
                <a:latin typeface="Garamond" panose="02020404030301010803" charset="0"/>
                <a:cs typeface="Garamond" panose="02020404030301010803" charset="0"/>
                <a:sym typeface="+mn-ea"/>
              </a:rPr>
              <a:t> </a:t>
            </a:r>
            <a:r>
              <a:rPr spc="-5" dirty="0">
                <a:latin typeface="Garamond" panose="02020404030301010803" charset="0"/>
                <a:cs typeface="Garamond" panose="02020404030301010803" charset="0"/>
                <a:sym typeface="+mn-ea"/>
              </a:rPr>
              <a:t>six-month</a:t>
            </a:r>
            <a:r>
              <a:rPr spc="-30" dirty="0">
                <a:latin typeface="Garamond" panose="02020404030301010803" charset="0"/>
                <a:cs typeface="Garamond" panose="02020404030301010803" charset="0"/>
                <a:sym typeface="+mn-ea"/>
              </a:rPr>
              <a:t> </a:t>
            </a:r>
            <a:r>
              <a:rPr dirty="0">
                <a:latin typeface="Garamond" panose="02020404030301010803" charset="0"/>
                <a:cs typeface="Garamond" panose="02020404030301010803" charset="0"/>
                <a:sym typeface="+mn-ea"/>
              </a:rPr>
              <a:t>journey  home. </a:t>
            </a:r>
            <a:r>
              <a:rPr spc="-45" dirty="0">
                <a:latin typeface="Garamond" panose="02020404030301010803" charset="0"/>
                <a:cs typeface="Garamond" panose="02020404030301010803" charset="0"/>
                <a:sym typeface="+mn-ea"/>
              </a:rPr>
              <a:t>You </a:t>
            </a:r>
            <a:r>
              <a:rPr spc="-5" dirty="0">
                <a:latin typeface="Garamond" panose="02020404030301010803" charset="0"/>
                <a:cs typeface="Garamond" panose="02020404030301010803" charset="0"/>
                <a:sym typeface="+mn-ea"/>
              </a:rPr>
              <a:t>will </a:t>
            </a:r>
            <a:r>
              <a:rPr dirty="0">
                <a:latin typeface="Garamond" panose="02020404030301010803" charset="0"/>
                <a:cs typeface="Garamond" panose="02020404030301010803" charset="0"/>
                <a:sym typeface="+mn-ea"/>
              </a:rPr>
              <a:t>be gone a total of about 2-1/2  </a:t>
            </a:r>
            <a:r>
              <a:rPr spc="-15" dirty="0">
                <a:latin typeface="Garamond" panose="02020404030301010803" charset="0"/>
                <a:cs typeface="Garamond" panose="02020404030301010803" charset="0"/>
                <a:sym typeface="+mn-ea"/>
              </a:rPr>
              <a:t>years!</a:t>
            </a:r>
            <a:endParaRPr spc="-15" dirty="0">
              <a:latin typeface="Garamond" panose="02020404030301010803" charset="0"/>
              <a:cs typeface="Garamond" panose="02020404030301010803" charset="0"/>
              <a:sym typeface="+mn-ea"/>
            </a:endParaRPr>
          </a:p>
          <a:p>
            <a:pPr marL="12700" marR="9525" indent="0">
              <a:lnSpc>
                <a:spcPct val="100000"/>
              </a:lnSpc>
              <a:spcBef>
                <a:spcPts val="100"/>
              </a:spcBef>
              <a:buNone/>
            </a:pPr>
            <a:endParaRPr lang="en-US" b="1">
              <a:latin typeface="Garamond" panose="02020404030301010803" charset="0"/>
              <a:cs typeface="Garamond" panose="02020404030301010803" charset="0"/>
            </a:endParaRPr>
          </a:p>
          <a:p>
            <a:pPr marL="12700" marR="9525" indent="0">
              <a:lnSpc>
                <a:spcPct val="100000"/>
              </a:lnSpc>
              <a:spcBef>
                <a:spcPts val="100"/>
              </a:spcBef>
              <a:buNone/>
            </a:pPr>
            <a:r>
              <a:rPr lang="en-IN" altLang="en-US" b="1">
                <a:latin typeface="Garamond" panose="02020404030301010803" charset="0"/>
                <a:cs typeface="Garamond" panose="02020404030301010803" charset="0"/>
              </a:rPr>
              <a:t>A Trip to an Alien Planet for 2-1/2 years!!! </a:t>
            </a:r>
            <a:endParaRPr lang="en-IN" altLang="en-US" b="1">
              <a:latin typeface="Garamond" panose="02020404030301010803" charset="0"/>
              <a:cs typeface="Garamond" panose="02020404030301010803" charset="0"/>
            </a:endParaRPr>
          </a:p>
          <a:p>
            <a:pPr marL="12700" marR="9525" indent="0">
              <a:lnSpc>
                <a:spcPct val="100000"/>
              </a:lnSpc>
              <a:spcBef>
                <a:spcPts val="100"/>
              </a:spcBef>
              <a:buNone/>
            </a:pPr>
            <a:r>
              <a:rPr lang="en-IN" altLang="en-US" b="1">
                <a:latin typeface="Garamond" panose="02020404030301010803" charset="0"/>
                <a:cs typeface="Garamond" panose="02020404030301010803" charset="0"/>
              </a:rPr>
              <a:t>Packing is very important in such case. Not just Packing, Efficient Packing. Do you know how to do it??</a:t>
            </a:r>
            <a:endParaRPr lang="en-IN" altLang="en-US" b="1">
              <a:latin typeface="Garamond" panose="02020404030301010803" charset="0"/>
              <a:cs typeface="Garamond" panose="020204040303010108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4465"/>
            <a:ext cx="4401820" cy="836295"/>
          </a:xfrm>
        </p:spPr>
        <p:txBody>
          <a:bodyPr/>
          <a:p>
            <a:r>
              <a:rPr lang="en-IN" altLang="en-US" b="1"/>
              <a:t>Abstract:</a:t>
            </a:r>
            <a:endParaRPr lang="en-IN" altLang="en-US" b="1"/>
          </a:p>
        </p:txBody>
      </p:sp>
      <p:sp>
        <p:nvSpPr>
          <p:cNvPr id="3" name="Content Placeholder 2"/>
          <p:cNvSpPr>
            <a:spLocks noGrp="1"/>
          </p:cNvSpPr>
          <p:nvPr>
            <p:ph idx="1"/>
          </p:nvPr>
        </p:nvSpPr>
        <p:spPr>
          <a:xfrm>
            <a:off x="838200" y="1000760"/>
            <a:ext cx="10515600" cy="4930775"/>
          </a:xfrm>
        </p:spPr>
        <p:txBody>
          <a:bodyPr/>
          <a:p>
            <a:r>
              <a:rPr lang="en-IN" altLang="en-US">
                <a:latin typeface="Garamond" panose="02020404030301010803" charset="0"/>
                <a:cs typeface="Garamond" panose="02020404030301010803" charset="0"/>
                <a:sym typeface="+mn-ea"/>
              </a:rPr>
              <a:t>Trip to Mars is a native game application that helps the players in strategically planning for a space expedition in a fun way. </a:t>
            </a:r>
            <a:endParaRPr lang="en-IN" altLang="en-US">
              <a:latin typeface="Garamond" panose="02020404030301010803" charset="0"/>
              <a:cs typeface="Garamond" panose="02020404030301010803" charset="0"/>
              <a:sym typeface="+mn-ea"/>
            </a:endParaRPr>
          </a:p>
          <a:p>
            <a:r>
              <a:rPr lang="en-IN" altLang="en-US">
                <a:latin typeface="Garamond" panose="02020404030301010803" charset="0"/>
                <a:cs typeface="Garamond" panose="02020404030301010803" charset="0"/>
                <a:sym typeface="+mn-ea"/>
              </a:rPr>
              <a:t>Target Audience for the application are kids and teens.</a:t>
            </a:r>
            <a:endParaRPr lang="en-IN" altLang="en-US">
              <a:latin typeface="Garamond" panose="02020404030301010803" charset="0"/>
              <a:cs typeface="Garamond" panose="02020404030301010803" charset="0"/>
              <a:sym typeface="+mn-ea"/>
            </a:endParaRPr>
          </a:p>
          <a:p>
            <a:r>
              <a:rPr lang="en-IN" altLang="en-US">
                <a:latin typeface="Garamond" panose="02020404030301010803" charset="0"/>
                <a:cs typeface="Garamond" panose="02020404030301010803" charset="0"/>
                <a:sym typeface="+mn-ea"/>
              </a:rPr>
              <a:t>Kids theses days are very interested in the subject of space exploration and the unknown. But, due to the monotonic and tiring nature of the research, they eventually get bored and dump the Idea.</a:t>
            </a:r>
            <a:endParaRPr lang="en-IN" altLang="en-US">
              <a:latin typeface="Garamond" panose="02020404030301010803" charset="0"/>
              <a:cs typeface="Garamond" panose="02020404030301010803" charset="0"/>
              <a:sym typeface="+mn-ea"/>
            </a:endParaRPr>
          </a:p>
          <a:p>
            <a:r>
              <a:rPr lang="en-IN" altLang="en-US">
                <a:latin typeface="Garamond" panose="02020404030301010803" charset="0"/>
                <a:cs typeface="Garamond" panose="02020404030301010803" charset="0"/>
                <a:sym typeface="+mn-ea"/>
              </a:rPr>
              <a:t>The Trip to Mars is a kind of app that helps the players in learning a lot about the space and how these space missions operate through helping them imagine being a space explorer on a mission to Mars.</a:t>
            </a:r>
            <a:endParaRPr lang="en-IN" altLang="en-US">
              <a:latin typeface="Garamond" panose="02020404030301010803" charset="0"/>
              <a:cs typeface="Garamond" panose="02020404030301010803" charset="0"/>
              <a:sym typeface="+mn-ea"/>
            </a:endParaRPr>
          </a:p>
          <a:p>
            <a:pPr marL="0" indent="0">
              <a:buNone/>
            </a:pPr>
            <a:r>
              <a:rPr lang="en-IN" altLang="en-US">
                <a:latin typeface="Garamond" panose="02020404030301010803" charset="0"/>
                <a:cs typeface="Garamond" panose="02020404030301010803" charset="0"/>
                <a:sym typeface="+mn-ea"/>
              </a:rPr>
              <a:t> </a:t>
            </a:r>
            <a:endParaRPr lang="en-IN" altLang="en-US">
              <a:latin typeface="Garamond" panose="02020404030301010803" charset="0"/>
              <a:cs typeface="Garamond" panose="02020404030301010803"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8940" y="1113790"/>
            <a:ext cx="11373485" cy="5979795"/>
          </a:xfrm>
        </p:spPr>
        <p:txBody>
          <a:bodyPr>
            <a:normAutofit/>
          </a:bodyPr>
          <a:p>
            <a:pPr algn="l"/>
            <a:r>
              <a:rPr lang="en-IN" altLang="en-US" sz="2400">
                <a:latin typeface="Garamond" panose="02020404030301010803" charset="0"/>
                <a:cs typeface="Garamond" panose="02020404030301010803" charset="0"/>
                <a:sym typeface="+mn-ea"/>
              </a:rPr>
              <a:t>The player is on a space mission to Mars. And they have been provided with </a:t>
            </a:r>
            <a:r>
              <a:rPr sz="2400" dirty="0">
                <a:latin typeface="Garamond" panose="02020404030301010803" charset="0"/>
                <a:cs typeface="Garamond" panose="02020404030301010803" charset="0"/>
                <a:sym typeface="+mn-ea"/>
              </a:rPr>
              <a:t>a </a:t>
            </a:r>
            <a:r>
              <a:rPr sz="2400" spc="-5" dirty="0">
                <a:latin typeface="Garamond" panose="02020404030301010803" charset="0"/>
                <a:cs typeface="Garamond" panose="02020404030301010803" charset="0"/>
                <a:sym typeface="+mn-ea"/>
              </a:rPr>
              <a:t>box </a:t>
            </a:r>
            <a:r>
              <a:rPr sz="2400" dirty="0">
                <a:latin typeface="Garamond" panose="02020404030301010803" charset="0"/>
                <a:cs typeface="Garamond" panose="02020404030301010803" charset="0"/>
                <a:sym typeface="+mn-ea"/>
              </a:rPr>
              <a:t>1 meter </a:t>
            </a:r>
            <a:r>
              <a:rPr sz="2400" spc="-5" dirty="0">
                <a:latin typeface="Garamond" panose="02020404030301010803" charset="0"/>
                <a:cs typeface="Garamond" panose="02020404030301010803" charset="0"/>
                <a:sym typeface="+mn-ea"/>
              </a:rPr>
              <a:t>wide by </a:t>
            </a:r>
            <a:r>
              <a:rPr sz="2400" dirty="0">
                <a:latin typeface="Garamond" panose="02020404030301010803" charset="0"/>
                <a:cs typeface="Garamond" panose="02020404030301010803" charset="0"/>
                <a:sym typeface="+mn-ea"/>
              </a:rPr>
              <a:t>1 meter </a:t>
            </a:r>
            <a:r>
              <a:rPr sz="2400" spc="-5" dirty="0">
                <a:latin typeface="Garamond" panose="02020404030301010803" charset="0"/>
                <a:cs typeface="Garamond" panose="02020404030301010803" charset="0"/>
                <a:sym typeface="+mn-ea"/>
              </a:rPr>
              <a:t>high by </a:t>
            </a:r>
            <a:r>
              <a:rPr sz="2400" dirty="0">
                <a:latin typeface="Garamond" panose="02020404030301010803" charset="0"/>
                <a:cs typeface="Garamond" panose="02020404030301010803" charset="0"/>
                <a:sym typeface="+mn-ea"/>
              </a:rPr>
              <a:t>1</a:t>
            </a:r>
            <a:r>
              <a:rPr sz="2400" spc="-170" dirty="0">
                <a:latin typeface="Garamond" panose="02020404030301010803" charset="0"/>
                <a:cs typeface="Garamond" panose="02020404030301010803" charset="0"/>
                <a:sym typeface="+mn-ea"/>
              </a:rPr>
              <a:t> </a:t>
            </a:r>
            <a:r>
              <a:rPr sz="2400" spc="-5" dirty="0">
                <a:latin typeface="Garamond" panose="02020404030301010803" charset="0"/>
                <a:cs typeface="Garamond" panose="02020404030301010803" charset="0"/>
                <a:sym typeface="+mn-ea"/>
              </a:rPr>
              <a:t>meter  </a:t>
            </a:r>
            <a:r>
              <a:rPr sz="2400" dirty="0">
                <a:latin typeface="Garamond" panose="02020404030301010803" charset="0"/>
                <a:cs typeface="Garamond" panose="02020404030301010803" charset="0"/>
                <a:sym typeface="+mn-ea"/>
              </a:rPr>
              <a:t>deep—in other </a:t>
            </a:r>
            <a:r>
              <a:rPr sz="2400" spc="-5" dirty="0">
                <a:latin typeface="Garamond" panose="02020404030301010803" charset="0"/>
                <a:cs typeface="Garamond" panose="02020404030301010803" charset="0"/>
                <a:sym typeface="+mn-ea"/>
              </a:rPr>
              <a:t>words, </a:t>
            </a:r>
            <a:r>
              <a:rPr sz="2400" dirty="0">
                <a:latin typeface="Garamond" panose="02020404030301010803" charset="0"/>
                <a:cs typeface="Garamond" panose="02020404030301010803" charset="0"/>
                <a:sym typeface="+mn-ea"/>
              </a:rPr>
              <a:t>having a volume of 1 cubic  </a:t>
            </a:r>
            <a:r>
              <a:rPr sz="2400" spc="-5" dirty="0">
                <a:latin typeface="Garamond" panose="02020404030301010803" charset="0"/>
                <a:cs typeface="Garamond" panose="02020404030301010803" charset="0"/>
                <a:sym typeface="+mn-ea"/>
              </a:rPr>
              <a:t>meter (1 m</a:t>
            </a:r>
            <a:r>
              <a:rPr sz="2400" spc="-7" baseline="32000" dirty="0">
                <a:latin typeface="Garamond" panose="02020404030301010803" charset="0"/>
                <a:cs typeface="Garamond" panose="02020404030301010803" charset="0"/>
                <a:sym typeface="+mn-ea"/>
              </a:rPr>
              <a:t>3</a:t>
            </a:r>
            <a:r>
              <a:rPr sz="2400" spc="-5" dirty="0">
                <a:latin typeface="Garamond" panose="02020404030301010803" charset="0"/>
                <a:cs typeface="Garamond" panose="02020404030301010803" charset="0"/>
                <a:sym typeface="+mn-ea"/>
              </a:rPr>
              <a:t>)(One </a:t>
            </a:r>
            <a:r>
              <a:rPr sz="2400" dirty="0">
                <a:latin typeface="Garamond" panose="02020404030301010803" charset="0"/>
                <a:cs typeface="Garamond" panose="02020404030301010803" charset="0"/>
                <a:sym typeface="+mn-ea"/>
              </a:rPr>
              <a:t>meter is about </a:t>
            </a:r>
            <a:r>
              <a:rPr sz="2400" spc="-5" dirty="0">
                <a:latin typeface="Garamond" panose="02020404030301010803" charset="0"/>
                <a:cs typeface="Garamond" panose="02020404030301010803" charset="0"/>
                <a:sym typeface="+mn-ea"/>
              </a:rPr>
              <a:t>39-1/2</a:t>
            </a:r>
            <a:r>
              <a:rPr sz="2400" spc="-80" dirty="0">
                <a:latin typeface="Garamond" panose="02020404030301010803" charset="0"/>
                <a:cs typeface="Garamond" panose="02020404030301010803" charset="0"/>
                <a:sym typeface="+mn-ea"/>
              </a:rPr>
              <a:t> </a:t>
            </a:r>
            <a:r>
              <a:rPr sz="2400" dirty="0">
                <a:latin typeface="Garamond" panose="02020404030301010803" charset="0"/>
                <a:cs typeface="Garamond" panose="02020404030301010803" charset="0"/>
                <a:sym typeface="+mn-ea"/>
              </a:rPr>
              <a:t>inches) </a:t>
            </a:r>
            <a:r>
              <a:rPr lang="en-IN" sz="2400" dirty="0">
                <a:latin typeface="Garamond" panose="02020404030301010803" charset="0"/>
                <a:cs typeface="Garamond" panose="02020404030301010803" charset="0"/>
                <a:sym typeface="+mn-ea"/>
              </a:rPr>
              <a:t>within which they have to pack all the items that they want to take for the mission. </a:t>
            </a:r>
            <a:endParaRPr lang="en-IN" altLang="en-US" sz="2400">
              <a:latin typeface="Garamond" panose="02020404030301010803" charset="0"/>
              <a:cs typeface="Garamond" panose="02020404030301010803" charset="0"/>
              <a:sym typeface="+mn-ea"/>
            </a:endParaRPr>
          </a:p>
          <a:p>
            <a:pPr algn="l"/>
            <a:r>
              <a:rPr lang="en-IN" altLang="en-US" sz="2400">
                <a:latin typeface="Garamond" panose="02020404030301010803" charset="0"/>
                <a:cs typeface="Garamond" panose="02020404030301010803" charset="0"/>
                <a:sym typeface="+mn-ea"/>
              </a:rPr>
              <a:t>The Players are need to choose the items, from the given set of options. </a:t>
            </a:r>
            <a:r>
              <a:rPr sz="2400" spc="-5" dirty="0">
                <a:latin typeface="Garamond" panose="02020404030301010803" charset="0"/>
                <a:cs typeface="Garamond" panose="02020404030301010803" charset="0"/>
                <a:sym typeface="+mn-ea"/>
              </a:rPr>
              <a:t>All </a:t>
            </a:r>
            <a:r>
              <a:rPr sz="2400" dirty="0">
                <a:latin typeface="Garamond" panose="02020404030301010803" charset="0"/>
                <a:cs typeface="Garamond" panose="02020404030301010803" charset="0"/>
                <a:sym typeface="+mn-ea"/>
              </a:rPr>
              <a:t>the </a:t>
            </a:r>
            <a:r>
              <a:rPr lang="en-IN" sz="2400" dirty="0">
                <a:latin typeface="Garamond" panose="02020404030301010803" charset="0"/>
                <a:cs typeface="Garamond" panose="02020404030301010803" charset="0"/>
                <a:sym typeface="+mn-ea"/>
              </a:rPr>
              <a:t>choosen items</a:t>
            </a:r>
            <a:r>
              <a:rPr sz="2400" dirty="0">
                <a:latin typeface="Garamond" panose="02020404030301010803" charset="0"/>
                <a:cs typeface="Garamond" panose="02020404030301010803" charset="0"/>
                <a:sym typeface="+mn-ea"/>
              </a:rPr>
              <a:t> must fit  into a </a:t>
            </a:r>
            <a:r>
              <a:rPr sz="2400" spc="-5" dirty="0">
                <a:latin typeface="Garamond" panose="02020404030301010803" charset="0"/>
                <a:cs typeface="Garamond" panose="02020404030301010803" charset="0"/>
                <a:sym typeface="+mn-ea"/>
              </a:rPr>
              <a:t>box</a:t>
            </a:r>
            <a:r>
              <a:rPr lang="en-IN" sz="2400" spc="-5" dirty="0">
                <a:latin typeface="Garamond" panose="02020404030301010803" charset="0"/>
                <a:cs typeface="Garamond" panose="02020404030301010803" charset="0"/>
                <a:sym typeface="+mn-ea"/>
              </a:rPr>
              <a:t>.</a:t>
            </a:r>
            <a:endParaRPr sz="2400" dirty="0">
              <a:latin typeface="Garamond" panose="02020404030301010803" charset="0"/>
              <a:cs typeface="Garamond" panose="02020404030301010803" charset="0"/>
              <a:sym typeface="+mn-ea"/>
            </a:endParaRPr>
          </a:p>
          <a:p>
            <a:pPr algn="l"/>
            <a:r>
              <a:rPr lang="en-IN" sz="2400" dirty="0">
                <a:latin typeface="Garamond" panose="02020404030301010803" charset="0"/>
                <a:cs typeface="Garamond" panose="02020404030301010803" charset="0"/>
                <a:sym typeface="+mn-ea"/>
              </a:rPr>
              <a:t>Each item would have their own volume which would be added to the to the box accordingly.</a:t>
            </a:r>
            <a:endParaRPr sz="2400" dirty="0">
              <a:latin typeface="Garamond" panose="02020404030301010803" charset="0"/>
              <a:cs typeface="Garamond" panose="02020404030301010803" charset="0"/>
              <a:sym typeface="+mn-ea"/>
            </a:endParaRPr>
          </a:p>
          <a:p>
            <a:pPr algn="l"/>
            <a:r>
              <a:rPr lang="en-IN" sz="2400" dirty="0">
                <a:latin typeface="Garamond" panose="02020404030301010803" charset="0"/>
                <a:cs typeface="Garamond" panose="02020404030301010803" charset="0"/>
                <a:sym typeface="+mn-ea"/>
              </a:rPr>
              <a:t>The objective of the game is Packing the given box most efficiently and thereby gainning  most points!</a:t>
            </a:r>
            <a:endParaRPr lang="en-IN" sz="2400" dirty="0">
              <a:latin typeface="Garamond" panose="02020404030301010803" charset="0"/>
              <a:cs typeface="Garamond" panose="02020404030301010803" charset="0"/>
              <a:sym typeface="+mn-ea"/>
            </a:endParaRPr>
          </a:p>
          <a:p>
            <a:pPr algn="l">
              <a:buNone/>
            </a:pPr>
            <a:r>
              <a:rPr lang="en-IN" sz="2400" dirty="0">
                <a:latin typeface="Garamond" panose="02020404030301010803" charset="0"/>
                <a:cs typeface="Garamond" panose="02020404030301010803" charset="0"/>
                <a:sym typeface="+mn-ea"/>
              </a:rPr>
              <a:t>Result:</a:t>
            </a:r>
            <a:endParaRPr lang="en-IN" sz="2400" dirty="0">
              <a:latin typeface="Garamond" panose="02020404030301010803" charset="0"/>
              <a:cs typeface="Garamond" panose="02020404030301010803" charset="0"/>
              <a:sym typeface="+mn-ea"/>
            </a:endParaRPr>
          </a:p>
          <a:p>
            <a:pPr marL="0" indent="0" algn="l">
              <a:buNone/>
            </a:pPr>
            <a:r>
              <a:rPr lang="en-IN" sz="2400" dirty="0">
                <a:latin typeface="Garamond" panose="02020404030301010803" charset="0"/>
                <a:cs typeface="Garamond" panose="02020404030301010803" charset="0"/>
                <a:sym typeface="+mn-ea"/>
              </a:rPr>
              <a:t>Most Efficient packing gains most points. At the end of the game, the app explains the relevance of each choosen item and describing it's efficiency. The app also splashes some trivia at the end.</a:t>
            </a:r>
            <a:endParaRPr sz="2400" dirty="0">
              <a:latin typeface="Garamond" panose="02020404030301010803" charset="0"/>
              <a:cs typeface="Garamond" panose="02020404030301010803" charset="0"/>
              <a:sym typeface="+mn-ea"/>
            </a:endParaRPr>
          </a:p>
          <a:p>
            <a:pPr marL="0" indent="0" algn="l">
              <a:buNone/>
            </a:pPr>
            <a:endParaRPr lang="en-IN" altLang="en-US" sz="2400">
              <a:latin typeface="Garamond" panose="02020404030301010803" charset="0"/>
              <a:cs typeface="Garamond" panose="02020404030301010803" charset="0"/>
            </a:endParaRPr>
          </a:p>
          <a:p>
            <a:pPr marL="0" indent="0">
              <a:buNone/>
            </a:pPr>
            <a:endParaRPr lang="en-IN" altLang="en-US">
              <a:latin typeface="Garamond" panose="02020404030301010803" charset="0"/>
              <a:cs typeface="Garamond" panose="02020404030301010803" charset="0"/>
            </a:endParaRPr>
          </a:p>
          <a:p>
            <a:pPr marL="0" indent="0">
              <a:buNone/>
            </a:pPr>
            <a:endParaRPr lang="en-IN" altLang="en-US">
              <a:latin typeface="Garamond" panose="02020404030301010803" charset="0"/>
              <a:cs typeface="Garamond" panose="02020404030301010803" charset="0"/>
            </a:endParaRPr>
          </a:p>
        </p:txBody>
      </p:sp>
      <p:sp>
        <p:nvSpPr>
          <p:cNvPr id="5" name="Text Box 4"/>
          <p:cNvSpPr txBox="1"/>
          <p:nvPr/>
        </p:nvSpPr>
        <p:spPr>
          <a:xfrm>
            <a:off x="470535" y="345440"/>
            <a:ext cx="3527425" cy="768350"/>
          </a:xfrm>
          <a:prstGeom prst="rect">
            <a:avLst/>
          </a:prstGeom>
          <a:noFill/>
        </p:spPr>
        <p:txBody>
          <a:bodyPr wrap="square" rtlCol="0">
            <a:spAutoFit/>
          </a:bodyPr>
          <a:p>
            <a:r>
              <a:rPr lang="en-IN" altLang="en-US" sz="4400" b="1">
                <a:latin typeface="Garamond" panose="02020404030301010803" charset="0"/>
                <a:cs typeface="Garamond" panose="02020404030301010803" charset="0"/>
              </a:rPr>
              <a:t>Objective:</a:t>
            </a:r>
            <a:endParaRPr lang="en-IN" altLang="en-US" sz="4400" b="1">
              <a:latin typeface="Garamond" panose="02020404030301010803" charset="0"/>
              <a:cs typeface="Garamond" panose="020204040303010108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80085"/>
            <a:ext cx="10972800" cy="582613"/>
          </a:xfrm>
        </p:spPr>
        <p:txBody>
          <a:bodyPr/>
          <a:p>
            <a:r>
              <a:rPr lang="en-IN" altLang="en-US" sz="4400" b="1">
                <a:latin typeface="Garamond" panose="02020404030301010803" charset="0"/>
                <a:cs typeface="Garamond" panose="02020404030301010803" charset="0"/>
              </a:rPr>
              <a:t>Technology Stack:</a:t>
            </a:r>
            <a:endParaRPr lang="en-IN" altLang="en-US" sz="4400" b="1">
              <a:latin typeface="Garamond" panose="02020404030301010803" charset="0"/>
              <a:cs typeface="Garamond" panose="02020404030301010803" charset="0"/>
            </a:endParaRPr>
          </a:p>
        </p:txBody>
      </p:sp>
      <p:sp>
        <p:nvSpPr>
          <p:cNvPr id="3" name="Content Placeholder 2"/>
          <p:cNvSpPr>
            <a:spLocks noGrp="1"/>
          </p:cNvSpPr>
          <p:nvPr>
            <p:ph idx="1"/>
          </p:nvPr>
        </p:nvSpPr>
        <p:spPr>
          <a:xfrm>
            <a:off x="609600" y="1934210"/>
            <a:ext cx="10972800" cy="3075305"/>
          </a:xfrm>
        </p:spPr>
        <p:txBody>
          <a:bodyPr/>
          <a:p>
            <a:r>
              <a:rPr lang="en-IN" altLang="en-US">
                <a:latin typeface="Garamond" panose="02020404030301010803" charset="0"/>
                <a:cs typeface="Garamond" panose="02020404030301010803" charset="0"/>
              </a:rPr>
              <a:t>Flutter SDK</a:t>
            </a:r>
            <a:endParaRPr lang="en-IN" altLang="en-US">
              <a:latin typeface="Garamond" panose="02020404030301010803" charset="0"/>
              <a:cs typeface="Garamond" panose="02020404030301010803" charset="0"/>
            </a:endParaRPr>
          </a:p>
          <a:p>
            <a:r>
              <a:rPr lang="en-IN" altLang="en-US">
                <a:latin typeface="Garamond" panose="02020404030301010803" charset="0"/>
                <a:cs typeface="Garamond" panose="02020404030301010803" charset="0"/>
              </a:rPr>
              <a:t>Dart</a:t>
            </a:r>
            <a:endParaRPr lang="en-IN" altLang="en-US">
              <a:latin typeface="Garamond" panose="02020404030301010803" charset="0"/>
              <a:cs typeface="Garamond" panose="02020404030301010803" charset="0"/>
            </a:endParaRPr>
          </a:p>
          <a:p>
            <a:r>
              <a:rPr lang="en-IN" altLang="en-US">
                <a:latin typeface="Garamond" panose="02020404030301010803" charset="0"/>
                <a:cs typeface="Garamond" panose="02020404030301010803" charset="0"/>
              </a:rPr>
              <a:t>Android Studio</a:t>
            </a:r>
            <a:endParaRPr lang="en-IN" altLang="en-US">
              <a:latin typeface="Garamond" panose="02020404030301010803" charset="0"/>
              <a:cs typeface="Garamond" panose="020204040303010108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1650" y="1366520"/>
            <a:ext cx="11188700" cy="4688840"/>
          </a:xfrm>
        </p:spPr>
        <p:txBody>
          <a:bodyPr>
            <a:normAutofit fontScale="90000" lnSpcReduction="20000"/>
          </a:bodyPr>
          <a:p>
            <a:r>
              <a:rPr lang="en-IN" altLang="en-US" sz="3600">
                <a:latin typeface="Garamond" panose="02020404030301010803" charset="0"/>
                <a:cs typeface="Garamond" panose="02020404030301010803" charset="0"/>
                <a:sym typeface="+mn-ea"/>
              </a:rPr>
              <a:t>Players, through the game are introduced to the historical motivation for space exploration. </a:t>
            </a:r>
            <a:endParaRPr lang="en-IN" altLang="en-US" sz="3600">
              <a:latin typeface="Garamond" panose="02020404030301010803" charset="0"/>
              <a:cs typeface="Garamond" panose="02020404030301010803" charset="0"/>
            </a:endParaRPr>
          </a:p>
          <a:p>
            <a:r>
              <a:rPr lang="en-IN" altLang="en-US" sz="3600">
                <a:latin typeface="Garamond" panose="02020404030301010803" charset="0"/>
                <a:cs typeface="Garamond" panose="02020404030301010803" charset="0"/>
              </a:rPr>
              <a:t>Identifying potential reasons why people want to travel to space.</a:t>
            </a:r>
            <a:endParaRPr lang="en-IN" altLang="en-US" sz="3600">
              <a:latin typeface="Garamond" panose="02020404030301010803" charset="0"/>
              <a:cs typeface="Garamond" panose="02020404030301010803" charset="0"/>
            </a:endParaRPr>
          </a:p>
          <a:p>
            <a:r>
              <a:rPr lang="en-IN" altLang="en-US" sz="3600">
                <a:latin typeface="Garamond" panose="02020404030301010803" charset="0"/>
                <a:cs typeface="Garamond" panose="02020404030301010803" charset="0"/>
              </a:rPr>
              <a:t>Describing how different types of engineers each contribute to space travel.</a:t>
            </a:r>
            <a:endParaRPr lang="en-IN" altLang="en-US" sz="3600">
              <a:latin typeface="Garamond" panose="02020404030301010803" charset="0"/>
              <a:cs typeface="Garamond" panose="02020404030301010803" charset="0"/>
            </a:endParaRPr>
          </a:p>
          <a:p>
            <a:r>
              <a:rPr lang="en-IN" altLang="en-US" sz="3600">
                <a:latin typeface="Garamond" panose="02020404030301010803" charset="0"/>
                <a:cs typeface="Garamond" panose="02020404030301010803" charset="0"/>
              </a:rPr>
              <a:t>Learning more about MARS! Research activities about the Red Planet.</a:t>
            </a:r>
            <a:endParaRPr lang="en-IN" altLang="en-US" sz="3600">
              <a:latin typeface="Garamond" panose="02020404030301010803" charset="0"/>
              <a:cs typeface="Garamond" panose="02020404030301010803" charset="0"/>
            </a:endParaRPr>
          </a:p>
          <a:p>
            <a:r>
              <a:rPr lang="en-IN" altLang="en-US" sz="3600">
                <a:latin typeface="Garamond" panose="02020404030301010803" charset="0"/>
                <a:cs typeface="Garamond" panose="02020404030301010803" charset="0"/>
              </a:rPr>
              <a:t>Learning more about </a:t>
            </a:r>
            <a:r>
              <a:rPr lang="en-IN" altLang="en-US" sz="3600">
                <a:latin typeface="Garamond" panose="02020404030301010803" charset="0"/>
                <a:cs typeface="Garamond" panose="02020404030301010803" charset="0"/>
                <a:sym typeface="+mn-ea"/>
              </a:rPr>
              <a:t>the NASA and International Space Station</a:t>
            </a:r>
            <a:endParaRPr lang="en-IN" altLang="en-US" sz="3600">
              <a:latin typeface="Garamond" panose="02020404030301010803" charset="0"/>
              <a:cs typeface="Garamond" panose="02020404030301010803" charset="0"/>
              <a:sym typeface="+mn-ea"/>
            </a:endParaRPr>
          </a:p>
          <a:p>
            <a:r>
              <a:rPr lang="en-IN" altLang="en-US" sz="3600">
                <a:latin typeface="Garamond" panose="02020404030301010803" charset="0"/>
                <a:cs typeface="Garamond" panose="02020404030301010803" charset="0"/>
                <a:sym typeface="+mn-ea"/>
              </a:rPr>
              <a:t>They are introduced to new and futuristic ideas that space engineers are currently working on to propel space research far into the future!</a:t>
            </a:r>
            <a:endParaRPr lang="en-IN" altLang="en-US" sz="3600">
              <a:latin typeface="Garamond" panose="02020404030301010803" charset="0"/>
              <a:cs typeface="Garamond" panose="02020404030301010803" charset="0"/>
            </a:endParaRPr>
          </a:p>
          <a:p>
            <a:endParaRPr lang="en-IN" altLang="en-US" sz="3600">
              <a:latin typeface="Garamond" panose="02020404030301010803" charset="0"/>
              <a:cs typeface="Garamond" panose="02020404030301010803" charset="0"/>
            </a:endParaRPr>
          </a:p>
          <a:p>
            <a:endParaRPr lang="en-IN" altLang="en-US"/>
          </a:p>
          <a:p>
            <a:endParaRPr lang="en-IN" altLang="en-US"/>
          </a:p>
        </p:txBody>
      </p:sp>
      <p:sp>
        <p:nvSpPr>
          <p:cNvPr id="4" name="Text Box 3"/>
          <p:cNvSpPr txBox="1"/>
          <p:nvPr/>
        </p:nvSpPr>
        <p:spPr>
          <a:xfrm>
            <a:off x="670560" y="448310"/>
            <a:ext cx="6522720" cy="768350"/>
          </a:xfrm>
          <a:prstGeom prst="rect">
            <a:avLst/>
          </a:prstGeom>
          <a:noFill/>
        </p:spPr>
        <p:txBody>
          <a:bodyPr wrap="square" rtlCol="0">
            <a:spAutoFit/>
          </a:bodyPr>
          <a:p>
            <a:r>
              <a:rPr lang="en-IN" altLang="en-US" sz="4400" b="1">
                <a:latin typeface="Garamond" panose="02020404030301010803" charset="0"/>
                <a:cs typeface="Garamond" panose="02020404030301010803" charset="0"/>
                <a:sym typeface="+mn-ea"/>
              </a:rPr>
              <a:t>Learning Outcomes: </a:t>
            </a:r>
            <a:endParaRPr lang="en-IN" altLang="en-US" sz="4400" b="1">
              <a:latin typeface="Garamond" panose="02020404030301010803" charset="0"/>
              <a:cs typeface="Garamond" panose="02020404030301010803" charset="0"/>
              <a:sym typeface="+mn-ea"/>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4453</Words>
  <Application>WPS Presentation</Application>
  <PresentationFormat>Widescreen</PresentationFormat>
  <Paragraphs>95</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Arial Unicode MS</vt:lpstr>
      <vt:lpstr>Calibri Light</vt:lpstr>
      <vt:lpstr>Calibri</vt:lpstr>
      <vt:lpstr>Microsoft YaHei</vt:lpstr>
      <vt:lpstr>Times New Roman</vt:lpstr>
      <vt:lpstr>Garamond</vt:lpstr>
      <vt:lpstr>Times New Roman</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TRIP TO MARS</dc:title>
  <dc:creator>KIIT</dc:creator>
  <cp:lastModifiedBy>KIIT</cp:lastModifiedBy>
  <cp:revision>2</cp:revision>
  <dcterms:created xsi:type="dcterms:W3CDTF">2019-03-10T10:16:30Z</dcterms:created>
  <dcterms:modified xsi:type="dcterms:W3CDTF">2019-03-10T10:33:23Z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