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5" r:id="rId5"/>
    <p:sldId id="259" r:id="rId6"/>
    <p:sldId id="261" r:id="rId7"/>
    <p:sldId id="263" r:id="rId8"/>
    <p:sldId id="262" r:id="rId9"/>
    <p:sldId id="264" r:id="rId10"/>
    <p:sldId id="266" r:id="rId11"/>
    <p:sldId id="269" r:id="rId12"/>
    <p:sldId id="268" r:id="rId13"/>
    <p:sldId id="270" r:id="rId14"/>
    <p:sldId id="273" r:id="rId15"/>
    <p:sldId id="274" r:id="rId16"/>
    <p:sldId id="267" r:id="rId17"/>
    <p:sldId id="26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9B840-E40B-4B9B-A5E5-68E53D1142FB}" v="152" dt="2022-06-09T19:26:38.261"/>
    <p1510:client id="{A98F0DE9-F8EA-4F49-B1AF-862B7A880D13}" v="1037" dt="2022-06-09T19:02:45.637"/>
    <p1510:client id="{F136A83D-347D-4F3D-A8EA-A0291B122A84}" v="46" dt="2022-06-09T14:31:53.155"/>
    <p1510:client id="{F180EFC7-122D-4161-8F17-CA61BFC08F67}" v="1" dt="2022-06-09T19:34:43.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67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681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88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497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711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539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239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777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41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47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79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699471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latin typeface="Cambria"/>
                <a:ea typeface="Calibri Light"/>
                <a:cs typeface="Calibri Light"/>
              </a:rPr>
              <a:t>OBJECT ORIENTED PROGRAMMING IN C++</a:t>
            </a:r>
            <a:endParaRPr lang="en-US" b="1" u="sng" dirty="0">
              <a:latin typeface="Cambria"/>
            </a:endParaRPr>
          </a:p>
        </p:txBody>
      </p:sp>
      <p:sp>
        <p:nvSpPr>
          <p:cNvPr id="3" name="Subtitle 2"/>
          <p:cNvSpPr>
            <a:spLocks noGrp="1"/>
          </p:cNvSpPr>
          <p:nvPr>
            <p:ph type="subTitle" idx="1"/>
          </p:nvPr>
        </p:nvSpPr>
        <p:spPr>
          <a:xfrm>
            <a:off x="6744511" y="5644847"/>
            <a:ext cx="4977320" cy="1007252"/>
          </a:xfrm>
        </p:spPr>
        <p:txBody>
          <a:bodyPr vert="horz" lIns="91440" tIns="45720" rIns="91440" bIns="45720" rtlCol="0" anchor="t">
            <a:normAutofit fontScale="85000" lnSpcReduction="20000"/>
          </a:bodyPr>
          <a:lstStyle/>
          <a:p>
            <a:r>
              <a:rPr lang="en-US" dirty="0">
                <a:ea typeface="Calibri"/>
                <a:cs typeface="Calibri"/>
              </a:rPr>
              <a:t>                                  </a:t>
            </a:r>
            <a:r>
              <a:rPr lang="en-US" b="1" i="1" dirty="0">
                <a:ea typeface="Calibri"/>
                <a:cs typeface="Calibri"/>
              </a:rPr>
              <a:t>-Sahil Kumar Singh</a:t>
            </a:r>
          </a:p>
          <a:p>
            <a:r>
              <a:rPr lang="en-US" b="1" i="1" dirty="0">
                <a:ea typeface="Calibri"/>
                <a:cs typeface="Calibri"/>
              </a:rPr>
              <a:t>                    </a:t>
            </a:r>
            <a:r>
              <a:rPr lang="en-US" b="1" i="1" dirty="0">
                <a:ea typeface="+mn-lt"/>
                <a:cs typeface="+mn-lt"/>
              </a:rPr>
              <a:t>     I</a:t>
            </a:r>
            <a:r>
              <a:rPr lang="en-US" b="1" i="1" baseline="30000" dirty="0">
                <a:ea typeface="+mn-lt"/>
                <a:cs typeface="+mn-lt"/>
              </a:rPr>
              <a:t>st</a:t>
            </a:r>
            <a:r>
              <a:rPr lang="en-US" b="1" i="1" dirty="0">
                <a:ea typeface="Calibri"/>
                <a:cs typeface="Calibri"/>
              </a:rPr>
              <a:t> year UG</a:t>
            </a:r>
          </a:p>
          <a:p>
            <a:r>
              <a:rPr lang="en-US" b="1" i="1" dirty="0">
                <a:ea typeface="Calibri"/>
                <a:cs typeface="Calibri"/>
              </a:rPr>
              <a:t>                                   Mechanical Dept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DD0F-5208-9ACF-524E-C070CBCBC793}"/>
              </a:ext>
            </a:extLst>
          </p:cNvPr>
          <p:cNvSpPr>
            <a:spLocks noGrp="1"/>
          </p:cNvSpPr>
          <p:nvPr>
            <p:ph type="title"/>
          </p:nvPr>
        </p:nvSpPr>
        <p:spPr>
          <a:xfrm>
            <a:off x="1137034" y="609597"/>
            <a:ext cx="9392421" cy="1330841"/>
          </a:xfrm>
        </p:spPr>
        <p:txBody>
          <a:bodyPr>
            <a:normAutofit/>
          </a:bodyPr>
          <a:lstStyle/>
          <a:p>
            <a:r>
              <a:rPr lang="en-US" b="1" i="1" u="sng" dirty="0">
                <a:latin typeface="Aharoni"/>
                <a:cs typeface="Calibri Light"/>
              </a:rPr>
              <a:t>Operator and Method Overloading</a:t>
            </a:r>
          </a:p>
        </p:txBody>
      </p:sp>
      <p:sp>
        <p:nvSpPr>
          <p:cNvPr id="3" name="Content Placeholder 2">
            <a:extLst>
              <a:ext uri="{FF2B5EF4-FFF2-40B4-BE49-F238E27FC236}">
                <a16:creationId xmlns:a16="http://schemas.microsoft.com/office/drawing/2014/main" id="{33CA1403-1C5F-62D4-176D-8CCB820DFFE6}"/>
              </a:ext>
            </a:extLst>
          </p:cNvPr>
          <p:cNvSpPr>
            <a:spLocks noGrp="1"/>
          </p:cNvSpPr>
          <p:nvPr>
            <p:ph idx="1"/>
          </p:nvPr>
        </p:nvSpPr>
        <p:spPr>
          <a:xfrm>
            <a:off x="1137034" y="2198362"/>
            <a:ext cx="4958966" cy="3917773"/>
          </a:xfrm>
        </p:spPr>
        <p:txBody>
          <a:bodyPr vert="horz" lIns="91440" tIns="45720" rIns="91440" bIns="45720" rtlCol="0" anchor="t">
            <a:normAutofit/>
          </a:bodyPr>
          <a:lstStyle/>
          <a:p>
            <a:pPr marL="0" indent="0">
              <a:buNone/>
            </a:pPr>
            <a:r>
              <a:rPr lang="en-US" sz="2000" i="1" u="sng" dirty="0">
                <a:cs typeface="Calibri" panose="020F0502020204030204"/>
              </a:rPr>
              <a:t>Operator Overloading:</a:t>
            </a:r>
            <a:r>
              <a:rPr lang="en-US" sz="2000" i="1" dirty="0">
                <a:cs typeface="Calibri" panose="020F0502020204030204"/>
              </a:rPr>
              <a:t> </a:t>
            </a:r>
            <a:r>
              <a:rPr lang="en-US" sz="2000" i="1" dirty="0">
                <a:ea typeface="+mn-lt"/>
                <a:cs typeface="+mn-lt"/>
              </a:rPr>
              <a:t>In C++, we can make operators work for user-defined classes. This means C++ has the ability to provide the operators with a special meaning for a data type, this ability is known as operator overloading.</a:t>
            </a:r>
            <a:br>
              <a:rPr lang="en-US" sz="2000" i="1" dirty="0">
                <a:ea typeface="+mn-lt"/>
                <a:cs typeface="+mn-lt"/>
              </a:rPr>
            </a:br>
            <a:r>
              <a:rPr lang="en-US" sz="2000" i="1" dirty="0">
                <a:ea typeface="+mn-lt"/>
                <a:cs typeface="+mn-lt"/>
              </a:rPr>
              <a:t>For example, we can overload an operator '+' in a class like String so that we can concatenate two strings by just using +.</a:t>
            </a:r>
            <a:endParaRPr lang="en-US" sz="2000" i="1">
              <a:cs typeface="Calibri" panose="020F0502020204030204"/>
            </a:endParaRPr>
          </a:p>
        </p:txBody>
      </p:sp>
      <p:pic>
        <p:nvPicPr>
          <p:cNvPr id="4" name="Picture 4" descr="Graphical user interface, text, application&#10;&#10;Description automatically generated">
            <a:extLst>
              <a:ext uri="{FF2B5EF4-FFF2-40B4-BE49-F238E27FC236}">
                <a16:creationId xmlns:a16="http://schemas.microsoft.com/office/drawing/2014/main" id="{DF2702DC-623A-8489-6251-4A6CA7A1B38A}"/>
              </a:ext>
            </a:extLst>
          </p:cNvPr>
          <p:cNvPicPr>
            <a:picLocks noChangeAspect="1"/>
          </p:cNvPicPr>
          <p:nvPr/>
        </p:nvPicPr>
        <p:blipFill>
          <a:blip r:embed="rId2"/>
          <a:stretch>
            <a:fillRect/>
          </a:stretch>
        </p:blipFill>
        <p:spPr>
          <a:xfrm>
            <a:off x="5881167" y="1917913"/>
            <a:ext cx="6117771" cy="3519450"/>
          </a:xfrm>
          <a:prstGeom prst="rect">
            <a:avLst/>
          </a:prstGeom>
        </p:spPr>
      </p:pic>
    </p:spTree>
    <p:extLst>
      <p:ext uri="{BB962C8B-B14F-4D97-AF65-F5344CB8AC3E}">
        <p14:creationId xmlns:p14="http://schemas.microsoft.com/office/powerpoint/2010/main" val="420080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35148-5F53-C1DF-A321-05B032D16660}"/>
              </a:ext>
            </a:extLst>
          </p:cNvPr>
          <p:cNvSpPr>
            <a:spLocks noGrp="1"/>
          </p:cNvSpPr>
          <p:nvPr>
            <p:ph sz="half" idx="1"/>
          </p:nvPr>
        </p:nvSpPr>
        <p:spPr>
          <a:xfrm>
            <a:off x="838200" y="648759"/>
            <a:ext cx="10668000" cy="5528204"/>
          </a:xfrm>
        </p:spPr>
        <p:txBody>
          <a:bodyPr vert="horz" lIns="91440" tIns="45720" rIns="91440" bIns="45720" rtlCol="0" anchor="t">
            <a:normAutofit/>
          </a:bodyPr>
          <a:lstStyle/>
          <a:p>
            <a:pPr marL="0" indent="0">
              <a:buNone/>
            </a:pPr>
            <a:r>
              <a:rPr lang="en-US" b="1" i="1" u="sng" dirty="0">
                <a:cs typeface="Calibri" panose="020F0502020204030204"/>
              </a:rPr>
              <a:t>Method Overloading:</a:t>
            </a:r>
            <a:r>
              <a:rPr lang="en-US" b="1" i="1" dirty="0">
                <a:cs typeface="Calibri" panose="020F0502020204030204"/>
              </a:rPr>
              <a:t> </a:t>
            </a:r>
            <a:r>
              <a:rPr lang="en-US" sz="2400" dirty="0">
                <a:ea typeface="+mn-lt"/>
                <a:cs typeface="+mn-lt"/>
              </a:rPr>
              <a:t>Method overloading is </a:t>
            </a:r>
            <a:r>
              <a:rPr lang="en-US" sz="2400" b="1" dirty="0">
                <a:ea typeface="+mn-lt"/>
                <a:cs typeface="+mn-lt"/>
              </a:rPr>
              <a:t>the process of overloading the method that has the same name but different parameters</a:t>
            </a:r>
            <a:r>
              <a:rPr lang="en-US" sz="2400" dirty="0">
                <a:ea typeface="+mn-lt"/>
                <a:cs typeface="+mn-lt"/>
              </a:rPr>
              <a:t>. C++ provides this method of overloading features. Method overloading allows users to use the same name to another method, but the parameters passed to the methods should be different.</a:t>
            </a:r>
            <a:endParaRPr lang="en-US" sz="2400" b="1" i="1" u="sng" dirty="0">
              <a:cs typeface="Calibri" panose="020F0502020204030204"/>
            </a:endParaRPr>
          </a:p>
        </p:txBody>
      </p:sp>
      <p:pic>
        <p:nvPicPr>
          <p:cNvPr id="5" name="Picture 5" descr="Graphical user interface, text, application&#10;&#10;Description automatically generated">
            <a:extLst>
              <a:ext uri="{FF2B5EF4-FFF2-40B4-BE49-F238E27FC236}">
                <a16:creationId xmlns:a16="http://schemas.microsoft.com/office/drawing/2014/main" id="{60956CE5-C566-ED1E-86E8-51959777CB67}"/>
              </a:ext>
            </a:extLst>
          </p:cNvPr>
          <p:cNvPicPr>
            <a:picLocks noChangeAspect="1"/>
          </p:cNvPicPr>
          <p:nvPr/>
        </p:nvPicPr>
        <p:blipFill>
          <a:blip r:embed="rId2"/>
          <a:stretch>
            <a:fillRect/>
          </a:stretch>
        </p:blipFill>
        <p:spPr>
          <a:xfrm>
            <a:off x="931333" y="2439803"/>
            <a:ext cx="5985933" cy="4095059"/>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57BEA98C-CF85-16A1-12CB-ADDD8DEA8773}"/>
              </a:ext>
            </a:extLst>
          </p:cNvPr>
          <p:cNvPicPr>
            <a:picLocks noChangeAspect="1"/>
          </p:cNvPicPr>
          <p:nvPr/>
        </p:nvPicPr>
        <p:blipFill>
          <a:blip r:embed="rId3"/>
          <a:stretch>
            <a:fillRect/>
          </a:stretch>
        </p:blipFill>
        <p:spPr>
          <a:xfrm>
            <a:off x="7729008" y="2654829"/>
            <a:ext cx="1238250" cy="1666875"/>
          </a:xfrm>
          <a:prstGeom prst="rect">
            <a:avLst/>
          </a:prstGeom>
        </p:spPr>
      </p:pic>
    </p:spTree>
    <p:extLst>
      <p:ext uri="{BB962C8B-B14F-4D97-AF65-F5344CB8AC3E}">
        <p14:creationId xmlns:p14="http://schemas.microsoft.com/office/powerpoint/2010/main" val="129622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51A6-FB3F-8079-707A-0C0306FA36A1}"/>
              </a:ext>
            </a:extLst>
          </p:cNvPr>
          <p:cNvSpPr>
            <a:spLocks noGrp="1"/>
          </p:cNvSpPr>
          <p:nvPr>
            <p:ph type="title"/>
          </p:nvPr>
        </p:nvSpPr>
        <p:spPr/>
        <p:txBody>
          <a:bodyPr/>
          <a:lstStyle/>
          <a:p>
            <a:r>
              <a:rPr lang="en-US" b="1" u="sng" dirty="0">
                <a:latin typeface="Aharoni"/>
                <a:cs typeface="Calibri Light"/>
              </a:rPr>
              <a:t>Access Specifiers</a:t>
            </a:r>
            <a:endParaRPr lang="en-US" b="1" dirty="0">
              <a:latin typeface="Aharoni"/>
              <a:cs typeface="Calibri Light" panose="020F0302020204030204"/>
            </a:endParaRPr>
          </a:p>
        </p:txBody>
      </p:sp>
      <p:sp>
        <p:nvSpPr>
          <p:cNvPr id="3" name="Content Placeholder 2">
            <a:extLst>
              <a:ext uri="{FF2B5EF4-FFF2-40B4-BE49-F238E27FC236}">
                <a16:creationId xmlns:a16="http://schemas.microsoft.com/office/drawing/2014/main" id="{041EE9F8-D3F4-D5F3-9E6C-9DCF45833902}"/>
              </a:ext>
            </a:extLst>
          </p:cNvPr>
          <p:cNvSpPr>
            <a:spLocks noGrp="1"/>
          </p:cNvSpPr>
          <p:nvPr>
            <p:ph sz="half" idx="1"/>
          </p:nvPr>
        </p:nvSpPr>
        <p:spPr>
          <a:xfrm>
            <a:off x="838200" y="1825625"/>
            <a:ext cx="10564238" cy="4351338"/>
          </a:xfrm>
        </p:spPr>
        <p:txBody>
          <a:bodyPr vert="horz" lIns="91440" tIns="45720" rIns="91440" bIns="45720" rtlCol="0" anchor="t">
            <a:normAutofit/>
          </a:bodyPr>
          <a:lstStyle/>
          <a:p>
            <a:pPr>
              <a:buNone/>
            </a:pPr>
            <a:r>
              <a:rPr lang="en-US" sz="2000" dirty="0">
                <a:ea typeface="+mn-lt"/>
                <a:cs typeface="+mn-lt"/>
              </a:rPr>
              <a:t>There are 3 types of access modifiers in C++, namely:</a:t>
            </a:r>
            <a:br>
              <a:rPr lang="en-US" sz="2000" dirty="0">
                <a:ea typeface="+mn-lt"/>
                <a:cs typeface="+mn-lt"/>
              </a:rPr>
            </a:br>
            <a:endParaRPr lang="en-US" sz="2000" dirty="0">
              <a:ea typeface="+mn-lt"/>
              <a:cs typeface="+mn-lt"/>
            </a:endParaRPr>
          </a:p>
          <a:p>
            <a:pPr>
              <a:buFont typeface="Arial"/>
              <a:buChar char="•"/>
            </a:pPr>
            <a:r>
              <a:rPr lang="en-US" sz="1800" b="1" dirty="0">
                <a:ea typeface="+mn-lt"/>
                <a:cs typeface="+mn-lt"/>
              </a:rPr>
              <a:t>Public</a:t>
            </a:r>
            <a:r>
              <a:rPr lang="en-US" sz="1800" dirty="0">
                <a:ea typeface="+mn-lt"/>
                <a:cs typeface="+mn-lt"/>
              </a:rPr>
              <a:t>: All the class members declared under public will be available to everyone. The data members and member functions declared public can be accessed by other classes too. The public members of a class can be accessed from anywhere in the program using the direct member access operator (.) with the object of that class.</a:t>
            </a:r>
            <a:endParaRPr lang="en-US" sz="1800">
              <a:cs typeface="Calibri"/>
            </a:endParaRPr>
          </a:p>
          <a:p>
            <a:pPr>
              <a:buFont typeface="Arial"/>
              <a:buChar char="•"/>
            </a:pPr>
            <a:r>
              <a:rPr lang="en-US" sz="1800" b="1" dirty="0">
                <a:ea typeface="+mn-lt"/>
                <a:cs typeface="+mn-lt"/>
              </a:rPr>
              <a:t>Private</a:t>
            </a:r>
            <a:r>
              <a:rPr lang="en-US" sz="1800" dirty="0">
                <a:ea typeface="+mn-lt"/>
                <a:cs typeface="+mn-lt"/>
              </a:rPr>
              <a:t>: The class members declared as </a:t>
            </a:r>
            <a:r>
              <a:rPr lang="en-US" sz="1800" b="1" dirty="0">
                <a:ea typeface="+mn-lt"/>
                <a:cs typeface="+mn-lt"/>
              </a:rPr>
              <a:t>private</a:t>
            </a:r>
            <a:r>
              <a:rPr lang="en-US" sz="1800" dirty="0">
                <a:ea typeface="+mn-lt"/>
                <a:cs typeface="+mn-lt"/>
              </a:rPr>
              <a:t> can be accessed only by the functions inside the class. They are not allowed to be accessed directly by any object or function outside the class. Only the member functions or the friend functions are allowed to access the private data members of a class.</a:t>
            </a:r>
            <a:endParaRPr lang="en-US" sz="1800" dirty="0">
              <a:cs typeface="Calibri" panose="020F0502020204030204"/>
            </a:endParaRPr>
          </a:p>
          <a:p>
            <a:pPr>
              <a:buFont typeface="Arial"/>
              <a:buChar char="•"/>
            </a:pPr>
            <a:r>
              <a:rPr lang="en-US" sz="1800" b="1" dirty="0">
                <a:ea typeface="+mn-lt"/>
                <a:cs typeface="+mn-lt"/>
              </a:rPr>
              <a:t>Protected</a:t>
            </a:r>
            <a:r>
              <a:rPr lang="en-US" sz="1800" dirty="0">
                <a:ea typeface="+mn-lt"/>
                <a:cs typeface="+mn-lt"/>
              </a:rPr>
              <a:t>: Protected access modifier is similar to that of private access modifiers, the difference is that the class member declared as Protected are inaccessible outside the class but they can be accessed by any subclass(derived class) of that class.</a:t>
            </a:r>
            <a:endParaRPr lang="en-US" sz="1800"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424237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1FDC-3097-C83A-4D48-20CED132293B}"/>
              </a:ext>
            </a:extLst>
          </p:cNvPr>
          <p:cNvSpPr>
            <a:spLocks noGrp="1"/>
          </p:cNvSpPr>
          <p:nvPr>
            <p:ph type="title"/>
          </p:nvPr>
        </p:nvSpPr>
        <p:spPr/>
        <p:txBody>
          <a:bodyPr/>
          <a:lstStyle/>
          <a:p>
            <a:r>
              <a:rPr lang="en-US" b="1" u="sng" dirty="0">
                <a:latin typeface="Aharoni"/>
                <a:cs typeface="Calibri Light"/>
              </a:rPr>
              <a:t>Abstract and Virtual functions</a:t>
            </a:r>
            <a:endParaRPr lang="en-US" u="sng" dirty="0">
              <a:latin typeface="Aharoni"/>
              <a:cs typeface="Calibri Light" panose="020F0302020204030204"/>
            </a:endParaRPr>
          </a:p>
        </p:txBody>
      </p:sp>
      <p:sp>
        <p:nvSpPr>
          <p:cNvPr id="3" name="Content Placeholder 2">
            <a:extLst>
              <a:ext uri="{FF2B5EF4-FFF2-40B4-BE49-F238E27FC236}">
                <a16:creationId xmlns:a16="http://schemas.microsoft.com/office/drawing/2014/main" id="{4D2981F7-95EA-64BA-93C5-A62FF8D5F533}"/>
              </a:ext>
            </a:extLst>
          </p:cNvPr>
          <p:cNvSpPr>
            <a:spLocks noGrp="1"/>
          </p:cNvSpPr>
          <p:nvPr>
            <p:ph sz="half" idx="1"/>
          </p:nvPr>
        </p:nvSpPr>
        <p:spPr>
          <a:xfrm>
            <a:off x="838200" y="1825625"/>
            <a:ext cx="10515600" cy="4351338"/>
          </a:xfrm>
        </p:spPr>
        <p:txBody>
          <a:bodyPr vert="horz" lIns="91440" tIns="45720" rIns="91440" bIns="45720" rtlCol="0" anchor="t">
            <a:normAutofit/>
          </a:bodyPr>
          <a:lstStyle/>
          <a:p>
            <a:r>
              <a:rPr lang="en-US" sz="2000" dirty="0">
                <a:ea typeface="+mn-lt"/>
                <a:cs typeface="+mn-lt"/>
              </a:rPr>
              <a:t>Sometimes implementation of all function cannot be provided in a base class because we don’t know the implementation. Such a class is called abstract class. For example, let Shape be a base class. We cannot provide implementation of function draw() in Shape, but we know every derived class must have implementation of draw(). Similarly an Animal class doesn’t have implementation of move() (assuming that all animals move), but all animals must know how to move. We cannot create objects of abstract classes.</a:t>
            </a:r>
          </a:p>
          <a:p>
            <a:r>
              <a:rPr lang="en-US" sz="2000" dirty="0">
                <a:ea typeface="+mn-lt"/>
                <a:cs typeface="+mn-lt"/>
              </a:rPr>
              <a:t>A pure virtual function (or abstract function) in C++ is a virtual function for which we can have implementation, But we must override that function in the derived class, otherwise the derived class will also become abstract class . A pure virtual function is declared by assigning 0 in declaration.</a:t>
            </a:r>
          </a:p>
        </p:txBody>
      </p:sp>
    </p:spTree>
    <p:extLst>
      <p:ext uri="{BB962C8B-B14F-4D97-AF65-F5344CB8AC3E}">
        <p14:creationId xmlns:p14="http://schemas.microsoft.com/office/powerpoint/2010/main" val="25061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2757-F4C6-4AE9-ABE4-D912AB8CE7F9}"/>
              </a:ext>
            </a:extLst>
          </p:cNvPr>
          <p:cNvSpPr>
            <a:spLocks noGrp="1"/>
          </p:cNvSpPr>
          <p:nvPr>
            <p:ph type="title"/>
          </p:nvPr>
        </p:nvSpPr>
        <p:spPr/>
        <p:txBody>
          <a:bodyPr/>
          <a:lstStyle/>
          <a:p>
            <a:r>
              <a:rPr lang="en-US" dirty="0"/>
              <a:t>                           </a:t>
            </a:r>
            <a:r>
              <a:rPr lang="en-US" b="1" i="1" u="sng" dirty="0">
                <a:latin typeface="Aharoni" panose="02010803020104030203" pitchFamily="2" charset="-79"/>
                <a:cs typeface="Aharoni" panose="02010803020104030203" pitchFamily="2" charset="-79"/>
              </a:rPr>
              <a:t>Virtual Functions</a:t>
            </a:r>
          </a:p>
        </p:txBody>
      </p:sp>
      <p:sp>
        <p:nvSpPr>
          <p:cNvPr id="3" name="Content Placeholder 2">
            <a:extLst>
              <a:ext uri="{FF2B5EF4-FFF2-40B4-BE49-F238E27FC236}">
                <a16:creationId xmlns:a16="http://schemas.microsoft.com/office/drawing/2014/main" id="{9BEB8C14-7844-40A2-B611-F5554156A9A0}"/>
              </a:ext>
            </a:extLst>
          </p:cNvPr>
          <p:cNvSpPr>
            <a:spLocks noGrp="1"/>
          </p:cNvSpPr>
          <p:nvPr>
            <p:ph sz="half" idx="1"/>
          </p:nvPr>
        </p:nvSpPr>
        <p:spPr>
          <a:xfrm>
            <a:off x="838200" y="1825625"/>
            <a:ext cx="10644352" cy="4351338"/>
          </a:xfrm>
        </p:spPr>
        <p:txBody>
          <a:bodyPr>
            <a:normAutofit/>
          </a:bodyPr>
          <a:lstStyle/>
          <a:p>
            <a:pPr marL="0" indent="0">
              <a:buNone/>
            </a:pPr>
            <a:r>
              <a:rPr lang="en-IN" sz="2400" b="0" i="0" dirty="0">
                <a:solidFill>
                  <a:srgbClr val="273239"/>
                </a:solidFill>
                <a:effectLst/>
                <a:latin typeface="urw-din"/>
              </a:rPr>
              <a:t>A virtual function is a member function which is declared within a base class and is re-defined (overridden) by a derived class. When you refer to a derived class object using a pointer or a reference to the base class, you can call a virtual function for that object and execute the derived class’s version of the function.</a:t>
            </a:r>
            <a:endParaRPr lang="en-US" sz="2400" b="0" i="0" dirty="0">
              <a:solidFill>
                <a:srgbClr val="273239"/>
              </a:solidFill>
              <a:effectLst/>
              <a:latin typeface="urw-din"/>
            </a:endParaRPr>
          </a:p>
          <a:p>
            <a:pPr fontAlgn="base"/>
            <a:r>
              <a:rPr lang="en-IN" sz="1600" b="0" i="0" dirty="0">
                <a:solidFill>
                  <a:srgbClr val="273239"/>
                </a:solidFill>
                <a:effectLst/>
                <a:latin typeface="urw-din"/>
              </a:rPr>
              <a:t>Virtual functions ensure that the correct function is called for an object, regardless of the type of reference (or pointer) used for function call.</a:t>
            </a:r>
          </a:p>
          <a:p>
            <a:pPr fontAlgn="base"/>
            <a:r>
              <a:rPr lang="en-IN" sz="1600" b="0" i="0" dirty="0">
                <a:solidFill>
                  <a:srgbClr val="273239"/>
                </a:solidFill>
                <a:effectLst/>
                <a:latin typeface="urw-din"/>
              </a:rPr>
              <a:t>They are mainly used to achieve</a:t>
            </a:r>
            <a:r>
              <a:rPr lang="en-IN" sz="1600" b="0" i="0" u="sng" dirty="0">
                <a:solidFill>
                  <a:srgbClr val="273239"/>
                </a:solidFill>
                <a:effectLst/>
                <a:latin typeface="urw-din"/>
              </a:rPr>
              <a:t> </a:t>
            </a:r>
            <a:r>
              <a:rPr lang="en-IN" sz="1600" u="sng" dirty="0">
                <a:solidFill>
                  <a:srgbClr val="273239"/>
                </a:solidFill>
                <a:latin typeface="urw-din"/>
              </a:rPr>
              <a:t>Runtime polymorphism</a:t>
            </a:r>
            <a:r>
              <a:rPr lang="en-US" sz="1600" u="sng" dirty="0">
                <a:solidFill>
                  <a:srgbClr val="273239"/>
                </a:solidFill>
                <a:latin typeface="urw-din"/>
              </a:rPr>
              <a:t>.</a:t>
            </a:r>
            <a:endParaRPr lang="en-IN" sz="1600" b="0" i="0" u="sng" dirty="0">
              <a:solidFill>
                <a:srgbClr val="273239"/>
              </a:solidFill>
              <a:effectLst/>
              <a:latin typeface="urw-din"/>
            </a:endParaRPr>
          </a:p>
          <a:p>
            <a:pPr fontAlgn="base"/>
            <a:r>
              <a:rPr lang="en-IN" sz="1600" b="0" i="0" dirty="0">
                <a:solidFill>
                  <a:srgbClr val="273239"/>
                </a:solidFill>
                <a:effectLst/>
                <a:latin typeface="urw-din"/>
              </a:rPr>
              <a:t>Functions are declared with a </a:t>
            </a:r>
            <a:r>
              <a:rPr lang="en-IN" sz="1600" b="1" i="0" dirty="0">
                <a:solidFill>
                  <a:srgbClr val="273239"/>
                </a:solidFill>
                <a:effectLst/>
                <a:latin typeface="urw-din"/>
              </a:rPr>
              <a:t>virtual </a:t>
            </a:r>
            <a:r>
              <a:rPr lang="en-IN" sz="1600" b="0" i="0" dirty="0">
                <a:solidFill>
                  <a:srgbClr val="273239"/>
                </a:solidFill>
                <a:effectLst/>
                <a:latin typeface="urw-din"/>
              </a:rPr>
              <a:t>keyword in base class.</a:t>
            </a:r>
          </a:p>
          <a:p>
            <a:pPr fontAlgn="base"/>
            <a:r>
              <a:rPr lang="en-IN" sz="1600" b="0" i="0" dirty="0">
                <a:solidFill>
                  <a:srgbClr val="273239"/>
                </a:solidFill>
                <a:effectLst/>
                <a:latin typeface="urw-din"/>
              </a:rPr>
              <a:t>The resolving of function call is done at runtime.</a:t>
            </a:r>
          </a:p>
          <a:p>
            <a:pPr marL="0" indent="0">
              <a:buNone/>
            </a:pPr>
            <a:r>
              <a:rPr lang="en-IN" sz="2400" b="0" i="0" dirty="0">
                <a:solidFill>
                  <a:srgbClr val="273239"/>
                </a:solidFill>
                <a:effectLst/>
                <a:latin typeface="urw-din"/>
              </a:rPr>
              <a:t> </a:t>
            </a:r>
            <a:endParaRPr lang="en-US" sz="2400" dirty="0"/>
          </a:p>
        </p:txBody>
      </p:sp>
    </p:spTree>
    <p:extLst>
      <p:ext uri="{BB962C8B-B14F-4D97-AF65-F5344CB8AC3E}">
        <p14:creationId xmlns:p14="http://schemas.microsoft.com/office/powerpoint/2010/main" val="415290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989CCC0-53E4-480E-AC1D-C04B8EC4C4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0161" y="307099"/>
            <a:ext cx="8711489" cy="4825453"/>
          </a:xfrm>
        </p:spPr>
      </p:pic>
      <p:pic>
        <p:nvPicPr>
          <p:cNvPr id="6" name="Picture 6">
            <a:extLst>
              <a:ext uri="{FF2B5EF4-FFF2-40B4-BE49-F238E27FC236}">
                <a16:creationId xmlns:a16="http://schemas.microsoft.com/office/drawing/2014/main" id="{D71CCB2E-4856-4ACF-BEB7-0AE2F4E35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61" y="5132552"/>
            <a:ext cx="8711489" cy="1310068"/>
          </a:xfrm>
          <a:prstGeom prst="rect">
            <a:avLst/>
          </a:prstGeom>
        </p:spPr>
      </p:pic>
      <p:pic>
        <p:nvPicPr>
          <p:cNvPr id="7" name="Picture 7">
            <a:extLst>
              <a:ext uri="{FF2B5EF4-FFF2-40B4-BE49-F238E27FC236}">
                <a16:creationId xmlns:a16="http://schemas.microsoft.com/office/drawing/2014/main" id="{15158875-A394-4783-94C9-8A66DE1010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8759" y="2499876"/>
            <a:ext cx="6899639" cy="1858247"/>
          </a:xfrm>
          <a:prstGeom prst="rect">
            <a:avLst/>
          </a:prstGeom>
        </p:spPr>
      </p:pic>
    </p:spTree>
    <p:extLst>
      <p:ext uri="{BB962C8B-B14F-4D97-AF65-F5344CB8AC3E}">
        <p14:creationId xmlns:p14="http://schemas.microsoft.com/office/powerpoint/2010/main" val="297845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D752-01D1-0D91-15EB-837A4A1A7ABD}"/>
              </a:ext>
            </a:extLst>
          </p:cNvPr>
          <p:cNvSpPr>
            <a:spLocks noGrp="1"/>
          </p:cNvSpPr>
          <p:nvPr>
            <p:ph type="title"/>
          </p:nvPr>
        </p:nvSpPr>
        <p:spPr/>
        <p:txBody>
          <a:bodyPr/>
          <a:lstStyle/>
          <a:p>
            <a:r>
              <a:rPr lang="en-US" b="1" u="sng" dirty="0">
                <a:latin typeface="Aharoni"/>
                <a:cs typeface="Calibri Light"/>
              </a:rPr>
              <a:t>Garbage Collection in OOP languages</a:t>
            </a:r>
            <a:endParaRPr lang="en-US" u="sng" dirty="0">
              <a:latin typeface="Aharoni"/>
              <a:cs typeface="Calibri Light" panose="020F0302020204030204"/>
            </a:endParaRPr>
          </a:p>
        </p:txBody>
      </p:sp>
      <p:sp>
        <p:nvSpPr>
          <p:cNvPr id="3" name="Content Placeholder 2">
            <a:extLst>
              <a:ext uri="{FF2B5EF4-FFF2-40B4-BE49-F238E27FC236}">
                <a16:creationId xmlns:a16="http://schemas.microsoft.com/office/drawing/2014/main" id="{360C8343-BF9D-24F8-7663-9C507F0F242C}"/>
              </a:ext>
            </a:extLst>
          </p:cNvPr>
          <p:cNvSpPr>
            <a:spLocks noGrp="1"/>
          </p:cNvSpPr>
          <p:nvPr>
            <p:ph sz="half" idx="1"/>
          </p:nvPr>
        </p:nvSpPr>
        <p:spPr>
          <a:xfrm>
            <a:off x="838200" y="1825625"/>
            <a:ext cx="10515600" cy="4351338"/>
          </a:xfrm>
        </p:spPr>
        <p:txBody>
          <a:bodyPr vert="horz" lIns="91440" tIns="45720" rIns="91440" bIns="45720" rtlCol="0" anchor="t">
            <a:normAutofit/>
          </a:bodyPr>
          <a:lstStyle/>
          <a:p>
            <a:pPr marL="0" indent="0">
              <a:buNone/>
            </a:pPr>
            <a:r>
              <a:rPr lang="en-US" dirty="0">
                <a:ea typeface="+mn-lt"/>
                <a:cs typeface="+mn-lt"/>
              </a:rPr>
              <a:t>Garbage collection is </a:t>
            </a:r>
            <a:r>
              <a:rPr lang="en-US" b="1" dirty="0">
                <a:ea typeface="+mn-lt"/>
                <a:cs typeface="+mn-lt"/>
              </a:rPr>
              <a:t>the process in which programs try to free up memory space that is no longer used by objects</a:t>
            </a:r>
            <a:r>
              <a:rPr lang="en-US" dirty="0">
                <a:ea typeface="+mn-lt"/>
                <a:cs typeface="+mn-lt"/>
              </a:rPr>
              <a:t>. Garbage collection is implemented differently for every language. Most high-level programming languages have some sort of garbage collection built in.</a:t>
            </a:r>
            <a:endParaRPr lang="en-US" dirty="0"/>
          </a:p>
          <a:p>
            <a:r>
              <a:rPr lang="en-US" sz="2000" dirty="0">
                <a:ea typeface="+mn-lt"/>
                <a:cs typeface="+mn-lt"/>
              </a:rPr>
              <a:t>In C++, programmer is responsible for both creation and destruction of objects.</a:t>
            </a:r>
            <a:endParaRPr lang="en-US" sz="2000">
              <a:cs typeface="Calibri"/>
            </a:endParaRPr>
          </a:p>
          <a:p>
            <a:r>
              <a:rPr lang="en-US" sz="2000" dirty="0">
                <a:ea typeface="+mn-lt"/>
                <a:cs typeface="+mn-lt"/>
              </a:rPr>
              <a:t>But in Java, the programmer need not to care for all those objects which are no longer in use. ...</a:t>
            </a:r>
            <a:endParaRPr lang="en-US" sz="2000">
              <a:cs typeface="Calibri"/>
            </a:endParaRPr>
          </a:p>
          <a:p>
            <a:r>
              <a:rPr lang="en-US" sz="2000" dirty="0">
                <a:ea typeface="+mn-lt"/>
                <a:cs typeface="+mn-lt"/>
              </a:rPr>
              <a:t>Garbage collector is best example of Deamon thread as it is always running in background.</a:t>
            </a:r>
            <a:endParaRPr lang="en-US" sz="2000">
              <a:cs typeface="Calibri"/>
            </a:endParaRPr>
          </a:p>
          <a:p>
            <a:endParaRPr lang="en-US" dirty="0">
              <a:cs typeface="Calibri"/>
            </a:endParaRPr>
          </a:p>
        </p:txBody>
      </p:sp>
    </p:spTree>
    <p:extLst>
      <p:ext uri="{BB962C8B-B14F-4D97-AF65-F5344CB8AC3E}">
        <p14:creationId xmlns:p14="http://schemas.microsoft.com/office/powerpoint/2010/main" val="306111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BCCC-573D-21BA-98D4-692694AAABBB}"/>
              </a:ext>
            </a:extLst>
          </p:cNvPr>
          <p:cNvSpPr>
            <a:spLocks noGrp="1"/>
          </p:cNvSpPr>
          <p:nvPr>
            <p:ph type="title"/>
          </p:nvPr>
        </p:nvSpPr>
        <p:spPr/>
        <p:txBody>
          <a:bodyPr/>
          <a:lstStyle/>
          <a:p>
            <a:r>
              <a:rPr lang="en-US" b="1" i="1" dirty="0">
                <a:cs typeface="Calibri Light"/>
              </a:rPr>
              <a:t>                     </a:t>
            </a:r>
            <a:r>
              <a:rPr lang="en-US" b="1" i="1" u="sng" dirty="0">
                <a:cs typeface="Calibri Light"/>
              </a:rPr>
              <a:t>Structure vs Class in C++</a:t>
            </a:r>
            <a:endParaRPr lang="en-US" b="1" i="1" u="sng" dirty="0"/>
          </a:p>
        </p:txBody>
      </p:sp>
      <p:sp>
        <p:nvSpPr>
          <p:cNvPr id="4" name="Content Placeholder 3">
            <a:extLst>
              <a:ext uri="{FF2B5EF4-FFF2-40B4-BE49-F238E27FC236}">
                <a16:creationId xmlns:a16="http://schemas.microsoft.com/office/drawing/2014/main" id="{E4A515B4-FACA-34D3-C018-48FB546B0A45}"/>
              </a:ext>
            </a:extLst>
          </p:cNvPr>
          <p:cNvSpPr>
            <a:spLocks noGrp="1"/>
          </p:cNvSpPr>
          <p:nvPr>
            <p:ph sz="half" idx="1"/>
          </p:nvPr>
        </p:nvSpPr>
        <p:spPr>
          <a:xfrm>
            <a:off x="795867" y="1825625"/>
            <a:ext cx="10557933" cy="4351338"/>
          </a:xfrm>
        </p:spPr>
        <p:txBody>
          <a:bodyPr vert="horz" lIns="91440" tIns="45720" rIns="91440" bIns="45720" rtlCol="0" anchor="t">
            <a:normAutofit/>
          </a:bodyPr>
          <a:lstStyle/>
          <a:p>
            <a:pPr marL="0" indent="0">
              <a:buNone/>
            </a:pPr>
            <a:r>
              <a:rPr lang="en-US" sz="2000" dirty="0">
                <a:ea typeface="+mn-lt"/>
                <a:cs typeface="+mn-lt"/>
              </a:rPr>
              <a:t>In C++, a structure is the same as a class except for a few differences. The most important of them is security. A Structure is not secure and cannot hide its implementation details from the end user while a class is secure and can hide its programming and designing details. Following are the points that expound on this difference:</a:t>
            </a:r>
          </a:p>
          <a:p>
            <a:r>
              <a:rPr lang="en-US" sz="2000" dirty="0">
                <a:ea typeface="+mn-lt"/>
                <a:cs typeface="+mn-lt"/>
              </a:rPr>
              <a:t>  A class is declared using the class keyword, and a structure is declared using the struct keyword.</a:t>
            </a:r>
          </a:p>
          <a:p>
            <a:pPr marL="342900" indent="-342900"/>
            <a:r>
              <a:rPr lang="en-US" sz="2000" dirty="0">
                <a:ea typeface="+mn-lt"/>
                <a:cs typeface="+mn-lt"/>
              </a:rPr>
              <a:t>Members of a class are private by default and members of a struct are public by default</a:t>
            </a:r>
          </a:p>
          <a:p>
            <a:pPr marL="342900" indent="-342900"/>
            <a:r>
              <a:rPr lang="en-US" sz="2000" dirty="0">
                <a:ea typeface="+mn-lt"/>
                <a:cs typeface="+mn-lt"/>
              </a:rPr>
              <a:t>When deriving a </a:t>
            </a:r>
            <a:r>
              <a:rPr lang="en-US" sz="2000" b="1" dirty="0">
                <a:ea typeface="+mn-lt"/>
                <a:cs typeface="+mn-lt"/>
              </a:rPr>
              <a:t>struct from a class/struct</a:t>
            </a:r>
            <a:r>
              <a:rPr lang="en-US" sz="2000" dirty="0">
                <a:ea typeface="+mn-lt"/>
                <a:cs typeface="+mn-lt"/>
              </a:rPr>
              <a:t>, default access-specifier for a base class/struct is </a:t>
            </a:r>
            <a:r>
              <a:rPr lang="en-US" sz="2000" b="1" dirty="0">
                <a:ea typeface="+mn-lt"/>
                <a:cs typeface="+mn-lt"/>
              </a:rPr>
              <a:t>public</a:t>
            </a:r>
            <a:r>
              <a:rPr lang="en-US" sz="2000" dirty="0">
                <a:ea typeface="+mn-lt"/>
                <a:cs typeface="+mn-lt"/>
              </a:rPr>
              <a:t>. And when </a:t>
            </a:r>
            <a:r>
              <a:rPr lang="en-US" sz="2000" b="1" dirty="0">
                <a:ea typeface="+mn-lt"/>
                <a:cs typeface="+mn-lt"/>
              </a:rPr>
              <a:t>deriving a class</a:t>
            </a:r>
            <a:r>
              <a:rPr lang="en-US" sz="2000" dirty="0">
                <a:ea typeface="+mn-lt"/>
                <a:cs typeface="+mn-lt"/>
              </a:rPr>
              <a:t>, the default access specifier is </a:t>
            </a:r>
            <a:r>
              <a:rPr lang="en-US" sz="2000" b="1" dirty="0">
                <a:ea typeface="+mn-lt"/>
                <a:cs typeface="+mn-lt"/>
              </a:rPr>
              <a:t>private</a:t>
            </a:r>
            <a:r>
              <a:rPr lang="en-US" sz="2000" dirty="0">
                <a:ea typeface="+mn-lt"/>
                <a:cs typeface="+mn-lt"/>
              </a:rPr>
              <a:t>.</a:t>
            </a:r>
            <a:endParaRPr lang="en-US" sz="2000" dirty="0">
              <a:cs typeface="Calibri"/>
            </a:endParaRPr>
          </a:p>
        </p:txBody>
      </p:sp>
    </p:spTree>
    <p:extLst>
      <p:ext uri="{BB962C8B-B14F-4D97-AF65-F5344CB8AC3E}">
        <p14:creationId xmlns:p14="http://schemas.microsoft.com/office/powerpoint/2010/main" val="217743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8514-6C34-48C6-E9AE-AB60178E41AF}"/>
              </a:ext>
            </a:extLst>
          </p:cNvPr>
          <p:cNvSpPr>
            <a:spLocks noGrp="1"/>
          </p:cNvSpPr>
          <p:nvPr>
            <p:ph type="title"/>
          </p:nvPr>
        </p:nvSpPr>
        <p:spPr/>
        <p:txBody>
          <a:bodyPr/>
          <a:lstStyle/>
          <a:p>
            <a:r>
              <a:rPr lang="en-US" b="1" i="1" u="sng" dirty="0">
                <a:latin typeface="Aharoni"/>
                <a:cs typeface="Aharoni"/>
              </a:rPr>
              <a:t>Benefits of OOP</a:t>
            </a:r>
            <a:endParaRPr lang="en-US" dirty="0">
              <a:latin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ED66457-CD86-B0B4-448A-EF2C706DEA0E}"/>
              </a:ext>
            </a:extLst>
          </p:cNvPr>
          <p:cNvSpPr>
            <a:spLocks noGrp="1"/>
          </p:cNvSpPr>
          <p:nvPr>
            <p:ph sz="half" idx="1"/>
          </p:nvPr>
        </p:nvSpPr>
        <p:spPr>
          <a:xfrm>
            <a:off x="838200" y="1825625"/>
            <a:ext cx="10620982" cy="4351338"/>
          </a:xfrm>
        </p:spPr>
        <p:txBody>
          <a:bodyPr vert="horz" lIns="91440" tIns="45720" rIns="91440" bIns="45720" rtlCol="0" anchor="t">
            <a:noAutofit/>
          </a:bodyPr>
          <a:lstStyle/>
          <a:p>
            <a:r>
              <a:rPr lang="en-US" sz="1800" dirty="0">
                <a:ea typeface="+mn-lt"/>
                <a:cs typeface="+mn-lt"/>
              </a:rPr>
              <a:t>OOP language allows to break the program into the bit-sized problems that can be solved easily (one object at a time).</a:t>
            </a:r>
            <a:endParaRPr lang="en-US" sz="1800" dirty="0">
              <a:cs typeface="Calibri" panose="020F0502020204030204"/>
            </a:endParaRPr>
          </a:p>
          <a:p>
            <a:r>
              <a:rPr lang="en-US" sz="1800" dirty="0">
                <a:ea typeface="+mn-lt"/>
                <a:cs typeface="+mn-lt"/>
              </a:rPr>
              <a:t>The new technology promises greater programmer productivity, better quality of software and lesser maintenance cost.</a:t>
            </a:r>
            <a:endParaRPr lang="en-US" sz="1800" dirty="0">
              <a:cs typeface="Calibri"/>
            </a:endParaRPr>
          </a:p>
          <a:p>
            <a:r>
              <a:rPr lang="en-US" sz="1800" dirty="0">
                <a:ea typeface="+mn-lt"/>
                <a:cs typeface="+mn-lt"/>
              </a:rPr>
              <a:t>OOP systems can be easily upgraded from small to large systems.</a:t>
            </a:r>
            <a:endParaRPr lang="en-US" sz="1800" dirty="0">
              <a:cs typeface="Calibri"/>
            </a:endParaRPr>
          </a:p>
          <a:p>
            <a:r>
              <a:rPr lang="en-US" sz="1800" dirty="0">
                <a:ea typeface="+mn-lt"/>
                <a:cs typeface="+mn-lt"/>
              </a:rPr>
              <a:t>It is possible that multiple instances of objects co-exist without any interference,</a:t>
            </a:r>
            <a:endParaRPr lang="en-US" sz="1800" dirty="0">
              <a:cs typeface="Calibri"/>
            </a:endParaRPr>
          </a:p>
          <a:p>
            <a:r>
              <a:rPr lang="en-US" sz="1800" dirty="0">
                <a:ea typeface="+mn-lt"/>
                <a:cs typeface="+mn-lt"/>
              </a:rPr>
              <a:t>It is very easy to partition the work in a project based on objects.</a:t>
            </a:r>
            <a:endParaRPr lang="en-US" sz="1800" dirty="0">
              <a:cs typeface="Calibri"/>
            </a:endParaRPr>
          </a:p>
          <a:p>
            <a:r>
              <a:rPr lang="en-US" sz="1800" dirty="0">
                <a:ea typeface="+mn-lt"/>
                <a:cs typeface="+mn-lt"/>
              </a:rPr>
              <a:t>It is possible to map the objects in problem domain to those in the program.</a:t>
            </a:r>
            <a:endParaRPr lang="en-US" sz="1800" dirty="0">
              <a:cs typeface="Calibri"/>
            </a:endParaRPr>
          </a:p>
          <a:p>
            <a:r>
              <a:rPr lang="en-US" sz="1800" dirty="0">
                <a:ea typeface="+mn-lt"/>
                <a:cs typeface="+mn-lt"/>
              </a:rPr>
              <a:t>The principle of data hiding helps the programmer to build secure programs which cannot be invaded by the code in other parts of the program.</a:t>
            </a:r>
            <a:endParaRPr lang="en-US" sz="1800" dirty="0">
              <a:cs typeface="Calibri"/>
            </a:endParaRPr>
          </a:p>
          <a:p>
            <a:r>
              <a:rPr lang="en-US" sz="1800" dirty="0">
                <a:ea typeface="+mn-lt"/>
                <a:cs typeface="+mn-lt"/>
              </a:rPr>
              <a:t>By using inheritance, we can eliminate redundant code and extend the use of existing classes.</a:t>
            </a:r>
            <a:endParaRPr lang="en-US" sz="1800" dirty="0">
              <a:cs typeface="Calibri"/>
            </a:endParaRPr>
          </a:p>
          <a:p>
            <a:r>
              <a:rPr lang="en-US" sz="1800" dirty="0">
                <a:ea typeface="+mn-lt"/>
                <a:cs typeface="+mn-lt"/>
              </a:rPr>
              <a:t>Message passing techniques is used for communication between objects which makes the interface descriptions with external systems much simpler.</a:t>
            </a:r>
            <a:endParaRPr lang="en-US" sz="1800" dirty="0">
              <a:cs typeface="Calibri"/>
            </a:endParaRPr>
          </a:p>
          <a:p>
            <a:r>
              <a:rPr lang="en-US" sz="1800" dirty="0">
                <a:ea typeface="+mn-lt"/>
                <a:cs typeface="+mn-lt"/>
              </a:rPr>
              <a:t>The data-centered design approach enables us to capture more details of model in an implementable form.</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149329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E148-FD3B-9EC1-39E8-2E124D6318D7}"/>
              </a:ext>
            </a:extLst>
          </p:cNvPr>
          <p:cNvSpPr>
            <a:spLocks noGrp="1"/>
          </p:cNvSpPr>
          <p:nvPr>
            <p:ph type="title"/>
          </p:nvPr>
        </p:nvSpPr>
        <p:spPr>
          <a:xfrm>
            <a:off x="903051" y="2594380"/>
            <a:ext cx="10515600" cy="1325563"/>
          </a:xfrm>
        </p:spPr>
        <p:txBody>
          <a:bodyPr/>
          <a:lstStyle/>
          <a:p>
            <a:r>
              <a:rPr lang="en-US" dirty="0">
                <a:cs typeface="Calibri Light"/>
              </a:rPr>
              <a:t>                              THANKYOU</a:t>
            </a:r>
            <a:endParaRPr lang="en-US" dirty="0"/>
          </a:p>
        </p:txBody>
      </p:sp>
    </p:spTree>
    <p:extLst>
      <p:ext uri="{BB962C8B-B14F-4D97-AF65-F5344CB8AC3E}">
        <p14:creationId xmlns:p14="http://schemas.microsoft.com/office/powerpoint/2010/main" val="49833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E760-6305-4059-DC6A-B4172DE45199}"/>
              </a:ext>
            </a:extLst>
          </p:cNvPr>
          <p:cNvSpPr>
            <a:spLocks noGrp="1"/>
          </p:cNvSpPr>
          <p:nvPr>
            <p:ph type="title"/>
          </p:nvPr>
        </p:nvSpPr>
        <p:spPr/>
        <p:txBody>
          <a:bodyPr/>
          <a:lstStyle/>
          <a:p>
            <a:r>
              <a:rPr lang="en-US" b="1" u="sng" dirty="0">
                <a:latin typeface="Aharoni"/>
                <a:ea typeface="Calibri Light"/>
                <a:cs typeface="Calibri Light"/>
              </a:rPr>
              <a:t>What exactly is OOP?</a:t>
            </a:r>
            <a:endParaRPr lang="en-US" b="1" dirty="0">
              <a:latin typeface="Aharoni"/>
              <a:cs typeface="Calibri Light" panose="020F0302020204030204"/>
            </a:endParaRPr>
          </a:p>
        </p:txBody>
      </p:sp>
      <p:sp>
        <p:nvSpPr>
          <p:cNvPr id="3" name="Content Placeholder 2">
            <a:extLst>
              <a:ext uri="{FF2B5EF4-FFF2-40B4-BE49-F238E27FC236}">
                <a16:creationId xmlns:a16="http://schemas.microsoft.com/office/drawing/2014/main" id="{3E6A3B51-39FC-AE3F-19C8-5808CD2B2261}"/>
              </a:ext>
            </a:extLst>
          </p:cNvPr>
          <p:cNvSpPr>
            <a:spLocks noGrp="1"/>
          </p:cNvSpPr>
          <p:nvPr>
            <p:ph idx="1"/>
          </p:nvPr>
        </p:nvSpPr>
        <p:spPr/>
        <p:txBody>
          <a:bodyPr vert="horz" lIns="91440" tIns="45720" rIns="91440" bIns="45720" rtlCol="0" anchor="t">
            <a:normAutofit/>
          </a:bodyPr>
          <a:lstStyle/>
          <a:p>
            <a:r>
              <a:rPr lang="en-US" sz="2400" dirty="0">
                <a:ea typeface="+mn-lt"/>
                <a:cs typeface="+mn-lt"/>
              </a:rPr>
              <a:t>“Object-Oriented Programming” (OOP) was </a:t>
            </a:r>
            <a:r>
              <a:rPr lang="en-US" sz="2400" b="1" dirty="0">
                <a:ea typeface="+mn-lt"/>
                <a:cs typeface="+mn-lt"/>
              </a:rPr>
              <a:t>coined by Alan Kay circa 1966 or 1967 while he was at grad school</a:t>
            </a:r>
            <a:r>
              <a:rPr lang="en-US" sz="2400" dirty="0">
                <a:ea typeface="+mn-lt"/>
                <a:cs typeface="+mn-lt"/>
              </a:rPr>
              <a:t>. Ivan Sutherland's seminal Sketchpad application was an early inspiration for OOP. It was created between 1961 and 1962 and published in his Sketchpad Thesis in 1963.</a:t>
            </a:r>
          </a:p>
          <a:p>
            <a:r>
              <a:rPr lang="en-US" sz="2400" dirty="0">
                <a:ea typeface="+mn-lt"/>
                <a:cs typeface="+mn-lt"/>
              </a:rPr>
              <a:t>Object-oriented programming (OOP) is a programming paradigm that uses "Classes" and "Objects". It is merely a method of developing software or a program that appears difficult in Procedural programming. When you wish to develop a complicated software with numerous entities interacting with each other and calling functions of each other, the OOP method is usually used.</a:t>
            </a:r>
            <a:endParaRPr lang="en-US"/>
          </a:p>
          <a:p>
            <a:r>
              <a:rPr lang="en-US" sz="2400" dirty="0">
                <a:ea typeface="+mn-lt"/>
                <a:cs typeface="+mn-lt"/>
              </a:rPr>
              <a:t>There are numerous programming languages that support OOP like Java, C++, C#, Python, R, PHP, VisualBasic.NET, JavaScript, Ruby, Pearl, SIMSCRIPT, Object Pascal, Objective-C, Dart, Swift, Scala, Kotlin, Matlab, </a:t>
            </a:r>
            <a:r>
              <a:rPr lang="en-US" sz="2400" dirty="0" err="1">
                <a:ea typeface="+mn-lt"/>
                <a:cs typeface="+mn-lt"/>
              </a:rPr>
              <a:t>etc</a:t>
            </a:r>
            <a:endParaRPr lang="en-US" sz="2400" dirty="0" err="1">
              <a:cs typeface="Calibri"/>
            </a:endParaRPr>
          </a:p>
        </p:txBody>
      </p:sp>
    </p:spTree>
    <p:extLst>
      <p:ext uri="{BB962C8B-B14F-4D97-AF65-F5344CB8AC3E}">
        <p14:creationId xmlns:p14="http://schemas.microsoft.com/office/powerpoint/2010/main" val="330093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116-BCA9-C918-0983-FD9781BBC036}"/>
              </a:ext>
            </a:extLst>
          </p:cNvPr>
          <p:cNvSpPr>
            <a:spLocks noGrp="1"/>
          </p:cNvSpPr>
          <p:nvPr>
            <p:ph type="title"/>
          </p:nvPr>
        </p:nvSpPr>
        <p:spPr/>
        <p:txBody>
          <a:bodyPr/>
          <a:lstStyle/>
          <a:p>
            <a:r>
              <a:rPr lang="en-US" b="1" u="sng" dirty="0">
                <a:latin typeface="Aharoni"/>
                <a:cs typeface="Calibri Light"/>
              </a:rPr>
              <a:t>Why in C++?</a:t>
            </a:r>
            <a:endParaRPr lang="en-US" b="1">
              <a:latin typeface="Aharoni"/>
              <a:cs typeface="Calibri Light" panose="020F0302020204030204"/>
            </a:endParaRPr>
          </a:p>
        </p:txBody>
      </p:sp>
      <p:sp>
        <p:nvSpPr>
          <p:cNvPr id="3" name="Content Placeholder 2">
            <a:extLst>
              <a:ext uri="{FF2B5EF4-FFF2-40B4-BE49-F238E27FC236}">
                <a16:creationId xmlns:a16="http://schemas.microsoft.com/office/drawing/2014/main" id="{A912B26F-5DC2-92F9-4BC9-56D0BA08810E}"/>
              </a:ext>
            </a:extLst>
          </p:cNvPr>
          <p:cNvSpPr>
            <a:spLocks noGrp="1"/>
          </p:cNvSpPr>
          <p:nvPr>
            <p:ph idx="1"/>
          </p:nvPr>
        </p:nvSpPr>
        <p:spPr/>
        <p:txBody>
          <a:bodyPr vert="horz" lIns="91440" tIns="45720" rIns="91440" bIns="45720" rtlCol="0" anchor="t">
            <a:noAutofit/>
          </a:bodyPr>
          <a:lstStyle/>
          <a:p>
            <a:pPr marL="0" indent="0">
              <a:buNone/>
            </a:pPr>
            <a:r>
              <a:rPr lang="en-US" sz="2000" b="1" i="1" dirty="0">
                <a:ea typeface="+mn-lt"/>
                <a:cs typeface="+mn-lt"/>
              </a:rPr>
              <a:t>A few of the reasons why learning object-oriented programming in C++ is a wise idea:</a:t>
            </a:r>
            <a:endParaRPr lang="en-US" sz="2000" dirty="0">
              <a:cs typeface="Calibri" panose="020F0502020204030204"/>
            </a:endParaRPr>
          </a:p>
          <a:p>
            <a:r>
              <a:rPr lang="en-US" sz="1800" dirty="0">
                <a:ea typeface="+mn-lt"/>
                <a:cs typeface="+mn-lt"/>
              </a:rPr>
              <a:t>For versatility and skill and usefulness in the job market, you cannot do better than  C++ as the main Object-Oriented language in the world today. </a:t>
            </a:r>
            <a:endParaRPr lang="en-US">
              <a:cs typeface="Calibri"/>
            </a:endParaRPr>
          </a:p>
          <a:p>
            <a:r>
              <a:rPr lang="en-US" sz="1800" dirty="0">
                <a:ea typeface="+mn-lt"/>
                <a:cs typeface="+mn-lt"/>
              </a:rPr>
              <a:t>Java may be easier to learn, but its use is limited to certain sub-fields (most web-related) whereas standard C and C++ at the bottom level underlie most of the code used in the world today, including the Internet itself.</a:t>
            </a:r>
          </a:p>
          <a:p>
            <a:r>
              <a:rPr lang="en-US" sz="1800" dirty="0">
                <a:ea typeface="+mn-lt"/>
                <a:cs typeface="+mn-lt"/>
              </a:rPr>
              <a:t> If you were going to create a huge new project, such as a new operating system (like Linux?), a new database server, or a massive multi-physics simulation, you would probably start with C++. It is the hardest of the major OO languages in widespread use but also the most valuable/rewarding. </a:t>
            </a:r>
            <a:endParaRPr lang="en-US" sz="1800">
              <a:cs typeface="Calibri" panose="020F0502020204030204"/>
            </a:endParaRPr>
          </a:p>
          <a:p>
            <a:r>
              <a:rPr lang="en-US" sz="1800" dirty="0">
                <a:ea typeface="+mn-lt"/>
                <a:cs typeface="+mn-lt"/>
              </a:rPr>
              <a:t>Python would be easy to learn but it has one of the smallest user community worldwide.</a:t>
            </a:r>
            <a:endParaRPr lang="en-US" sz="1800" dirty="0">
              <a:cs typeface="Calibri"/>
            </a:endParaRPr>
          </a:p>
          <a:p>
            <a:r>
              <a:rPr lang="en-US" sz="1800" dirty="0">
                <a:ea typeface="+mn-lt"/>
                <a:cs typeface="+mn-lt"/>
              </a:rPr>
              <a:t> C++ is preferred  for future employment/versatility/job-applicability in today's world since it is a clean language, you can see things happening.</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210384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08E5-F92A-D30C-AE30-90D72D336EE0}"/>
              </a:ext>
            </a:extLst>
          </p:cNvPr>
          <p:cNvSpPr>
            <a:spLocks noGrp="1"/>
          </p:cNvSpPr>
          <p:nvPr>
            <p:ph type="title"/>
          </p:nvPr>
        </p:nvSpPr>
        <p:spPr>
          <a:xfrm>
            <a:off x="1047280" y="759805"/>
            <a:ext cx="10306520" cy="1325563"/>
          </a:xfrm>
        </p:spPr>
        <p:txBody>
          <a:bodyPr>
            <a:normAutofit/>
          </a:bodyPr>
          <a:lstStyle/>
          <a:p>
            <a:r>
              <a:rPr lang="en-US" sz="4000" b="1" i="1" dirty="0">
                <a:solidFill>
                  <a:srgbClr val="FF0000"/>
                </a:solidFill>
                <a:ea typeface="+mj-lt"/>
                <a:cs typeface="+mj-lt"/>
              </a:rPr>
              <a:t> </a:t>
            </a:r>
            <a:r>
              <a:rPr lang="en-US" sz="4000" b="1" i="1" u="sng" dirty="0">
                <a:latin typeface="Aharoni" panose="02010803020104030203" pitchFamily="2" charset="-79"/>
                <a:ea typeface="+mj-lt"/>
                <a:cs typeface="Aharoni" panose="02010803020104030203" pitchFamily="2" charset="-79"/>
              </a:rPr>
              <a:t>Two important concepts of OOP in C++:</a:t>
            </a:r>
            <a:endParaRPr lang="en-US" sz="4000" u="sng" dirty="0">
              <a:latin typeface="Aharoni" panose="02010803020104030203" pitchFamily="2" charset="-79"/>
              <a:ea typeface="+mj-lt"/>
              <a:cs typeface="Aharoni" panose="02010803020104030203" pitchFamily="2" charset="-79"/>
            </a:endParaRPr>
          </a:p>
        </p:txBody>
      </p:sp>
      <p:sp>
        <p:nvSpPr>
          <p:cNvPr id="9" name="Content Placeholder 8">
            <a:extLst>
              <a:ext uri="{FF2B5EF4-FFF2-40B4-BE49-F238E27FC236}">
                <a16:creationId xmlns:a16="http://schemas.microsoft.com/office/drawing/2014/main" id="{38514359-1449-F18A-0E4D-94C1B61AE082}"/>
              </a:ext>
            </a:extLst>
          </p:cNvPr>
          <p:cNvSpPr>
            <a:spLocks noGrp="1"/>
          </p:cNvSpPr>
          <p:nvPr>
            <p:ph idx="1"/>
          </p:nvPr>
        </p:nvSpPr>
        <p:spPr>
          <a:xfrm>
            <a:off x="1137038" y="2543175"/>
            <a:ext cx="4079901" cy="4159712"/>
          </a:xfrm>
        </p:spPr>
        <p:txBody>
          <a:bodyPr anchor="ctr">
            <a:normAutofit fontScale="85000" lnSpcReduction="20000"/>
          </a:bodyPr>
          <a:lstStyle/>
          <a:p>
            <a:pPr marL="0" indent="0">
              <a:buNone/>
            </a:pPr>
            <a:r>
              <a:rPr lang="en-US" sz="1900" b="1" i="1" u="sng" dirty="0">
                <a:cs typeface="Calibri" panose="020F0502020204030204"/>
              </a:rPr>
              <a:t>Class:</a:t>
            </a:r>
            <a:endParaRPr lang="en-US" sz="1900" dirty="0">
              <a:ea typeface="+mn-lt"/>
              <a:cs typeface="+mn-lt"/>
            </a:endParaRPr>
          </a:p>
          <a:p>
            <a:pPr marL="0" indent="0">
              <a:buNone/>
            </a:pPr>
            <a:r>
              <a:rPr lang="en-US" sz="1900" dirty="0">
                <a:ea typeface="+mn-lt"/>
                <a:cs typeface="+mn-lt"/>
              </a:rPr>
              <a:t>A class is a user-defined blueprint or prototype from which real-world objects are created.  It represents the set of properties or methods that are common to all objects of one type.</a:t>
            </a:r>
            <a:br>
              <a:rPr lang="en-US" sz="1900" dirty="0">
                <a:ea typeface="+mn-lt"/>
                <a:cs typeface="+mn-lt"/>
              </a:rPr>
            </a:br>
            <a:r>
              <a:rPr lang="en-US" sz="1900" dirty="0">
                <a:ea typeface="+mn-lt"/>
                <a:cs typeface="+mn-lt"/>
              </a:rPr>
              <a:t>We can call class as a collection of objects, which is a logical entity and does not take space in the memory. </a:t>
            </a:r>
            <a:endParaRPr lang="en-US" sz="1900" dirty="0">
              <a:cs typeface="Calibri"/>
            </a:endParaRPr>
          </a:p>
          <a:p>
            <a:pPr marL="0" indent="0">
              <a:buNone/>
            </a:pPr>
            <a:endParaRPr lang="en-US" sz="2000" b="1" i="1" u="sng" dirty="0">
              <a:cs typeface="Calibri" panose="020F0502020204030204"/>
            </a:endParaRPr>
          </a:p>
          <a:p>
            <a:pPr marL="0" indent="0">
              <a:buNone/>
            </a:pPr>
            <a:r>
              <a:rPr lang="en-US" sz="2000" b="1" i="1" u="sng" dirty="0">
                <a:cs typeface="Calibri" panose="020F0502020204030204"/>
              </a:rPr>
              <a:t>Objects:</a:t>
            </a:r>
            <a:endParaRPr lang="en-US" sz="2000" b="1" i="1" u="sng" dirty="0">
              <a:ea typeface="+mn-lt"/>
              <a:cs typeface="+mn-lt"/>
            </a:endParaRPr>
          </a:p>
          <a:p>
            <a:pPr marL="0" indent="0">
              <a:buNone/>
            </a:pPr>
            <a:r>
              <a:rPr lang="en-US" sz="2000" dirty="0">
                <a:ea typeface="+mn-lt"/>
                <a:cs typeface="+mn-lt"/>
              </a:rPr>
              <a:t>It is a basic unit of Object-Oriented Programming and represents the real-life entities.  A typical C++ program creates many objects, which as you know, interact by invoking functions.</a:t>
            </a:r>
            <a:br>
              <a:rPr lang="en-US" sz="2000" dirty="0">
                <a:ea typeface="+mn-lt"/>
                <a:cs typeface="+mn-lt"/>
              </a:rPr>
            </a:br>
            <a:r>
              <a:rPr lang="en-US" sz="2000" dirty="0">
                <a:ea typeface="+mn-lt"/>
                <a:cs typeface="+mn-lt"/>
              </a:rPr>
              <a:t>Objects having memory addresses and take up some space. They can interact with each other without knowing the data and code.</a:t>
            </a:r>
            <a:endParaRPr lang="en-US" dirty="0"/>
          </a:p>
          <a:p>
            <a:pPr marL="0" indent="0">
              <a:buNone/>
            </a:pPr>
            <a:endParaRPr lang="en-US" sz="2000" b="1" i="1" u="sng" dirty="0">
              <a:cs typeface="Calibri" panose="020F0502020204030204"/>
            </a:endParaRPr>
          </a:p>
          <a:p>
            <a:pPr marL="0" indent="0">
              <a:buNone/>
            </a:pPr>
            <a:endParaRPr lang="en-US" sz="2000" b="1" i="1" u="sng" dirty="0">
              <a:cs typeface="Calibri" panose="020F0502020204030204"/>
            </a:endParaRPr>
          </a:p>
        </p:txBody>
      </p:sp>
      <p:pic>
        <p:nvPicPr>
          <p:cNvPr id="4" name="Picture 4" descr="Diagram, text&#10;&#10;Description automatically generated">
            <a:extLst>
              <a:ext uri="{FF2B5EF4-FFF2-40B4-BE49-F238E27FC236}">
                <a16:creationId xmlns:a16="http://schemas.microsoft.com/office/drawing/2014/main" id="{9AEB8328-B05D-19B0-E6A2-96240B92A38B}"/>
              </a:ext>
            </a:extLst>
          </p:cNvPr>
          <p:cNvPicPr>
            <a:picLocks noChangeAspect="1"/>
          </p:cNvPicPr>
          <p:nvPr/>
        </p:nvPicPr>
        <p:blipFill>
          <a:blip r:embed="rId2"/>
          <a:stretch>
            <a:fillRect/>
          </a:stretch>
        </p:blipFill>
        <p:spPr>
          <a:xfrm>
            <a:off x="5586585" y="2494450"/>
            <a:ext cx="2030479" cy="3412571"/>
          </a:xfrm>
          <a:prstGeom prst="rect">
            <a:avLst/>
          </a:prstGeom>
        </p:spPr>
      </p:pic>
      <p:pic>
        <p:nvPicPr>
          <p:cNvPr id="5" name="Picture 5" descr="Diagram&#10;&#10;Description automatically generated">
            <a:extLst>
              <a:ext uri="{FF2B5EF4-FFF2-40B4-BE49-F238E27FC236}">
                <a16:creationId xmlns:a16="http://schemas.microsoft.com/office/drawing/2014/main" id="{9EFE817F-2D51-F300-C8F1-EFD0BE43315D}"/>
              </a:ext>
            </a:extLst>
          </p:cNvPr>
          <p:cNvPicPr>
            <a:picLocks noChangeAspect="1"/>
          </p:cNvPicPr>
          <p:nvPr/>
        </p:nvPicPr>
        <p:blipFill>
          <a:blip r:embed="rId3"/>
          <a:stretch>
            <a:fillRect/>
          </a:stretch>
        </p:blipFill>
        <p:spPr>
          <a:xfrm>
            <a:off x="8087031" y="3245610"/>
            <a:ext cx="3336737" cy="2377424"/>
          </a:xfrm>
          <a:prstGeom prst="rect">
            <a:avLst/>
          </a:prstGeom>
        </p:spPr>
      </p:pic>
    </p:spTree>
    <p:extLst>
      <p:ext uri="{BB962C8B-B14F-4D97-AF65-F5344CB8AC3E}">
        <p14:creationId xmlns:p14="http://schemas.microsoft.com/office/powerpoint/2010/main" val="385882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0F725DA9-1B18-FA99-160E-18B7DCDAA0C3}"/>
              </a:ext>
            </a:extLst>
          </p:cNvPr>
          <p:cNvPicPr>
            <a:picLocks noChangeAspect="1"/>
          </p:cNvPicPr>
          <p:nvPr/>
        </p:nvPicPr>
        <p:blipFill>
          <a:blip r:embed="rId2"/>
          <a:stretch>
            <a:fillRect/>
          </a:stretch>
        </p:blipFill>
        <p:spPr>
          <a:xfrm>
            <a:off x="1409120" y="447425"/>
            <a:ext cx="8082012" cy="4027336"/>
          </a:xfrm>
          <a:prstGeom prst="rect">
            <a:avLst/>
          </a:prstGeom>
        </p:spPr>
      </p:pic>
      <p:pic>
        <p:nvPicPr>
          <p:cNvPr id="6" name="Picture 6">
            <a:extLst>
              <a:ext uri="{FF2B5EF4-FFF2-40B4-BE49-F238E27FC236}">
                <a16:creationId xmlns:a16="http://schemas.microsoft.com/office/drawing/2014/main" id="{FB1963D3-D279-B6C9-800C-4EC33D0EAE42}"/>
              </a:ext>
            </a:extLst>
          </p:cNvPr>
          <p:cNvPicPr>
            <a:picLocks noChangeAspect="1"/>
          </p:cNvPicPr>
          <p:nvPr/>
        </p:nvPicPr>
        <p:blipFill>
          <a:blip r:embed="rId3"/>
          <a:stretch>
            <a:fillRect/>
          </a:stretch>
        </p:blipFill>
        <p:spPr>
          <a:xfrm>
            <a:off x="872067" y="4960436"/>
            <a:ext cx="9982199" cy="967260"/>
          </a:xfrm>
          <a:prstGeom prst="rect">
            <a:avLst/>
          </a:prstGeom>
        </p:spPr>
      </p:pic>
    </p:spTree>
    <p:extLst>
      <p:ext uri="{BB962C8B-B14F-4D97-AF65-F5344CB8AC3E}">
        <p14:creationId xmlns:p14="http://schemas.microsoft.com/office/powerpoint/2010/main" val="191598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1D6D9-C916-A0A0-0CCE-8BD0EDD6A1D3}"/>
              </a:ext>
            </a:extLst>
          </p:cNvPr>
          <p:cNvSpPr>
            <a:spLocks noGrp="1"/>
          </p:cNvSpPr>
          <p:nvPr>
            <p:ph idx="1"/>
          </p:nvPr>
        </p:nvSpPr>
        <p:spPr>
          <a:xfrm>
            <a:off x="838200" y="708025"/>
            <a:ext cx="10515600" cy="5468938"/>
          </a:xfrm>
        </p:spPr>
        <p:txBody>
          <a:bodyPr vert="horz" lIns="91440" tIns="45720" rIns="91440" bIns="45720" rtlCol="0" anchor="t">
            <a:normAutofit fontScale="92500" lnSpcReduction="10000"/>
          </a:bodyPr>
          <a:lstStyle/>
          <a:p>
            <a:pPr marL="0" indent="0">
              <a:buNone/>
            </a:pPr>
            <a:r>
              <a:rPr lang="en-US" sz="3600" b="1" i="1" u="sng" dirty="0">
                <a:cs typeface="Calibri" panose="020F0502020204030204"/>
              </a:rPr>
              <a:t>Four Pillars of OOP</a:t>
            </a:r>
            <a:r>
              <a:rPr lang="en-US" b="1" i="1" u="sng" dirty="0">
                <a:cs typeface="Calibri" panose="020F0502020204030204"/>
              </a:rPr>
              <a:t>:</a:t>
            </a:r>
            <a:r>
              <a:rPr lang="en-US" b="1" i="1" dirty="0">
                <a:cs typeface="Calibri" panose="020F0502020204030204"/>
              </a:rPr>
              <a:t> </a:t>
            </a:r>
          </a:p>
          <a:p>
            <a:pPr marL="514350" indent="-514350">
              <a:buAutoNum type="arabicPeriod"/>
            </a:pPr>
            <a:r>
              <a:rPr lang="en-US" b="1" u="sng" dirty="0">
                <a:cs typeface="Calibri" panose="020F0502020204030204"/>
              </a:rPr>
              <a:t>Inheritance</a:t>
            </a:r>
            <a:r>
              <a:rPr lang="en-US" i="1" dirty="0">
                <a:cs typeface="Calibri" panose="020F0502020204030204"/>
              </a:rPr>
              <a:t>: </a:t>
            </a:r>
            <a:r>
              <a:rPr lang="en-US" dirty="0">
                <a:ea typeface="+mn-lt"/>
                <a:cs typeface="+mn-lt"/>
              </a:rPr>
              <a:t>The capability of a class to derive properties and characteristics from another class is called Inheritance. Inheritance is one of the most important feature of Object-Oriented Programming.</a:t>
            </a:r>
            <a:endParaRPr lang="en-US" sz="1800" dirty="0">
              <a:ea typeface="+mn-lt"/>
              <a:cs typeface="+mn-lt"/>
            </a:endParaRPr>
          </a:p>
          <a:p>
            <a:pPr marL="457200" indent="-457200"/>
            <a:r>
              <a:rPr lang="en-US" sz="1800" b="1" dirty="0">
                <a:ea typeface="+mn-lt"/>
                <a:cs typeface="+mn-lt"/>
              </a:rPr>
              <a:t>Sub Class</a:t>
            </a:r>
            <a:endParaRPr lang="en-US" sz="1800" dirty="0">
              <a:ea typeface="+mn-lt"/>
              <a:cs typeface="+mn-lt"/>
            </a:endParaRPr>
          </a:p>
          <a:p>
            <a:pPr marL="457200" indent="-457200"/>
            <a:r>
              <a:rPr lang="en-US" sz="1800" b="1" dirty="0">
                <a:ea typeface="+mn-lt"/>
                <a:cs typeface="+mn-lt"/>
              </a:rPr>
              <a:t>Super Class   </a:t>
            </a:r>
            <a:endParaRPr lang="en-US" sz="1800">
              <a:ea typeface="+mn-lt"/>
              <a:cs typeface="+mn-lt"/>
            </a:endParaRPr>
          </a:p>
          <a:p>
            <a:r>
              <a:rPr lang="en-US" sz="1800" b="1" dirty="0">
                <a:ea typeface="+mn-lt"/>
                <a:cs typeface="+mn-lt"/>
              </a:rPr>
              <a:t>     Reusability</a:t>
            </a:r>
          </a:p>
          <a:p>
            <a:pPr marL="0" indent="0">
              <a:buNone/>
            </a:pPr>
            <a:endParaRPr lang="en-US" sz="1800" b="1" dirty="0">
              <a:cs typeface="Calibri"/>
            </a:endParaRPr>
          </a:p>
          <a:p>
            <a:pPr marL="0" indent="0">
              <a:buNone/>
            </a:pPr>
            <a:endParaRPr lang="en-US" b="1" dirty="0">
              <a:cs typeface="Calibri"/>
            </a:endParaRPr>
          </a:p>
          <a:p>
            <a:pPr marL="0" indent="0">
              <a:buNone/>
            </a:pPr>
            <a:r>
              <a:rPr lang="en-US" b="1" dirty="0">
                <a:cs typeface="Calibri"/>
              </a:rPr>
              <a:t>2</a:t>
            </a:r>
            <a:r>
              <a:rPr lang="en-US" sz="1800" b="1" dirty="0">
                <a:cs typeface="Calibri"/>
              </a:rPr>
              <a:t>.    </a:t>
            </a:r>
            <a:r>
              <a:rPr lang="en-US" b="1" i="1" u="sng" dirty="0">
                <a:cs typeface="Calibri"/>
              </a:rPr>
              <a:t>Abstraction:</a:t>
            </a:r>
            <a:r>
              <a:rPr lang="en-US" b="1" i="1" dirty="0">
                <a:cs typeface="Calibri"/>
              </a:rPr>
              <a:t> </a:t>
            </a:r>
            <a:r>
              <a:rPr lang="en-US" sz="2000" dirty="0">
                <a:ea typeface="+mn-lt"/>
                <a:cs typeface="+mn-lt"/>
              </a:rPr>
              <a:t>Data Abstraction is the property by virtue of which only the essential details are displayed to the user. The trivial or the non-essentials units are not displayed to the user.</a:t>
            </a:r>
            <a:r>
              <a:rPr lang="en-US" sz="2000" b="1" dirty="0">
                <a:ea typeface="+mn-lt"/>
                <a:cs typeface="+mn-lt"/>
              </a:rPr>
              <a:t> Ex: A car is viewed as a car rather than its individual components.</a:t>
            </a:r>
            <a:endParaRPr lang="en-US"/>
          </a:p>
          <a:p>
            <a:r>
              <a:rPr lang="en-US" sz="2000" dirty="0">
                <a:ea typeface="+mn-lt"/>
                <a:cs typeface="+mn-lt"/>
              </a:rPr>
              <a:t>It reduces the complexity of viewing things.</a:t>
            </a:r>
            <a:endParaRPr lang="en-US" sz="2000" b="1" dirty="0">
              <a:ea typeface="+mn-lt"/>
              <a:cs typeface="+mn-lt"/>
            </a:endParaRPr>
          </a:p>
          <a:p>
            <a:r>
              <a:rPr lang="en-US" sz="2000" dirty="0">
                <a:ea typeface="+mn-lt"/>
                <a:cs typeface="+mn-lt"/>
              </a:rPr>
              <a:t>Helps to increase the security of an application or program as only the important details are provided to the user.</a:t>
            </a:r>
            <a:endParaRPr lang="en-US" sz="2000" b="1" dirty="0">
              <a:ea typeface="+mn-lt"/>
              <a:cs typeface="+mn-lt"/>
            </a:endParaRPr>
          </a:p>
          <a:p>
            <a:pPr marL="0" indent="0">
              <a:buNone/>
            </a:pPr>
            <a:endParaRPr lang="en-US" sz="2000" b="1" dirty="0">
              <a:ea typeface="+mn-lt"/>
              <a:cs typeface="+mn-lt"/>
            </a:endParaRPr>
          </a:p>
        </p:txBody>
      </p:sp>
      <p:pic>
        <p:nvPicPr>
          <p:cNvPr id="4" name="Picture 4" descr="Diagram&#10;&#10;Description automatically generated">
            <a:extLst>
              <a:ext uri="{FF2B5EF4-FFF2-40B4-BE49-F238E27FC236}">
                <a16:creationId xmlns:a16="http://schemas.microsoft.com/office/drawing/2014/main" id="{6D5595F9-FD42-20E4-C1D6-FAD0855FAFBF}"/>
              </a:ext>
            </a:extLst>
          </p:cNvPr>
          <p:cNvPicPr>
            <a:picLocks noChangeAspect="1"/>
          </p:cNvPicPr>
          <p:nvPr/>
        </p:nvPicPr>
        <p:blipFill>
          <a:blip r:embed="rId2"/>
          <a:stretch>
            <a:fillRect/>
          </a:stretch>
        </p:blipFill>
        <p:spPr>
          <a:xfrm>
            <a:off x="8331200" y="2202565"/>
            <a:ext cx="2743200" cy="1961804"/>
          </a:xfrm>
          <a:prstGeom prst="rect">
            <a:avLst/>
          </a:prstGeom>
        </p:spPr>
      </p:pic>
    </p:spTree>
    <p:extLst>
      <p:ext uri="{BB962C8B-B14F-4D97-AF65-F5344CB8AC3E}">
        <p14:creationId xmlns:p14="http://schemas.microsoft.com/office/powerpoint/2010/main" val="421002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1B407-331C-97C3-1581-42D67981B55A}"/>
              </a:ext>
            </a:extLst>
          </p:cNvPr>
          <p:cNvSpPr>
            <a:spLocks noGrp="1"/>
          </p:cNvSpPr>
          <p:nvPr>
            <p:ph idx="1"/>
          </p:nvPr>
        </p:nvSpPr>
        <p:spPr>
          <a:xfrm>
            <a:off x="838200" y="631825"/>
            <a:ext cx="10515600" cy="5545138"/>
          </a:xfrm>
        </p:spPr>
        <p:txBody>
          <a:bodyPr vert="horz" lIns="91440" tIns="45720" rIns="91440" bIns="45720" rtlCol="0" anchor="t">
            <a:normAutofit lnSpcReduction="10000"/>
          </a:bodyPr>
          <a:lstStyle/>
          <a:p>
            <a:pPr marL="0" indent="0">
              <a:buNone/>
            </a:pPr>
            <a:r>
              <a:rPr lang="en-US" dirty="0">
                <a:cs typeface="Calibri" panose="020F0502020204030204"/>
              </a:rPr>
              <a:t>3. </a:t>
            </a:r>
            <a:r>
              <a:rPr lang="en-US" b="1" i="1" u="sng" dirty="0">
                <a:cs typeface="Calibri" panose="020F0502020204030204"/>
              </a:rPr>
              <a:t>Encapsulation:</a:t>
            </a:r>
            <a:r>
              <a:rPr lang="en-US" i="1" dirty="0">
                <a:cs typeface="Calibri" panose="020F0502020204030204"/>
              </a:rPr>
              <a:t> </a:t>
            </a:r>
            <a:r>
              <a:rPr lang="en-US" sz="2400" dirty="0">
                <a:ea typeface="+mn-lt"/>
                <a:cs typeface="+mn-lt"/>
              </a:rPr>
              <a:t>Encapsulation is defined as the wrapping up of data under a single unit. It is the mechanism that binds together the code and the data it manipulates.</a:t>
            </a:r>
          </a:p>
          <a:p>
            <a:r>
              <a:rPr lang="en-US" sz="2000" dirty="0">
                <a:ea typeface="+mn-lt"/>
                <a:cs typeface="+mn-lt"/>
              </a:rPr>
              <a:t>Technically in encapsulation, the variables or data of a class are hidden from any other class and can be accessed only through any member function of own class in which they are declared.</a:t>
            </a:r>
            <a:endParaRPr lang="en-US" sz="2000" dirty="0">
              <a:cs typeface="Calibri" panose="020F0502020204030204"/>
            </a:endParaRPr>
          </a:p>
          <a:p>
            <a:r>
              <a:rPr lang="en-US" sz="2000" dirty="0">
                <a:ea typeface="+mn-lt"/>
                <a:cs typeface="+mn-lt"/>
              </a:rPr>
              <a:t>As in encapsulation, the data in a class is hidden from the other classes, so it is also known as </a:t>
            </a:r>
            <a:r>
              <a:rPr lang="en-US" sz="2000" b="1" dirty="0">
                <a:ea typeface="+mn-lt"/>
                <a:cs typeface="+mn-lt"/>
              </a:rPr>
              <a:t>data-hiding</a:t>
            </a:r>
            <a:r>
              <a:rPr lang="en-US" sz="2000" dirty="0">
                <a:ea typeface="+mn-lt"/>
                <a:cs typeface="+mn-lt"/>
              </a:rPr>
              <a:t>.</a:t>
            </a:r>
            <a:endParaRPr lang="en-US" sz="2000" dirty="0">
              <a:cs typeface="Calibri"/>
            </a:endParaRPr>
          </a:p>
          <a:p>
            <a:r>
              <a:rPr lang="en-US" sz="2000" dirty="0">
                <a:ea typeface="+mn-lt"/>
                <a:cs typeface="+mn-lt"/>
              </a:rPr>
              <a:t>Encapsulation can be achieved by declaring all the variables in the class as private and writing public functions in the class to set and get the values of the variables.</a:t>
            </a:r>
            <a:endParaRPr lang="en-US" sz="2000" dirty="0"/>
          </a:p>
          <a:p>
            <a:pPr marL="0" indent="0">
              <a:buNone/>
            </a:pPr>
            <a:endParaRPr lang="en-US" sz="2000" dirty="0">
              <a:cs typeface="Calibri" panose="020F0502020204030204"/>
            </a:endParaRPr>
          </a:p>
          <a:p>
            <a:pPr marL="0" indent="0">
              <a:buNone/>
            </a:pPr>
            <a:r>
              <a:rPr lang="en-US" dirty="0"/>
              <a:t>4. </a:t>
            </a:r>
            <a:r>
              <a:rPr lang="en-US" b="1" i="1" u="sng" dirty="0"/>
              <a:t>Polymorphism:</a:t>
            </a:r>
            <a:r>
              <a:rPr lang="en-US" b="1" i="1" dirty="0"/>
              <a:t> </a:t>
            </a:r>
            <a:r>
              <a:rPr lang="en-US" sz="2600" dirty="0">
                <a:ea typeface="+mn-lt"/>
                <a:cs typeface="+mn-lt"/>
              </a:rPr>
              <a:t>The word polymorphism means having many forms. In simple words, we can define polymorphism as the ability of a message to be displayed in more than one form.</a:t>
            </a:r>
            <a:endParaRPr lang="en-US" sz="2600" dirty="0">
              <a:cs typeface="Calibri" panose="020F0502020204030204"/>
            </a:endParaRPr>
          </a:p>
          <a:p>
            <a:pPr marL="0" indent="0">
              <a:buNone/>
            </a:pPr>
            <a:br>
              <a:rPr lang="en-US" dirty="0"/>
            </a:br>
            <a:br>
              <a:rPr lang="en-US" dirty="0"/>
            </a:br>
            <a:endParaRPr lang="en-US" dirty="0">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3EDECDC5-F9D5-2C0B-FF9D-2B0E30E05648}"/>
              </a:ext>
            </a:extLst>
          </p:cNvPr>
          <p:cNvPicPr>
            <a:picLocks noChangeAspect="1"/>
          </p:cNvPicPr>
          <p:nvPr/>
        </p:nvPicPr>
        <p:blipFill>
          <a:blip r:embed="rId2"/>
          <a:stretch>
            <a:fillRect/>
          </a:stretch>
        </p:blipFill>
        <p:spPr>
          <a:xfrm>
            <a:off x="5562600" y="4711863"/>
            <a:ext cx="3564466" cy="2040140"/>
          </a:xfrm>
          <a:prstGeom prst="rect">
            <a:avLst/>
          </a:prstGeom>
        </p:spPr>
      </p:pic>
    </p:spTree>
    <p:extLst>
      <p:ext uri="{BB962C8B-B14F-4D97-AF65-F5344CB8AC3E}">
        <p14:creationId xmlns:p14="http://schemas.microsoft.com/office/powerpoint/2010/main" val="45088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390C-7218-5A43-1EE7-2D096C9CEADE}"/>
              </a:ext>
            </a:extLst>
          </p:cNvPr>
          <p:cNvSpPr>
            <a:spLocks noGrp="1"/>
          </p:cNvSpPr>
          <p:nvPr>
            <p:ph type="title"/>
          </p:nvPr>
        </p:nvSpPr>
        <p:spPr>
          <a:xfrm>
            <a:off x="838200" y="314325"/>
            <a:ext cx="10515600" cy="1325563"/>
          </a:xfrm>
        </p:spPr>
        <p:txBody>
          <a:bodyPr/>
          <a:lstStyle/>
          <a:p>
            <a:r>
              <a:rPr lang="en-US" b="1" i="1" u="sng" dirty="0">
                <a:latin typeface="Aharoni"/>
                <a:cs typeface="Calibri Light"/>
              </a:rPr>
              <a:t>Constructors</a:t>
            </a:r>
            <a:endParaRPr lang="en-US" b="1" i="1" u="sng" dirty="0">
              <a:latin typeface="Aharoni"/>
              <a:cs typeface="Aharoni"/>
            </a:endParaRPr>
          </a:p>
        </p:txBody>
      </p:sp>
      <p:sp>
        <p:nvSpPr>
          <p:cNvPr id="3" name="Content Placeholder 2">
            <a:extLst>
              <a:ext uri="{FF2B5EF4-FFF2-40B4-BE49-F238E27FC236}">
                <a16:creationId xmlns:a16="http://schemas.microsoft.com/office/drawing/2014/main" id="{5662E5E8-025B-D9CC-7620-9F3E6442B228}"/>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A </a:t>
            </a:r>
            <a:r>
              <a:rPr lang="en-US" b="1" dirty="0">
                <a:ea typeface="+mn-lt"/>
                <a:cs typeface="+mn-lt"/>
              </a:rPr>
              <a:t>Constructor</a:t>
            </a:r>
            <a:r>
              <a:rPr lang="en-US" dirty="0">
                <a:ea typeface="+mn-lt"/>
                <a:cs typeface="+mn-lt"/>
              </a:rPr>
              <a:t> is a member function of a class that initializes objects of a class. In C++, Constructor is automatically called when an object (instance of the class) is created. It is a special member function of the class.</a:t>
            </a:r>
            <a:endParaRPr lang="en-US"/>
          </a:p>
          <a:p>
            <a:pPr marL="0" indent="0">
              <a:buNone/>
            </a:pPr>
            <a:r>
              <a:rPr lang="en-US" sz="2600" dirty="0">
                <a:ea typeface="+mn-lt"/>
                <a:cs typeface="+mn-lt"/>
              </a:rPr>
              <a:t>A constructor differs from member-functions in the following ways:</a:t>
            </a:r>
          </a:p>
          <a:p>
            <a:r>
              <a:rPr lang="en-US" sz="2600" dirty="0">
                <a:ea typeface="+mn-lt"/>
                <a:cs typeface="+mn-lt"/>
              </a:rPr>
              <a:t>Constructor has the same name as the Class itself.</a:t>
            </a:r>
            <a:endParaRPr lang="en-US" sz="2600" dirty="0">
              <a:cs typeface="Calibri"/>
            </a:endParaRPr>
          </a:p>
          <a:p>
            <a:r>
              <a:rPr lang="en-US" sz="2600" dirty="0">
                <a:ea typeface="+mn-lt"/>
                <a:cs typeface="+mn-lt"/>
              </a:rPr>
              <a:t>Constructors don’t have a return type.</a:t>
            </a:r>
            <a:endParaRPr lang="en-US" sz="2600" dirty="0">
              <a:cs typeface="Calibri"/>
            </a:endParaRPr>
          </a:p>
          <a:p>
            <a:r>
              <a:rPr lang="en-US" sz="2600" dirty="0">
                <a:ea typeface="+mn-lt"/>
                <a:cs typeface="+mn-lt"/>
              </a:rPr>
              <a:t>A Constructor is automatically called when an object is created.</a:t>
            </a:r>
            <a:endParaRPr lang="en-US" sz="2600" dirty="0">
              <a:cs typeface="Calibri"/>
            </a:endParaRPr>
          </a:p>
          <a:p>
            <a:r>
              <a:rPr lang="en-US" sz="2600" dirty="0">
                <a:ea typeface="+mn-lt"/>
                <a:cs typeface="+mn-lt"/>
              </a:rPr>
              <a:t>If we do not specify a constructor, C++ compiler generates a default constructor for us (expects no parameters and has an empty body).</a:t>
            </a:r>
            <a:endParaRPr lang="en-US" sz="2600" dirty="0">
              <a:cs typeface="Calibri"/>
            </a:endParaRPr>
          </a:p>
          <a:p>
            <a:endParaRPr lang="en-US" dirty="0">
              <a:cs typeface="Calibri"/>
            </a:endParaRPr>
          </a:p>
        </p:txBody>
      </p:sp>
    </p:spTree>
    <p:extLst>
      <p:ext uri="{BB962C8B-B14F-4D97-AF65-F5344CB8AC3E}">
        <p14:creationId xmlns:p14="http://schemas.microsoft.com/office/powerpoint/2010/main" val="413302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BD95-A570-B6AA-B86E-70D9ECF36199}"/>
              </a:ext>
            </a:extLst>
          </p:cNvPr>
          <p:cNvSpPr>
            <a:spLocks noGrp="1"/>
          </p:cNvSpPr>
          <p:nvPr>
            <p:ph type="title"/>
          </p:nvPr>
        </p:nvSpPr>
        <p:spPr/>
        <p:txBody>
          <a:bodyPr/>
          <a:lstStyle/>
          <a:p>
            <a:r>
              <a:rPr lang="en-US" b="1" i="1" u="sng" dirty="0">
                <a:cs typeface="Calibri Light"/>
              </a:rPr>
              <a:t>Destructors</a:t>
            </a:r>
            <a:endParaRPr lang="en-US" u="sng">
              <a:cs typeface="Calibri Light" panose="020F0302020204030204"/>
            </a:endParaRPr>
          </a:p>
        </p:txBody>
      </p:sp>
      <p:sp>
        <p:nvSpPr>
          <p:cNvPr id="3" name="Content Placeholder 2">
            <a:extLst>
              <a:ext uri="{FF2B5EF4-FFF2-40B4-BE49-F238E27FC236}">
                <a16:creationId xmlns:a16="http://schemas.microsoft.com/office/drawing/2014/main" id="{AA15296E-297F-E089-8638-64ED4CCF932C}"/>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Destructors like constructors are special members of a class that is executed once the lifetime of the object expires. It is like the final clean-up code required before deleting the class instance. Unlike JAVA, C++ doesn't perform automatic garbage collection. Hence, it often becomes the responsibility of the developer to de-allocate memory (not required further)</a:t>
            </a:r>
            <a:endParaRPr lang="en-US" sz="2000" dirty="0">
              <a:cs typeface="Calibri"/>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3C10D17C-B88B-50F1-E0A7-14DBB6C7D784}"/>
              </a:ext>
            </a:extLst>
          </p:cNvPr>
          <p:cNvPicPr>
            <a:picLocks noChangeAspect="1"/>
          </p:cNvPicPr>
          <p:nvPr/>
        </p:nvPicPr>
        <p:blipFill>
          <a:blip r:embed="rId2"/>
          <a:stretch>
            <a:fillRect/>
          </a:stretch>
        </p:blipFill>
        <p:spPr>
          <a:xfrm>
            <a:off x="838200" y="3062363"/>
            <a:ext cx="5139266" cy="3070073"/>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7A729444-6FB1-0F10-A058-6849DFEF29D1}"/>
              </a:ext>
            </a:extLst>
          </p:cNvPr>
          <p:cNvPicPr>
            <a:picLocks noChangeAspect="1"/>
          </p:cNvPicPr>
          <p:nvPr/>
        </p:nvPicPr>
        <p:blipFill>
          <a:blip r:embed="rId3"/>
          <a:stretch>
            <a:fillRect/>
          </a:stretch>
        </p:blipFill>
        <p:spPr>
          <a:xfrm>
            <a:off x="6096000" y="3057606"/>
            <a:ext cx="5164666" cy="3215053"/>
          </a:xfrm>
          <a:prstGeom prst="rect">
            <a:avLst/>
          </a:prstGeom>
        </p:spPr>
      </p:pic>
    </p:spTree>
    <p:extLst>
      <p:ext uri="{BB962C8B-B14F-4D97-AF65-F5344CB8AC3E}">
        <p14:creationId xmlns:p14="http://schemas.microsoft.com/office/powerpoint/2010/main" val="2537150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OBJECT ORIENTED PROGRAMMING IN C++</vt:lpstr>
      <vt:lpstr>What exactly is OOP?</vt:lpstr>
      <vt:lpstr>Why in C++?</vt:lpstr>
      <vt:lpstr> Two important concepts of OOP in C++:</vt:lpstr>
      <vt:lpstr>PowerPoint Presentation</vt:lpstr>
      <vt:lpstr>PowerPoint Presentation</vt:lpstr>
      <vt:lpstr>PowerPoint Presentation</vt:lpstr>
      <vt:lpstr>Constructors</vt:lpstr>
      <vt:lpstr>Destructors</vt:lpstr>
      <vt:lpstr>Operator and Method Overloading</vt:lpstr>
      <vt:lpstr>PowerPoint Presentation</vt:lpstr>
      <vt:lpstr>Access Specifiers</vt:lpstr>
      <vt:lpstr>Abstract and Virtual functions</vt:lpstr>
      <vt:lpstr>                           Virtual Functions</vt:lpstr>
      <vt:lpstr>PowerPoint Presentation</vt:lpstr>
      <vt:lpstr>Garbage Collection in OOP languages</vt:lpstr>
      <vt:lpstr>                     Structure vs Class in C++</vt:lpstr>
      <vt:lpstr>Benefits of OOP</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Sahil Kumar Singh</cp:lastModifiedBy>
  <cp:revision>562</cp:revision>
  <dcterms:created xsi:type="dcterms:W3CDTF">2022-06-07T18:59:58Z</dcterms:created>
  <dcterms:modified xsi:type="dcterms:W3CDTF">2022-06-10T12:32:53Z</dcterms:modified>
</cp:coreProperties>
</file>