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8" r:id="rId3"/>
    <p:sldId id="382" r:id="rId4"/>
    <p:sldId id="325" r:id="rId5"/>
    <p:sldId id="371" r:id="rId6"/>
    <p:sldId id="372" r:id="rId7"/>
    <p:sldId id="258" r:id="rId8"/>
    <p:sldId id="334" r:id="rId9"/>
    <p:sldId id="344" r:id="rId10"/>
    <p:sldId id="345" r:id="rId11"/>
    <p:sldId id="373" r:id="rId12"/>
    <p:sldId id="374" r:id="rId13"/>
    <p:sldId id="375" r:id="rId14"/>
    <p:sldId id="376" r:id="rId15"/>
    <p:sldId id="377" r:id="rId16"/>
    <p:sldId id="346" r:id="rId17"/>
    <p:sldId id="347" r:id="rId18"/>
    <p:sldId id="378" r:id="rId19"/>
    <p:sldId id="348" r:id="rId20"/>
    <p:sldId id="349" r:id="rId21"/>
    <p:sldId id="278" r:id="rId22"/>
    <p:sldId id="280" r:id="rId23"/>
    <p:sldId id="379" r:id="rId24"/>
    <p:sldId id="380" r:id="rId25"/>
    <p:sldId id="330" r:id="rId26"/>
    <p:sldId id="342" r:id="rId27"/>
    <p:sldId id="317" r:id="rId28"/>
    <p:sldId id="318" r:id="rId29"/>
    <p:sldId id="319" r:id="rId30"/>
    <p:sldId id="381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31BCD4-7D38-433C-9CAE-1B31DCD30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CF4B70-E85A-4C6D-A38D-C79381A7F0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D35E2-3104-4F9A-BC36-7FAB1476848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5DB80D-C56E-4477-80C9-4DEAEA93C9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A8C735-2089-475D-AB76-D4640DE8C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27CEB-59AE-4BAC-A88F-FF06F1EE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7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C0C3-D7A5-4F8F-9179-1A2B5E4D256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8A2A7-7403-4CE2-9AB2-C68E89A5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97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4F1E-F51E-4832-A76C-0A4D8C29BD7E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2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814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8899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78348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010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7586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841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D10F-CBFB-493F-A1BF-B49B45846B81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02E-C11C-4F6E-9F67-C43B26DEAE65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1F68-665F-4449-A7CC-F324952F7129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4A8-3348-4EEA-983A-B2546AE5F213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581-0F5A-4086-A819-85CB9E52EC6A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8C43-C125-4014-82B6-BBE8B43AE9B5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CB7-C4C0-4548-A191-16B6BA1646E4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1A3C-3010-4072-8535-FEA66EF35D71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8B-2C96-4C9F-8473-1E6D9742D0AE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DA7F-667D-4015-AA61-CB7E84F21D62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3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763097-F74A-4848-9EF7-B018BF62DC29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69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xmlns="" id="{85CB65D0-496F-4797-A015-C85839E35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xmlns="" id="{95D2C779-8883-4E5F-A170-0F464918C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4658D-4F8F-40C0-ADC3-7538C8A2B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Titanic Data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D96A694-258D-4418-A83C-B9BA72FD44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754658D-4F8F-40C0-ADC3-7538C8A2B424}"/>
              </a:ext>
            </a:extLst>
          </p:cNvPr>
          <p:cNvSpPr txBox="1">
            <a:spLocks/>
          </p:cNvSpPr>
          <p:nvPr/>
        </p:nvSpPr>
        <p:spPr>
          <a:xfrm>
            <a:off x="8613321" y="2886939"/>
            <a:ext cx="3020786" cy="29527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Link : - </a:t>
            </a:r>
            <a:r>
              <a:rPr lang="en-US" sz="2000" dirty="0">
                <a:solidFill>
                  <a:srgbClr val="FFFFFF"/>
                </a:solidFill>
              </a:rPr>
              <a:t>https://www.kaggle.com/c/titanic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4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 </a:t>
            </a:r>
            <a:r>
              <a:rPr lang="en-US" sz="1800" dirty="0" smtClean="0"/>
              <a:t>(Continuous Variable</a:t>
            </a:r>
            <a:r>
              <a:rPr lang="en-US" sz="1800" dirty="0"/>
              <a:t>)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12787"/>
            <a:ext cx="3543187" cy="1077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6" y="3086015"/>
            <a:ext cx="2778125" cy="2604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407" y="1111024"/>
            <a:ext cx="3631003" cy="30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6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92" y="2483813"/>
            <a:ext cx="6012316" cy="3556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015" y="175489"/>
            <a:ext cx="6102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**We want to fill in missing age data instead of just dropping the missing age data rows.**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**One way to do this by filling in the mean age of all the passengers(imputation).**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**However we can be smarter about this and check the average age by </a:t>
            </a:r>
            <a:r>
              <a:rPr lang="en-US" dirty="0" err="1">
                <a:solidFill>
                  <a:srgbClr val="FFFF00"/>
                </a:solidFill>
              </a:rPr>
              <a:t>PClass</a:t>
            </a:r>
            <a:r>
              <a:rPr lang="en-US" dirty="0">
                <a:solidFill>
                  <a:srgbClr val="FFFF00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416302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70" y="1866256"/>
            <a:ext cx="6965284" cy="23090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Find Values with respect to </a:t>
            </a:r>
            <a:r>
              <a:rPr lang="en-US" dirty="0" err="1" smtClean="0"/>
              <a:t>pClass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94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2" y="1220073"/>
            <a:ext cx="8725656" cy="49077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Feel Null with respect to </a:t>
            </a:r>
            <a:r>
              <a:rPr lang="en-US" dirty="0" err="1" smtClean="0"/>
              <a:t>pClass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77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1" y="882261"/>
            <a:ext cx="4097444" cy="1199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64" y="2888825"/>
            <a:ext cx="2816222" cy="268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77" y="1711297"/>
            <a:ext cx="4477725" cy="37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4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5" y="1343025"/>
            <a:ext cx="3352800" cy="3486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018842" y="5578475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62" y="1004887"/>
            <a:ext cx="6515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SibSp</a:t>
            </a:r>
            <a:r>
              <a:rPr lang="en-US" dirty="0" smtClean="0"/>
              <a:t> </a:t>
            </a:r>
            <a:r>
              <a:rPr lang="en-US" sz="1800" dirty="0" smtClean="0"/>
              <a:t>(Categorical Variable</a:t>
            </a:r>
            <a:r>
              <a:rPr lang="en-US" sz="1800" dirty="0"/>
              <a:t>)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86" y="1952871"/>
            <a:ext cx="5973536" cy="3625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21" y="1465133"/>
            <a:ext cx="2508165" cy="2204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589" y="3928958"/>
            <a:ext cx="2630393" cy="21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3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Parch </a:t>
            </a:r>
            <a:r>
              <a:rPr lang="en-US" sz="1800" dirty="0" smtClean="0"/>
              <a:t>(Categorical Variable</a:t>
            </a:r>
            <a:r>
              <a:rPr lang="en-US" sz="1800" dirty="0"/>
              <a:t>)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93" y="1932805"/>
            <a:ext cx="6255204" cy="3765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3" y="1452614"/>
            <a:ext cx="2745927" cy="2098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42" y="3815397"/>
            <a:ext cx="2524494" cy="22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Fare </a:t>
            </a:r>
            <a:r>
              <a:rPr lang="en-US" sz="1800" dirty="0" smtClean="0"/>
              <a:t>(Continuous Variable</a:t>
            </a:r>
            <a:r>
              <a:rPr lang="en-US" sz="1800" dirty="0"/>
              <a:t>)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4" y="1571323"/>
            <a:ext cx="3079965" cy="1000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87" y="3167657"/>
            <a:ext cx="2897332" cy="2470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443" y="1227829"/>
            <a:ext cx="3853214" cy="3080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015" y="4652385"/>
            <a:ext cx="4488569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1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196658" y="1890408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catplot</a:t>
            </a:r>
            <a:r>
              <a:rPr lang="en-US" sz="1050" dirty="0"/>
              <a:t> of Fare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07698" y="144962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Fare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smtClean="0"/>
              <a:t>Fare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2" y="1203245"/>
            <a:ext cx="2376817" cy="2040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93" y="2033086"/>
            <a:ext cx="2846347" cy="29595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54" y="3485126"/>
            <a:ext cx="3547071" cy="2266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915" y="2389231"/>
            <a:ext cx="2842985" cy="29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6F88A1-AEA0-4646-83D8-CB1CCDB6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04AAF8-3B08-48E5-BBC1-C098AF78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51BA36-7EF3-416D-BF9D-C493BCA2D683}"/>
              </a:ext>
            </a:extLst>
          </p:cNvPr>
          <p:cNvSpPr txBox="1"/>
          <p:nvPr/>
        </p:nvSpPr>
        <p:spPr>
          <a:xfrm>
            <a:off x="1446208" y="1666057"/>
            <a:ext cx="6474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learning through this project 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Grid Search is a very useful weapon.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Decision Tree And Random Forest Both are Very Good For That Data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Logistic Is Give High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9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Embarked </a:t>
            </a:r>
            <a:r>
              <a:rPr lang="en-US" sz="1800" dirty="0" smtClean="0"/>
              <a:t>(Categorical Variable</a:t>
            </a:r>
            <a:r>
              <a:rPr lang="en-US" sz="1800" dirty="0"/>
              <a:t>) </a:t>
            </a:r>
            <a:endParaRPr lang="en-IN" dirty="0"/>
          </a:p>
        </p:txBody>
      </p:sp>
      <p:sp>
        <p:nvSpPr>
          <p:cNvPr id="9" name="AutoShape 6" descr="data:image/png;base64,iVBORw0KGgoAAAANSUhEUgAAAtAAAAG1CAYAAADQhsPoAAAAOXRFWHRTb2Z0d2FyZQBNYXRwbG90bGliIHZlcnNpb24zLjMuNCwgaHR0cHM6Ly9tYXRwbG90bGliLm9yZy8QVMy6AAAACXBIWXMAAAsTAAALEwEAmpwYAAAkMUlEQVR4nO3de5jWdZ3/8dccnEFmIBdP6QoGqyTqEgpCrT9JOoi1uWZqCgaW2YFFESoPmUKZJoph5kasbifHA+Fq6rbldqXmgYx1KUxzSCNMQ1QQDGbM4eD9+6Nf84tNko/MeAM9HtfldXF/576/93tGvvDkM5+575pKpVIJAACwWWqrPQAAAGxLBDQAABQQ0AAAUEBAAwBAAQENAAAFBDQAABQQ0AAF3vjGN+aoo47K0UcfvdF/v/3tbzf7HPPnz8973vOeLpll5cqVr/rxt99+e8aNG7fFc3SXG2+8Mdddd121xwD4M/XVHgBgW/Otb30rffr0qfYY270FCxZk3333rfYYAH9GQAN0kfnz52fmzJnZY489smTJkuy444756Ec/mpaWlixZsiRHHHFEzj333CTJCy+8kEmTJuU3v/lNevfunQsuuCD9+/fPkiVLcsEFF6S9vT3Lly/Pfvvtly996UtpbGzMgQcemLe//e1ZtGhRLrvsss7nXb58eT70oQ9lzJgxOemkk7J48eJcdNFFef7557Nhw4aMGzcuxx13XJLkiiuuyH/8x39kp512yt577/2qPs8lS5Zk6tSpWblyZWprazNhwoS8+93vzmOPPZYLLrggzz//fGpqanLKKafkve99b+bPn5/Pf/7z+e53v9v5dfrj7SuvvDJLly7N8uXLs3Tp0uy+++6ZMWNGHnzwwdx5552ZN29eevTokZNOOmkL/+8AdB0BDVDo5JNPTm3t/98Bt9dee+UrX/lKkuShhx7KtGnTsv/+++fUU0/NVVddlWuuuSZtbW0ZOXJkPvzhDydJli1blssuuywHH3xwvv3tb+ess87KjTfemLlz5+a9731vjj766Kxbty7ve9/78qMf/SijR4/OunXrMmrUqFxxxRWdz/3MM8/kU5/6VD72sY/ln/7pn7J+/fpMmjQpl156aQ444ICsWbMmJ5xwQvbZZ5+sWLEiP/jBD3LLLbekR48emThx4qv6/D/xiU/kuOOOy0knnZRly5Zl3LhxGTlyZCZMmJCzzjorRxxxRJ555pkcf/zxmxXp//M//5Nbbrklzc3N+fjHP545c+Zk0qRJueOOO7LvvvuKZ2CrI6ABCv2lLRx77bVX9t9//yRJv3790qtXrzQ0NKRPnz5pamrK7373uyR/2L988MEHJ0mOOeaYfPazn82aNWty5plnZt68ebn66qvz+OOP59lnn80LL7zQef5hw4Zt9Hwf+chH8vrXvz5HHXVUkuTxxx/PE0880bnSnSQvvvhiHnnkkSxevDjvfOc709zcnCQ59thj09LSUvS5P//881m0aFGOP/74JMkee+yRH/7wh/nVr36Vjo6OHHHEEUmS3XffPUcccUTuvffejBgx4i+ec/jw4Z0z7b///p1fI4CtlYAG6EINDQ0b3a6vf/k/Zv90BTtJampqUl9fn0984hPZsGFD3vWud+Xwww/PsmXLUqlUOu/Xs2fPjR53wQUXZPbs2fnGN76RU045JRs2bEivXr1y6623dt5nxYoV6dWrVy699NKNzlVXV/eys11xxRW58847kyRve9vbcsYZZ/zZ51NTU9N57Ne//nU2bNiw0bEkqVQqWb9+fWpqajZ63nXr1m10vx49emz0dfjT+wJsjbwKB0AV/PKXv0xra2uS5Nvf/naGDh2aHXfcMffdd18mTpyYd7/73UmSBx98MBs2bNjkeYYMGZLp06fnq1/9ah599NH0798/PXr06AzoZcuW5T3veU8efvjhjBw5MrfffntWr16dl156aaPI/lNnnHFGbr311tx6660bxXOSNDc354ADDsgtt9zSef4xY8akd+/eqa+vzw9+8IMkf9ha8l//9V/5h3/4h/Tp0ydPPfVUnnvuuVQqlfznf/7nZn2N6urqsn79+s26L8BryQo0QKH/vQc6+cO+4D9dSX0lAwYMyL/8y7/kySefzM4775zp06cnSaZMmZKJEyemZ8+eaW5uziGHHJInnnjiFc/1z//8zznzzDNz4403ZtasWbnooovyb//2b1m/fn3OOOOMDB06NMkfwv3YY49N7969s99++2XVqlWFn33yxS9+MZ/73OfS0tKSmpqaXHTRRdljjz0ya9asXHjhhbnyyiuzYcOGTJw4MW9+85uTJCeeeGKOPfbY7Lrrrjn88MPz0EMPveLzjBw5svPr8rGPfax4ToDuUlPxvTIAANhstnAAAEABAQ0AAAUENAAAFBDQAABQYJt7FY6FCxemsbGx2mMAALCd6+joyJAhQ/7s+DYX0I2NjRk0aFC1xwAAYDv3x9fr/99s4QAAgAICGgAACghoAAAosM3tgWbrtnbt2nz605/Ok08+mebm5kydOjVveMMbkiRf+MIX0r9//4wZMyZJcvfdd+crX/lKkmT//ffPtGnTUlNTU63RAQA2ixVoutTcuXPTs2fPzJ07N+edd14+//nPZ+XKlTn11FNz5513dt6vra0tM2bMyOzZszN37tz87d/+bVatWlXFyQEANo8VaLrUr371q4wcOTJJMmDAgCxevDjt7e05/fTTc88993Te72c/+1kGDhyYSy65JE8++WSOP/749OnTp1pjAwBsNivQdKlBgwblrrvuSqVSycKFC/PMM89kzz33zJve9KaN7rdq1arMnz8/n/rUp3L11VfnW9/6VpYsWVKlqQEANp+Apksde+yxaW5uzvjx43PXXXflgAMOSF1d3Z/db6eddsrf//3fZ9ddd01TU1OGDRu2yddaBADYmghoutRDDz2UoUOHpqWlJe94xzvSt2/fl73fgQcemEcffTQrV67M+vXr8+CDD2afffZ5jacFAChnDzRdau+9984VV1yRr3/96+nVq1cuuuiil71fnz598slPfjKnnnpqkuTII4/MwIEDX8tRAQBelZpKpVKp9hAlWltbvZU3AADdblPdaQsHAAAUENAAAFBAQAMAQAEBDQAABQQ0AAAUEND/T8e6DdUeAbqE38sA0L28DvT/07hDXYaeeU21x4AttmDG+GqPAADbNSvQAABQQEADAEABAQ0AAAUENAAAFBDQAABQQEADAEABAQ0AAAUENAAAFBDQAABQQEADAEABAQ0AAAUENAAAFBDQAABQQEADAEABAQ0AAAUENAAAFBDQAABQQEADAEABAQ0AAAUENAAAFBDQAABQQEADAEABAQ0AAAUENAAAFBDQAABQQEADAEABAQ0AAAUENAAAFBDQAABQQEADAEABAQ0AAAUENAAAFBDQAABQQEADAEABAQ0AAAUENAAAFBDQAABQQEADAEABAQ0AAAUENAAAFBDQAABQQEADAECB+u446bp163LOOedk6dKlqa2tzec///nU19fnnHPOSU1NTfbdd99MmzYttbW1mTt3bubMmZP6+vpMmDAho0aN6o6RAACgS3RLQN99991Zv3595syZk3nz5uVLX/pS1q1bl8mTJ2fEiBGZOnVq7rjjjgwZMiQtLS256aab0tHRkbFjx+bQQw9NQ0NDd4wFAABbrFsCun///tmwYUNeeumltLW1pb6+PgsXLszw4cOTJCNHjsy8efNSW1ubgw46KA0NDWloaEi/fv2yaNGiDB48eJPn7ujoSGtra5fPPGjQoC4/J1RLd1wjAMAfdEtA9+zZM0uXLs273vWurFq1KrNnz84DDzyQmpqaJElTU1PWrFmTtra29OrVq/NxTU1NaWtr+4vnbmxsFLvwClwjALDlNrUg1S0B/c1vfjP/5//8n3zyk5/MsmXLcvLJJ2fdunWdH29vb0/v3r3T3Nyc9vb2jY7/aVADAMDWpltehaN3796dIfy6170u69evz/7775/58+cnSe65554MGzYsgwcPzoIFC9LR0ZE1a9Zk8eLFGThwYHeMBAAAXaJbVqA/+MEP5txzz83YsWOzbt26TJkyJQceeGDOP//8zJw5MwMGDMjo0aNTV1eXcePGZezYsalUKpkyZUoaGxu7YyQAAOgSNZVKpVLtIUq0trZ22/7OoWde0y3nhdfSghnjqz0CAGwXNtWd3kgFAAAKCGgAACggoAEAoICABgCAAgIaAAAKCGgAACggoAEAoICABgCAAgIaAAAKCGgAACggoAEAoICABgCAAgIaAAAKCGgAACggoAEAoICABgCAAgIaAAAKCGgAACggoAEAoICABgCAAgIaAAAKCGgAACggoAEAoICABgCAAgIaAAAKCGgAACggoAEAoICABgCAAgIaAAAKCGgAACggoAEAoICABgCAAgIaAAAKCGgAACggoAEAoICABgCAAgIaAAAKCGgAACggoAEAoICABgCAAgIaAAAKCGgAACggoAEAoICABgCAAgIaAAAKCGgAACggoAEAoICABgCAAgIaAAAKCGgAACggoAEAoICABgCAAgIaAAAKCGgAACggoAEAoICABgCAAgIaAAAKCGgAACggoAEAoICABgCAAgIaAAAKCGgAACggoAEAoICABgCAAgIaAAAKCGgAACggoAEAoICABgCAAgIaAAAKCGgAACggoAEAoEB9d534X//1X3PnnXdm3bp1GTNmTIYPH55zzjknNTU12XfffTNt2rTU1tZm7ty5mTNnTurr6zNhwoSMGjWqu0YCAIAt1i0r0PPnz8/Pfvaz3HDDDWlpacnTTz+diy++OJMnT87111+fSqWSO+64I8uXL09LS0vmzJmTr33ta5k5c2bWrl3bHSMBAECX6JYV6Pvuuy8DBw7MxIkT09bWlrPOOitz587N8OHDkyQjR47MvHnzUltbm4MOOigNDQ1paGhIv379smjRogwePHiT5+7o6Ehra2uXzzxo0KAuPydUS3dcIwDAH3RLQK9atSpPPfVUZs+end/+9reZMGFCKpVKampqkiRNTU1Zs2ZN2tra0qtXr87HNTU1pa2t7S+eu7GxUezCK3CNAMCW29SCVLcE9E477ZQBAwakoaEhAwYMSGNjY55++unOj7e3t6d3795pbm5Oe3v7Rsf/NKgBAGBr0y17oIcOHZp77703lUolzzzzTH7/+9/nLW95S+bPn58kueeeezJs2LAMHjw4CxYsSEdHR9asWZPFixdn4MCB3TESAAB0iW5ZgR41alQeeOCBHHfccalUKpk6dWr22muvnH/++Zk5c2YGDBiQ0aNHp66uLuPGjcvYsWNTqVQyZcqUNDY2dsdIAADQJWoqlUql2kOUaG1t7bb9nUPPvKZbzguvpQUzxld7BADYLmyqO72RCgAAFBDQAABQQEADAEABAQ0AAAUENAAAFBDQAABQQEADAEABAQ0AAAUENAAAFBDQAABQQEADAEABAQ0AAAUENAAAFBDQAABQQEADAEABAQ0AAAUENAAAFBDQAABQQEADAEABAQ0AAAUENAAAFBDQAABQQEADAEABAQ0AAAUENAAAFBDQAABQQEADAEABAQ0AAAUENAAAFBDQAABQQEADAEABAQ0AAAU2K6BvvPHGjW5fc8013TIMAABs7er/0ge/+93v5s4778z8+fPzk5/8JEmyYcOGPPbYYxk/fvxrMiAAAGxN/mJAH3bYYdl1113z/PPP54QTTkiS1NbWpm/fvq/JcAAAsLX5iwH9ute9LiNGjMiIESPy3HPPpaOjI8kfVqEBAOCv0V8M6D/63Oc+l7vvvju77bZbKpVKampqMmfOnO6eDQAAtjqbFdAPPvhgfvjDH6a21ot2AADw122zinjvvffu3L4BAAB/zTZrBXrZsmUZNWpU9t577ySxhQMAgL9amxXQX/ziF7t7DgAA2CZsVkB/5zvf+bNjp512WpcPAwAAW7vNCuhddtklSVKpVPLII4/kpZde6tahAABga7VZAX3iiSdudPvUU0/tlmEAAGBrt1kBvWTJks5fL1++PMuWLeu2gQAAYGu2WQE9derUzl83NjbmrLPO6raBAABga7ZZAd3S0pJVq1blySefzF577ZU+ffp091wAALBV2qw3Uvn+97+fE088MbNnz84JJ5yQW2+9tbvnAgCArdJmrUB/85vfzM0335ympqa0tbXl5JNPztFHH93dswEAwFZns1aga2pq0tTUlCRpbm5OY2Njtw4FAABbq81age7Xr1+mT5+eYcOGZcGCBenXr193zwUAAFulzVqBfv/735/Xve51+fGPf5ybb745J510UnfPBQAAW6XNCujp06fnne98Z6ZOnZp///d/z/Tp07t7LgAA2CptVkDX19dnn332SZL07ds3tbWb9TAAANjubNYe6D333DMzZ87MkCFD8vOf/zy77bZbd88FAABbpc1aSr744ovTp0+f3H333enTp08uvvji7p4LAAC2Spu1At3Y2JgPfvCD3TwKAABs/WxmBgCAAgIaAAAKCGgAACggoAEAoICABgCAAgIaAAAKCGgAACggoAEAoICABgCAAgIaAAAKCGgAACggoAEAoICABgCAAgIaAAAKdFtAP/fcc3nrW9+axYsX5ze/+U3GjBmTsWPHZtq0aXnppZeSJHPnzs373ve+vP/9789dd93VXaMAAECX6ZaAXrduXaZOnZoePXokSS6++OJMnjw5119/fSqVSu64444sX748LS0tmTNnTr72ta9l5syZWbt2bXeMAwAAXaZbAvqSSy7JiSeemN122y1J8otf/CLDhw9PkowcOTI//vGP8/Of/zwHHXRQGhoa0qtXr/Tr1y+LFi3qjnEAAKDL1Hf1CW+++eb06dMnhx12WK666qokSaVSSU1NTZKkqakpa9asSVtbW3r16tX5uKamprS1tb3i+Ts6OtLa2trVY2fQoEFdfk6olu64RgCAP+jygL7ppptSU1OT+++/P62trTn77LOzcuXKzo+3t7end+/eaW5uTnt7+0bH/zSoN6WxsVHswitwjQDAltvUglSXb+G47rrrcu2116alpSWDBg3KJZdckpEjR2b+/PlJknvuuSfDhg3L4MGDs2DBgnR0dGTNmjVZvHhxBg4c2NXjAABAl+ryFeiXc/bZZ+f888/PzJkzM2DAgIwePTp1dXUZN25cxo4dm0qlkilTpqSxsfG1GAcAAF61mkqlUqn2ECVaW1u77dvTQ8+8plvOC6+lBTPGV3sEANgubKo7vZEKAAAUENAAAFBAQAMAQAEBDQAABQQ0AAAUENAAAFBAQAMAQAEBDQAABQQ0AAAUENAAAFBAQAMAQAEBDQAABQQ0AAAUENAAAFBAQAMAQAEBDQAABQQ0AAAUENAAAFBAQAMAQAEBDQAABQQ0AAAUENAAAFBAQAMAQAEBDQAABQQ0AAAUENAAAFBAQAMAQAEBDQAABQQ0AAAUENAAAFBAQAMAQAEBDQAABeqrPQAAW27dunU599xzs3Tp0qxduzYTJkzId7/73axYsSJJsnTp0rzpTW/K5Zdfnrlz52bOnDmpr6/PhAkTMmrUqCpPD7BtEdAA24HbbrstO+20U2bMmJFVq1blmGOOyY9+9KMkye9+97uMHz8+n/70p7N8+fK0tLTkpptuSkdHR8aOHZtDDz00DQ0N1f0EALYhtnAAbAeOPPLInHHGGZ236+rqOn995ZVX5gMf+EB22223/PznP89BBx2UhoaG9OrVK/369cuiRYuqMTLANktAA2wHmpqa0tzcnLa2tkyaNCmTJ09Okjz33HO5//778773vS9J0tbWll69em30uLa2tmqMDLDNEtAA24lly5Zl/PjxOfroo3PUUUclSW6//fa85z3v6VyRbm5uTnt7e+dj2tvbNwpqAF6ZgAbYDqxYsSKnnHJKzjzzzBx33HGdx++///6MHDmy8/bgwYOzYMGCdHR0ZM2aNVm8eHEGDhxYjZEBtll+iBBgOzB79uysXr06s2bNyqxZs5IkV199dZYsWZK+fft23m/XXXfNuHHjMnbs2FQqlUyZMiWNjY3VGhtgm1RTqVQq1R6iRGtrawYNGtQt5x565jXdcl54LS2YMb7aIwDAdmFT3WkLBwAAFBDQAABQQEADAEABAQ0AAAUENAAAFBDQAABQQEADVVdZ31HtEWCL+X0Mfz28kQpQdTX1jXnigr+v9hiwRfpNfajaIwCvESvQAABQQEADAEABAQ0AAAUENAAAFBDQAABQQEADAEABAQ0AAAUENAAAFBDQAABQQEADAEABAQ0AAAUENAAAFBDQAABQQEADAEABAQ0AAAUENAAAFBDQAABQQEADAEABAQ0AAAUENAAAFBDQAABQQEADAEABAQ0AAAXqu/qE69aty7nnnpulS5dm7dq1mTBhQvbZZ5+cc845qampyb777ptp06altrY2c+fOzZw5c1JfX58JEyZk1KhRXT0OAAB0qS4P6Ntuuy077bRTZsyYkVWrVuWYY47Jfvvtl8mTJ2fEiBGZOnVq7rjjjgwZMiQtLS256aab0tHRkbFjx+bQQw9NQ0NDV48EAABdpssD+sgjj8zo0aM7b9fV1eUXv/hFhg8fniQZOXJk5s2bl9ra2hx00EFpaGhIQ0ND+vXrl0WLFmXw4MFdPRIAAHSZLg/opqamJElbW1smTZqUyZMn55JLLklNTU3nx9esWZO2trb06tVro8e1tbW94vk7OjrS2tra1WNn0KBBXX5OqJbuuEa6k+uP7cW2du0Br06XB3SSLFu2LBMnTszYsWNz1FFHZcaMGZ0fa29vT+/evdPc3Jz29vaNjv9pUG9KY2Ojv2zhFbhGoDpce7B92dQ/irv8VThWrFiRU045JWeeeWaOO+64JMn++++f+fPnJ0nuueeeDBs2LIMHD86CBQvS0dGRNWvWZPHixRk4cGBXjwMAAF2qy1egZ8+endWrV2fWrFmZNWtWkuQzn/lMLrzwwsycOTMDBgzI6NGjU1dXl3HjxmXs2LGpVCqZMmVKGhsbu3ocAADoUjWVSqVS7SFKtLa2dtu3yIaeeU23nBdeSwtmjK/2CK/KExf8fbVHgC3Sb+pD1R4B6GKb6k5vpAIAAAUENAAAFBDQAABQQEADAEABAQ0AAAUENAAAFBDQAABQQEADAEABAQ0AAAUENAAAFBDQAABQQEADAEABAQ0AsIUefPDBjBs3LknS2tqasWPHZty4cfnwhz+cFStWJEmuu+66HHvssTnuuONy1113VXNctlB9tQcAANiWXX311bntttuy4447JkkuuuiinH/++Rk0aFDmzJmTq6++Oh/72Mdy/fXX55ZbbklHR0f+8R//MYcffnhqamqqPD2vhhVoAIAt0K9fv1x55ZWdt2fOnJlBgwYlSTZs2JDGxsb06dMnt956a3bYYYesWLEivXv3Fs/bMAENALAFRo8enfr6//9N/d122y1J8tOf/jTXXnttPvjBDyZJ6uvrc+211+aEE07I6NGjqzEqXURAAwB0se9973uZNm1arrrqqvTp06fz+Ac+8IHce++9eeCBB/KTn/ykihOyJQQ0AEAXuvXWW3PttdempaUlffv2TZL8+te/zmmnnZZKpZIddtghDQ0Nqa2VYdsqP0QIANBFNmzYkIsuuih77LFHTj/99CTJIYcckkmTJmW//fbLCSeckJqamhx22GEZPnx4lafl1RLQAABbaK+99srcuXOTJP/93//9svc57bTTctppp72WY9FNfO8AAAAKCGgAACggoAEAoICABgCAAgIaAAAKCGgA+CvVsb6j2iPAFqvG72MvYwcAf6Ua6xtz6JWHVnsM2CLzTp/3mj+nFWgAACggoAEAoICABgCAAgIaAAAKCGgAACggoAEAoICABgCAAgIaAAAKCGgAACggoAEAoICABgCAAgIaAAAKCGgAACggoAEAoICABgCAAgIaAAAKCGgAACggoAEAoICABgCAAgIaAAAKCGgAACggoAEAoICABgCAAgIaAAAKCGgAACggoAEAoICABgCAAgIaAAAKCGgAACggoAEAoICABgCAAgIaAAAKCGgAACggoAEAoICABgCAAgIaAAAKCGgAACggoAEAoICABgCAAgIaAAAKCGgAACggoAEAoICABgCAAgIaAAAK1Fd7gJdeeimf/exn88tf/jINDQ258MILs/fee1d7LAAAeFlVX4H+4Q9/mLVr1+bb3/52PvnJT2b69OnVHgkAADap6gG9YMGCHHbYYUmSIUOG5OGHH67yRAAAsGlV38LR1taW5ubmztt1dXVZv3596utffrSOjo60trZ2yyzXnnJIt5wXXkvddX10u+PnVnsC2CLb6rX3b+/4t2qPAFukO6+9jo6Olz1e9YBubm5Oe3t75+2XXnppk/Gc/GGVGgAAqqXqWzgOPvjg3HPPPUmShQsXZuDAgVWeCAAANq2mUqlUqjnAH1+F49FHH02lUskXvvCF/N3f/V01RwIAgE2qekADAMC2pOpbOAAAYFsioAEAoICABgCAAlV/GTv+Olx11VX58Y9/nNra2tTU1GTKlCk58MADqz0WbPcee+yxzJgxI7///e/zwgsv5K1vfWtOP/301NTUVHs02K49/PDDmTlzZn7/+9+nUqlkxIgRmThxYhoaGqo9Gl3ADxHS7X71q1/lvPPOyw033JCampq0trbm7LPPzm233Vbt0WC7tnr16px00km58sor84Y3vCEbNmzIGWeckUMPPTRjxoyp9niw3Xr66afzoQ99KLNmzUr//v1TqVTyla98Jc8991ymTZtW7fHoAgKabrdy5cq8973vzemnn56RI0dm9913z9q1a/0rHLrZd77znfziF7/Ieeed13msvb09O+ywg+sPutHs2bPT0NCQU045pfNYpVLJ29/+9nzve99Ljx49qjgdXcEeaLpdnz598tWvfjU//elPc8IJJ+TII4/MXXfdVe2xYLv37LPPpm/fvhsda2pqEs/QzZ566qk/u/Zqamqyyy67ZPny5VWaiq5kDzTd7je/+U2am5tz8cUXJ0keeuihfPSjH82IESOy0047VXc42I7tueeeeeSRRzY69uSTT+bpp5/OIYccUqWpYPu355575sknn9zo2EsvvZSnnnoqO++8c5WmoitZgabb/fKXv8xnP/vZdHR0JEn69++fXr16pa6ursqTwfZt1KhRuffee/PEE08kSdatW5fp06fn0UcfrfJksH07+uijc+ONN+bxxx/P6tWrc8opp+Qzn/lMRo0alZ49e1Z7PLqAPdC8Jr761a/m+9//fnr27JlKpZKPfOQjecc73lHtsWC79/DDD+fSSy9NpVJJe3t7Ro0aldNOO82rcEA3e/jhh3P55Zenvb09L774YnbZZZfssssuOeecc3z3dTsgoAEAXgOLFi1K375909TUVO1R2EICGgAACtgDDQAABQQ0AAAUENAAAFBAQAMAQAEBDbAVmT9/ft7ylrdk3Lhxnf9NmjTpFR93880357LLLntVz/m2t72t83XaN1dHR0fe9ra3varnA9jWeSdCgK3Mm9/85lx++eXVHgOATRDQANuAcePG5Y1vfGMee+yx9OzZM8OGDct9992X1atX5+tf/3qSZOHChTn55JPT1taW008/PYcffnhuv/32XHfddZ3nueKKK/LYY4/lsssuyw477JD3v//9nR+74YYbMm/evMycOTMLFy7M5Zdfnrq6uvTt2zcXXHBB1q5dm0996lNZvXp1+vXr95p/DQC2FgIaYCvzk5/8JOPGjeu8/da3vjVJMnjw4Jx33nn58Ic/nB49euQb3/hGzj777DzwwANJkh133DFXXXVVVq5cmeOPPz4jR47M448/nquuuio77rhjpk6dmvvuuy+77757Ojo6cuONNyZJvvzlL6elpSWtra254oorUltbm/PPPz/XX399dt5553zpS1/Kd77znaxduzYDBw7MlClT8uCDD2b+/Pmv/RcHYCsgoAG2Mi+3hePuu+/OAQcckCTp3bt39tlnn85f/3H/8tChQ1NTU5Odd945vXr1yvPPP5+dd945Z599dpqamvLrX/86Q4YMSZL0799/o/Pff//9qaurS11dXZ577rk8++yzmTx5cpLkxRdfzKGHHppVq1blsMMOS5K86U1vSn29v0KAv05+iBBgO/HQQw8lSZYvX54XXnghO+ywQ7785S/n8ssvz4UXXpjGxsb88c1na2s3/uN/1qxZ6d27d2644Yb8zd/8TV7/+tdn1qxZaWlpycc//vGMGDEiAwYMyMKFC5MkjzzySNavX/+afn4AWwvLBwBbmf+9hSP5wyrwK3nxxRczfvz4vPDCC7ngggvS3Nycgw8+OMccc0x69uyZ3r1759lnn81ee+31so8/77zzcvzxx+ctb3lLPvOZz+SjH/1oKpVKmpqacumll+aQQw7Jpz/96YwZMyYDBgzIDjvs0CWfL8C2pqbyx+UIAADgFdnCAQAABQQ0AAAUENAAAFBAQAMAQAEBDQAABQQ0AAAUENAAAFDg/wKsZxCC/HZzm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55" y="2282471"/>
            <a:ext cx="5540829" cy="336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87753"/>
            <a:ext cx="2370025" cy="6248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43" y="2764754"/>
            <a:ext cx="2408129" cy="11049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56" y="4306545"/>
            <a:ext cx="5913632" cy="10135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387" y="941586"/>
            <a:ext cx="259102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5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0544"/>
            <a:ext cx="8534400" cy="1507067"/>
          </a:xfrm>
        </p:spPr>
        <p:txBody>
          <a:bodyPr/>
          <a:lstStyle/>
          <a:p>
            <a:r>
              <a:rPr lang="en-US" dirty="0"/>
              <a:t>Heatmap</a:t>
            </a:r>
            <a:r>
              <a:rPr lang="en-US" sz="1800" dirty="0"/>
              <a:t>(Correlation)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31" y="1455737"/>
            <a:ext cx="7077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32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3" y="-50407"/>
            <a:ext cx="8534400" cy="1507067"/>
          </a:xfrm>
        </p:spPr>
        <p:txBody>
          <a:bodyPr/>
          <a:lstStyle/>
          <a:p>
            <a:r>
              <a:rPr lang="en-US" dirty="0"/>
              <a:t>Model (Logistic </a:t>
            </a:r>
            <a:r>
              <a:rPr lang="en-US" dirty="0" smtClean="0"/>
              <a:t>Regression)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56" y="1132967"/>
            <a:ext cx="3541756" cy="3488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36" y="1140446"/>
            <a:ext cx="5024057" cy="1332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88" y="2691850"/>
            <a:ext cx="435901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7" y="557198"/>
            <a:ext cx="4602879" cy="3490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70" y="494695"/>
            <a:ext cx="3299746" cy="1394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09" y="2967341"/>
            <a:ext cx="4229467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2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4" y="764032"/>
            <a:ext cx="4602879" cy="3337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83" y="1490074"/>
            <a:ext cx="5491162" cy="3309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968604-8539-4496-8954-3E250490829B}"/>
              </a:ext>
            </a:extLst>
          </p:cNvPr>
          <p:cNvSpPr txBox="1"/>
          <p:nvPr/>
        </p:nvSpPr>
        <p:spPr>
          <a:xfrm>
            <a:off x="820082" y="5589476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0.878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4667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4" y="4920"/>
            <a:ext cx="8534400" cy="1507067"/>
          </a:xfrm>
        </p:spPr>
        <p:txBody>
          <a:bodyPr/>
          <a:lstStyle/>
          <a:p>
            <a:r>
              <a:rPr lang="en-US" dirty="0"/>
              <a:t>Model (Decision Tree)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E8AB050-31BB-4841-BDF7-710C76CDFFDC}"/>
              </a:ext>
            </a:extLst>
          </p:cNvPr>
          <p:cNvSpPr txBox="1"/>
          <p:nvPr/>
        </p:nvSpPr>
        <p:spPr>
          <a:xfrm>
            <a:off x="4241516" y="5526614"/>
            <a:ext cx="2405140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CCP_alpha</a:t>
            </a:r>
            <a:r>
              <a:rPr lang="en-US" dirty="0"/>
              <a:t> = </a:t>
            </a:r>
            <a:r>
              <a:rPr lang="en-US" dirty="0" smtClean="0"/>
              <a:t>0.01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21" y="430298"/>
            <a:ext cx="4319587" cy="249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173182"/>
            <a:ext cx="3863675" cy="3497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130" y="3194669"/>
            <a:ext cx="4967777" cy="2457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4934198"/>
            <a:ext cx="3554830" cy="11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0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0" y="73882"/>
            <a:ext cx="8534400" cy="1507067"/>
          </a:xfrm>
        </p:spPr>
        <p:txBody>
          <a:bodyPr/>
          <a:lstStyle/>
          <a:p>
            <a:r>
              <a:rPr lang="en-US" dirty="0"/>
              <a:t>Model (Decision Tree)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573146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0.86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AC55020-7FAD-46DA-BB1C-1F952B182B3D}"/>
              </a:ext>
            </a:extLst>
          </p:cNvPr>
          <p:cNvSpPr txBox="1"/>
          <p:nvPr/>
        </p:nvSpPr>
        <p:spPr>
          <a:xfrm>
            <a:off x="5369934" y="1318085"/>
            <a:ext cx="226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CCP_alpha</a:t>
            </a:r>
            <a:r>
              <a:rPr lang="en-US" dirty="0"/>
              <a:t> = </a:t>
            </a:r>
            <a:r>
              <a:rPr lang="en-US" dirty="0" smtClean="0"/>
              <a:t>0.01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3" y="1781729"/>
            <a:ext cx="5834297" cy="2483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84" y="2837398"/>
            <a:ext cx="4714875" cy="2854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233306"/>
            <a:ext cx="3731413" cy="24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5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77" y="149756"/>
            <a:ext cx="8534400" cy="1507067"/>
          </a:xfrm>
        </p:spPr>
        <p:txBody>
          <a:bodyPr/>
          <a:lstStyle/>
          <a:p>
            <a:r>
              <a:rPr lang="en-US" dirty="0"/>
              <a:t>Model (random forest)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173097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0.877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D3CF3F-088C-4B71-8F55-1FB8779C1E8D}"/>
              </a:ext>
            </a:extLst>
          </p:cNvPr>
          <p:cNvSpPr txBox="1"/>
          <p:nvPr/>
        </p:nvSpPr>
        <p:spPr>
          <a:xfrm>
            <a:off x="6770759" y="903290"/>
            <a:ext cx="2405140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CCP_alpha</a:t>
            </a:r>
            <a:r>
              <a:rPr lang="en-US" dirty="0"/>
              <a:t> = 0.011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7" y="2039277"/>
            <a:ext cx="6729043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2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2" y="81542"/>
            <a:ext cx="8534400" cy="1507067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(Ada Boosting</a:t>
            </a:r>
            <a:r>
              <a:rPr lang="en-US" dirty="0"/>
              <a:t>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344547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0.866</a:t>
            </a:r>
            <a:endParaRPr lang="en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39" y="2180186"/>
            <a:ext cx="4907705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6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589476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0.866</a:t>
            </a:r>
            <a:endParaRPr lang="en-IN" sz="1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 txBox="1">
            <a:spLocks/>
          </p:cNvSpPr>
          <p:nvPr/>
        </p:nvSpPr>
        <p:spPr>
          <a:xfrm>
            <a:off x="759278" y="10603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Model (XG Boosting)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4" y="1382290"/>
            <a:ext cx="8714870" cy="41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4212" y="669471"/>
            <a:ext cx="84597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fontAlgn="base"/>
            <a:endParaRPr lang="en-US" dirty="0" smtClean="0">
              <a:latin typeface="Inter"/>
            </a:endParaRPr>
          </a:p>
          <a:p>
            <a:pPr fontAlgn="base"/>
            <a:endParaRPr lang="en-US" dirty="0">
              <a:latin typeface="Inter"/>
            </a:endParaRPr>
          </a:p>
          <a:p>
            <a:pPr fontAlgn="base"/>
            <a:r>
              <a:rPr lang="en-US" dirty="0" smtClean="0">
                <a:latin typeface="Inter"/>
              </a:rPr>
              <a:t>To </a:t>
            </a:r>
            <a:r>
              <a:rPr lang="en-US" dirty="0">
                <a:latin typeface="Inter"/>
              </a:rPr>
              <a:t>predict if a passenger survived the sinking of the Titanic or not.</a:t>
            </a:r>
            <a:br>
              <a:rPr lang="en-US" dirty="0">
                <a:latin typeface="Inter"/>
              </a:rPr>
            </a:br>
            <a:r>
              <a:rPr lang="en-US" dirty="0">
                <a:latin typeface="Inter"/>
              </a:rPr>
              <a:t>For each in the test set, </a:t>
            </a:r>
            <a:r>
              <a:rPr lang="en-US" dirty="0" smtClean="0">
                <a:latin typeface="Inter"/>
              </a:rPr>
              <a:t>we </a:t>
            </a:r>
            <a:r>
              <a:rPr lang="en-US" dirty="0">
                <a:latin typeface="Inter"/>
              </a:rPr>
              <a:t>must predict a 0 or 1 value for the variable</a:t>
            </a:r>
            <a:r>
              <a:rPr lang="en-US" dirty="0" smtClean="0">
                <a:latin typeface="Inter"/>
              </a:rPr>
              <a:t>.</a:t>
            </a:r>
          </a:p>
          <a:p>
            <a:pPr fontAlgn="base"/>
            <a:endParaRPr lang="en-US" dirty="0">
              <a:latin typeface="Inter"/>
            </a:endParaRPr>
          </a:p>
          <a:p>
            <a:pPr fontAlgn="base"/>
            <a:endParaRPr lang="en-US" dirty="0" smtClean="0">
              <a:latin typeface="Inter"/>
            </a:endParaRPr>
          </a:p>
          <a:p>
            <a:pPr fontAlgn="base"/>
            <a:endParaRPr lang="en-US" dirty="0">
              <a:latin typeface="Inter"/>
            </a:endParaRPr>
          </a:p>
          <a:p>
            <a:pPr fontAlgn="base"/>
            <a:endParaRPr lang="en-US" dirty="0">
              <a:latin typeface="Inter"/>
            </a:endParaRPr>
          </a:p>
          <a:p>
            <a:pPr fontAlgn="base"/>
            <a:r>
              <a:rPr lang="en-US" sz="44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pPr fontAlgn="base"/>
            <a:endParaRPr lang="en-US" dirty="0">
              <a:solidFill>
                <a:srgbClr val="000000"/>
              </a:solidFill>
              <a:latin typeface="Inter"/>
            </a:endParaRPr>
          </a:p>
          <a:p>
            <a:pPr fontAlgn="base"/>
            <a:endParaRPr lang="en-US" dirty="0">
              <a:solidFill>
                <a:srgbClr val="000000"/>
              </a:solidFill>
              <a:latin typeface="Inter"/>
            </a:endParaRPr>
          </a:p>
          <a:p>
            <a:pPr fontAlgn="base"/>
            <a:r>
              <a:rPr lang="en-US" dirty="0" smtClean="0">
                <a:latin typeface="Inter"/>
              </a:rPr>
              <a:t>My </a:t>
            </a:r>
            <a:r>
              <a:rPr lang="en-US" dirty="0">
                <a:latin typeface="Inter"/>
              </a:rPr>
              <a:t>score is the percentage of passengers you correctly predict. This is known </a:t>
            </a:r>
            <a:r>
              <a:rPr lang="en-US" dirty="0" smtClean="0">
                <a:latin typeface="Inter"/>
              </a:rPr>
              <a:t>as accuracy</a:t>
            </a: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7130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7B95B7-44B6-468D-B653-A3D40C8CA6F9}"/>
              </a:ext>
            </a:extLst>
          </p:cNvPr>
          <p:cNvSpPr>
            <a:spLocks noGrp="1"/>
          </p:cNvSpPr>
          <p:nvPr/>
        </p:nvSpPr>
        <p:spPr>
          <a:xfrm>
            <a:off x="555171" y="35680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Accuracy of all the Models</a:t>
            </a:r>
            <a:endParaRPr lang="en-IN" dirty="0"/>
          </a:p>
        </p:txBody>
      </p:sp>
      <p:sp>
        <p:nvSpPr>
          <p:cNvPr id="6" name="AutoShape 2" descr="data:image/png;base64,iVBORw0KGgoAAAANSUhEUgAABCoAAAM2CAYAAAAw5mKkAAAAOXRFWHRTb2Z0d2FyZQBNYXRwbG90bGliIHZlcnNpb24zLjMuNCwgaHR0cHM6Ly9tYXRwbG90bGliLm9yZy8QVMy6AAAACXBIWXMAAAsTAAALEwEAmpwYAACIr0lEQVR4nOzdd3yNd//H8ffJTuwapVpqJWpvdYtNlJppqlqzAymxqqpKUbNUrXJr6aCoEVuD2jVKjRotiVIxW1sSssf5/eHO+TnNEJq4rsrr+Xj0Ued7fc91PjnJJa73+Q6L1Wq1CgAAAAAAwAQcjC4AAAAAAAAgGUEFAAAAAAAwDYIKAAAAAABgGgQVAAAAAADANAgqAAAAAACAaRBUAAAAAAAA0yCoAACk6a233pKXl5d69uxpdCnZzpw5c9SwYUNVqFBB9erVU1RU1AM9Pzg4WF5eXnr//fdtbZ999pm8vLy0ZcsWW1tUVJSGDh2q2rVrq1KlSurVq1emvL4RYmNj9fXXXz/Qc6KiorR06VJ17txZ3t7eqlChgho1aqT3339fp06dStG/S5cu8vLyUkRERGaV/Y94eXmpbdu2dm0//vijWrdurYoVK6p27drat2+fGjdurBo1ajzSury8vFS1alXFxsam2e/mzZsqV65cip/VzFKjRg01btz4oZ77888/y8vLS+PGjcvkqgAA9+NkdAEAAHO6du2afvrpJ7m7u2v37t26fPmyChcubHRZ2cKuXbv06aefqlChQuratatcXV3l4eHxj89bq1YtBQQEqESJEra22bNna+XKlapQoYL+85//qESJEln2+lmtc+fOCg0N1RtvvJGh/qdPn1ZAQIBCQ0NVunRpNWzYULly5dLp06e1evVqff/995o2bZqaNm2axZU/vICAABUoUMD2ODw8XP3791diYqJ8fX2VI0cOlSpVSl27dlVcXNwjry8qKkq7d+9WkyZNUj2+efNmJSYmPuKqAABmR1ABAEjVunXrlJiYqLfeekufffaZVqxYoT59+hhdVrZw4sQJSVK/fv308ssvZ9p5a9eurdq1a6f6WlOmTFHx4sUlSV988UWWvH5Wu3HjRob73rx5U927d9fNmzc1ZswYvfzyy7JYLLbjR44c0RtvvKEBAwYoMDBQzz33XFaU/I/17dvX7vGZM2cUHR2t1q1b66OPPrK1d+/e/RFXJuXPn183b97U5s2b0wwqfvjhB3l4ePwrRuwAAB4dpn4AAFK1evVq5cmTR2+99ZZy5cqlFStWyGq1Gl1WtpD8yXe+fPkMea1H+fpGmThxoq5du6Z+/fqpQ4cOdiGFJFWpUkVDhgxRfHy85syZY1CVD85M37uCBQuqcuXK2r59uxISElIcDwsL088///zQUzMAAI8vggoAQAohISE6efKk6tSpIzc3NzVt2lSXLl3STz/9lGr/FStW6OWXX1bVqlVVt25d9e7dWyEhIQ/cb+XKlfLy8tK8efNSPPfvawMkzx//7rvv9M4776hSpUry9vbWoUOHJEmXLl3SyJEj1bRpU1WsWFFVq1aVr6+vFi9enOLciYmJ+uabb9SmTRtVqVJFDRo00ODBg3XhwgVJ0sGDB+Xl5aV333031a+/adOmatiwoZKSktJ9X48dO6bevXurdu3aqlixolq2bKnPP//cbki+l5eXZs6cKUnq06ePvLy8tHLlynTPGxISorffflu1atVSzZo1NXToUIWFhaXod+8aFcnv3/79+yVJNWvWtK0rkN7r7927V6+//rqqV6+uKlWq6JVXXtHGjRvtXufixYvy8vLS9OnTNXbsWFWpUkW1a9fWhg0bJElWq1WLFy9W+/btValSJdWsWVP+/v620R3JkmtcuXKlli9fblt3oX79+po4caKio6PtXu/SpUu6ffv2fdc7uHPnjjZu3KgcOXKoa9euafZr166d+vfvr06dOqXz7kvx8fGaP3++OnTooOrVq9vWuRgxYoRu3rxp1/fcuXPq37+/GjVqpAoVKqhx48YaNWqUrl279lD97l2jokuXLrav59tvv7V7H1JboyKj34fk63LDhg168803VbFiRTVq1Mh2faTHx8dHYWFhOnDgQIpjW7ZsUUJCgpo3b57qc2/fvq1JkyapadOmtqlJgwYNUmhoaIq+N2/e1EcffaR69eqpcuXK6t69u06ePJlmXRs2bFDHjh1VtWpVVatWTd26ddO+ffvu+/UkJCRo5syZat26tSpXrqxatWrpzTff1N69e+/7XABAxjH1AwCQwurVqyVJLVu2tP1/1apVCgwMVN26de36jhgxQkuXLlXRokXVtm1bxcfH6/vvv9fevXu1ePFilS1b9oH6PahZs2bJw8NDnTt31unTp1WuXDldvHhRfn5+io6OVrNmzVSkSBFduXJFP/zwg0aNGqXExER17txZ0t2btV69emnXrl0qXbq0/Pz8dOvWLa1fv1779u3T8uXLVb16dT3zzDPaunWroqOj5e7ubnv9X375RRcuXFDPnj3l4JB2/r9lyxb1799fDg4Oatq0qQoUKKB9+/Zp6tSp2rVrl7755hu5uLgoICBA+/fv1/79+9WyZUuVLFky3WkHwcHB6tSpk+Li4tS8eXPlzp1bW7du1a5du9J934oWLaqAgACtWrVKly5dUo8ePeTq6qqIiAiFhISk+vqBgYH68MMP9cQTT6hly5by8PDQ1q1b1b9/fw0cOFD+/v52r7Fs2TJJ0quvvqozZ86oSpUqkqQhQ4ZozZo1KlOmjDp27Kjo6GjbjeMXX3yhOnXq2J1n4cKF+v333+Xj46N69epp8+bN+vrrrxUREaFx48Ypd+7cCggI0Pz58xUbG6uePXum+57t379fMTExqlevXrprb7i6uqp3797pvo+SNGjQIP3www+qXr26OnTooLi4OO3evVtLly7V8ePHtWLFCkn/P93k1q1bat68uQoVKqSTJ09q8eLF+vnnn7V27Vo5OztnuN/ftW/fXkWLFtWqVatUuXJl1atXL9334UG/D2PHjlWhQoXUpUsXXbx4Uc8888x93xsfHx9NmjRJmzZtSnG+H374QeXLl0/1PLdu3dKrr76q0NBQValSRU2aNNGFCxe0fv167dixQ19//bUqV64sSYqMjFTnzp31xx9/qE6dOvL09NT+/fvVpUsXxcTEKHfu3Hbnnj59uv773/+qaNGiat++vSwWizZu3KjXX39dH3/8cYrFSe81ZswYLVmyRLVq1VL9+vV1+/ZtrV+/Xm+++aa++eabFFOrAAAPyQoAwD0SEhKsdevWtVatWtUaExNja6tTp461fPny1hs3btj6/vTTT1ZPT0/ra6+9Zr19+7at/dChQ1YvLy9rr169HqjfihUrrJ6entZvvvkmRV2dO3e2enp6WsPDw61Wq9W6b98+q6enp7Vy5crWq1ev2vX98MMPrZ6entY9e/bYtR89etTq6elpfeWVV2xtgYGBVk9PT2u/fv2ssbGxtvZ169ZZPT09rWPGjLFarVbr9OnTrZ6entagoCC7c44aNcrq6elpPXXqVJrv6e3bt601a9a0VqtWzfrbb7/Z2uPj462DBg2yenp6WmfOnGlrnzFjhtXT09O6efPmNM+ZrFOnTtbnnnvO+tNPP9nabty4YW3ZsqXV09PTOmTIkHTP+/f3Na1+f/31l7VChQrWFi1aWG/evGlrj46Otr7yyivWsmXLWk+ePGm1Wq3WCxcuWD09Pa1eXl7W4OBgu3rXr19v9fT0tL7zzjvW+Ph4W/v58+ettWrVstarV8/2fUj+Hj/33HPWX375xdY3IiLC+vzzz1srVqxojYyMtLU3atTIWr169fu+Z4sWLbL73j6Iv79fhw8ftnp6eloHDRpk1y8+Pt7aqlUrq6enp/XMmTNWq9VqXbBggdXT09O6fPlyu74fffSR1dPT07p9+/YH6me1Wq2enp7WNm3a2B4nv2djx461e+7f35sH+T4kX5f169e3RkVFZeh9ureudu3aWb29va1JSUm24xEREdby5ctbv/jiC+uJEydS/KwOHTrU6unpaZ06dardeXfs2GH18vKy+vj4WBMSEqxW6/9fm5999pmtX3x8vPWdd96xenp6Whs1amRrP3r0qNXLy8vauXNnu6/l5s2b1mbNmlkrV65s+zvu7+/l7du3rWXLlrV26tTJrqZjx45ZPT09rX379s3QewMAuD+mfgAA7OzZs0fXrl1Ts2bN5OrqKklydHTUCy+8oPj4eK1du9bWNygoSNLdT5Rz5sxpa69WrZreeecdNWrU6IH6PYzq1aurYMGCdm1t2rTRuHHj9J///MeuvVKlSnJzc7NbdDG5tg8++EAuLi629hdffFH+/v6qVq2apLvTAKS7i4wmi4+P14YNG1S+fHmVLl06zRq3bNmi8PBwde3aVeXLl7e1Ozk56YMPPpCbm5vtU/cHceXKFR04cED16tWz+7T6iSeeyPSFT9euXau4uDj169fPbv0DNzc39evXT0lJSVq1apXdc4oXL55ipMzy5cslScOGDZOT0/8P7HzmmWfUsWNHXblyJcUUo5o1a6pq1aq2x7ly5bJte/nXX3898Ndy+/ZtSVKOHDke+Ll/V7hwYX388cfq37+/XbuTk5OqV68u6f8X+UyeGnT06FG7nS4GDhyo3bt3q2HDhg/U7594mO9DgwYN7EYTZZSPj4+uXr2qo0eP2tq2bt2q+Pj4VKd9xMXFKSgoSEWLFlW/fv1S1ODj46OzZ8/q4MGDku5ew7lz57ZtrSvdff+HDBmSYu2R5cuXy2q16r333rP7WvLly6cePXrYRpWkJikpSVarVX/++afdz13FihW1ZcsWffrppw/wrgAA0sPUDwCAnTVr1ki6e6N+r9atW2vRokUKDAy07SAQEhIiR0dHVaxYMcV5evbsaftzRvs9jKJFi6Zoq1GjhmrUqKGwsDAFBwfr/PnzCg0N1ZEjRxQbG2t38xcSEqKnnnpKTz75pN05LBaLBg4caHtcrFgxVatWTbt27VJ4eLjy5Mmj3bt369atWymmPPxd8jocNWvWTHHsiSeeUIkSJRQcHKzbt28rV65cGf7ak89boUKFFMfuvbHPDL/99puku2tUnDp1yu5Y8o4Nf1+X5Omnn05xnuPHj8vV1VWLFi1KcSx57YHg4GC7m/Fnn302Rd/k9yk+Pj7jX8T/5M2bV5Js6538E4ULF1b79u2VkJCg48ePKzQ0VOfPn1dwcLDtRj85eGjevLlmzZqlpUuXatOmTfL29lb9+vXVoEEDu7Ato/3+iYf5PqR2rWWEj4+Ppk2bpk2bNtmm/2zcuFHlypVT8eLFFRwcnOL1Y2JiVK1atVSnU1WvXl0//PCDQkJCVLlyZZ09e1a1atVKMR2mUKFCevrpp+3Wjjl+/LgkadOmTdqxY4dd/8uXL9u+7tTkzp1bLVu2VFBQkJo1a6aqVauqfv36atSoUbpBJQDgwRFUAABs7ty5oy1btkiSevTokWqf06dP6/Dhw6pataoiIiLk6uqa6nz5e2W038NIHvVxr/DwcE2YMEHff/+94uPjZbFYVLRoUT3//PMpFgqMiIhQgQIFMvRa7dq10y+//KJNmzbp5Zdf1tq1a+Xk5KRWrVql+7w7d+5Ikt1oknsVKlRIwcHBio6OfqCgIvlGO7WRAXny5MnweTIieRTCkiVL0uwTHh5u9zi1783t27dtCxJm9Dz3jnRJlvxJufUhdqJJXhPh/Pnz9+177tw5FS1a1G7Uwd8tWbJEs2bN0tWrVyXdvaGtXLmySpUqpaNHj9pqfPLJJ7V8+XLNnj1bW7du1bp167Ru3To5OzvL19dXw4YNk6ura4b7/RMP83142NcsVaqUSpcurS1btui9997TnTt3tGfPnjRH/SRfL2ldC4UKFZIkxcTE2GpMa3RMnjx5dOvWLdvj5J/j9HZy+fvXfa+JEyeqQoUKWrlypW0tmcmTJ6tChQoaO3asabexBYB/G4IKAIDNxo0bFRMTo4oVK6pcuXIpjoeGhmr//v0KDAxU1apV5eHhodjYWCUkJKS4kbt30cmM9vv7MO2/98uowYMH68cff1THjh3Vtm1beXp62kKCe6duJNcWGRmZ6nmioqLsFlts2bKlxo0bpw0bNqhNmzbavn276tate9+gI/kmKvlG9u+SA4fkT/ozKnmRwOSbr7/XnpmS34ctW7ZkaBHF9M6TI0eOFJ9mP0o1atSQh4eHDh06pJiYGLm5uaXaLy4uTi+//LISExO1bdu2VMOfDRs2aOTIkfLy8tLIkSNVvnx5FSlSRJI0cuRIu+kO0t2QZPz48UpMTNRvv/2mXbt2aeXKlVq6dKly5cqlwYMHP1C/h/Wovw8+Pj7673//q5MnT+rUqVOKi4vTCy+8kGrfB7lekr8nqV0DUsrrwMPDQ46Ojjp69OhDBafOzs5644039MYbb+jPP//Unj17tHHjRu3evVu9evXS1q1bsySQBYDshjUqAAA2ydM+3n//fY0ePTrFfxMnTpSDg4M2bNigO3fuyNPTU4mJiSlGKUhS7969VaNGDUVHR2e4X/I/8P8eHFit1gxthSjdvYn58ccfVaFCBX300UeqVq2aLaS4ePGiYmNj7T6F9/T01J9//pli20fp7giKe+fQ58qVS40bN9b+/fu1ZcsWRUdHp7tDQLLkT1mTt0691507dxQcHKzixYunOnIgPeXKlZPFYtEvv/yS4ljyVI3M4uXlJUn69ddfUxw7e/asJk6cqG3btmXoPJcvX071/d6+fbumTp2a6ta2mcnFxUUtW7ZUdHS0vvnmmzT7rV69WuHh4SpfvnyaI1S+//57SdKnn36qpk2b2kIKSTpz5oyk/x/1sXXrVo0aNUp37tyRo6OjKleurICAANv0i+Sfj4z2+yce9fch+TravHmzNm3apLJly6Y6pUeSSpYsKVdXVx07dsxu695kyVudli5dWm5ubipVqpROnDihmJgYu34REREpRs14eXkpMTEx1ekdhw8f1uTJk21rX/zdhQsXNGXKFG3fvl2S9NRTT+nll1/WV199peeff15XrlzRxYsX038jAAAZQlABAJAkXbp0SQcOHFDRokVtiwD+3VNPPaXnn39eUVFRWr9+vdq0aSNJmjZtmt1NwuHDh7V//35VrVpV7u7uGe5XsmRJSdKuXbvs1pH47rvvFBYWlqGvw9nZWQ4ODoqIiLC7yYmJidGYMWMk2a9r0KZNG1mtVk2ePNnuNTds2KBz586l2FKxXbt2io+P16effqocOXKoSZMm962padOmypUrl7777jvbHHlJSkhI0Lhx4xQTE5OhwOPvChYsqHr16mnfvn364YcfbO137txJd0j/w2jTpo0cHR01bdo0u5vbhIQEjRkzRl9//XWGvkft27eX1WrVmDFj7L4/V69e1ahRozRnzpx0twxNj7OzsxISEjLUd+DAgcqVK5dmzpypwMDAFFNIdu7cqXHjxsnJyUmDBg1K8zzJ0yGuX79u17569Wrt379fkmw1nTlzRosXL9bixYvt+l66dEnS3evrQfr9E1n5fUhN2bJlVbx4cf3www/atWtXmqMppLtB0osvvqirV69qxowZdsd27typDRs2qHjx4raFbtu3b6+oqChNnjzZ9n20Wq2aMmVKip+H9u3bS5LGjx9vm2Ii3b1mRo0apblz59r9PXAvNzc3zZ07V9OnT7d7z+Li4nTt2jW5uLhk2hoiAJDdMfUDACDp7mgKq9Wq1q1bpzsFw9fXVz/99JMCAwMVGBiol156SStWrFDbtm1Vr149RUZGKigoSDly5NCIESMkSd7e3hnqV65cOZUvX16HDx/Wa6+9ppo1a+r333/X3r17Vbly5RTD6FPj7u6uZs2a6YcfftDLL7+sunXrKioqStu3b9f169eVJ08e3b59W0lJSXJwcJCfn582bdqk1atX6+TJk6pdu7auXLmiTZs2qWjRonYLaiZ/LQUKFNClS5fk6+ub5rSBe+XMmVPjx4/XwIED1bFjRzVr1kz58+fXvn379Pvvv6tGjRpprglyPyNGjFDHjh01YMAANW3aVE8++aS2b9+e6iKE/8Szzz6rwYMH6+OPP1arVq3UuHFj5cmTRzt37tQff/yhRo0a2QKp9Pj6+mrbtm364YcfdPLkSdWrV08JCQnasGGDwsLCNGjQIBUrVuyhaixUqJDOnj2rd999V97e3radWlJToEABff311+rZs6eGDx+uefPmqVatWnJyclJwcLAOHDggZ2dnTZgwQZUrV07zPG3atFFQUJACAgL04osvKmfOnPr111+1f/9+5c+fXzdu3LAFOB06dNCyZcs0efJk7d+/X15eXrpx44Y2btwoDw8P28KyGe33T2Tl9yEtzZo105dffilJqe72ca/Bgwfrl19+0dy5c3XgwAFVrVpVFy5c0LZt25QjRw598skntr+nunXrpm3btmnBggX67bffVLlyZR05ckS///678ufPb3fe559/Xl26dNGCBQv04osvqkGDBnJxcdGWLVv0119/qWPHjqpdu3aqNRUsWFDdunXTN998o1atWqlBgwZycHDQrl279Mcff6h3795prkMDAHgwjKgAAEiSbdvR+91s+vj4KHfu3Dp27JhOnjypcePGaeTIkXJzc9PSpUu1efNm1a9fX4sXL7ZbyyCj/b744gu1b99eZ8+e1cKFCxUVFaX58+ene7P4d+PHj1e3bt10+/ZtLVy4ULt27VLFihW1ePFitWvXTjExMfr5558l3d16dfbs2RowYIBiYmK0aNEi7du3T61bt9bixYtTDPl3cnJSs2bNJOmBRkH4+Pjou+++U926dbVr1y4tW7ZMkvTee+9p3rx5DzztI9kzzzyjpUuXqmXLljpw4IBWrFihcuXKafbs2Q91vvS8/vrrmjNnjsqWLatNmzZp6dKlcnJy0vvvv68ZM2aku+BkMovFohkzZmjYsGFyd3dXYGCgNmzYoNKlS2vWrFn/6CZ88ODBKlOmjDZu3GibxpSeSpUqKSgoSP3795erq6s2btyoxYsX688//5Sfn5/WrFlz3+uhYcOGmjp1qooVK6Z169Zp1apVio2N1YgRI2w35T/++KOkuws7Lly4UK+++qrOnj2r+fPna8eOHapfv76WLVtm28o1o/3+iaz8PqQlOZzw9PS0jZ5KyxNPPKFly5bpjTfe0LVr17Rw4UL9+uuvateunVauXGn394GLi4stdLpy5YptJMrXX3+d6giH4cOHa9KkSSpSpIjWrl2rVatWqUCBAho/frxGjhyZbl2DBw/WqFGjlDNnTq1atUrLli1Tjhw5Ut2iFgDw8CzWh1kuGwCAbKxjx466cuWKtm3blu7oEwAAADw4RlQAAPAAdu/ercOHD+ull14ipAAAAMgCjKgAACADxo0bp3379umPP/5Q7ty5tXHjxgfeThQAAAD3x4gKAAAyoFChQrp48aJKliyp2bNnE1IAAABkEUZUAAAAAAAA02BEBQAAAAAAMI377yP2L5aUlKTERAaMAAAAAABgNs7Ojqm2P9ZBRWKiVWFhUUaXAQAAAAAA/qZgwVyptjP1AwAAAAAAmAZBBQAAAAAAMA2CCgAAAAAAYBoEFQAAAAAAwDQIKgAAAAAAgGkQVAAAAAAAANN4rLcnxcOJjLyjGTOmaM+enZKkOnW81bfvO9q9+0eNH/9Rqs+ZOXOOqlSpluFz5c6dW5KUkJCgmTOnacuWjUpISNQLL7RUnz4D5OzsLEnavftHTZkySQkJCXr77b5q0aKV7dyffTZFuXLlVvfub2Xq1w8AAAAAMI7FarVajS4iq8THJyosLMroMv51xowZoXPnzurdd4dKkiZNGqsiRZ7SiBFjdOfOHbu+48eP1p07tzVr1lw5OaXMvdI617hxn0iS/vvf6dq580cNHz5K8fHxGjdulBo2bKKAgAFKSkpSmzY+6tNngPLnL6ChQwdp5cog5cmTV9evX1fPnt20cOEyeXjkyOJ3BADwIDIr8F6/ft19+xN4AwDw71WwYK5U2xlRgRT27NmpQYPeV9myz0mSOnbsok8+GS9XVze5urrZ+u3cuUOHDx/UggXLUg0p0juXJMXGxmrVquUaOXKcKlSoJEkaMGCwPvpomHr08FdkZKTCwsLUtGlzOTs7K2fOnLp06aLy5Mmrb7/9Sn5+rxBSAIAJTZkySefOndXkyZ9JuhtST5w4RiNGjFHt2nXs+iYH3sm/B+7VpEmz+/afM2eW9u37SR9/PMUWeDs5OdsC748/HmMXeP/nP962wHv79q1auHBZFr0LAADgYbFGBVLIlSuPNm/+QXfu3FFk5B1t3fqDnnuunF2fhIQEff75Z3r55VdVtOjTD3WuU6d+V3R0tN0naFWrVlN0dLROnfpdefLklbu7u06c+E0XL17Q7du3VahQYV2+fFk//bRbvr4dsuYNAAD8I3v27NQrr7ymsmWfU9myz6ljxy7av/9nubq6KX/+Arb/jh//TYcPH9SIEWNSDbzv1z858A4IGKAKFSqpatXqGjBgsNasWaHY2BiFhd2yBd61aj1vC7wlEXgDAGBiBBVIYfDgoQoOPq4WLRqpRYvGCg09o5Ejx9r12bFjq65evaJOnbo+9LmuX78qd3d35cyZ09Y/R46ccnNz09WrV+Xo6Kg+ffqrf/+31amTn7p1e1MFChTQ/PlfqmPHTnJzc0vrZQEABsrMwDu9/gTeAAA8nggqkMKFC+dVvPizmj59tqZN+69y5syl0aNH6N7lTFatWq4WLVord+48D32umJgYOTu7pHiOs7OL4uPjJEnt2vlp/fptWr9+q7p1e1OXLl3UoUMH1KaNr+bN+1J+fq3Vr5+/Ll++nLlvAgDgoWVm4J1efwJvAAAeTwQVsHPx4gVNm/aJ3ntvmKpVq6Fq1Wpo/PhP9MsvB3T48CFJ0vXr13T06GG1aPHiPzqXq6urLZC4V3x8nN0/Hj08PJQjx91/hH7zzVx17txdZ86c1tq1q/T114tUu3YdTZs2KRPfBQDAP5GZgXd6/Qm8AQB4PBFUwM7JkyFydnZRsWLFbW2FCxdRnjx59eeflyRJe/fuUaFCT+q558r/o3MVLPikoqOjFRUVaTseGXlHMTExKlCgUIrznTt3VseP/6qWLVvr6NHDqlChknLnzq26devr6NEj//ArBwBkhswMvJOl1Z/AGwCAxxNBBewUKFBQcXGxOn/+nK3t5s0biogIt80J/u23Y6pcuaosFss/OleZMmXk7u6uo0cP244fPvyL3N3dVbp0mRTn+/rrL9St25tycnKSxWJRUlKSpLvzlq3WpH/0dQMAMkdmBt7J0upP4I1/o8jIO5owYbRatWqqVq2aaty4UYqIiJAkJSYm6osvZqlNm+Z64YWGGjlyqCIiwtM81/36JyQkaNq0yWrVqqleeKGRpk37RPHx8bbju3f/KF/fF9WmTXNt2PC93bk/+2yK5s37MpO/euD+uEYgEVTgb8qXryAvr+c0YcJohYQE6/ffQzRq1DB5eT2nypWrSpL++OO0SpYslerzIyLCbRf//c7l6uqm1q3bacqUT3T06GEdOfKLpk37RO3bvyxXV1e78/7xx2mdOfOHfHxaSJKee668Dh8+qJCQYH3//epUt7UDADx6mRl4J0urP4E3/o2mTJmkP/44rcmTP9PkyZ/pjz9OaeLEMZKkOXP+q/Xr1+rDD0drxozPde7cOX3yyYQ0z3W//vdu3zthwmTt3r1TX3wxS5Js2/f26PG2hg//SJMnT1B4eJgk2bbv7dDh1ax7I4A0cI1AIqjA3zg5OemTT6apSJGnNHhwf73zTl8VKFBQn3wyXQ4Od39cbt68oVy5cqf6/A8+GKwPPhic4XP5+/dVrVq1NWTIQA0bNlje3g3Us2fvFOf96qsv9PrrPW3Pq1ixstq08dWAAb11/PivGjBgcFa8HQCAB5SZgXeytPoTeOPfKK3teyMj7ygwcLEGDRqqmjVry9OzrPr1e0enTv2uhISEFOe5X3+278W/FdcIJCnlpuXI9p54Ir9GjBiT5vGVK4PSPDZz5pwHOpeLi4sGD/5Agwd/kG5N48d/kqKtV68+6tWrT7rPA7JCZOQdzZgxRXv27JQk1anjrb5931Hu3LmVmJioL7/8XEFBaxUXF6vateto0KD301ww8Pz5c5o2bbJ+/fWoPDzc1aJFa731lr+cnO7+9ZyQkKCZM6dpy5aNSkhI1AsvtFSfPgPk7Ows6e6QxClTJikhIUFvv91XLVq0sp37s8+mKFeu3Ore/a0sfkeA/5ccUs+cOU2DB/eX1WpVrVrPq1+/QRkOvCX73yfp9ff376vY2FgNGTJQjo6OatasxQMH3s8884xGjhz3j75uIKOSt++tU8dbFots2/cePXpEFotF//mPt61vtWo1tGTJylTPc7/+ISHB6W7f+9xz5W3b9+bPXyDF9r0LFwZm0TsApI9rBBJBBQA8sClTJuncubOaPPkzSdKkSWM1ceIYjRv3iebM+a82bvxeH344Wnny5NH48aP1yScTNGbMxynOk5CQoEGD+qlcufL66qsFun79msaOHSlnZ2e9+WYvSfZDEuPj4zVu3Cg5OTkrIGCAbUhinz4DlD9/AQ0dOkj/+Y+38uTJaxuSuHDhskf63gBS5gbe9+tP4I1/m8GDh2rMmBFq0aKRLBaLChcuotmzv9LWrZv15JOFtWfPLn3zzVyFhd1S7dp11LfvO3Zb8Ca7ePFCuv3vt31vhQqVbNv3Wq1WvfFGTxUoUEATJ45l+14YimsEElM/AOCBZdaQxGvXruq558rpvfc+ULFixVWtWg01atREv/xyUJIYkggAj6G0tu+NiorU9evXNW/eXPXtO1AjR47939Sp1EO4+/Vn+178W3GNQCKoAIAHljwk8c6dO4qMvJOhIYnJUznuVaTIUxo9eoJt28STJ0O0c+cOVatWQ5J06tTv6Q5JzJMnr21I4sWLF1IMSfT17ZDF7wQA4EGkt32vk5OToqIi9cEHo1S9ek1VrVpd778/Qvv2/aSLFy+kONf9+rN9L/6NuEaQjKACAB7Q4MFDFRx8XC1aNFKLFo0VGnpGI0eOtRti2L37a2rXroUmTBitO3fu3PecnTt30Jtvdlbu3Hn06qtdJOm+QxIdHR1tQxI7dfJTt25vqkCBApo//0uGJAKACaW3fW9c3N0bphIlStqOPfvss5Kky5f/SnGuAgUKptuf7Xvxb8Q1gmQEFQDwgDJrSOK9PvxwtKZOnaXY2BgNG3Z3MUGGJALA4yW97XurVq0uSfr99xDbsdDQM5Kkp54qmuJcFStWTrc/2/fi34hrBMkIKgDgAWTmkMR7eXmVVc2atfXBByN14MDPOnPmD4YkAsBj5n7b9zZs2FgTJozWb78dU0hIsCZNGqc6derabsLu3b63aNGn0+3P9r34N+IaQTJ2/QCAB/BPhiQ+/fQzdue6evWKgoOPq0GDxra2kiVLS5LCwm7ZDUlMXhQzI0MS33//Q61YsdRuSOLChfMz5w0AADy0+23fO2zYR5o1a5oGDx6gpKREeXs30MCB79me//fte+/Xn+178W/DNYJkFqvVajW6iKwSH5+osLAoo8sA8Bg5evSI+vR5S999t8IWVty8eUPt2rXQ9Omz1bdvL82ZM0/lylWQJIWEnNBbb3XVsmVrUgxLPHhwvwYO7KMVK75XoUJPSpIOHz6kfv38tWbNRuXIkUOtWjXT6NETVKfO3QU6d+/eqY8+Gqbvv9+SIu0fOXKo6tTx1gsvvKhly77TsWNHNXbsRJ0+fUoBAT20ceOOLH53AAAAgIwrWDBXqu1M/QCAB5CZQxKrVKmm0qXLaOzYkTpz5rR++eWgJk4cqzZt2uuJJ/IzJBEAAADZEiMqAOAB3bx5QzNnTtOBAz/bDUnMmzevoqOjNWvWNG3dutluiGHyzh0BAT0l/f+QxKtXr2j69Mk6dOjuGhfNmrXQ22/3lYvL3UU04+LiNH36ZG3dusk2JDEgYECK7U4/+GCwmjZtrsaNm9ravvhillatWm4bkvj3qScAAACAkdIaUUFQAQAAAAAAHrm0ggoW03wAuXJ7yM3V0egykI3FxCbqdgThGwAAAIDHF0HFA3BzdVSLoUeNLgPZ2IYJlXXb6CIAPLTc+Vzk6uR6/45AFolNiFXErZTbHgMAYCYEFQAAPCKuTq7qc6iH0WUgG5tVfa4kggoAgLmx6wcAAAAAADANggoAAAAAAGAaBBUAAAAAAMA0CCoAAAAAAIBpEFQAAAAAAADTYNcPAAAAmEK+3C5ycmULXxgnITZWtyLMuzNOntzucnHlFg7GiYtNUHhEdJa/Dj/lAAAAMAUnV1cFd+9udBnIxp6bN09m3sLXxdVJ/+0bZHQZyMZ6f/biI3kdpn4AAAAAAADTYEQFgEzzRB4XObowZBfGSYyL1c1w834SBgAAgPsjqACQaRxdXHVr/KMZDgakJt8HQTLzkF0AAADcH1M/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w4OKEydOyM/PT1WqVFHbtm115MiRVPsFBgaqSZMmql69ujp27Kjffvvt0RYKAAAAAACynKFBRWxsrPz9/eXr66sDBw6oS5cuCggIUFxcnF2/kJAQTZ48WV9++aUOHDigxo0bq3///gZVDQAAAAAAsoqhQcW+ffvk4OCg1157Tc7OzvLz81O+fPm0fft2u37nzp1TUlKSEhMTZbVa5eDgIDc3N4OqBgAAAAAAWcXJyBcPDQ1VqVKl7NpKlCihU6dOqXnz5rY2b29vPfvss3rxxRfl6OioHDly6Ntvv33U5QIAAAAAgCxmaFARFRUld3d3uzY3NzfFxMTYtcXGxqp06dIaMWKEPD09NXfuXAUEBCgoKCjdkRWOjhblzeuRJbUDRuFnGkgf1wiQPq4RIH1cI0D6HsU1YmhQ4e7uniKUiImJkYeH/Rc+c+ZMFS5cWBUrVpQk9enTR8uWLdNPP/2kxo0bp3n+xESrwsKiMq3eggVzZdq5gIeVmT/TmY1rBGbANQKkj2sESB/XCJC+R3GPbegaFSVLllRoaKhdW2hoqEqXLm3X9ueff9otsGmxWOTo6CgnJ0NzFgAAAAAAkMkMDSrq1KmjuLg4LViwQPHx8Vq+fLmuX78ub29vu34NGzbU8uXLdfz4cSUkJOibb75RYmKiqlWrZlDlAAAAAAAgKxg6JMHFxUVz587VqFGjNGXKFBUvXlyzZ8+Wh4eHRowYIUkaPXq0XnnlFUVERKhv376KiIjQc889py+//FI5c+Y0snwAAAAAAJDJDJ87UbZsWS1ZsiRF++jRo21/tlgs6tmzp3r27PkoSwMAAAAAAI+YoVM/AAAAAAAA7kV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iG4UHFiRMn5OfnpypVqqht27Y6cuRIqv0OHjyo9u3bq2rVqmrdurX27t37aAsFAAAAAABZztCgIjY2Vv7+/vL19dWBAwfUpUsXBQQEKC4uzq7flStX9Pbbb8vf31+//PKLevXqpb59+yomJsagygEAAAAAQFYwNKjYt2+fHBwc9Nprr8nZ2Vl+fn7Kly+ftm/fbtdvzZo1+s9//qPmzZvLYrGoVatWmj9/vhwcDB8QAgAAAAAAMpGhd/qhoaEqVaqUXVuJEiV06tQpu7bjx4/rySefVJ8+fVS7dm298sorSkxMlIuLy6MsFwAAAAAAZDFDg4qoqCi5u7vbtbm5uaWY0hEeHq7AwEC9+uqr2r17t9q0aaOePXsqPDz8UZYLAAAAAACymJORL+7u7p4ilIiJiZGHh4ddm4uLi+rXry9vb29JUqdOnfTVV1/pl19+UaNGjdI8v6OjRXnzeqR5HPg34mcaSB/XCJA+rhEgfVwjQPoexTViaFBRsmRJLVy40K4tNDRUrVq1smtLbTpIUlKSrFZruudPTLQqLCwqc4qVVLBgrkw7F/CwMvNnOrNxjcAMuEaA9HGNAOnjGgHS9yjusQ2d+lGnTh3FxcVpwYIFio+P1/Lly3X9+nXbyIlkbdu21f79+7Vx40YlJSVpwYIFiomJUe3atQ2qHAAAAAAAZAVDgwoXFxfNnTtXQUFBqlWrlhYuXKjZs2fLw8NDI0aM0IgRIyRJ5cqV0+eff67PP/9c1atX16pVq/TFF18oR44cRpYPAAAAAAAymaFTPySpbNmyWrJkSYr20aNH2z329vZOMdICAAAAAAA8XgwdUQEAAAAAAHAv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I8NBxd69e7OyDgAAAAAAgIwHFa+//roaNmyoTz/9VKdOncrKmgAAAAAAQDaV4aAiICBAbm5umjt3rtq0aaP27dtr3rx5un79elbWBwAAAAAAspEHCio2btyowMBAderUSdeuXdPHH3+shg0bqkePHgoKClJsbGxW1goAAAAAAB5zTg/6hIoVK6pixYr64IMPtHv3bm3YsEG7du3S7t275eHhIR8fH7Vr1061a9fOinoBAAAAAMBj7KF3/XBwcFD9+vU1cOBA9enTR0WKFFFkZKRWrVql7t27q3nz5lq3bl1m1goAAAAAAB5zDzyiQpJu3bqlDRs2KCgoSIcPH5bValX+/Pn1+uuvq0WLFgoODtb8+fP13nvv6dKlS/L398/sugEAAAAAwGMow0FFVFSUNm/erKCgIP30009KSEiQm5ubWrRoobZt28rb21sODncHaFSqVEktW7ZU48aNNW/ePIIKAAAAAACQIRkOKurWrauYmBhJUvXq1dW2bVu1aNFCOXPmTLV/rly5VLRoUd24cSNzKgUAAAAAAI+9DAcVBQoUUNu2bdWuXTs9/fTTGXrOsGHDVKhQoYcuDgAAAAAAZC8ZDio2b94sSUpMTNTt27eVK1cu27GDBw+qcuXKcnZ2tntOzZo1M6lMAAAAAACQHTzQrh8rV66Ut7e3li1bZmtLTExU9+7dVa9ePW3dujXTCwQAAAAAANlHhoOKrVu36oMPPpCzs7OKFi1qa09MTFSfPn3k5uamgIAA7dq1K0sKBQAAAAAAj78MBxVz585VkSJFtHbtWr3wwgu2dhcXF7399ttavXq1ChQooNmzZ2dJoQAAAAAA4PGX4aDi9OnTat68ufLmzZvq8bx586p58+Y6ceJEZtUGAAAAAACymQwHFU5OTrp161a6faKiouTklOH1OQEAAAAAAOxkOKioXLmytm7dqvPnz6d6/M8//9TWrVtVsWLFTCsOAAAAAABkLxke/vDWW29p9+7devXVV9WtWzdVqVJFOXPmVGRkpI4dO6YFCxbo9u3b6tmzZ1bWCwAAAAAAHmMZDipq1qyp8ePHa+zYsZoyZYosFovtmNVqlbu7u8aPH686depkSaEAAAAAAODx90ALSrRt21aNGjXSjh07dPLkSUVERMjDw0Oenp5q2rSp8uTJk1V1AgAAAACAbOCBV77MnTu32rRpkxW1AAAAAACAbO6Bg4pz587pxo0bSkpKktVqlXR36kdCQoLCwsL0448/auLEiZleKAAAAAAAePxlOKi4efOmevXqpd9+++2+fQkqAAAAAADAw8jw9qTTp0/Xr7/+qjJlyqhjx47KkSOHKlWqpFdeeUU1atSQ1WpV/vz5tWrVqqysFwAAAAAAPMYyPKJi165dKlGihFavXi0HBwfduHFDMTExGjVqlCRp9erVev/993XkyBGVLVs2q+oFAAAAAACPsQyPqLh69arq1q0rB4e7T3nuued09OhR2/F27dqpZs2aWr16daYXCQAAAAAAsocMBxVubm5ydXW1PS5WrJgiIiJ05coVW1ulSpV04cKFzK0QAAAAAABkGxkOKkqVKmU3gqJEiRKyWq06ceKEre3OnTuKjo7O3AoBAAAAAEC2keGgomXLljp48KCGDBmiixcvysvLS4UKFdKMGTP0xx9/6Oeff1ZQUJCeffbZLCwXAAAAAAA8zjIcVHTq1Ek+Pj5as2aNDh48KEdHR/Xu3VvBwcFq1aqVunfvrjt37qhHjx5ZWS8AAAAAAHiMZXjXDycnJ82YMUNHjx5V4cKFJUkdO3ZUnjx5FBQUJFdXV7Vp00YNGjTIsmIBAAAAAMDjLcNBxcSJE1W1alX5+PjYtbdo0UItWrTI9MIAAAAAAED2k+GpH0uWLNGOHTuysBQAAAAAAJDdZTio8PDwkLOzc1bWAgAAAAAAsrkMBxWDBg3S2rVrtWjRIl2/fj0rawIAAAAAANlUhteoWLVqldzc3DR27FiNHTtWzs7OcnNzS9HPYrHo559/ztQiAQAAAABA9pDhoOLSpUtyd3eXu7t7VtYDAAAAAACysQwHFdu2bcvKOgAAAAAAADK+RgUAAAAAAEBWy/CIim+//TbDJ+3atetDFQMAAAAAALK3DAcV48ePl8VikdVqTXHMYrFIkqxWqywWC0EFAAAAAAB4KBkOKiZMmJBqe3R0tM6fP681a9aodOnSGjp0aKYVBwAAAAAAspcMBxXt27dP93iXLl3Uvn17/fzzzypXrtw/LgwAAAAAAGQ/mbaYZtGiRfXCCy9oyZIlmXVKAAAAAACQzWTqrh+urq7666+/MvOUAAAAAAAgG8m0oOKPP/7Q999/r6JFi2bWKQEAAAAAQDbzj9eosFqtioqK0sWLF5WUlKTevXtnWnEAAAAAACB7yXBQERwcnOYxZ2dnlSlTRh06dFCnTp0ypTAAAAAAAJD9ZDioCAkJyco6AAAAAAAAHnyNips3b+ry5ct2bWvXrtW1a9cyrSgAAAAAAJA9PVBQ8dlnn6l+/fpas2aNrS0+Pl7vv/++GjVqpAULFmR6gQAAAAAAIPvIcFCxYsUKzZo1S6VKlVKlSpVs7RaLRR9//LE8PT01fvx4rV27NksKBQAAAAAAj78MBxWLFi1SqVKlFBgYqDp16tjanZyc1KZNGy1ZskTFihXTvHnzsqJOAAAAAACQDWQ4qDh79qwaNGggFxeXVI+7uLioUaNGOn36dKYVBwAAAAAAspcMBxUeHh7666+/0u1z48YNubu7/+OiAAAAAABA9pThoKJmzZrasmWLjh07lurxkJAQbd68WdWrV8+04gAAAAAAQPbilNGO/v7+2r59u7p27aq2bduqSpUqypkzpyIjI3Xs2DGtXr1aVqtVAQEBWVkvAAAAAAB4jGU4qPDy8tLs2bM1fPhwLV26VMuWLbMds1qtKlKkiMaPH69y5cplSaEAAAAAAODxl+GgQpLq1KmjzZs368iRIwoJCVFERIQ8PDzk6empmjVrytHRMavqBAAAAAAA2cADBRWSFBYWpqeeekrVqlWzta1du1Y3b95UwYIFM7U4AAAAAACQvWR4MU1J+uyzz1S/fn2tWbPG1hYfH6/3339fjRo10oIFCzK9QAAAAAAAkH1kOKhYsWKFZs2apVKlSqlSpUq2dovFoo8//lienp4aP3681q5dmyWFAgAAAACAx1+Gg4pFixapVKlSCgwMVJ06dWztTk5OatOmjZYsWaJixYpp3rx5WVEnAAAAAADIBjIcVJw9e1YNGjSQi4tLqsddXFzUqFEjnT59OtOKAwAAAAAA2UuGgwoPDw/99ddf6fa5ceOG3N3d/3FRAAAAAAAge8pwUFGzZk1t2bJFx44dS/V4SEiINm/erOrVq2dacQAAAAAAIHvJ8Pak/v7+2r59u7p27aq2bduqSpUqypkzpyIjI3Xs2DGtXr1aVqtVAQEBWVkvAAAAAAB4jGU4qPDy8tLs2bM1fPhwLV26VMuWLbMds1qtKlKkiMaPH69y5cplSaEAAAAAAODxl+GgQpLq1KmjzZs368iRIwoJCVFERIQ8PDzk6empmjVrytHRMavqBAAAAAAA2cADBRWS5ODgoGrVqqlatWopjp05c0aBgYEaMmRIphQHAAAAAACylwcOKv4uJiZGGzZsUGBgoA4fPixJBBUAAAAAAOChPHRQ8dtvvykwMFBBQUGKjIyU1WpVrly51KJFi8ysDwAAAAAAZCMPFFTcvn1ba9euVWBgoE6ePGlrf/755+Xr6ysfHx+5urpmepEAAAAAACB7yFBQsX//fgUGBmrz5s2KjY2V1WpViRIlFBoaqg4dOmj06NFZXScAAAAAAMgG0gwqrl+/rpUrV2rFihU6f/68rFarChUqpJYtW6pVq1aqUKGCypYtKwcHh0dZLwAAAAAAeIylGVQ0bNhQiYmJyp8/v1555RW1bNlSNWvWlMVieZT1AQAAAACAbCTN4RAJCQlyc3NTs2bN5O3trXLlyhFSAAAAAACALJXmiIopU6ZozZo1CgwM1JIlS+Tk5KR69erpxRdfVOPGjeXu7v4o6wQAAAAAANlAmkFFy5Yt1bJlS928eVNr167V6tWrtW3bNm3fvl1ubm5q3Ljxo6wTAAAAAABkA/fd9eOJJ55Q9+7d1b17d506dUorV65UUFCQgoKCJElBQUFKSkpSq1atVKtWrSwvGAAAAAAAPL4eaMuOMmXKaMiQIfrxxx/15ZdfqlWrVkpISNCyZcvUrVs3NWrUSFOmTMmqWgEAAAAAwGPuofYWtVgs8vb21uTJk7Vnzx6NHz9eNWvW1JUrVzR37tzMrhEAAAAAAGQT9536cT8eHh7y9fWVr6+v/vrrL61bty4z6gIAAAAAANnQQ42oSEuRIkXUs2fPzDwlAAAAAADIRjI1qAAAAAAAAPgnCCoAAAAAAIBppBlUzJkzR4cOHXqUtQAAAAAAgGwuzaDiiy++0M6dO22PmzRpom+//faRFAUAAAAAALKnNIOKpKQkhYaG2h5funRJERERj6QoAAAAAACQPaW5PWmlSpW0efNmNWrUSHnz5pUkLVmyRFu3bk33hBaLRStXrszUIgEAAAAAQPaQZlAxevRovffeezpx4oT++usvWSwWXb9+XdevX0/3hBaLJdOLBAAAAAAA2UOaQUXx4sW1dOlS2+OyZcsqICBAAQEBj6QwAAAAAACQ/WR4e9KAgADVrl07K2sBAAAAAADZXJojKv4ueSRFZGSkNm/erJCQEEVHRytv3rwqU6aMGjVqpBw5cmRZoQAAAAAA4PGX4aBCkrZt26ahQ4cqIiJCVqvV1m6xWJQ7d259/PHHatSoUaYXCQAAAAAAsocMBxW//fab+vXrJycnJ73++uuqXr26ChUqpIiICO3fv1+LFi3SgAEDtHTpUpUtWzYrawYAAAAAAI+pDAcV//3vf+Xo6KjvvvtO5cqVsztWt25d+fj46LXXXtOcOXM0ZcqUTC8UAAAAAAA8/jK8mOahQ4fUtGnTFCFFsvLly6tp06bav39/phUHAAAAAACylwwHFVFRUSpQoEC6ffLnz6+IiIh/XBQAAAAAAMieMhxUFCtWTPv27VNSUlKqxxMTE7Vv3z49/fTTmVYcAAAAAADIXjIcVLRu3VonT57Uhx9+qKioKLtjt27d0tChQ3Xq1Cm1bt0604sEAAAAAADZQ4YX03zjjTe0c+dOrVixQuvXr1e5cuWUK1cuXb16VaGhoYqOjlbVqlX15ptvPlABJ06c0IgRI3T69GkVL15cH330kapUqZJm/7179+r111/XoUOHlCNHjgd6LQAAAAAAYG4ZHlHh4uKiefPmqW/fvipQoIAOHTqkHTt26MSJE8qfP7/69u2r+fPny8XFJcMvHhsbK39/f/n6+urAgQPq0qWLAgICFBcXl2r/8PBwffDBB7JarRl+DQAAAAAA8O+R4REV0t2wok+fPurTp48iIyN1584d5ciRQzlz5nyoF9+3b58cHBz02muvSZL8/Pw0f/58bd++Xc2bN0/R/6OPPlLLli315ZdfPtTrAQAAAAAAc8vwiIq/y5Ejh5588smHDikkKTQ0VKVKlbJrK1GihE6dOpWi79q1axUeHq5XX331oV8PAAAAAACY2wONqMhsUVFRcnd3t2tzc3NTTEyMXdtff/2l6dOn67vvvlN8fHyGz+/oaFHevB6ZUitgFvxMA+njGgHSxzUCpI9rBEjfo7hGDA0q3N3dU4QSMTEx8vD4/y/carVqyJAhGjhwoJ588kldvHgxw+dPTLQqLCzq/h0zqGDBXJl2LuBhZebPdGbjGoEZcI0A6eMaAdLHNQKk71HcYz/01I/MULJkSYWGhtq1hYaGqnTp0rbHf/31l44cOaJRo0apRo0aatOmjSSpQYMGOnjw4COtFwAAAAAAZC1DR1TUqVNHcXFxWrBggTp27Kg1a9bo+vXr8vb2tvV56qmndOzYMdvjixcvqkmTJvrxxx/ZnhQAAAAAgMeMoSMqXFxcNHfuXAUFBalWrVpauHChZs+eLQ8PD40YMUIjRowwsjwAAAAAAPCIPfSIisTERO3evVvnz5+XxWLRs88+q7p168pisTzQecqWLaslS5akaB89enSq/Z9++mmdPHnyoWoGAAAAAADm9lBBxcmTJ9WvXz+dO3fOrr106dKaOXOmnn322cyoDQAAAAAAZDMPNfVj2LBhKlSokNasWaNjx47pwIEDmjNnjm7duqUPP/wws2sEAAAAAADZRJpBRVrTK6xWq44fPy5/f395eXnJxcVFuXLlUv369dWqVSsdPXo0y4oFAAAAAACPtzSDinbt2mnQoEE6e/asXbvFYtFTTz2llStX6s6dO7b28+fPa8eOHSpevHiWFQsAAAAAAB5vaQYVc+bM0blz59SqVSt98MEH+vPPP23HRowYoW3btun555+Xt7e36tSpo+bNm+vatWsaOXLkIykcAAAAAAA8ftJcTLNevXqqV6+eNm/erBkzZqh58+by8/OTv7+/GjRooG3btmndunU6f/68EhISVKJECbVs2VIFCxZ8lPUDAAAAAIDHyH13/WjWrJmaNm2qdevWadasWVq5cqVee+019ezZU127dn0UNQIAAAAAgGwiQ7t+WCwWtWnTRuvXr9ewYcO0ceNGNWnSRFOnTlVERERW1wgAAAAAALKJ+wYV4eHhOn78uM6fPy+LxaIOHTrohx9+UP/+/bVixQo1adJEs2fPVlRU1KOoFwAAAAAAPMbSDCpu376tAQMG6Pnnn5efn5+aN2+uhg0bauvWrXJxcVG3bt20efNmvfXWW5o3b56aNGmir7/+WrGxsY+yfgAAAAAA8BhJM6gYN26ctm/froEDB2rOnDn69NNPVbx4cb3zzju2LUvd3d3Vq1cvbd26Va+88opmzpypZs2aParaAQAAAADAYybNxTS3b98uPz8/9ezZ09b2/PPP6z//+Y/27NmjZ5991taeM2dODRgwQF27dtXcuXOztGAAAAAAAPD4SnNEhaOjo86fP2/Xdu7cOUlSjhw5Un3OE088oSFDhmRieQAAAAAAIDtJc0RF586dNWPGDLVq1UpeXl6KjIzUvn37VKxYMaZ3AAAAAACALJFmUNG7d2+VLl1aK1asUEhIiHLnzq1XX31VPXr0SHNEBQAAAAAAwD+RZlAhST4+PvLx8XlUtQAAAAAAgGwuzTUqAAAAAAAAHjW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geVJw4cUJ+fn6qUqWK2rZtqyNHjqTab9myZfLx8VG1atX00ksv6eDBg4+2UAAAAAAAkOUMDSpiY2Pl7+8vX19fHThwQF26dFFAQIDi4uLs+u3bt09TpkzR9OnTdfDgQXXu3Fn+/v66deuWQZUDAAAAAICsYGhQsW/fPjk4OOi1116Ts7Oz/Pz8lC9fPm3fvt2u3+XLl/Xmm2/queeek4ODg9q3by9HR0edPn3aoMoBAAAAAEBWcDLyxUNDQ1WqVCm7thIlSujUqVNq3ry5ra1du3Z2fQ4dOqTIyMgUzwUAAAAAAP9uhgYVUVFRcnd3t2tzc3NTTExMms85ffq0+vXrp379+umJJ55I9/yOjhblzeuRKbUCZsHPNJA+rhEgfVwjQPq4RoD0PYprxNCgwt3dPUUoERMTIw+P1L/w3bt3a+DAgXr99dfVs2fP+54/MdGqsLCoTKlVkgoWzJVp5wIeVmb+TGc2rhGYAdcIkD6uESB9XCNA+h7FPbaha1SULFlSoaGhdm2hoaEqXbp0ir4rVqxQv379NHLkSPXu3ftRlQgAAAAAAB4hQ4OKOnXqKC4uTgsWLFB8fLyWL1+u69evy9vb267f3r179dFHH2nOnDlq1aqVQdUCAAAAAICsZmhQ4eLiorlz5yooKEi1atXSwoULNXv2bHl4eGjEiBEaMWKEJGnu3LmKj49Xjx49VLVqVdt/O3fuNLJ8AAAAAACQyQxdo0KSypYtqyVLlqRoHz16tO3PX3/99aMsCQAAAAAAGMTQERUAAAAAAAD3Iq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IOgAgAAAAAAmAZBBQAAAAAAMA2CCgAAAAAAYBoEFQAAAAAAwDQIKgAAAAAAgGkQVAAAAAAAANMgqAAAAAAAAKZBUAEAAAAAAEyDoAIAAAAAAJgGQQUAAAAAADANggoAAAAAAGAaBBUAAAAAAMA0CCoAAAAAAIBpEFQAAAAAAADTIKgAAAAAAACmQVABAAAAAABMg6ACAAAAAACYBkEFAAAAAAAwDYIKAAAAAABgGgQVAAAAAADANAgqAAAAAACAaRBUAAAAAAAA0yCoAAAAAAAApkFQAQAAAAAATMPwoOLEiRPy8/NTlSpV1LZtWx05ciTVft9//72aNGmiqlWrqlevXrp+/fqjLRQAAAAAAGQ5Q4OK2NhY+fv7y9fXVwcOHFCXLl0UEBCguLg4u34hISEaOXKkpkyZor1796pAgQL66KOPDKoaAAAAAABkFUODin379snBwUGvvfaanJ2d5efnp3z58mn79u12/datW6cmTZqocuXKcnNz07vvvqutW7fqxo0bBlUOAAAAAACygqFBRWhoqEqVKmXXVqJECZ06dcqu7cyZMypdurTtcb58+ZQrVy6dOXPmkdQJAAAAAAAeDScjXzwqKkru7u52bW5uboqJibFri46Olpubm12bu7u7oqOj0z2/s7OjChbMlTnF/s+GCZUz9XzAg8rsn+nMlu+DIKNLQDZn9mtkVvW5RpeAbM7s18hz8+YZXQKyObNfI70/e9HoEpDNPYprxNARFe7u7ilCiZiYGHl4eNi1pRVe/L0fAAAAAAD4dzM0qChZsqRCQ0Pt2kJDQ+2meUhSqVKl7PrdvHlT4eHhKaaNAAAAAACAfzdDg4o6deooLi5OCxYsUHx8vJYvX67r16/L29vbrl+rVq20adMmHTx4ULGxsZoyZYrq16+vfPnyGVQ5AAAAAADIChar1Wo1soCQkBCNGjVKJ0+eVPHixTVq1ChVqVJFI0aMkCSNHj1akrR+/XpNnz5d165dU40aNTRhwgTlz5/fyNIBAAAAAEAmMzyoAAAAAAAASGbo1A8AAAAAAIB7EVQAAAAAAADTIKgAAACmtGXLlhRtq1evfvSFAACAR8rJ6ALweDt8+LCmTJmi8PBw3bscyrp16wysCgBgZtu2bVNCQoImTZqkpKQkW3tCQoI+++wztWvXzrjiABMpX7683TUiSW5ubvL09NT48eNVqlQpgyoDzGHmzJl2jy0Wi9zd3VWmTBnVq1fPoKqQEQQVyFIjRoyQr6+vypUrJ4vFYnQ5gClt3LhRwcHB8vf319atW9WqVSujSwIMFRwcrH379unGjRtasGCBrd3JyUndu3c3rjDAZLp27aocOXKoS5cucnBwUGBgoM6cOaMGDRpo1KhRdtcPkB39/vvvOnz4sJo3by5HR0dt3rxZRYsW1YYNG3Ts2DH16dPH6BKRBnb9QJZq3769Vq1aZXQZgGnNmTNHe/bs0eXLl7VkyRK9+uqrat26Nb84AUmLFi1Sp06djC4DMC1fX1+tXLnSrs3Pz0/Lly9X27ZttWbNGoMqA8yhU6dOmjZtmgoWLChJunXrlvr3768vv/xSL730EqO8TYw1KpClypQpo5MnTxpdBmBaQUFBmjt3rtzd3ZUvXz4tW7ZM33//vdFlAabg4+OjrVu3SpImT56sbt26KSQkxOCqAPOIjo7W1atXbY+vXr2q2NhYSVJiYqJRZQGmERYWZgspJClfvnwKCwuTi4uLnJyYXGBmfHeQpS5cuKCXXnpJTz31lFxdXW3tpJfAXU5OTnJxcbE9zp07N784gf8ZOnSovL29tXfvXu3cuVPdu3fX2LFjtXDhQqNLA0yhR48eat++vby9vZWUlKS9e/dq6NChmjlzpqpVq2Z0eYDhnnnmGX366afq0KGDJGn58uUqVqyYjh49KgcHPrM3M/41jCw1cOBAo0sATK1IkSLasWOHLBaL4uLi9NVXX6lo0aJGlwWYQlhYmLp3766JEyeqVatW8vX11aJFi4wuCzANX19fVa5cWbt27ZKTk5P69OmjZ599VhcvXlThwoWNLg8w3Pjx4zV27Fi1b99ejo6OatSokcaOHav169dryJAhRpeHdLBGBbLc0aNHtWvXLsXHx6tu3bqqVauW0SUBpnHlyhW99957OnDggCSpcuXK+vTTT/XUU08ZXBlgvLZt22r58uVq3769Pv74Y5UqVUq+vr7asGGD0aUBprF///4Uu6v5+PgYWBEA/HOMqECWWr16taZOnSofHx9ZrVYNGjRIffv2tQ2/ArK7J598UvPnz1d0dLQSExOVM2dOo0sCTKNJkyaqU6eOnnvuOVWoUEGtWrViVxzgHsOHD9fOnTtVvHhxW5vFYiGoAP7n8OHDmjJlSoowj2no5seICmSpdu3aac6cOSpUqJCku58ev/nmmywWCPxPZGSkJk+erDNnzmj69OmaMmWKhgwZohw5chhdGmAKly9ftg1hDwkJUdmyZQ2uCDCPJk2aaM2aNYTcQBpat24tX19flStXThaLxdbOCG/zY0QFslRSUpItpJDufnrMwjXA/xs7dqwKFSqkGzduyNXVVXfu3NGIESP06aefGl0aYLikpCQFBQXp1KlTGj58uH788UeVKVNGjo6ORpcGmEKRIkUIKYB0ODk56fXXXze6DDwE7hiRpfLmzastW7bYHm/ZskV58uQxsCLAXIKDgzVw4EA5OTnJ3d1dkydPVnBwsNFlAaYwadIknTx5UkePHpUk7dq1SxMmTDC4KsA8qlWrpoEDB2rt2rXatGmT7T8Ad5UpU0YnT540ugw8BEZUIEt9+OGH6t27t8aMGSNJcnZ21syZMw2uCjCPv48wSkxMZNQR8D979+7VqlWr5Ovrq5w5c+rrr79W27ZtjS4LMI3Dhw9LkgIDA21trFEB/L8LFy7opZde0lNPPSVXV1dbO2tUmB9BBbJUmTJltHHjRp09e1aJiYkqWbKknJz4sQOS1axZU5988oliYmK0a9cuLVq0SLVr1za6LMAUnJyc7II7FxcXfocA91iwYIHRJQCmNnDgQKNLwEPitz2yxNy5c9WjRw+NGTPGbuGaZMOHDzegKsB83n33Xc2ZM0e5cuXS1KlTVa9ePfXu3dvosgBT8PT01KJFi5SYmKgzZ85o3rx5LKYJSBo3bpyGDRsmf3//VI9//vnnj7giwFz++OMPlSpVisXJ/8UIKpAlcuXKJUnKly+fwZUA5jZjxgwNGjRIffr0MboUwHSGDRum8ePH68aNG3rttdfk7e2tYcOGGV0WYLg6depIkpo3b25wJYA5TZo0SV988YX69u2b4pjFYtHWrVsNqAoPgu1J8chcuXJFFy5cUI0aNYwuBTCN1q1bM08SSMOiRYvUqVMno8sATGvatGkaMGCAXdvYsWMZuQr8z71bXCc7deqUypQpY1BFyCiCCmSpxYsX6+DBgxo2bJhat26tnDlzysfHR4MGDTK6NMAU3n77bcXGxqpatWp2wxPZSguQWrVqpe+//97oMgDTmTFjhiIiIrR+/Xq1bNnS1h4fH6/du3fzaTGyvbCwMElS165dtWDBAlmtVlksFsXHx6tz587auHGjsQXivpj6gSwVGBioOXPmaOPGjWrcuLFGjhypDh06EFQA/5M3b15J0qVLl4wtBDChEiVKaPjw4apRo4Y8PDxs7exogOyucuXK+vXXX+Xg4GD7PSJJjo6Omjx5snGFASYxaNAg7dmzR5LsFil3dHTUCy+8YFRZeAAEFchSFotFBQoU0N69e9WiRQs5OTkpKSnJ6LIAw3Xr1k3z58/XhAkTjC4FMK2wsDCFhYXp3Llztja2XgSkBg0aqEGDBqpfv74qVapka4+Pj5ezs7OBlQHm8NVXX0mShg4dyr+1/qUIKpClXFxcNHfuXO3fv19jx47Vd999J3d3d6PLAgwXHh5udAmA6SVvvZiQkCCr1coNGPA3cXFx+u9//6u33npLnTp10u+//64JEybYTQcBsrPx48frwoULeuaZZ7Rjxw4dP35cXbt2tS38D/NyuH8X4OGNGzdOZ8+e1cSJE5UnTx4dOnRIY8eONboswHBJSUkKDw+3fWL89/8ASDdu3NBbb72lKlWqqFKlSuratauuXLlidFmAaXzyySeqUqWKtmzZorx58yooKEhff/210WUBpjFy5EjNnTtXp0+f1vDhw3Xx4kV98MEHRpeFDGAxTTwy7PoB/L+yZcvKYrEotb+CLRaLgoODDagKMJf+/furTJky6tq1qxITE7VgwQIFBwdr9uzZRpcGmIKfn5+WL1+u4cOHq2LFinrllVfk6+urlStXGl0aYAq+vr5avny55syZo8jISA0aNIhr5F+CqR/IUt99950OHTqkYcOGydfXl10/gP8pW7asVq9ebXQZgKmdPXtW06dPtz3u16+fXnzxRQMrAswlKSlJx44d044dO9SrVy/9/vvvio+PN7oswDSsVqscHBy0Z88e+fv7S5JiYmIMrgoZwdQPZKnly5dr6NCh2rhxo5o0aaKgoCDbCrxAdmaxWIwuATC9hIQExcbG2h5HR0dz7QD38Pf316BBg+Tn56dnnnlG/v7+GjBggNFlAaZRrFgx9ejRQxcvXlTNmjU1aNAglS1b1uiykAGMqECWYtcPIHXPPPOM0SUApteyZUt1795dvr6+slgsWrFihZo3b250WYBp+Pj4yMfHRwkJCYqPj9fmzZvl6OhodFmAaUyYMEGbN29WjRo15OLioho1aqhdu3ZGl4UMIKhAlmLXDyB1M2bMSNG2dOlSvfLKKwZUA5hTnz59VLhwYe3atUtJSUny9fWVn5+f0WUBpnHjxg29//772rt3rxITE1WzZk198sknevLJJ40uDTAFDw8PPfvss1q1apXi4+NVt25d7kX+JVhME1nqzJkz+uqrr9SsWTM1bNhQgwYNUu/evVWqVCmjSwNMp3379lq1apXRZQCG2759uxo1amR0GYDpseAskL7Vq1dr6tSp8vHxkdVq1aZNmxQQEKAOHToYXRrug6ACWS4mJkbnzp2Tp6enYmJiSDGBNLRr144FNgHZh3ajRo3SqFGjjC0IMKm2bdtqzZo1dm0vvviigoKCDKoIMJd27dppzpw5KlSokKS7uxC++eab+v777w2uDPfDYprIUkeOHFHTpk3Vq1cvXblyRQ0bNtQvv/xidFmAKVWoUMHoEgBTuPczlKNHjxpYCWBuLDgLpC8pKckWUkjSk08+KQcHboH/DfguIUtNmjRJ8+bNU968eVW4cGFNmjRJ48aNM7oswFTi4uIUHh6ud999V2FhYQoLCzO6JMA0GPgJpC15wdnAwEAtX75cb7zxBgvOAvfImzevtmzZYnu8ZcsW5cmTx8CKkFEspoksFRMTo9KlS9seN2jQQFOnTjWwIsBcFi9erAkTJtj2vbdarbJYLAoODja4MsA4934izKfDQNpYcBZI34cffqjevXtrzJgxkiRnZ2fNmjXL4KqQEQQVyFJOTk4KDw+3/UPzzJkzBlcEmMtXX32lxYsXq3z58kaXApjGhQsX5O/vn+LPyT7//HMjygJM6fnnn5fFYlFiYqJq1apFuAfco0yZMtq4caPOnj2rpKQklShRQk5O3AL/G/BdQpby9/dX586ddf36db3zzjvas2ePRo8ebXRZgGkUKFCAkAL4m2HDhtn+zDB2IG27du3S4MGDVb16dSUmJmrSpEmaMGGCmjZtanRpgClERUVp0qRJ2rlzpxISElS3bl0NGzZMOXPmNLo03Ae7fiBLxcfH688//9SePXuUlJSkOnXqsDUpcI+ZM2fqiSeeUJMmTeTq6mprz5s3r3FFAQD+Ffz8/PTxxx/bptmeOnVKgwcPZgcp4H8+/PBDJSYmqkuXLkpMTNR3332nxMRETZw40ejScB8EFchSqW2bBeD/VapUSXFxcXZtrFEBAMiI1P6d1bp1a61bt86gigBzadOmjdauXWt7nJSUpBdffFEbNmwwsCpkBFM/kKXc3d11+fJlFS5c2OhSAFM6duyY0SUAAP6l3Nzc9Ouvv6pixYqSpF9//VXu7u4GVwWYR2JiopKSkmxbkiYlJcnR0dHgqpARBBXIUtHR0WrSpIkKFy4sDw8PWztJP3BXUlKSvvrqK7u5k/7+/iz0BAC4r8GDB8vf31/FixeXJIWGhmr69OkGVwWYR506dTRgwAC9+uqrku7utla7dm2Dq0JGMPUDWWr//v2ptteqVesRVwKY0yeffKKQkBC9+uqrSkpK0tKlS1WyZEm7xQSB7ComJkZbt25VWFiYXXunTp2MKQgwobCwMB09elRJSUmqUqWK8uXLZ3RJgGkkJCTov//9r3bt2qXExETVq1dPvXv3tlsXDOZEUIEsdeDAAbvHFotFbm5uevbZZ1ltF9DduZMrVqyQs7OzJCkuLk5t2rTRxo0bDa4MMF737t0VERGhp59+2tZmsVj4xBiQdOXKFXl4eChXrlxav369Dhw4oMqVK6tdu3ZGlwaY0s2bN/XEE08YXQYyiLHFyFITJkxQSEiIypQpIwcHB/3+++8qWLCgoqOjNW7cOLbPQrZntVptIYUkubi42D0GsrMrV66w4BmQimXLlmncuHHy8PBQx44dtW7dOjVu3Fjz58/XhQsX1LdvX6NLBAx1/fp1zZgxQwULFpSfn5/efPNNhYaGqmjRopo5c6bKli1rdIm4D4IKZKmnnnpKQ4YMsc0FO3bsmObNm6f33ntPb7/9NkEFsr2yZctq/Pjx6ty5sywWixYuXChPT0+jywJMwdPTU9euXVPBggWNLgUwlQULFuiHH35QWFiYXnrpJW3atElFixZVVFSUfH19CSqQ7Q0fPlxFihTR+fPn9eqrr6pDhw7q0qWLtm/frnHjxmnBggVGl4j7IKhAlrpw4YLdgjWVKlXS2bNn2QUE+J+RI0dqzJgx6tixo5KSkuTt7a0PP/zQ6LIAU3jhhRfUokULeXp62i0w++233xpYFWA8i8WiwoULq3DhwipWrJiKFi0qSfLw8GDXD0B370E+//xzxcfH29alkO5OuZ07d67B1SEjCCqQpZycnLR79255e3tLknbv3i1nZ2fdvHlTCQkJBlcHGC9nzpyaOHGi0WUApjRr1iz16tVLxYoVM7oUwFTu3V7Rzc3NwEoAc0oOt52dnfXkk0/aHWOK7b8DQQWy1MiRI9WvXz9ZLBZZrVa5uLhoxowZ+vLLL9WxY0ejywMM079/f02fPl2tW7dO9Thb+AKSu7u7evToYXQZgOnExMToxIkTslqtdn9OPgZkdw4ODqn+WZLYS+LfgV0/kOUSExP1+++/y9HRUaVKlbL7FADIrn777TdVqFCBLXyBdEydOlWFChVSs2bN5OLiYmvPmzevcUUBJtC4ceN0j2/btu0RVQKYU40aNVSjRg1J0sGDB21/lqRDhw6l2JkQ5kNQgSwVGRmpTz/9VH/88YemT5+uKVOmaMiQIcqRI4fRpQGmceHCBT3zzDPasWOHjh8/rq5duypXrlxGlwUYrlKlSoqLi7Nrs1gsCg4ONqgiAMC/wapVq9I93r59+0dUCR4WQQWy1NChQ1WoUCFt3bpVgYGBGjZsmCwWiz799FOjSwNMYcSIEZKkbt26qVu3bqpXr57u3Lmjzz77zODKAABmFxcXpx9//FGRkZGS7o5iPX/+vAYOHGhwZQDwz7BGBbJUcHCwJkyYoB9//FHu7u6aPHmyWrVqZXRZgGn89ttvWr58uebMmaP27dtr0KBB8vX1NboswBSSkpL01VdfaefOnUpISFDdunXl7+9vtwMIkJ0NHDhQFy5c0LVr11SuXDkdPXqUqYMAHgsO9+8CPLy/L16TmJiYog3IzqxWqxwcHLRnzx49//zzklgIDUj26aefat++ferWrZtef/11HT58mF1ygHsEBwdr5cqVatKkiT744AMtXrxY4eHhRpcFAP8YH0kgS9WsWVOffPKJYmJitGvXLi1atIikH7hHsWLF1KNHD128eFG1atXSoEGD5OXlZXRZgCns2rVLK1assG0l17BhQ7Vp08bgqgDzKFSokJycnPTss8/q999/V4sWLXT79m2jywKAf4ygAlnq3Xff1Zw5c5QrVy5NnTpV9erVU+/evY0uCzCNCRMmaPPmzapevbqcnZ1Vo0YNtWvXzuiyAFOwWq12+927uLjYPQayOw8PD61bt05ly5bVsmXLVLJkSUVFRRldFmAKly9fVlRUlEqWLKmpU6cqMjJSDg4OGjRokFxdXY0uD/fBGHxkKWdnZ/Xp00eBgYFauXKlbS4lkN398ccfkqTQ0FCVLl1a4eHhOn78uCpVqqQzZ84YXB1gDmXLltX48eN1/vx5XbhwQRMmTJCnp6fRZQGm8eGHHyo4OFh169aVg4ODOnfurDfeeMPosgDDHTt2TO3bt9dvv/0mSdqwYYPy5s2r06dPa9GiRQZXh4xg1w9kiYsXL2rq1KnKmzev3n33Xbm7uysyMlIzZszQokWLbH9pANlVr1699MUXX6hx48YpjlksFm3dutWAqgBzuXPnjsaMGaNdu3YpKSlJ3t7eGj58uPLmzWt0aQAAE3vzzTfVo0cP2/pf7du316pVq3Tp0iX169dPK1asMLhC3A9BBbJE165d5enpqatXr6pkyZJq3Lix+vXrp5w5c2r48OG2vzQA3L0Zy5kzp2JjY3Xnzh3lz5/f6JIAACbWpUsXWSyWNI9/++23j7AawHx8fHy0adMm2+N27dpp9erVkqSmTZtqy5YtBlWGjGKNCmSJy5cv69tvv1VMTIx8fX21bNkyde/eXW+88QbbygH3WL9+vaZNm6ZNmzbpzz//1GuvvaZx48alOtICyC64CQPS17lzZ0nS5s2bdefOHb300ktydHTUmjVrlDt3boOrA4zn4uJi9/je6R5cI/8O3DEiS3h4eEiS3NzcFB4erkmTJsnb29vgqgDz+fzzz203XSVKlNDKlSvVu3dvggpka9yEAelr3ry5JOmrr77SkiVLbFu/N2zYUK+88oqRpQGm4OHhocuXL6tw4cKSpBw5ckiS/vrrL7m5uRlZGjKIoAJZ7oknniCkANKQlJRk+yUqSUWKFFFSUpKBFQHG4yYMyJhbt24pNjZW7u7ukqTIyEiFh4cbXBVgvA4dOmjQoEGaMWOGbUpteHi4hg4dqtdee83g6pARBBXIEvcO2WWqB5C2J554QkuWLJGfn58sFotWrVqlAgUKGF0WYArchAHpa9WqlTp06KBmzZrJarVq48aN6tChg9FlAYbz8/PT+fPn1aRJE5UqVUoWi0VnzpxR165d1apVK6PLQwawmCayRLly5WzDqmJiYmx/tlqtslgs+uWXX4wsDzCNs2fP6p133lFISIgsFovKly+vTz/9VM8884zRpQGGmz59urZs2WJ3E/bSSy/prbfeMro0wDS2bNmiffv2KTExUdWrV9f8+fMVGBhodFmAKdy4cUOHDx+WJFWqVEmFChUyuCJkFEEFssSlS5fSPV60aNFHVAnw7xAeHi5HR0flzJnT6FIAU0m+CZOkevXqqUGDBgZXBJhLeHi4li5dqoULFyo6OlpdunRRv379jC4LMNSPP/6Y6u8Lq9WqKVOmaNCgQQZUhQdBUAEABoqMjNTkyZN15swZTZ8+XVOmTNGQIUNsiz4B2d2lS5cUHh6ue/+5Ur58eQMrAszhzJkzmj9/vtauXauiRYvq2rVr2rJli3LlymV0aYDhmjVrppdfflk9e/a0td24cUMDBgxQeHi41q5da2B1yAgHowsAgOxs7Nixyp07t27cuCFXV1fduXNHI0aMMLoswBSmT5+uli1bKiAgQH379lXfvn35pBiQ1LNnT3Xu3FnOzs769ttv9f333ytHjhyEFMD/LF26VHv27FG/fv0UHR2tAwcOqG3btnrmmWe0bNkyo8v7v/buPbrmK3/j+DtyEXFphKIkFaxMFFFJmRBpUkFcG3S07lpraYNxH4zrsEJEBS06EWl1VGoEFUZb4lqJhhlVNCSIWmmEtO4qCLmd3x8m5ydNqMucfI/2ea1ltWfvfc55TvpHcz72/mx5COpyKCJioOPHjxMREUFiYiKVKlViwYIFavIk8l//+te/2L59O7Vr1zY6iohVSUtLo2nTpnh4eFC/fn2gZCNzkd87FxcXPv74Y/PvVTk5OUyZMoVevXoZHU0eknZUiMVlZWUBcOPGDdLS0gxOI2Jdiq9dLFZYWFhqTOT36rnnnlORQqQMe/bsoVevXnzxxRf4+/szevRo7ty5Y3QsEaty69YtsrKysLOzw8HBgYoVKxodSR6BfhsWi4qNjWXEiBHA3WvmRo0apU7UIvdo1aoVkZGR3L59m7179zJy5Eh8fX2NjiViFdq0acP8+fP59ttvSU1NNf8R+b2zs7Oja9euxMbGEh8fT61atbhz5w7BwcGsWbPG6HgihktNTaVnz55UrlyZTZs2sXz5chYsWEB4eDgFBQVGx5OHoGaaYlHdu3cnLi7OfJNBTk4O/fv35/PPPzc4mYh1yM/PJyYmhj179lBUVIS/vz8jRoxQ1V8ECAoKKjVmY2PDrl27DEgjYt1yc3PZvHkzcXFxbNy40eg4IoZq2bIlkyZN4o033jCPXblyhfHjx3P79m3i4uIMTCcPQz0qxKIKCwtLXLdYtWpVnaEU+a8dO3awYsUKTp48iaOjI56envj4+KhIIfJfu3fvNjqCyFOjUqVK9OnThz59+hgdRcRwq1atokmTJiXGivtWzJ8/36BU8ihUqBCLatiwIQsWLDD/TzM+Ph53d3djQ4lYga1bt/Lee+8xevRoGjdujI2NDUePHiU8PNy8fVfk9+7KlSts3ryZmzdvYjKZKCoqIjMzk4ULFxodTURErNgvixTFKlSowOTJk8s5jTwOHf0Qi7p06RKzZs1i//792NnZ4efnx4wZM3BxcTE6moih+vXrx8KFC6lbt26J8YyMDKZOnaozxiLA4MGDcXR05Pvvv8fPz499+/bx0ksvERkZaXQ0ERERsSDtqBCLqlmzJh988IHRMUSszs2bN0sVKQAaNGigzu0i/5Wdnc3OnTuZNWsWffv2ZdSoUeYGzSIiIvLbpUKFWER4eDjTpk1j2LBhZc5HR0eXcyIR62Jra3vfOW10E7mrZs2aALi7u5Oenk5ISIi6tYuIiPwOqFAhFtGmTRsAOnXqZHASERF5WtWoUYOPPvqIFi1asHTpUqpUqcLt27eNjiUiIiIWpkKFWETxlXKZmZmMHTu2xNycOXPo1auXAalErMfJkyfx8fEpNW4ymcjLyzMgkYj1CQsL48svv6Rly5Y0a9aMJUuWMHHiRKNjiYiIiIWpmaZYxJIlS7h+/Tpbtmyha9eu5vH8/Hy+/vprdu3aZWA6EeOdO3fugfP16tUrpyQiT5fk5GTatm1rdAwRERGxIO2oEIt48cUXOXr0KBUqVMDZ2dk8bmtry4IFC4wLJmIlVIgQub9jx44xZ84cnJ2dmTt3Li4uLmRnZxMREUFiYiIpKSlGRxQREREL0o4KsaiUlBSaN29ufpyfn4+9vb2BiURExNq9/vrrdOnShezsbGxsbPD19WXy5Mk0b96cGTNm0KBBA6MjioiIiAWpUCEWdfDgQQ4cOMDQoUMZMGAA6enpRERElDgOIiIicq/OnTuTkJBAYWEhnTp14vbt20yZMoVu3boZHU1ERETKQQWjA8hvW2RkJC1atGDnzp04Ozvz5Zdf8vHHHxsdS0RErFilSpWAu8cF79y5Q0xMjIoUIiIivyMqVIhFFRYW4ufnx759++jQoQOurq4UFRUZHUtERKzYvZs9q1evTpMmTQxMIyIiIuVNzTTFooqKikhJSWHPnj2EhoaSnp5Ofn6+0bFERMSKFRUV8fPPP5sLFvf+O1CiSbOIiIj89qhQIRY1bNgw/vKXv9C7d2/c3NwICgpi2rRpRscSERErlp6eTuvWrc3FCV9fX/OcjY0Nx48fNyqaiIiIlAM105RyVVhYiK2trdExRERERERExEppR4VYRHh4ONOmTWPYsGFlzkdHR5dzIhEREREREXkaqFAhFtGmTRsAOnXqZHASEREREREReZro6IdYVHZ2donHNjY2ODo6Ur16dYMSiYiIiIiIiDVToUIsKjAwkAsXLlClShVsbGzIycnB1taW6tWrs3jxYnx8fIyOKCIiIiIiIlZERz/Eovz8/PD19aVnz54AbNu2jeTkZPr27cvMmTNZv369sQFFRERERETEqlQwOoD8tp04ccJcpIC7PSuOHTtGkyZNyM/PNy6YiIiIiIiIWCUVKsSiCgoKSE9PNz9OT0+nqKiIO3fuUFBQYGAyERERERERsUbqUSEWlZiYyKRJk/Dw8KCoqIjMzEwWLFjA119/jb29PWPHjjU6ooiIiIiIiFgRFSrE4q5du8bBgwexs7PD29ubZ555hhs3blClShWjo4mIiIiIiIiVUTNNsaiioiLWr19PUlISBQUFtG3blmHDhqlIISIiIiIiImXSjgqxqMjISE6cOEG/fv0oKipi7dq1NGrUiKlTpxodTURERERERKyQChViUSEhIWzYsAF7e3sA8vLyCAkJISEhweBkIiIiIiIiYo1064dYlMlkMhcpABwcHEo8FhEREREREbmXChViUY0bN2bu3LmcOXOGrKwsIiIi+MMf/mB0LBEREREREbFSOvohFnXjxg3mzJlDUlISJpMJf39/pk2bhrOzs9HRRERERERExAqpUCHl7tSpU3h4eBgdQ0RERERERKyQjn5IuevTp4/REURERERERMRKqVAh5U6beEREREREROR+VKiQcmdjY2N0BBEREREREbFSKlSIiIiIiIiIiNWwMzqA/DZ5e3uXuXPCZDJx+/ZtAxKJiIiIiIjI00C3fohFnDt37oHz9erVK6ckIiIiIiIi8jRRoUJERERERERErIZ6VIiIiIiIiIiI1VChQkRERERERESshgoVIiIiViI1NZW//e1vdO7cmRdffBEfHx/69u3L6tWrKSgoKLH2P//5D56enoSHhxuUtqSlS5fi6enJzp07zWO3bt1iypQp+Pr60rx5c0JDQ4mPj8fT05OVK1eWay5PT0+ioqIeuHbOnDnmtWfPnv2f5li5ciWenp7Ex8c/1vMHDRqEp6cn169f/5/mEhERsUYqVIiIiBisqKiIxYsX86c//YmNGzfSqFEj+vfvT9euXfnpp58ICwtjyJAhVn1r0h//+EdGjhxJgwYNzGPLli0jPj4eV1dX3nzzTTp16sQLL7zAyJEjadGiRbln3LFjx33nTCYT27dvL8c0IiIicj+6nlRERMRg0dHRREVF0aJFC5YsWULt2rXNc3l5eUydOpXPP/+cyZMn8/777xsX9AF8fX3x9fUtMZaWlgbAokWLqF+/vnn8hRdeKNdsAM8++yxpaWmcPXsWV1fXUvOHDx/m/PnzODk5cevWrXLPJyIiIv9POypEREQMlJGRQVRUFC4uLnz44YclihQADg4OREREUK9ePRISEjh9+rRBSR9dXl4eANWrVzc4CbRv3x6gxNGUe23bto2qVavSsmXL8owlIiIiZVChQkRExECbNm0iPz+fAQMGUK1atTLX2NvbM2PGDObOnfurX/rT09OZOHEigYGBNGvWzNznYtu2baXWxsbG8tprr+Ht7Y2Pjw/9+/dn69atj7Xu3h4Vxf0zDhw4AECrVq3MfR/u16MiMzOTCRMm4OfnR7NmzejSpQvLly8nPz+/xLqgoCAGDRrEhg0b8PPzw9vbm3nz5j3wZwLQunVrnnnmmfse79ixYwdBQUHY29uXOZ+cnMyQIUPw8fGhefPm9OrVi9WrV1NUVFRq7c6dO+nTpw8tWrQgMDCQZcuWlbkO4OLFi8yaNYuAgACaNWtGUFAQkZGR3Lhx41c/09GjRwkNDcXf3x8vLy86derEggULHuq5IiIi1kxHP0RERAy0d+9eAF5++eUHrmvXrt2vvlZKSgqDBg3CwcGB4OBgXFxcyMzMZNeuXYwePZro6Gjz68TExLBw4UKaNm1K3759yc/PJyEhgbFjx3Lnzh169uz5SOvuVa9ePUaOHMnGjRs5d+4cb7/9NhUrVrxvISY1NZU333yT27dvExwcTN26dTl48CCLFi3im2++Yfny5dja2prXnzp1irCwMHr06EF+fv5D9buwt7enXbt2bN68mUuXLlGzZs0SP7dz584xffp0Pvvss1LPjY2NZc6cOVStWpWOHTvi5OTE3r17CQsLM+e0sbEBYP369UyfPp0aNWoQEhJCbm4u0dHRVK1atdTrZmdn069fP86fP0+7du1o1KgRx48f56OPPmLfvn2sXr0aJyenMj9PRkYGQ4YMoUKFCnTu3Jlq1apx+PBhPvzwQ44ePconn3zyqz8TERERa6VChYiIiIF++uknANzd3Z/4tRYvXkxBQQHx8fE0atTIPL5lyxbGjRvHF198YS5UrFixgueff55169ZhZ3f314GhQ4fSsWNHYmNjzQWIh113L1dXV0aNGsWBAwc4d+4c77zzzn2LFCaTicmTJ5OXl0dcXBzNmjUzz0VERLBy5Uri4uIYMGCAefzq1atMnz6dQYMGPdLPJzg4mE2bNrFr1y769OljHk9ISKBKlSr4+/uXKlRkZWUxb9486taty6pVq3BzcwPu3mgyfPhwtmzZQmBgID179uT69eu8++671KlTh7Vr11KnTh0ABg8ezMCBA0vlmTVrFufPn2fZsmUlClGrVq0iPDycDz74gEmTJpX5WdatW0dOTg6ffPIJrVu3No+HhoayZ88eTp06hYeHxyP9fERERKyFjn6IiIgYqPi6ycqVKz/xa7311ltERkaWKFIA5iaXly9fNo+ZTCauXLlCRkaGeaxOnTps3bqVf/7zn4+87nF99913pKen07t37xJFCoAxY8Zgb29f5pWenTp1euT38vf3x8nJqdTxj+3btxMUFISDg0Op52zevJmCggL+/Oc/m4sUAE5OTkyfPh2ADRs2AJCYmEhOTg6DBw82FykAvLy8ShV0Lly4QFJSEoGBgaV2ywwcOJDnnnvugVeZFh8lOXToUInxiIgI9u/fryKFiIg81bSjQkRExEDOzs5cvHiR69ev4+Li8kSvVXx85OLFi5w4cYIzZ86QkZHBt99+C0BhYaF5bZ8+fYiJiSEkJAQvLy8CAgIIDAzEy8urxGs+7LrHlZqaCsCZM2dYunRpqfnKlStz8uRJTCaT+XiFvb09tWrVeuT3qlixIq+88go7duwgJyeHqlWrkpqaSlZWFlOmTCnzOSdOnADu9tn4JQ8PD6pVq2ZeU/zPXxZcALy9vYmLizM/TktLw2Qyce3atTI/t729PT/++CPnz58v1WAVoFevXqxZs4bFixezdu1aAgICCAgIoG3btvc9LiIiIvK0UKFCRETEQG5ubly8eJHMzMwHFipycnLIzc194Bf0H3/8kdmzZ7N7925MJhMVKlTA3d2dl156yXxVaLHx48dTv3594uLiSElJ4bvvvmPp0qU0aNCAmTNn0qZNm0da97iKd5Ts3bvX3K+jLDdv3qRKlSoAODo6Pvb7BQcHs2XLFr766itCQkLYtm0blStXvm+PkOLGlGX1mACoVasWmZmZJT5LWbtjnJ2dSzwuXnvkyBGOHDly37zXrl0rs1DRuHFj1q1bR3R0NImJiaxbt45169bh5OTE4MGDGTt2rLmwIyIi8rRRoUJERMRAL7/8MocOHSI5ORlvb+/7rlu7di2RkZEMHz6csWPHlpo3mUy88847fP/994SGhtKhQwc8PDxwdHTk0qVLrF+/vsR6GxsbevfuTe/evbl8+TL79u1jx44dbN++neHDh7N7925cXFweet3jKv7b//DwcHr37v3Yr/OwAgMDcXR0ZMeOHeZCRbt27co89gH/X3S4cOFCmZ/z559/Nhchivtw5OTklFp369atEo+LP/eIESMYM2bMY32Wxo0b8/7775OXl8fhw4dJSkoiPj6e6OhoateuTf/+/R/rdUVERIymHhUiIiIGevXVV7G3t+fTTz8t8wsuQG5urrnQ0LZt2zLXnDx5kvT0dDp27Mi4cePw8vIy7zw4ffo0cLeYAXebUS5dupSNGzcCUKNGDV599VWWLFnCa6+9Rm5uLmlpaQ+97kl4enoCcOzYsVJz+fn5zJs3j9jY2Cd6j3s5OTnh7+/P3r17SUlJ4YcffqBLly73Xd+4cWMADh48WGouMzOTixcvmvtBNG3aFCjdNwLuXiV6rwd9boAlS5YQExNDXl5emfObNm1i9uzZmEwmHBwc8PX1ZeLEieZjJMXHfURERJ5GKlSIiIgYyM3NjbfeeourV68ydOhQLly4UGI+JyeHCRMm8MMPP9CuXbsyeyUA5h0B9zbMhLtHB+bPnw9AQUEBcHeXwKpVq3jvvfe4du1aifXZ2dkA1K1b96HXPYlWrVrh6urKZ599xuHDh0vMxcTE8I9//MPcx+J/JTg4mNzcXMLDw3Fycnrg1bA9evTAzs6O6OhosrKyzOO3bt0iLCzMvAbu7tZwcXEhNja2RPPR06dPl7pNxM3NjVatWpGUlERCQkKJuU2bNvH3v/+dvXv33nenx5EjR/j000/ZunVrifGzZ88CT/7fRURExEg6+iEiImKwcePGcfnyZeLj42nfvj2vvPIKzz//POfPnyc5OZkrV67g4+NjLjiUxd3dnebNm3Pw4EH69++Pj48PV69eZefOneTl5VGpUiWuXr0K3C1qjB49mjlz5tC9e3c6duyIo6Mj33zzDUePHqVHjx40bNgQ4KHXPS5bW1veffdd3n77bQYOHEj79u1xc3Pj2LFj/Pvf/8bV1ZXx48c/0Xv8UlBQEPb29hw5coTu3btTsWLF+651c3Pjr3/9K+Hh4fTq1YsOHTrg5OREUlISWVlZdOvWzXyjR+XKlZk9ezZjxozh9ddfN99MkpCQgIuLi7kvRbGwsDAGDBjAmDFjCAgIwMPDg4yMDPbs2YOzszMzZ868b66hQ4eydetWJkyYQEJCAvXr1+fcuXNs376dZ599tszrUEVERJ4WKlSIiIgYzNbWloiICLp160ZcXBwnTpwgMTEROzs7PD09zV98bW1t7/saFSpUICoqikWLFpGcnExqaip16tQhICCA4cOHs3DhQnbu3MmZM2d4/vnnGTRoEDVq1GDVqlVs2bKF3Nxc3N3dmTJlSokvuQ+77km0bNmS9evXs2zZMvbv389XX31FnTp1GDRoEMOGDaNmzZr/k/cpVrVqVdq0aUNSUtJDXXM6ePBg3N3dWbFiBdu3b8dkMtGoUSNCQ0NL9dXo0KEDK1euZOnSpWzZsoVKlSrxxhtv4OXlxbhx40qsbdiwIfHx8URFRZGYmMj+/fupVasWPXr0KHUd6i+5urqyZs0aoqKiOHToELt376Z69eqEhIQwcuTIMhtwioiIPC1sTMUHVkVEREREREREDKYeFSIiIiIiIiJiNVSoEBERERERERGroUKFiIiIiIiIiFgNFSpERERERERExGqoUCEiIiIiIiIiVkOFChERERERERGxGipUiIiIiIiIiIjVUKFCRERERERERKyGChUiIiIiIiIiYjVUqBARERERERERq/F/d6tgwVT0mV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729" y="1718481"/>
            <a:ext cx="5440174" cy="41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45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089CF6-AFE3-453E-BDDA-DBD6079C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16842-FA29-453A-991E-60F66BA7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52006" y="534378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9458" name="Picture 2" descr="Motivational Quotes for Employ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2" y="1754052"/>
            <a:ext cx="7935232" cy="41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0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98" y="-26938"/>
            <a:ext cx="8534400" cy="1507067"/>
          </a:xfrm>
        </p:spPr>
        <p:txBody>
          <a:bodyPr/>
          <a:lstStyle/>
          <a:p>
            <a:r>
              <a:rPr lang="en-US" dirty="0"/>
              <a:t>Data Inspection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1" y="5243166"/>
            <a:ext cx="967824" cy="670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3" y="1280253"/>
            <a:ext cx="3368332" cy="3596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446" y="1059817"/>
            <a:ext cx="5789632" cy="2450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494" y="4136780"/>
            <a:ext cx="3768235" cy="148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131" y="3771358"/>
            <a:ext cx="2080440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2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444190"/>
            <a:ext cx="4412362" cy="276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96" y="1299482"/>
            <a:ext cx="6267450" cy="4438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74" y="256588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Heat Map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5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74" y="256588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 cleaning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207" y="1826469"/>
            <a:ext cx="8213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 smtClean="0"/>
              <a:t>PassengerId</a:t>
            </a:r>
            <a:r>
              <a:rPr lang="en-US" b="1" dirty="0" smtClean="0"/>
              <a:t> is unique for whole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Also name is unique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As Per name Ticket is also unique for every passenger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And Last Cabin is 77.5 % Null Values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4206" y="4378146"/>
            <a:ext cx="821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So that We Can’t Consider that columns for models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5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32" y="39208"/>
            <a:ext cx="8534400" cy="1507067"/>
          </a:xfrm>
        </p:spPr>
        <p:txBody>
          <a:bodyPr/>
          <a:lstStyle/>
          <a:p>
            <a:r>
              <a:rPr lang="en-US" dirty="0" smtClean="0"/>
              <a:t>Survived </a:t>
            </a:r>
            <a:r>
              <a:rPr lang="en-US" sz="1800" dirty="0" smtClean="0"/>
              <a:t>(Response </a:t>
            </a:r>
            <a:r>
              <a:rPr lang="en-US" sz="1800" dirty="0"/>
              <a:t>Variable)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02" y="2064204"/>
            <a:ext cx="5483359" cy="3373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14" y="1320857"/>
            <a:ext cx="2476715" cy="1920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910733"/>
            <a:ext cx="3555609" cy="14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Pclass</a:t>
            </a:r>
            <a:r>
              <a:rPr lang="en-US" dirty="0" smtClean="0"/>
              <a:t> </a:t>
            </a:r>
            <a:r>
              <a:rPr lang="en-US" sz="1800" dirty="0" smtClean="0"/>
              <a:t>(Categorical Variable</a:t>
            </a:r>
            <a:r>
              <a:rPr lang="en-US" sz="1800" dirty="0"/>
              <a:t>)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07" y="1831126"/>
            <a:ext cx="5366010" cy="3256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21" y="1454245"/>
            <a:ext cx="3012113" cy="2617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64" y="4416991"/>
            <a:ext cx="2823098" cy="14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7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Sex </a:t>
            </a:r>
            <a:r>
              <a:rPr lang="en-US" sz="1800" dirty="0" smtClean="0"/>
              <a:t>(Categorical Variable</a:t>
            </a:r>
            <a:r>
              <a:rPr lang="en-US" sz="1800" dirty="0"/>
              <a:t>)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21" y="1700152"/>
            <a:ext cx="6389914" cy="38783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7" y="1857909"/>
            <a:ext cx="3160350" cy="15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596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835</TotalTime>
  <Words>521</Words>
  <Application>Microsoft Office PowerPoint</Application>
  <PresentationFormat>Widescreen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Century Gothic</vt:lpstr>
      <vt:lpstr>Inter</vt:lpstr>
      <vt:lpstr>Times New Roman</vt:lpstr>
      <vt:lpstr>Wingdings</vt:lpstr>
      <vt:lpstr>Wingdings 3</vt:lpstr>
      <vt:lpstr>Slice</vt:lpstr>
      <vt:lpstr>Titanic Data</vt:lpstr>
      <vt:lpstr>PowerPoint Presentation</vt:lpstr>
      <vt:lpstr>PowerPoint Presentation</vt:lpstr>
      <vt:lpstr>Data Inspection</vt:lpstr>
      <vt:lpstr>Heat Map</vt:lpstr>
      <vt:lpstr>Data cleaning</vt:lpstr>
      <vt:lpstr>Survived (Response Variable)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Heatmap(Correlation)</vt:lpstr>
      <vt:lpstr>Model (Logistic Regression) </vt:lpstr>
      <vt:lpstr>PowerPoint Presentation</vt:lpstr>
      <vt:lpstr>PowerPoint Presentation</vt:lpstr>
      <vt:lpstr>Model (Decision Tree) </vt:lpstr>
      <vt:lpstr>Model (Decision Tree) </vt:lpstr>
      <vt:lpstr>Model (random forest) </vt:lpstr>
      <vt:lpstr>Model (Ada Boosting)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Ashra</dc:creator>
  <cp:lastModifiedBy>Microsoft account</cp:lastModifiedBy>
  <cp:revision>58</cp:revision>
  <dcterms:created xsi:type="dcterms:W3CDTF">2021-10-12T16:18:18Z</dcterms:created>
  <dcterms:modified xsi:type="dcterms:W3CDTF">2022-03-16T11:31:48Z</dcterms:modified>
</cp:coreProperties>
</file>