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314" r:id="rId4"/>
    <p:sldId id="315" r:id="rId5"/>
    <p:sldId id="259" r:id="rId6"/>
    <p:sldId id="311" r:id="rId7"/>
    <p:sldId id="310" r:id="rId8"/>
    <p:sldId id="313" r:id="rId9"/>
    <p:sldId id="260" r:id="rId10"/>
    <p:sldId id="316" r:id="rId11"/>
    <p:sldId id="261" r:id="rId12"/>
    <p:sldId id="262" r:id="rId13"/>
    <p:sldId id="263" r:id="rId14"/>
    <p:sldId id="264" r:id="rId15"/>
    <p:sldId id="317" r:id="rId16"/>
    <p:sldId id="265" r:id="rId17"/>
    <p:sldId id="318" r:id="rId18"/>
    <p:sldId id="319" r:id="rId19"/>
    <p:sldId id="320" r:id="rId20"/>
    <p:sldId id="266" r:id="rId21"/>
    <p:sldId id="275" r:id="rId22"/>
    <p:sldId id="276" r:id="rId23"/>
    <p:sldId id="321" r:id="rId24"/>
    <p:sldId id="267" r:id="rId25"/>
    <p:sldId id="323" r:id="rId26"/>
    <p:sldId id="268" r:id="rId27"/>
    <p:sldId id="269" r:id="rId28"/>
    <p:sldId id="324" r:id="rId29"/>
    <p:sldId id="325" r:id="rId30"/>
    <p:sldId id="270" r:id="rId31"/>
    <p:sldId id="271" r:id="rId32"/>
    <p:sldId id="272" r:id="rId33"/>
    <p:sldId id="327" r:id="rId34"/>
    <p:sldId id="277" r:id="rId35"/>
    <p:sldId id="278" r:id="rId36"/>
    <p:sldId id="279" r:id="rId37"/>
    <p:sldId id="326" r:id="rId38"/>
    <p:sldId id="273" r:id="rId39"/>
    <p:sldId id="274" r:id="rId40"/>
    <p:sldId id="328" r:id="rId41"/>
    <p:sldId id="32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CDEE-E4CC-449B-BA97-DF27BFD9FD0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3C8C-CCFC-463C-B9E7-E9C7F6D8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5CBDA5-4D10-4EEE-BAAB-7293586AF0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6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3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81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1850" y="1534367"/>
            <a:ext cx="285157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04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96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15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787400" y="1280160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849" y="72643"/>
            <a:ext cx="1034829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1850" y="2864308"/>
            <a:ext cx="1044617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4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65195" y="5107635"/>
            <a:ext cx="5071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20" dirty="0">
                <a:solidFill>
                  <a:srgbClr val="EBDDC3"/>
                </a:solidFill>
                <a:latin typeface="Tw Cen MT"/>
                <a:cs typeface="Tw Cen MT"/>
              </a:rPr>
              <a:t>RELATIONAL</a:t>
            </a:r>
            <a:r>
              <a:rPr sz="4400" spc="-95" dirty="0">
                <a:solidFill>
                  <a:srgbClr val="EBDDC3"/>
                </a:solidFill>
                <a:latin typeface="Tw Cen MT"/>
                <a:cs typeface="Tw Cen MT"/>
              </a:rPr>
              <a:t> </a:t>
            </a:r>
            <a:r>
              <a:rPr sz="4400" spc="-10" dirty="0">
                <a:solidFill>
                  <a:srgbClr val="EBDDC3"/>
                </a:solidFill>
                <a:latin typeface="Tw Cen MT"/>
                <a:cs typeface="Tw Cen MT"/>
              </a:rPr>
              <a:t>ALGEBRA</a:t>
            </a:r>
            <a:endParaRPr sz="44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5195" y="5971033"/>
            <a:ext cx="3188335" cy="34881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spcBef>
                <a:spcPts val="320"/>
              </a:spcBef>
            </a:pPr>
            <a:r>
              <a:rPr lang="en-US" sz="2000" spc="-25" dirty="0">
                <a:solidFill>
                  <a:srgbClr val="FFFFFF"/>
                </a:solidFill>
                <a:latin typeface="Tw Cen MT"/>
                <a:cs typeface="Tw Cen MT"/>
              </a:rPr>
              <a:t>Course</a:t>
            </a:r>
            <a:r>
              <a:rPr sz="2000" spc="-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Code:</a:t>
            </a:r>
            <a:r>
              <a:rPr sz="2000"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2000" b="1" spc="-35" dirty="0">
                <a:solidFill>
                  <a:srgbClr val="FFFFFF"/>
                </a:solidFill>
                <a:latin typeface="Tw Cen MT"/>
                <a:cs typeface="Tw Cen MT"/>
              </a:rPr>
              <a:t>INT306</a:t>
            </a:r>
            <a:endParaRPr sz="2000" dirty="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81"/>
            <a:ext cx="65957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5" dirty="0"/>
              <a:t>Unary </a:t>
            </a:r>
            <a:r>
              <a:rPr spc="-15" dirty="0"/>
              <a:t>Relational</a:t>
            </a:r>
            <a:r>
              <a:rPr spc="-50" dirty="0"/>
              <a:t> </a:t>
            </a:r>
            <a:r>
              <a:rPr spc="-2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340" y="1497583"/>
            <a:ext cx="7726680" cy="4491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3800" spc="-5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(symbol: </a:t>
            </a:r>
            <a:r>
              <a:rPr sz="3800" b="1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3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FF0000"/>
                </a:solidFill>
                <a:latin typeface="Calibri"/>
                <a:cs typeface="Calibri"/>
              </a:rPr>
              <a:t>(sigma))</a:t>
            </a:r>
            <a:endParaRPr sz="3800">
              <a:solidFill>
                <a:prstClr val="black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3065"/>
              </a:spcBef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solidFill>
                  <a:prstClr val="black"/>
                </a:solidFill>
                <a:latin typeface="Calibri"/>
                <a:cs typeface="Calibri"/>
              </a:rPr>
              <a:t>Selects </a:t>
            </a:r>
            <a:r>
              <a:rPr sz="36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3600" spc="-10" dirty="0">
                <a:solidFill>
                  <a:prstClr val="black"/>
                </a:solidFill>
                <a:latin typeface="Calibri"/>
                <a:cs typeface="Calibri"/>
              </a:rPr>
              <a:t>subset </a:t>
            </a:r>
            <a:r>
              <a:rPr sz="3600"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3600" spc="-35" dirty="0">
                <a:solidFill>
                  <a:prstClr val="black"/>
                </a:solidFill>
                <a:latin typeface="Calibri"/>
                <a:cs typeface="Calibri"/>
              </a:rPr>
              <a:t>rows </a:t>
            </a:r>
            <a:r>
              <a:rPr sz="3600" spc="-15" dirty="0">
                <a:solidFill>
                  <a:prstClr val="black"/>
                </a:solidFill>
                <a:latin typeface="Calibri"/>
                <a:cs typeface="Calibri"/>
              </a:rPr>
              <a:t>from</a:t>
            </a:r>
            <a:r>
              <a:rPr sz="36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prstClr val="black"/>
                </a:solidFill>
                <a:latin typeface="Calibri"/>
                <a:cs typeface="Calibri"/>
              </a:rPr>
              <a:t>relation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3150"/>
              </a:spcBef>
              <a:buFont typeface="Wingdings"/>
              <a:buChar char=""/>
              <a:tabLst>
                <a:tab pos="355600" algn="l"/>
              </a:tabLst>
            </a:pPr>
            <a:r>
              <a:rPr sz="3800" spc="-20" dirty="0">
                <a:solidFill>
                  <a:srgbClr val="FF0000"/>
                </a:solidFill>
                <a:latin typeface="Calibri"/>
                <a:cs typeface="Calibri"/>
              </a:rPr>
              <a:t>PROJECT 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(symbol: </a:t>
            </a:r>
            <a:r>
              <a:rPr sz="3800" b="1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3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FF0000"/>
                </a:solidFill>
                <a:latin typeface="Calibri"/>
                <a:cs typeface="Calibri"/>
              </a:rPr>
              <a:t>(pi))</a:t>
            </a:r>
            <a:endParaRPr sz="3800">
              <a:solidFill>
                <a:prstClr val="black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3065"/>
              </a:spcBef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solidFill>
                  <a:prstClr val="black"/>
                </a:solidFill>
                <a:latin typeface="Calibri"/>
                <a:cs typeface="Calibri"/>
              </a:rPr>
              <a:t>Selects columns </a:t>
            </a:r>
            <a:r>
              <a:rPr sz="3600" spc="-15" dirty="0">
                <a:solidFill>
                  <a:prstClr val="black"/>
                </a:solidFill>
                <a:latin typeface="Calibri"/>
                <a:cs typeface="Calibri"/>
              </a:rPr>
              <a:t>from</a:t>
            </a:r>
            <a:r>
              <a:rPr sz="36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prstClr val="black"/>
                </a:solidFill>
                <a:latin typeface="Calibri"/>
                <a:cs typeface="Calibri"/>
              </a:rPr>
              <a:t>relation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3150"/>
              </a:spcBef>
              <a:buFont typeface="Wingdings"/>
              <a:buChar char=""/>
              <a:tabLst>
                <a:tab pos="355600" algn="l"/>
              </a:tabLst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RENAME </a:t>
            </a:r>
            <a:r>
              <a:rPr sz="3800" spc="-15" dirty="0">
                <a:solidFill>
                  <a:srgbClr val="FF0000"/>
                </a:solidFill>
                <a:latin typeface="Calibri"/>
                <a:cs typeface="Calibri"/>
              </a:rPr>
              <a:t>(symbol: </a:t>
            </a:r>
            <a:r>
              <a:rPr sz="3800" b="1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38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FF0000"/>
                </a:solidFill>
                <a:latin typeface="Calibri"/>
                <a:cs typeface="Calibri"/>
              </a:rPr>
              <a:t>(rho))</a:t>
            </a:r>
            <a:endParaRPr sz="38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7" y="340817"/>
            <a:ext cx="4563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Select </a:t>
            </a:r>
            <a:r>
              <a:rPr sz="4400" spc="-5" dirty="0"/>
              <a:t>Operation</a:t>
            </a:r>
            <a:r>
              <a:rPr sz="4400" spc="-145" dirty="0"/>
              <a:t> </a:t>
            </a:r>
            <a:r>
              <a:rPr sz="4400" spc="-5" dirty="0"/>
              <a:t>(</a:t>
            </a:r>
            <a:r>
              <a:rPr sz="4400" spc="-5" dirty="0">
                <a:latin typeface="Calibri"/>
                <a:cs typeface="Calibri"/>
              </a:rPr>
              <a:t>σ</a:t>
            </a:r>
            <a:r>
              <a:rPr sz="4400" spc="-5" dirty="0"/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601" y="3347466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10" h="310514">
                <a:moveTo>
                  <a:pt x="48895" y="216662"/>
                </a:moveTo>
                <a:lnTo>
                  <a:pt x="45085" y="217932"/>
                </a:lnTo>
                <a:lnTo>
                  <a:pt x="43561" y="221107"/>
                </a:lnTo>
                <a:lnTo>
                  <a:pt x="0" y="310134"/>
                </a:lnTo>
                <a:lnTo>
                  <a:pt x="27364" y="308483"/>
                </a:lnTo>
                <a:lnTo>
                  <a:pt x="13970" y="308483"/>
                </a:lnTo>
                <a:lnTo>
                  <a:pt x="6985" y="297815"/>
                </a:lnTo>
                <a:lnTo>
                  <a:pt x="26443" y="284840"/>
                </a:lnTo>
                <a:lnTo>
                  <a:pt x="54863" y="226695"/>
                </a:lnTo>
                <a:lnTo>
                  <a:pt x="56514" y="223520"/>
                </a:lnTo>
                <a:lnTo>
                  <a:pt x="55117" y="219710"/>
                </a:lnTo>
                <a:lnTo>
                  <a:pt x="51942" y="218186"/>
                </a:lnTo>
                <a:lnTo>
                  <a:pt x="48895" y="216662"/>
                </a:lnTo>
                <a:close/>
              </a:path>
              <a:path w="461010" h="310514">
                <a:moveTo>
                  <a:pt x="26443" y="284840"/>
                </a:moveTo>
                <a:lnTo>
                  <a:pt x="6985" y="297815"/>
                </a:lnTo>
                <a:lnTo>
                  <a:pt x="13970" y="308483"/>
                </a:lnTo>
                <a:lnTo>
                  <a:pt x="17780" y="305943"/>
                </a:lnTo>
                <a:lnTo>
                  <a:pt x="16128" y="305943"/>
                </a:lnTo>
                <a:lnTo>
                  <a:pt x="10033" y="296799"/>
                </a:lnTo>
                <a:lnTo>
                  <a:pt x="20912" y="296156"/>
                </a:lnTo>
                <a:lnTo>
                  <a:pt x="26443" y="284840"/>
                </a:lnTo>
                <a:close/>
              </a:path>
              <a:path w="461010" h="310514">
                <a:moveTo>
                  <a:pt x="101600" y="291338"/>
                </a:moveTo>
                <a:lnTo>
                  <a:pt x="98171" y="291592"/>
                </a:lnTo>
                <a:lnTo>
                  <a:pt x="33585" y="295407"/>
                </a:lnTo>
                <a:lnTo>
                  <a:pt x="13970" y="308483"/>
                </a:lnTo>
                <a:lnTo>
                  <a:pt x="27364" y="308483"/>
                </a:lnTo>
                <a:lnTo>
                  <a:pt x="98933" y="304165"/>
                </a:lnTo>
                <a:lnTo>
                  <a:pt x="102362" y="304038"/>
                </a:lnTo>
                <a:lnTo>
                  <a:pt x="105028" y="300990"/>
                </a:lnTo>
                <a:lnTo>
                  <a:pt x="104901" y="297434"/>
                </a:lnTo>
                <a:lnTo>
                  <a:pt x="104648" y="294005"/>
                </a:lnTo>
                <a:lnTo>
                  <a:pt x="101600" y="291338"/>
                </a:lnTo>
                <a:close/>
              </a:path>
              <a:path w="461010" h="310514">
                <a:moveTo>
                  <a:pt x="20912" y="296156"/>
                </a:moveTo>
                <a:lnTo>
                  <a:pt x="10033" y="296799"/>
                </a:lnTo>
                <a:lnTo>
                  <a:pt x="16128" y="305943"/>
                </a:lnTo>
                <a:lnTo>
                  <a:pt x="20912" y="296156"/>
                </a:lnTo>
                <a:close/>
              </a:path>
              <a:path w="461010" h="310514">
                <a:moveTo>
                  <a:pt x="33585" y="295407"/>
                </a:moveTo>
                <a:lnTo>
                  <a:pt x="20912" y="296156"/>
                </a:lnTo>
                <a:lnTo>
                  <a:pt x="16128" y="305943"/>
                </a:lnTo>
                <a:lnTo>
                  <a:pt x="17780" y="305943"/>
                </a:lnTo>
                <a:lnTo>
                  <a:pt x="33585" y="295407"/>
                </a:lnTo>
                <a:close/>
              </a:path>
              <a:path w="461010" h="310514">
                <a:moveTo>
                  <a:pt x="453644" y="0"/>
                </a:moveTo>
                <a:lnTo>
                  <a:pt x="26443" y="284840"/>
                </a:lnTo>
                <a:lnTo>
                  <a:pt x="20912" y="296156"/>
                </a:lnTo>
                <a:lnTo>
                  <a:pt x="33585" y="295407"/>
                </a:lnTo>
                <a:lnTo>
                  <a:pt x="460755" y="10668"/>
                </a:lnTo>
                <a:lnTo>
                  <a:pt x="453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97245" y="3347466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10" h="310514">
                <a:moveTo>
                  <a:pt x="359155" y="291338"/>
                </a:moveTo>
                <a:lnTo>
                  <a:pt x="356107" y="294005"/>
                </a:lnTo>
                <a:lnTo>
                  <a:pt x="355853" y="297434"/>
                </a:lnTo>
                <a:lnTo>
                  <a:pt x="355726" y="300990"/>
                </a:lnTo>
                <a:lnTo>
                  <a:pt x="358393" y="304038"/>
                </a:lnTo>
                <a:lnTo>
                  <a:pt x="361822" y="304165"/>
                </a:lnTo>
                <a:lnTo>
                  <a:pt x="460755" y="310134"/>
                </a:lnTo>
                <a:lnTo>
                  <a:pt x="459948" y="308483"/>
                </a:lnTo>
                <a:lnTo>
                  <a:pt x="446785" y="308483"/>
                </a:lnTo>
                <a:lnTo>
                  <a:pt x="427170" y="295407"/>
                </a:lnTo>
                <a:lnTo>
                  <a:pt x="362584" y="291592"/>
                </a:lnTo>
                <a:lnTo>
                  <a:pt x="359155" y="291338"/>
                </a:lnTo>
                <a:close/>
              </a:path>
              <a:path w="461010" h="310514">
                <a:moveTo>
                  <a:pt x="427170" y="295407"/>
                </a:moveTo>
                <a:lnTo>
                  <a:pt x="446785" y="308483"/>
                </a:lnTo>
                <a:lnTo>
                  <a:pt x="448449" y="305943"/>
                </a:lnTo>
                <a:lnTo>
                  <a:pt x="444626" y="305943"/>
                </a:lnTo>
                <a:lnTo>
                  <a:pt x="439843" y="296156"/>
                </a:lnTo>
                <a:lnTo>
                  <a:pt x="427170" y="295407"/>
                </a:lnTo>
                <a:close/>
              </a:path>
              <a:path w="461010" h="310514">
                <a:moveTo>
                  <a:pt x="411860" y="216662"/>
                </a:moveTo>
                <a:lnTo>
                  <a:pt x="408813" y="218186"/>
                </a:lnTo>
                <a:lnTo>
                  <a:pt x="405638" y="219710"/>
                </a:lnTo>
                <a:lnTo>
                  <a:pt x="404240" y="223520"/>
                </a:lnTo>
                <a:lnTo>
                  <a:pt x="405891" y="226695"/>
                </a:lnTo>
                <a:lnTo>
                  <a:pt x="434312" y="284840"/>
                </a:lnTo>
                <a:lnTo>
                  <a:pt x="453770" y="297815"/>
                </a:lnTo>
                <a:lnTo>
                  <a:pt x="446785" y="308483"/>
                </a:lnTo>
                <a:lnTo>
                  <a:pt x="459948" y="308483"/>
                </a:lnTo>
                <a:lnTo>
                  <a:pt x="417194" y="221107"/>
                </a:lnTo>
                <a:lnTo>
                  <a:pt x="415670" y="217932"/>
                </a:lnTo>
                <a:lnTo>
                  <a:pt x="411860" y="216662"/>
                </a:lnTo>
                <a:close/>
              </a:path>
              <a:path w="461010" h="310514">
                <a:moveTo>
                  <a:pt x="439843" y="296156"/>
                </a:moveTo>
                <a:lnTo>
                  <a:pt x="444626" y="305943"/>
                </a:lnTo>
                <a:lnTo>
                  <a:pt x="450722" y="296799"/>
                </a:lnTo>
                <a:lnTo>
                  <a:pt x="439843" y="296156"/>
                </a:lnTo>
                <a:close/>
              </a:path>
              <a:path w="461010" h="310514">
                <a:moveTo>
                  <a:pt x="434312" y="284840"/>
                </a:moveTo>
                <a:lnTo>
                  <a:pt x="439843" y="296156"/>
                </a:lnTo>
                <a:lnTo>
                  <a:pt x="450722" y="296799"/>
                </a:lnTo>
                <a:lnTo>
                  <a:pt x="444626" y="305943"/>
                </a:lnTo>
                <a:lnTo>
                  <a:pt x="448449" y="305943"/>
                </a:lnTo>
                <a:lnTo>
                  <a:pt x="453770" y="297815"/>
                </a:lnTo>
                <a:lnTo>
                  <a:pt x="434312" y="284840"/>
                </a:lnTo>
                <a:close/>
              </a:path>
              <a:path w="461010" h="310514">
                <a:moveTo>
                  <a:pt x="7111" y="0"/>
                </a:moveTo>
                <a:lnTo>
                  <a:pt x="0" y="10668"/>
                </a:lnTo>
                <a:lnTo>
                  <a:pt x="427170" y="295407"/>
                </a:lnTo>
                <a:lnTo>
                  <a:pt x="439843" y="296156"/>
                </a:lnTo>
                <a:lnTo>
                  <a:pt x="434312" y="284840"/>
                </a:lnTo>
                <a:lnTo>
                  <a:pt x="7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4588" y="1523840"/>
            <a:ext cx="7870825" cy="446083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3540" indent="-320675">
              <a:spcBef>
                <a:spcPts val="484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83540" algn="l"/>
                <a:tab pos="384175" algn="l"/>
              </a:tabLst>
            </a:pP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Unary</a:t>
            </a:r>
            <a:r>
              <a:rPr sz="2700" spc="-1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700" spc="-5" dirty="0">
                <a:solidFill>
                  <a:prstClr val="black"/>
                </a:solidFill>
                <a:latin typeface="Tw Cen MT"/>
                <a:cs typeface="Tw Cen MT"/>
              </a:rPr>
              <a:t>operation.</a:t>
            </a:r>
            <a:endParaRPr sz="2700">
              <a:solidFill>
                <a:prstClr val="black"/>
              </a:solidFill>
              <a:latin typeface="Tw Cen MT"/>
              <a:cs typeface="Tw Cen MT"/>
            </a:endParaRPr>
          </a:p>
          <a:p>
            <a:pPr marL="383540" indent="-320675">
              <a:lnSpc>
                <a:spcPts val="3080"/>
              </a:lnSpc>
              <a:spcBef>
                <a:spcPts val="3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83540" algn="l"/>
                <a:tab pos="384175" algn="l"/>
              </a:tabLst>
            </a:pPr>
            <a:r>
              <a:rPr sz="2700" spc="-5" dirty="0">
                <a:solidFill>
                  <a:prstClr val="black"/>
                </a:solidFill>
                <a:latin typeface="Tw Cen MT"/>
                <a:cs typeface="Tw Cen MT"/>
              </a:rPr>
              <a:t>Selects </a:t>
            </a: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tuples </a:t>
            </a:r>
            <a:r>
              <a:rPr sz="2700" i="1" spc="-30" dirty="0">
                <a:solidFill>
                  <a:prstClr val="black"/>
                </a:solidFill>
                <a:latin typeface="Tw Cen MT"/>
                <a:cs typeface="Tw Cen MT"/>
              </a:rPr>
              <a:t>(rows) </a:t>
            </a: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that satisfy the </a:t>
            </a:r>
            <a:r>
              <a:rPr sz="2700" spc="-10" dirty="0">
                <a:solidFill>
                  <a:prstClr val="black"/>
                </a:solidFill>
                <a:latin typeface="Tw Cen MT"/>
                <a:cs typeface="Tw Cen MT"/>
              </a:rPr>
              <a:t>given</a:t>
            </a:r>
            <a:r>
              <a:rPr sz="2700" spc="3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predicate</a:t>
            </a:r>
            <a:endParaRPr sz="2700">
              <a:solidFill>
                <a:prstClr val="black"/>
              </a:solidFill>
              <a:latin typeface="Tw Cen MT"/>
              <a:cs typeface="Tw Cen MT"/>
            </a:endParaRPr>
          </a:p>
          <a:p>
            <a:pPr marL="383540">
              <a:lnSpc>
                <a:spcPts val="3080"/>
              </a:lnSpc>
            </a:pPr>
            <a:r>
              <a:rPr sz="2700" i="1" spc="-5" dirty="0">
                <a:solidFill>
                  <a:prstClr val="black"/>
                </a:solidFill>
                <a:latin typeface="Tw Cen MT"/>
                <a:cs typeface="Tw Cen MT"/>
              </a:rPr>
              <a:t>(condition) </a:t>
            </a:r>
            <a:r>
              <a:rPr sz="2700" spc="-15" dirty="0">
                <a:solidFill>
                  <a:prstClr val="black"/>
                </a:solidFill>
                <a:latin typeface="Tw Cen MT"/>
                <a:cs typeface="Tw Cen MT"/>
              </a:rPr>
              <a:t>from </a:t>
            </a: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a relation</a:t>
            </a:r>
            <a:r>
              <a:rPr sz="2700" spc="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700" i="1" dirty="0">
                <a:solidFill>
                  <a:prstClr val="black"/>
                </a:solidFill>
                <a:latin typeface="Tw Cen MT"/>
                <a:cs typeface="Tw Cen MT"/>
              </a:rPr>
              <a:t>(table)</a:t>
            </a: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.</a:t>
            </a:r>
            <a:endParaRPr sz="2700">
              <a:solidFill>
                <a:prstClr val="black"/>
              </a:solidFill>
              <a:latin typeface="Tw Cen MT"/>
              <a:cs typeface="Tw Cen MT"/>
            </a:endParaRPr>
          </a:p>
          <a:p>
            <a:pPr marL="3739515">
              <a:spcBef>
                <a:spcPts val="360"/>
              </a:spcBef>
            </a:pPr>
            <a:r>
              <a:rPr sz="2700" b="1" spc="-5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2700" b="1" i="1" spc="-7" baseline="-20061" dirty="0">
                <a:solidFill>
                  <a:prstClr val="black"/>
                </a:solidFill>
                <a:latin typeface="Tw Cen MT"/>
                <a:cs typeface="Tw Cen MT"/>
              </a:rPr>
              <a:t>p</a:t>
            </a:r>
            <a:r>
              <a:rPr sz="2700" b="1" spc="-5" dirty="0">
                <a:solidFill>
                  <a:prstClr val="black"/>
                </a:solidFill>
                <a:latin typeface="Tw Cen MT"/>
                <a:cs typeface="Tw Cen MT"/>
              </a:rPr>
              <a:t>(r)</a:t>
            </a:r>
            <a:endParaRPr sz="2700">
              <a:solidFill>
                <a:prstClr val="black"/>
              </a:solidFill>
              <a:latin typeface="Tw Cen MT"/>
              <a:cs typeface="Tw Cen MT"/>
            </a:endParaRPr>
          </a:p>
          <a:p>
            <a:pPr>
              <a:spcBef>
                <a:spcPts val="45"/>
              </a:spcBef>
            </a:pP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248285" algn="ctr">
              <a:tabLst>
                <a:tab pos="1696085" algn="l"/>
              </a:tabLst>
            </a:pPr>
            <a:r>
              <a:rPr spc="-10" dirty="0">
                <a:solidFill>
                  <a:prstClr val="black"/>
                </a:solidFill>
                <a:latin typeface="Tw Cen MT"/>
                <a:cs typeface="Tw Cen MT"/>
              </a:rPr>
              <a:t>PREDICATE	RELATION</a:t>
            </a:r>
            <a:endParaRPr>
              <a:solidFill>
                <a:prstClr val="black"/>
              </a:solidFill>
              <a:latin typeface="Tw Cen MT"/>
              <a:cs typeface="Tw Cen MT"/>
            </a:endParaRPr>
          </a:p>
          <a:p>
            <a:pPr>
              <a:spcBef>
                <a:spcPts val="10"/>
              </a:spcBef>
            </a:pPr>
            <a:endParaRPr sz="2400">
              <a:solidFill>
                <a:prstClr val="black"/>
              </a:solidFill>
              <a:latin typeface="Tw Cen MT"/>
              <a:cs typeface="Tw Cen MT"/>
            </a:endParaRPr>
          </a:p>
          <a:p>
            <a:pPr marL="383540" marR="332740" indent="-320675">
              <a:lnSpc>
                <a:spcPts val="292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83540" algn="l"/>
                <a:tab pos="384175" algn="l"/>
              </a:tabLst>
            </a:pP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There can be more than one predicate connected</a:t>
            </a:r>
            <a:r>
              <a:rPr sz="2700" spc="-5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700" spc="-70" dirty="0">
                <a:solidFill>
                  <a:prstClr val="black"/>
                </a:solidFill>
                <a:latin typeface="Tw Cen MT"/>
                <a:cs typeface="Tw Cen MT"/>
              </a:rPr>
              <a:t>by  </a:t>
            </a: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connectors (</a:t>
            </a:r>
            <a:r>
              <a:rPr sz="2700" i="1" dirty="0">
                <a:solidFill>
                  <a:prstClr val="black"/>
                </a:solidFill>
                <a:latin typeface="Tw Cen MT"/>
                <a:cs typeface="Tw Cen MT"/>
              </a:rPr>
              <a:t>and </a:t>
            </a:r>
            <a:r>
              <a:rPr sz="2700" spc="-5" dirty="0">
                <a:solidFill>
                  <a:prstClr val="black"/>
                </a:solidFill>
                <a:latin typeface="Tw Cen MT"/>
                <a:cs typeface="Tw Cen MT"/>
              </a:rPr>
              <a:t>[</a:t>
            </a:r>
            <a:r>
              <a:rPr sz="2700" b="1" spc="-5" dirty="0">
                <a:solidFill>
                  <a:prstClr val="black"/>
                </a:solidFill>
                <a:latin typeface="Tw Cen MT"/>
                <a:cs typeface="Tw Cen MT"/>
              </a:rPr>
              <a:t>^</a:t>
            </a:r>
            <a:r>
              <a:rPr sz="2700" spc="-5" dirty="0">
                <a:solidFill>
                  <a:prstClr val="black"/>
                </a:solidFill>
                <a:latin typeface="Tw Cen MT"/>
                <a:cs typeface="Tw Cen MT"/>
              </a:rPr>
              <a:t>], </a:t>
            </a:r>
            <a:r>
              <a:rPr sz="2700" i="1" dirty="0">
                <a:solidFill>
                  <a:prstClr val="black"/>
                </a:solidFill>
                <a:latin typeface="Tw Cen MT"/>
                <a:cs typeface="Tw Cen MT"/>
              </a:rPr>
              <a:t>or </a:t>
            </a:r>
            <a:r>
              <a:rPr sz="2700" spc="-5" dirty="0">
                <a:solidFill>
                  <a:prstClr val="black"/>
                </a:solidFill>
                <a:latin typeface="Tw Cen MT"/>
                <a:cs typeface="Tw Cen MT"/>
              </a:rPr>
              <a:t>[</a:t>
            </a:r>
            <a:r>
              <a:rPr sz="2700" b="1" spc="-5" dirty="0">
                <a:solidFill>
                  <a:prstClr val="black"/>
                </a:solidFill>
                <a:latin typeface="Tw Cen MT"/>
                <a:cs typeface="Tw Cen MT"/>
              </a:rPr>
              <a:t>v</a:t>
            </a:r>
            <a:r>
              <a:rPr sz="2700" spc="-5" dirty="0">
                <a:solidFill>
                  <a:prstClr val="black"/>
                </a:solidFill>
                <a:latin typeface="Tw Cen MT"/>
                <a:cs typeface="Tw Cen MT"/>
              </a:rPr>
              <a:t>], </a:t>
            </a:r>
            <a:r>
              <a:rPr sz="2700" i="1" spc="-5" dirty="0">
                <a:solidFill>
                  <a:prstClr val="black"/>
                </a:solidFill>
                <a:latin typeface="Tw Cen MT"/>
                <a:cs typeface="Tw Cen MT"/>
              </a:rPr>
              <a:t>not</a:t>
            </a:r>
            <a:r>
              <a:rPr sz="2700" i="1" spc="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[¬]).</a:t>
            </a:r>
            <a:endParaRPr sz="2700">
              <a:solidFill>
                <a:prstClr val="black"/>
              </a:solidFill>
              <a:latin typeface="Tw Cen MT"/>
              <a:cs typeface="Tw Cen MT"/>
            </a:endParaRPr>
          </a:p>
          <a:p>
            <a:pPr marL="383540" marR="30480" indent="-320675">
              <a:lnSpc>
                <a:spcPts val="2920"/>
              </a:lnSpc>
              <a:spcBef>
                <a:spcPts val="69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83540" algn="l"/>
                <a:tab pos="384175" algn="l"/>
              </a:tabLst>
            </a:pP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Comparisons </a:t>
            </a:r>
            <a:r>
              <a:rPr sz="2700" spc="-5" dirty="0">
                <a:solidFill>
                  <a:prstClr val="black"/>
                </a:solidFill>
                <a:latin typeface="Tw Cen MT"/>
                <a:cs typeface="Tw Cen MT"/>
              </a:rPr>
              <a:t>are </a:t>
            </a:r>
            <a:r>
              <a:rPr sz="2700" dirty="0">
                <a:solidFill>
                  <a:prstClr val="black"/>
                </a:solidFill>
                <a:latin typeface="Tw Cen MT"/>
                <a:cs typeface="Tw Cen MT"/>
              </a:rPr>
              <a:t>performed using relational</a:t>
            </a:r>
            <a:r>
              <a:rPr sz="2700" spc="-6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700" spc="-5" dirty="0">
                <a:solidFill>
                  <a:prstClr val="black"/>
                </a:solidFill>
                <a:latin typeface="Tw Cen MT"/>
                <a:cs typeface="Tw Cen MT"/>
              </a:rPr>
              <a:t>operators  (</a:t>
            </a:r>
            <a:r>
              <a:rPr sz="2700" b="1" spc="-5" dirty="0">
                <a:solidFill>
                  <a:prstClr val="black"/>
                </a:solidFill>
                <a:latin typeface="Tw Cen MT"/>
                <a:cs typeface="Tw Cen MT"/>
              </a:rPr>
              <a:t>=, ≠, ≥, &lt;, </a:t>
            </a:r>
            <a:r>
              <a:rPr sz="2700" b="1" dirty="0">
                <a:solidFill>
                  <a:prstClr val="black"/>
                </a:solidFill>
                <a:latin typeface="Tw Cen MT"/>
                <a:cs typeface="Tw Cen MT"/>
              </a:rPr>
              <a:t>&gt;,</a:t>
            </a:r>
            <a:r>
              <a:rPr sz="2700" b="1" spc="-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700" b="1" spc="-10" dirty="0">
                <a:solidFill>
                  <a:prstClr val="black"/>
                </a:solidFill>
                <a:latin typeface="Tw Cen MT"/>
                <a:cs typeface="Tw Cen MT"/>
              </a:rPr>
              <a:t>≤</a:t>
            </a:r>
            <a:r>
              <a:rPr sz="2700" spc="-10" dirty="0">
                <a:solidFill>
                  <a:prstClr val="black"/>
                </a:solidFill>
                <a:latin typeface="Tw Cen MT"/>
                <a:cs typeface="Tw Cen MT"/>
              </a:rPr>
              <a:t>).</a:t>
            </a:r>
            <a:endParaRPr sz="27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6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3865"/>
            <a:ext cx="2130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Examples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77287" y="1524421"/>
            <a:ext cx="7792720" cy="428258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090420">
              <a:spcBef>
                <a:spcPts val="795"/>
              </a:spcBef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person(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, </a:t>
            </a:r>
            <a:r>
              <a:rPr sz="2900" b="1" i="1" spc="-5" dirty="0">
                <a:solidFill>
                  <a:prstClr val="black"/>
                </a:solidFill>
                <a:latin typeface="Tw Cen MT"/>
                <a:cs typeface="Tw Cen MT"/>
              </a:rPr>
              <a:t>age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,</a:t>
            </a:r>
            <a:r>
              <a:rPr sz="2900" b="1" spc="-4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i="1" spc="-20" dirty="0">
                <a:solidFill>
                  <a:prstClr val="black"/>
                </a:solidFill>
                <a:latin typeface="Tw Cen MT"/>
                <a:cs typeface="Tw Cen MT"/>
              </a:rPr>
              <a:t>weight</a:t>
            </a:r>
            <a:r>
              <a:rPr sz="2900" b="1" spc="-20" dirty="0">
                <a:solidFill>
                  <a:prstClr val="black"/>
                </a:solidFill>
                <a:latin typeface="Tw Cen MT"/>
                <a:cs typeface="Tw Cen MT"/>
              </a:rPr>
              <a:t>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70840" marR="44450" indent="-320675">
              <a:spcBef>
                <a:spcPts val="695"/>
              </a:spcBef>
              <a:buFont typeface="Tw Cen MT"/>
              <a:buAutoNum type="arabicPeriod"/>
              <a:tabLst>
                <a:tab pos="437515" algn="l"/>
              </a:tabLst>
            </a:pPr>
            <a:r>
              <a:rPr dirty="0">
                <a:solidFill>
                  <a:prstClr val="black"/>
                </a:solidFill>
                <a:latin typeface="Calibri"/>
              </a:rPr>
              <a:t>	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Find the details of all persons having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age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greater  than equals to</a:t>
            </a:r>
            <a:r>
              <a:rPr sz="2900" spc="-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34.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0800">
              <a:spcBef>
                <a:spcPts val="690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Ans: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5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2850" spc="7" baseline="-20467" dirty="0">
                <a:solidFill>
                  <a:prstClr val="black"/>
                </a:solidFill>
                <a:latin typeface="Tw Cen MT"/>
                <a:cs typeface="Tw Cen MT"/>
              </a:rPr>
              <a:t>age≥34</a:t>
            </a:r>
            <a:r>
              <a:rPr sz="2900" spc="5" dirty="0">
                <a:solidFill>
                  <a:prstClr val="black"/>
                </a:solidFill>
                <a:latin typeface="Tw Cen MT"/>
                <a:cs typeface="Tw Cen MT"/>
              </a:rPr>
              <a:t>(person)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>
              <a:spcBef>
                <a:spcPts val="50"/>
              </a:spcBef>
            </a:pPr>
            <a:endParaRPr sz="4450">
              <a:solidFill>
                <a:prstClr val="black"/>
              </a:solidFill>
              <a:latin typeface="Tw Cen MT"/>
              <a:cs typeface="Tw Cen MT"/>
            </a:endParaRPr>
          </a:p>
          <a:p>
            <a:pPr marL="370840" marR="43180" indent="-320675">
              <a:buFont typeface="Tw Cen MT"/>
              <a:buAutoNum type="arabicPeriod" startAt="2"/>
              <a:tabLst>
                <a:tab pos="438150" algn="l"/>
              </a:tabLst>
            </a:pPr>
            <a:r>
              <a:rPr dirty="0">
                <a:solidFill>
                  <a:prstClr val="black"/>
                </a:solidFill>
                <a:latin typeface="Calibri"/>
              </a:rPr>
              <a:t>	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Find the details of all persons having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age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greater  than 34 &amp; 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weight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equals to</a:t>
            </a:r>
            <a:r>
              <a:rPr sz="2900" spc="-4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54.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0800">
              <a:spcBef>
                <a:spcPts val="1395"/>
              </a:spcBef>
            </a:pPr>
            <a:r>
              <a:rPr sz="4350" baseline="13409" dirty="0">
                <a:solidFill>
                  <a:prstClr val="black"/>
                </a:solidFill>
                <a:latin typeface="Tw Cen MT"/>
                <a:cs typeface="Tw Cen MT"/>
              </a:rPr>
              <a:t>Ans: </a:t>
            </a:r>
            <a:r>
              <a:rPr sz="4350" spc="15" baseline="13409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900" spc="10" dirty="0">
                <a:solidFill>
                  <a:prstClr val="black"/>
                </a:solidFill>
                <a:latin typeface="Tw Cen MT"/>
                <a:cs typeface="Tw Cen MT"/>
              </a:rPr>
              <a:t>age&gt;34 </a:t>
            </a:r>
            <a:r>
              <a:rPr sz="1900" spc="15" dirty="0">
                <a:solidFill>
                  <a:prstClr val="black"/>
                </a:solidFill>
                <a:latin typeface="Tw Cen MT"/>
                <a:cs typeface="Tw Cen MT"/>
              </a:rPr>
              <a:t>^</a:t>
            </a:r>
            <a:r>
              <a:rPr sz="1900" spc="-4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weight=54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(person)</a:t>
            </a:r>
            <a:endParaRPr sz="4350" baseline="13409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7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41" y="343865"/>
            <a:ext cx="2446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Illustrations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974594" y="1536014"/>
            <a:ext cx="100774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per</a:t>
            </a:r>
            <a:r>
              <a:rPr sz="2900" spc="5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on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4237" y="2117662"/>
          <a:ext cx="2632710" cy="27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Helena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5840" y="1616786"/>
            <a:ext cx="1695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б</a:t>
            </a:r>
            <a:r>
              <a:rPr sz="1950" b="1" spc="15" baseline="-21367" dirty="0">
                <a:solidFill>
                  <a:prstClr val="black"/>
                </a:solidFill>
                <a:latin typeface="Tw Cen MT"/>
                <a:cs typeface="Tw Cen MT"/>
              </a:rPr>
              <a:t>age&gt;=34</a:t>
            </a:r>
            <a:r>
              <a:rPr sz="2000" spc="10" dirty="0">
                <a:solidFill>
                  <a:prstClr val="black"/>
                </a:solidFill>
                <a:latin typeface="Tw Cen MT"/>
                <a:cs typeface="Tw Cen MT"/>
              </a:rPr>
              <a:t>(person)</a:t>
            </a:r>
            <a:endParaRPr sz="20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80162" y="2089086"/>
          <a:ext cx="2598420" cy="1630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Helena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55029" y="4118305"/>
            <a:ext cx="2604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3000" baseline="13888" dirty="0">
                <a:solidFill>
                  <a:prstClr val="black"/>
                </a:solidFill>
                <a:latin typeface="Calibri"/>
                <a:cs typeface="Calibri"/>
              </a:rPr>
              <a:t>б </a:t>
            </a:r>
            <a:r>
              <a:rPr sz="1300" b="1" spc="20" dirty="0">
                <a:solidFill>
                  <a:prstClr val="black"/>
                </a:solidFill>
                <a:latin typeface="Tw Cen MT"/>
                <a:cs typeface="Tw Cen MT"/>
              </a:rPr>
              <a:t>age&gt;34 </a:t>
            </a: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^</a:t>
            </a:r>
            <a:r>
              <a:rPr sz="1300" b="1" spc="-9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1300" b="1" spc="10" dirty="0">
                <a:solidFill>
                  <a:prstClr val="black"/>
                </a:solidFill>
                <a:latin typeface="Tw Cen MT"/>
                <a:cs typeface="Tw Cen MT"/>
              </a:rPr>
              <a:t>weight=54</a:t>
            </a:r>
            <a:r>
              <a:rPr sz="3000" spc="15" baseline="13888" dirty="0">
                <a:solidFill>
                  <a:prstClr val="black"/>
                </a:solidFill>
                <a:latin typeface="Tw Cen MT"/>
                <a:cs typeface="Tw Cen MT"/>
              </a:rPr>
              <a:t>(person)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10312" y="4557713"/>
          <a:ext cx="2743200" cy="731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Helena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37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8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0817"/>
            <a:ext cx="4788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Project </a:t>
            </a:r>
            <a:r>
              <a:rPr sz="4400" spc="-5" dirty="0"/>
              <a:t>Operation</a:t>
            </a:r>
            <a:r>
              <a:rPr sz="4400" spc="-125" dirty="0"/>
              <a:t> </a:t>
            </a:r>
            <a:r>
              <a:rPr sz="4400" spc="-10" dirty="0"/>
              <a:t>(</a:t>
            </a:r>
            <a:r>
              <a:rPr sz="4400" spc="-10" dirty="0">
                <a:latin typeface="Calibri"/>
                <a:cs typeface="Calibri"/>
              </a:rPr>
              <a:t>Π</a:t>
            </a:r>
            <a:r>
              <a:rPr sz="4400" spc="-10" dirty="0"/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30645" y="3576066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10" h="310514">
                <a:moveTo>
                  <a:pt x="359155" y="291338"/>
                </a:moveTo>
                <a:lnTo>
                  <a:pt x="356107" y="294005"/>
                </a:lnTo>
                <a:lnTo>
                  <a:pt x="355853" y="297434"/>
                </a:lnTo>
                <a:lnTo>
                  <a:pt x="355726" y="300990"/>
                </a:lnTo>
                <a:lnTo>
                  <a:pt x="358393" y="304038"/>
                </a:lnTo>
                <a:lnTo>
                  <a:pt x="361822" y="304165"/>
                </a:lnTo>
                <a:lnTo>
                  <a:pt x="460755" y="310134"/>
                </a:lnTo>
                <a:lnTo>
                  <a:pt x="459948" y="308483"/>
                </a:lnTo>
                <a:lnTo>
                  <a:pt x="446785" y="308483"/>
                </a:lnTo>
                <a:lnTo>
                  <a:pt x="427170" y="295407"/>
                </a:lnTo>
                <a:lnTo>
                  <a:pt x="362584" y="291592"/>
                </a:lnTo>
                <a:lnTo>
                  <a:pt x="359155" y="291338"/>
                </a:lnTo>
                <a:close/>
              </a:path>
              <a:path w="461010" h="310514">
                <a:moveTo>
                  <a:pt x="427170" y="295407"/>
                </a:moveTo>
                <a:lnTo>
                  <a:pt x="446785" y="308483"/>
                </a:lnTo>
                <a:lnTo>
                  <a:pt x="448449" y="305943"/>
                </a:lnTo>
                <a:lnTo>
                  <a:pt x="444626" y="305943"/>
                </a:lnTo>
                <a:lnTo>
                  <a:pt x="439843" y="296156"/>
                </a:lnTo>
                <a:lnTo>
                  <a:pt x="427170" y="295407"/>
                </a:lnTo>
                <a:close/>
              </a:path>
              <a:path w="461010" h="310514">
                <a:moveTo>
                  <a:pt x="411860" y="216662"/>
                </a:moveTo>
                <a:lnTo>
                  <a:pt x="408813" y="218186"/>
                </a:lnTo>
                <a:lnTo>
                  <a:pt x="405638" y="219710"/>
                </a:lnTo>
                <a:lnTo>
                  <a:pt x="404240" y="223520"/>
                </a:lnTo>
                <a:lnTo>
                  <a:pt x="405891" y="226695"/>
                </a:lnTo>
                <a:lnTo>
                  <a:pt x="434312" y="284840"/>
                </a:lnTo>
                <a:lnTo>
                  <a:pt x="453770" y="297815"/>
                </a:lnTo>
                <a:lnTo>
                  <a:pt x="446785" y="308483"/>
                </a:lnTo>
                <a:lnTo>
                  <a:pt x="459948" y="308483"/>
                </a:lnTo>
                <a:lnTo>
                  <a:pt x="417194" y="221107"/>
                </a:lnTo>
                <a:lnTo>
                  <a:pt x="415670" y="217932"/>
                </a:lnTo>
                <a:lnTo>
                  <a:pt x="411860" y="216662"/>
                </a:lnTo>
                <a:close/>
              </a:path>
              <a:path w="461010" h="310514">
                <a:moveTo>
                  <a:pt x="439843" y="296156"/>
                </a:moveTo>
                <a:lnTo>
                  <a:pt x="444626" y="305943"/>
                </a:lnTo>
                <a:lnTo>
                  <a:pt x="450722" y="296799"/>
                </a:lnTo>
                <a:lnTo>
                  <a:pt x="439843" y="296156"/>
                </a:lnTo>
                <a:close/>
              </a:path>
              <a:path w="461010" h="310514">
                <a:moveTo>
                  <a:pt x="434312" y="284840"/>
                </a:moveTo>
                <a:lnTo>
                  <a:pt x="439843" y="296156"/>
                </a:lnTo>
                <a:lnTo>
                  <a:pt x="450722" y="296799"/>
                </a:lnTo>
                <a:lnTo>
                  <a:pt x="444626" y="305943"/>
                </a:lnTo>
                <a:lnTo>
                  <a:pt x="448449" y="305943"/>
                </a:lnTo>
                <a:lnTo>
                  <a:pt x="453770" y="297815"/>
                </a:lnTo>
                <a:lnTo>
                  <a:pt x="434312" y="284840"/>
                </a:lnTo>
                <a:close/>
              </a:path>
              <a:path w="461010" h="310514">
                <a:moveTo>
                  <a:pt x="7111" y="0"/>
                </a:moveTo>
                <a:lnTo>
                  <a:pt x="0" y="10668"/>
                </a:lnTo>
                <a:lnTo>
                  <a:pt x="427170" y="295407"/>
                </a:lnTo>
                <a:lnTo>
                  <a:pt x="439843" y="296156"/>
                </a:lnTo>
                <a:lnTo>
                  <a:pt x="434312" y="284840"/>
                </a:lnTo>
                <a:lnTo>
                  <a:pt x="7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1" y="3804666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10" h="310514">
                <a:moveTo>
                  <a:pt x="48895" y="216661"/>
                </a:moveTo>
                <a:lnTo>
                  <a:pt x="45085" y="217931"/>
                </a:lnTo>
                <a:lnTo>
                  <a:pt x="43561" y="221106"/>
                </a:lnTo>
                <a:lnTo>
                  <a:pt x="0" y="310133"/>
                </a:lnTo>
                <a:lnTo>
                  <a:pt x="27364" y="308482"/>
                </a:lnTo>
                <a:lnTo>
                  <a:pt x="13970" y="308482"/>
                </a:lnTo>
                <a:lnTo>
                  <a:pt x="6985" y="297814"/>
                </a:lnTo>
                <a:lnTo>
                  <a:pt x="26443" y="284840"/>
                </a:lnTo>
                <a:lnTo>
                  <a:pt x="54863" y="226694"/>
                </a:lnTo>
                <a:lnTo>
                  <a:pt x="56387" y="223519"/>
                </a:lnTo>
                <a:lnTo>
                  <a:pt x="55117" y="219709"/>
                </a:lnTo>
                <a:lnTo>
                  <a:pt x="51942" y="218185"/>
                </a:lnTo>
                <a:lnTo>
                  <a:pt x="48895" y="216661"/>
                </a:lnTo>
                <a:close/>
              </a:path>
              <a:path w="461010" h="310514">
                <a:moveTo>
                  <a:pt x="26443" y="284840"/>
                </a:moveTo>
                <a:lnTo>
                  <a:pt x="6985" y="297814"/>
                </a:lnTo>
                <a:lnTo>
                  <a:pt x="13970" y="308482"/>
                </a:lnTo>
                <a:lnTo>
                  <a:pt x="17780" y="305942"/>
                </a:lnTo>
                <a:lnTo>
                  <a:pt x="16128" y="305942"/>
                </a:lnTo>
                <a:lnTo>
                  <a:pt x="10033" y="296798"/>
                </a:lnTo>
                <a:lnTo>
                  <a:pt x="20912" y="296156"/>
                </a:lnTo>
                <a:lnTo>
                  <a:pt x="26443" y="284840"/>
                </a:lnTo>
                <a:close/>
              </a:path>
              <a:path w="461010" h="310514">
                <a:moveTo>
                  <a:pt x="101600" y="291337"/>
                </a:moveTo>
                <a:lnTo>
                  <a:pt x="98171" y="291591"/>
                </a:lnTo>
                <a:lnTo>
                  <a:pt x="33585" y="295407"/>
                </a:lnTo>
                <a:lnTo>
                  <a:pt x="13970" y="308482"/>
                </a:lnTo>
                <a:lnTo>
                  <a:pt x="27364" y="308482"/>
                </a:lnTo>
                <a:lnTo>
                  <a:pt x="98933" y="304164"/>
                </a:lnTo>
                <a:lnTo>
                  <a:pt x="102362" y="304037"/>
                </a:lnTo>
                <a:lnTo>
                  <a:pt x="105028" y="300989"/>
                </a:lnTo>
                <a:lnTo>
                  <a:pt x="104901" y="297433"/>
                </a:lnTo>
                <a:lnTo>
                  <a:pt x="104648" y="294004"/>
                </a:lnTo>
                <a:lnTo>
                  <a:pt x="101600" y="291337"/>
                </a:lnTo>
                <a:close/>
              </a:path>
              <a:path w="461010" h="310514">
                <a:moveTo>
                  <a:pt x="20912" y="296156"/>
                </a:moveTo>
                <a:lnTo>
                  <a:pt x="10033" y="296798"/>
                </a:lnTo>
                <a:lnTo>
                  <a:pt x="16128" y="305942"/>
                </a:lnTo>
                <a:lnTo>
                  <a:pt x="20912" y="296156"/>
                </a:lnTo>
                <a:close/>
              </a:path>
              <a:path w="461010" h="310514">
                <a:moveTo>
                  <a:pt x="33585" y="295407"/>
                </a:moveTo>
                <a:lnTo>
                  <a:pt x="20912" y="296156"/>
                </a:lnTo>
                <a:lnTo>
                  <a:pt x="16128" y="305942"/>
                </a:lnTo>
                <a:lnTo>
                  <a:pt x="17780" y="305942"/>
                </a:lnTo>
                <a:lnTo>
                  <a:pt x="33585" y="295407"/>
                </a:lnTo>
                <a:close/>
              </a:path>
              <a:path w="461010" h="310514">
                <a:moveTo>
                  <a:pt x="453644" y="0"/>
                </a:moveTo>
                <a:lnTo>
                  <a:pt x="26443" y="284840"/>
                </a:lnTo>
                <a:lnTo>
                  <a:pt x="20912" y="296156"/>
                </a:lnTo>
                <a:lnTo>
                  <a:pt x="33585" y="295407"/>
                </a:lnTo>
                <a:lnTo>
                  <a:pt x="460755" y="10667"/>
                </a:lnTo>
                <a:lnTo>
                  <a:pt x="453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56838" y="3576400"/>
            <a:ext cx="1229995" cy="164465"/>
            <a:chOff x="4032837" y="3576399"/>
            <a:chExt cx="1229995" cy="164465"/>
          </a:xfrm>
        </p:grpSpPr>
        <p:sp>
          <p:nvSpPr>
            <p:cNvPr id="6" name="object 6"/>
            <p:cNvSpPr/>
            <p:nvPr/>
          </p:nvSpPr>
          <p:spPr>
            <a:xfrm>
              <a:off x="4038599" y="3733799"/>
              <a:ext cx="1219200" cy="1905"/>
            </a:xfrm>
            <a:custGeom>
              <a:avLst/>
              <a:gdLst/>
              <a:ahLst/>
              <a:cxnLst/>
              <a:rect l="l" t="t" r="r" b="b"/>
              <a:pathLst>
                <a:path w="1219200" h="1904">
                  <a:moveTo>
                    <a:pt x="0" y="0"/>
                  </a:moveTo>
                  <a:lnTo>
                    <a:pt x="1219200" y="1524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037837" y="3581399"/>
              <a:ext cx="1220470" cy="152400"/>
            </a:xfrm>
            <a:custGeom>
              <a:avLst/>
              <a:gdLst/>
              <a:ahLst/>
              <a:cxnLst/>
              <a:rect l="l" t="t" r="r" b="b"/>
              <a:pathLst>
                <a:path w="1220470" h="152400">
                  <a:moveTo>
                    <a:pt x="762" y="0"/>
                  </a:moveTo>
                  <a:lnTo>
                    <a:pt x="0" y="152400"/>
                  </a:lnTo>
                </a:path>
                <a:path w="1220470" h="152400">
                  <a:moveTo>
                    <a:pt x="1219962" y="0"/>
                  </a:moveTo>
                  <a:lnTo>
                    <a:pt x="1219200" y="15240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4587" y="1524421"/>
            <a:ext cx="6821170" cy="29241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3540" indent="-320675"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841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Unary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operation.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83540" marR="55880" indent="-320675"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841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Selects specified attributes (</a:t>
            </a:r>
            <a:r>
              <a:rPr sz="2900" i="1" dirty="0">
                <a:solidFill>
                  <a:prstClr val="black"/>
                </a:solidFill>
                <a:latin typeface="Tw Cen MT"/>
                <a:cs typeface="Tw Cen MT"/>
              </a:rPr>
              <a:t>columns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)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from</a:t>
            </a:r>
            <a:r>
              <a:rPr sz="2900" spc="-1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  relation.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233420">
              <a:spcBef>
                <a:spcPts val="1395"/>
              </a:spcBef>
            </a:pPr>
            <a:r>
              <a:rPr sz="4350" b="1" spc="15" baseline="13409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1900" b="1" spc="10" dirty="0">
                <a:solidFill>
                  <a:prstClr val="black"/>
                </a:solidFill>
                <a:latin typeface="Tw Cen MT"/>
                <a:cs typeface="Tw Cen MT"/>
              </a:rPr>
              <a:t>A1, A2,</a:t>
            </a:r>
            <a:r>
              <a:rPr sz="1900" b="1" spc="-3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1900" b="1" spc="5" dirty="0">
                <a:solidFill>
                  <a:prstClr val="black"/>
                </a:solidFill>
                <a:latin typeface="Tw Cen MT"/>
                <a:cs typeface="Tw Cen MT"/>
              </a:rPr>
              <a:t>An</a:t>
            </a:r>
            <a:r>
              <a:rPr sz="4350" b="1" spc="7" baseline="13409" dirty="0">
                <a:solidFill>
                  <a:prstClr val="black"/>
                </a:solidFill>
                <a:latin typeface="Tw Cen MT"/>
                <a:cs typeface="Tw Cen MT"/>
              </a:rPr>
              <a:t>(r)</a:t>
            </a:r>
            <a:endParaRPr sz="4350" baseline="13409">
              <a:solidFill>
                <a:prstClr val="black"/>
              </a:solidFill>
              <a:latin typeface="Tw Cen MT"/>
              <a:cs typeface="Tw Cen MT"/>
            </a:endParaRPr>
          </a:p>
          <a:p>
            <a:pPr marL="3813175" algn="ctr">
              <a:lnSpc>
                <a:spcPts val="2025"/>
              </a:lnSpc>
              <a:spcBef>
                <a:spcPts val="2060"/>
              </a:spcBef>
            </a:pPr>
            <a:r>
              <a:rPr spc="-10" dirty="0">
                <a:solidFill>
                  <a:prstClr val="black"/>
                </a:solidFill>
                <a:latin typeface="Tw Cen MT"/>
                <a:cs typeface="Tw Cen MT"/>
              </a:rPr>
              <a:t>RELATION</a:t>
            </a:r>
            <a:endParaRPr>
              <a:solidFill>
                <a:prstClr val="black"/>
              </a:solidFill>
              <a:latin typeface="Tw Cen MT"/>
              <a:cs typeface="Tw Cen MT"/>
            </a:endParaRPr>
          </a:p>
          <a:p>
            <a:pPr marL="301625" algn="ctr">
              <a:lnSpc>
                <a:spcPts val="2025"/>
              </a:lnSpc>
            </a:pPr>
            <a:r>
              <a:rPr spc="-15" dirty="0">
                <a:solidFill>
                  <a:prstClr val="black"/>
                </a:solidFill>
                <a:latin typeface="Tw Cen MT"/>
                <a:cs typeface="Tw Cen MT"/>
              </a:rPr>
              <a:t>ATTRIBUTES</a:t>
            </a:r>
            <a:endParaRPr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7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9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1563" y="461581"/>
            <a:ext cx="2927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PROJECTION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17200" y="1670158"/>
            <a:ext cx="7622600" cy="4353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89987" y="1524420"/>
            <a:ext cx="6179820" cy="16154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905000">
              <a:spcBef>
                <a:spcPts val="795"/>
              </a:spcBef>
            </a:pP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employee(</a:t>
            </a:r>
            <a:r>
              <a:rPr sz="2900" b="1" i="1" spc="-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, </a:t>
            </a:r>
            <a:r>
              <a:rPr sz="2900" b="1" i="1" spc="-5" dirty="0">
                <a:solidFill>
                  <a:prstClr val="black"/>
                </a:solidFill>
                <a:latin typeface="Tw Cen MT"/>
                <a:cs typeface="Tw Cen MT"/>
              </a:rPr>
              <a:t>age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,</a:t>
            </a:r>
            <a:r>
              <a:rPr sz="2900" b="1" spc="-12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i="1" spc="10" dirty="0">
                <a:solidFill>
                  <a:prstClr val="black"/>
                </a:solidFill>
                <a:latin typeface="Tw Cen MT"/>
                <a:cs typeface="Tw Cen MT"/>
              </a:rPr>
              <a:t>salary</a:t>
            </a:r>
            <a:r>
              <a:rPr sz="2900" b="1" spc="10" dirty="0">
                <a:solidFill>
                  <a:prstClr val="black"/>
                </a:solidFill>
                <a:latin typeface="Tw Cen MT"/>
                <a:cs typeface="Tw Cen MT"/>
              </a:rPr>
              <a:t>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8100" marR="1067435">
              <a:lnSpc>
                <a:spcPct val="119700"/>
              </a:lnSpc>
              <a:spcBef>
                <a:spcPts val="10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1. Find the name of all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employees. 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Ans: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5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2850" spc="-7" baseline="-20467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(employee)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8324" y="3283966"/>
            <a:ext cx="146240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empl</a:t>
            </a:r>
            <a:r>
              <a:rPr sz="2900" spc="-65" dirty="0">
                <a:solidFill>
                  <a:prstClr val="black"/>
                </a:solidFill>
                <a:latin typeface="Tw Cen MT"/>
                <a:cs typeface="Tw Cen MT"/>
              </a:rPr>
              <a:t>oy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ee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75038" y="3795712"/>
          <a:ext cx="2631438" cy="228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salary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Helena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54,280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55129" y="3371470"/>
            <a:ext cx="1811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b="1" dirty="0">
                <a:solidFill>
                  <a:prstClr val="black"/>
                </a:solidFill>
                <a:latin typeface="Tw Cen MT"/>
                <a:cs typeface="Tw Cen MT"/>
              </a:rPr>
              <a:t>∏</a:t>
            </a:r>
            <a:r>
              <a:rPr sz="1950" b="1" baseline="-21367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(employee)</a:t>
            </a:r>
            <a:endParaRPr sz="20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85087" y="3795712"/>
          <a:ext cx="970280" cy="2307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Helena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6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10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6019" y="461581"/>
            <a:ext cx="22396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1" y="1607312"/>
            <a:ext cx="791400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3535">
              <a:spcBef>
                <a:spcPts val="10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3200" spc="-10" dirty="0">
                <a:solidFill>
                  <a:prstClr val="black"/>
                </a:solidFill>
                <a:latin typeface="Calibri"/>
                <a:cs typeface="Calibri"/>
              </a:rPr>
              <a:t>Example: </a:t>
            </a:r>
            <a:r>
              <a:rPr sz="3200" spc="-145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list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each </a:t>
            </a:r>
            <a:r>
              <a:rPr sz="3200" spc="-25" dirty="0">
                <a:solidFill>
                  <a:prstClr val="black"/>
                </a:solidFill>
                <a:latin typeface="Calibri"/>
                <a:cs typeface="Calibri"/>
              </a:rPr>
              <a:t>employee’s first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last 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name and </a:t>
            </a:r>
            <a:r>
              <a:rPr sz="3200" spc="-35" dirty="0">
                <a:solidFill>
                  <a:prstClr val="black"/>
                </a:solidFill>
                <a:latin typeface="Calibri"/>
                <a:cs typeface="Calibri"/>
              </a:rPr>
              <a:t>salary,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following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3200" spc="10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used:</a:t>
            </a:r>
            <a:endParaRPr sz="3200">
              <a:solidFill>
                <a:prstClr val="black"/>
              </a:solidFill>
              <a:latin typeface="Calibri"/>
              <a:cs typeface="Calibri"/>
            </a:endParaRPr>
          </a:p>
          <a:p>
            <a:pPr marL="662940" algn="ctr">
              <a:spcBef>
                <a:spcPts val="1920"/>
              </a:spcBef>
            </a:pPr>
            <a:r>
              <a:rPr sz="6000" baseline="13888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650" dirty="0">
                <a:solidFill>
                  <a:srgbClr val="FF0000"/>
                </a:solidFill>
                <a:latin typeface="Calibri"/>
                <a:cs typeface="Calibri"/>
              </a:rPr>
              <a:t>LNAME,</a:t>
            </a:r>
            <a:r>
              <a:rPr sz="26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FNAME,SALARY</a:t>
            </a:r>
            <a:r>
              <a:rPr sz="6000" spc="-22" baseline="13888" dirty="0">
                <a:solidFill>
                  <a:srgbClr val="FF0000"/>
                </a:solidFill>
                <a:latin typeface="Calibri"/>
                <a:cs typeface="Calibri"/>
              </a:rPr>
              <a:t>(EMPLOYEE)</a:t>
            </a:r>
            <a:endParaRPr sz="6000" baseline="13888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583" y="496633"/>
            <a:ext cx="7936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Composition of </a:t>
            </a:r>
            <a:r>
              <a:rPr spc="-20" dirty="0">
                <a:solidFill>
                  <a:srgbClr val="FF0000"/>
                </a:solidFill>
              </a:rPr>
              <a:t>Relational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Operations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01" y="1752601"/>
            <a:ext cx="4180147" cy="4913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6383" y="461581"/>
            <a:ext cx="19977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E</a:t>
            </a:r>
            <a:r>
              <a:rPr spc="-70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4265"/>
            <a:ext cx="7482840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“</a:t>
            </a:r>
            <a:r>
              <a:rPr sz="3600" dirty="0">
                <a:solidFill>
                  <a:prstClr val="black"/>
                </a:solidFill>
                <a:latin typeface="Calibri"/>
                <a:cs typeface="Calibri"/>
              </a:rPr>
              <a:t>Find </a:t>
            </a:r>
            <a:r>
              <a:rPr sz="3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3600" dirty="0">
                <a:solidFill>
                  <a:prstClr val="black"/>
                </a:solidFill>
                <a:latin typeface="Calibri"/>
                <a:cs typeface="Calibri"/>
              </a:rPr>
              <a:t>name </a:t>
            </a:r>
            <a:r>
              <a:rPr sz="3600"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3600"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z="3600" spc="-15" dirty="0">
                <a:solidFill>
                  <a:prstClr val="black"/>
                </a:solidFill>
                <a:latin typeface="Calibri"/>
                <a:cs typeface="Calibri"/>
              </a:rPr>
              <a:t>instructors </a:t>
            </a:r>
            <a:r>
              <a:rPr sz="3600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3600" spc="-1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z="3600" spc="-20" dirty="0">
                <a:solidFill>
                  <a:prstClr val="black"/>
                </a:solidFill>
                <a:latin typeface="Calibri"/>
                <a:cs typeface="Calibri"/>
              </a:rPr>
              <a:t>Physics</a:t>
            </a:r>
            <a:r>
              <a:rPr sz="36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Calibri"/>
                <a:cs typeface="Calibri"/>
              </a:rPr>
              <a:t>department.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  <a:p>
            <a:pPr marL="586740" algn="ctr">
              <a:lnSpc>
                <a:spcPts val="4300"/>
              </a:lnSpc>
              <a:spcBef>
                <a:spcPts val="900"/>
              </a:spcBef>
            </a:pPr>
            <a:r>
              <a:rPr sz="3600" b="1" spc="-5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FF0000"/>
                </a:solidFill>
                <a:latin typeface="Calibri"/>
                <a:cs typeface="Calibri"/>
              </a:rPr>
              <a:t>name </a:t>
            </a:r>
            <a:r>
              <a:rPr sz="3600" i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i="1" spc="-10" dirty="0">
                <a:solidFill>
                  <a:srgbClr val="FF0000"/>
                </a:solidFill>
                <a:latin typeface="Calibri"/>
                <a:cs typeface="Calibri"/>
              </a:rPr>
              <a:t>dept </a:t>
            </a:r>
            <a:r>
              <a:rPr sz="3600" i="1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36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i="1" spc="-10" dirty="0">
                <a:solidFill>
                  <a:srgbClr val="FF0000"/>
                </a:solidFill>
                <a:latin typeface="Calibri"/>
                <a:cs typeface="Calibri"/>
              </a:rPr>
              <a:t>=“Physics”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  <a:p>
            <a:pPr marL="3104515">
              <a:lnSpc>
                <a:spcPts val="4300"/>
              </a:lnSpc>
            </a:pPr>
            <a:r>
              <a:rPr sz="3600" i="1" spc="-10" dirty="0">
                <a:solidFill>
                  <a:srgbClr val="FF0000"/>
                </a:solidFill>
                <a:latin typeface="Calibri"/>
                <a:cs typeface="Calibri"/>
              </a:rPr>
              <a:t>(instructor))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7" y="343865"/>
            <a:ext cx="1905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Contents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15387" y="1524421"/>
            <a:ext cx="6330950" cy="16203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What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is 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Relational</a:t>
            </a:r>
            <a:r>
              <a:rPr sz="2900" spc="-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Algebra?</a:t>
            </a:r>
            <a:endParaRPr sz="2900" dirty="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Operations in 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Relational</a:t>
            </a:r>
            <a:r>
              <a:rPr sz="2900" spc="-5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Algebra</a:t>
            </a:r>
            <a:endParaRPr sz="2900" dirty="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Extended 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Relational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Algebra</a:t>
            </a:r>
            <a:r>
              <a:rPr sz="2900" spc="-9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Operations</a:t>
            </a:r>
            <a:endParaRPr sz="2900" dirty="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850" y="72644"/>
            <a:ext cx="1034829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pc="-5" dirty="0"/>
              <a:t>Combination of Select &amp; </a:t>
            </a:r>
            <a:r>
              <a:rPr spc="-15" dirty="0"/>
              <a:t>Project  </a:t>
            </a:r>
            <a:r>
              <a:rPr spc="-5" dirty="0"/>
              <a:t>Operations -</a:t>
            </a:r>
            <a:r>
              <a:rPr spc="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988" y="1524421"/>
            <a:ext cx="7388225" cy="20580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905000">
              <a:spcBef>
                <a:spcPts val="795"/>
              </a:spcBef>
            </a:pP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employee(</a:t>
            </a:r>
            <a:r>
              <a:rPr sz="2900" b="1" i="1" spc="-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, </a:t>
            </a:r>
            <a:r>
              <a:rPr sz="2900" b="1" i="1" spc="-5" dirty="0">
                <a:solidFill>
                  <a:prstClr val="black"/>
                </a:solidFill>
                <a:latin typeface="Tw Cen MT"/>
                <a:cs typeface="Tw Cen MT"/>
              </a:rPr>
              <a:t>age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,</a:t>
            </a:r>
            <a:r>
              <a:rPr sz="2900" b="1" spc="-6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i="1" spc="10" dirty="0">
                <a:solidFill>
                  <a:prstClr val="black"/>
                </a:solidFill>
                <a:latin typeface="Tw Cen MT"/>
                <a:cs typeface="Tw Cen MT"/>
              </a:rPr>
              <a:t>salary</a:t>
            </a:r>
            <a:r>
              <a:rPr sz="2900" b="1" spc="10" dirty="0">
                <a:solidFill>
                  <a:prstClr val="black"/>
                </a:solidFill>
                <a:latin typeface="Tw Cen MT"/>
                <a:cs typeface="Tw Cen MT"/>
              </a:rPr>
              <a:t>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58140" marR="30480" indent="-320675">
              <a:spcBef>
                <a:spcPts val="69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1. Find the name of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employees </a:t>
            </a:r>
            <a:r>
              <a:rPr sz="2900" spc="10" dirty="0">
                <a:solidFill>
                  <a:prstClr val="black"/>
                </a:solidFill>
                <a:latin typeface="Tw Cen MT"/>
                <a:cs typeface="Tw Cen MT"/>
              </a:rPr>
              <a:t>earning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more than  80,000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8100">
              <a:spcBef>
                <a:spcPts val="690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Ans: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2850" baseline="-20467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2850" baseline="-20467" dirty="0">
                <a:solidFill>
                  <a:prstClr val="black"/>
                </a:solidFill>
                <a:latin typeface="Tw Cen MT"/>
                <a:cs typeface="Tw Cen MT"/>
              </a:rPr>
              <a:t>salary&gt;80000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(employee))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3025" y="3741166"/>
            <a:ext cx="14624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empl</a:t>
            </a:r>
            <a:r>
              <a:rPr sz="2900" spc="-65" dirty="0">
                <a:solidFill>
                  <a:prstClr val="black"/>
                </a:solidFill>
                <a:latin typeface="Tw Cen MT"/>
                <a:cs typeface="Tw Cen MT"/>
              </a:rPr>
              <a:t>oy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ee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9675" y="4252023"/>
          <a:ext cx="2631438" cy="2194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salary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Helena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54,280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40347" y="3873449"/>
            <a:ext cx="24060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3000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salary&gt;80,000</a:t>
            </a:r>
            <a:r>
              <a:rPr sz="3000" spc="7" baseline="13888" dirty="0">
                <a:solidFill>
                  <a:prstClr val="black"/>
                </a:solidFill>
                <a:latin typeface="Tw Cen MT"/>
                <a:cs typeface="Tw Cen MT"/>
              </a:rPr>
              <a:t>(employee)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65838" y="4249102"/>
          <a:ext cx="3618229" cy="76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salary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323077" y="5264659"/>
            <a:ext cx="3305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000" b="1" baseline="13888" dirty="0">
                <a:solidFill>
                  <a:prstClr val="black"/>
                </a:solidFill>
                <a:latin typeface="Tw Cen MT"/>
                <a:cs typeface="Tw Cen MT"/>
              </a:rPr>
              <a:t>∏</a:t>
            </a:r>
            <a:r>
              <a:rPr sz="3000" b="1" spc="15" baseline="13888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b="1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salary&gt;80,000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(employee))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18387" y="5624513"/>
          <a:ext cx="970280" cy="80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7" y="346913"/>
            <a:ext cx="5005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20" dirty="0"/>
              <a:t>Rename </a:t>
            </a:r>
            <a:r>
              <a:rPr sz="4400" spc="-5" dirty="0"/>
              <a:t>Operation</a:t>
            </a:r>
            <a:r>
              <a:rPr sz="4400" spc="-100" dirty="0"/>
              <a:t> </a:t>
            </a:r>
            <a:r>
              <a:rPr sz="4400" spc="-10" dirty="0"/>
              <a:t>(</a:t>
            </a:r>
            <a:r>
              <a:rPr sz="4400" spc="-10" dirty="0">
                <a:latin typeface="Arial"/>
                <a:cs typeface="Arial"/>
              </a:rPr>
              <a:t>ρ</a:t>
            </a:r>
            <a:r>
              <a:rPr sz="4400" spc="-10" dirty="0"/>
              <a:t>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9987" y="1521370"/>
            <a:ext cx="7722234" cy="36569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8140" indent="-320675">
              <a:spcBef>
                <a:spcPts val="819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Unary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operation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95979">
              <a:spcBef>
                <a:spcPts val="720"/>
              </a:spcBef>
            </a:pPr>
            <a:r>
              <a:rPr sz="2900" b="1" dirty="0">
                <a:solidFill>
                  <a:prstClr val="black"/>
                </a:solidFill>
                <a:latin typeface="Arial"/>
                <a:cs typeface="Arial"/>
              </a:rPr>
              <a:t>ρ </a:t>
            </a:r>
            <a:r>
              <a:rPr sz="2850" b="1" spc="22" baseline="-20467" dirty="0">
                <a:solidFill>
                  <a:prstClr val="black"/>
                </a:solidFill>
                <a:latin typeface="Tw Cen MT"/>
                <a:cs typeface="Tw Cen MT"/>
              </a:rPr>
              <a:t>a </a:t>
            </a:r>
            <a:r>
              <a:rPr sz="2850" b="1" spc="15" baseline="-20467" dirty="0">
                <a:solidFill>
                  <a:prstClr val="black"/>
                </a:solidFill>
                <a:latin typeface="Tw Cen MT"/>
                <a:cs typeface="Tw Cen MT"/>
              </a:rPr>
              <a:t>/ </a:t>
            </a:r>
            <a:r>
              <a:rPr sz="2850" b="1" spc="22" baseline="-20467" dirty="0">
                <a:solidFill>
                  <a:prstClr val="black"/>
                </a:solidFill>
                <a:latin typeface="Tw Cen MT"/>
                <a:cs typeface="Tw Cen MT"/>
              </a:rPr>
              <a:t>b</a:t>
            </a:r>
            <a:r>
              <a:rPr sz="2850" b="1" spc="322" baseline="-20467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(r)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58140">
              <a:spcBef>
                <a:spcPts val="685"/>
              </a:spcBef>
            </a:pP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where,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82295" lvl="1" indent="-224790">
              <a:spcBef>
                <a:spcPts val="695"/>
              </a:spcBef>
              <a:buFont typeface="Tw Cen MT"/>
              <a:buChar char="-"/>
              <a:tabLst>
                <a:tab pos="582930" algn="l"/>
              </a:tabLst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is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</a:t>
            </a:r>
            <a:r>
              <a:rPr sz="2900" spc="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relation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82295" lvl="1" indent="-224790">
              <a:spcBef>
                <a:spcPts val="700"/>
              </a:spcBef>
              <a:buFont typeface="Tw Cen MT"/>
              <a:buChar char="-"/>
              <a:tabLst>
                <a:tab pos="582930" algn="l"/>
              </a:tabLst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a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and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b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are</a:t>
            </a:r>
            <a:r>
              <a:rPr sz="2900" spc="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attributes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58140" marR="17780" indent="-320675"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result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is identical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to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except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that the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b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field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in 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relation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is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renamed to an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a</a:t>
            </a:r>
            <a:r>
              <a:rPr sz="2900" b="1" spc="-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field.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20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46106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840482" y="1764614"/>
            <a:ext cx="14630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empl</a:t>
            </a:r>
            <a:r>
              <a:rPr sz="2900" spc="-70" dirty="0">
                <a:solidFill>
                  <a:prstClr val="black"/>
                </a:solidFill>
                <a:latin typeface="Tw Cen MT"/>
                <a:cs typeface="Tw Cen MT"/>
              </a:rPr>
              <a:t>o</a:t>
            </a:r>
            <a:r>
              <a:rPr sz="2900" spc="-65" dirty="0">
                <a:solidFill>
                  <a:prstClr val="black"/>
                </a:solidFill>
                <a:latin typeface="Tw Cen MT"/>
                <a:cs typeface="Tw Cen MT"/>
              </a:rPr>
              <a:t>y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ee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7183" y="2276919"/>
          <a:ext cx="2631438" cy="228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1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salary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Helena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54,280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63384" y="1848739"/>
            <a:ext cx="2343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ρ</a:t>
            </a:r>
            <a:r>
              <a:rPr sz="1950" spc="22" baseline="-21367" dirty="0">
                <a:solidFill>
                  <a:prstClr val="black"/>
                </a:solidFill>
                <a:latin typeface="Tw Cen MT"/>
                <a:cs typeface="Tw Cen MT"/>
              </a:rPr>
              <a:t>ename /</a:t>
            </a:r>
            <a:r>
              <a:rPr sz="1950" spc="-142" baseline="-21367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1950" baseline="-21367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(employee)</a:t>
            </a:r>
            <a:endParaRPr sz="20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83996" y="2271712"/>
          <a:ext cx="2631438" cy="228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14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salary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0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Helena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54,280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21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4857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863" y="191835"/>
            <a:ext cx="633158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9620" marR="5080" indent="-2026920">
              <a:spcBef>
                <a:spcPts val="95"/>
              </a:spcBef>
            </a:pPr>
            <a:r>
              <a:rPr spc="-20" dirty="0"/>
              <a:t>Relational </a:t>
            </a:r>
            <a:r>
              <a:rPr spc="-25" dirty="0"/>
              <a:t>Algebra </a:t>
            </a:r>
            <a:r>
              <a:rPr spc="-20" dirty="0"/>
              <a:t>Operations  </a:t>
            </a:r>
            <a:r>
              <a:rPr spc="-15" dirty="0"/>
              <a:t>Set</a:t>
            </a:r>
            <a:r>
              <a:rPr spc="-20" dirty="0"/>
              <a:t> </a:t>
            </a:r>
            <a:r>
              <a:rPr spc="-5" dirty="0"/>
              <a:t>Theory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0" y="1494536"/>
            <a:ext cx="4514850" cy="265938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solidFill>
                  <a:prstClr val="black"/>
                </a:solidFill>
                <a:latin typeface="Calibri"/>
                <a:cs typeface="Calibri"/>
              </a:rPr>
              <a:t>Union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5" dirty="0">
                <a:solidFill>
                  <a:prstClr val="black"/>
                </a:solidFill>
                <a:latin typeface="Calibri"/>
                <a:cs typeface="Calibri"/>
              </a:rPr>
              <a:t>Intersection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5" dirty="0">
                <a:solidFill>
                  <a:prstClr val="black"/>
                </a:solidFill>
                <a:latin typeface="Calibri"/>
                <a:cs typeface="Calibri"/>
              </a:rPr>
              <a:t>Set </a:t>
            </a:r>
            <a:r>
              <a:rPr sz="3600" spc="-20" dirty="0">
                <a:solidFill>
                  <a:prstClr val="black"/>
                </a:solidFill>
                <a:latin typeface="Calibri"/>
                <a:cs typeface="Calibri"/>
              </a:rPr>
              <a:t>Difference </a:t>
            </a:r>
            <a:r>
              <a:rPr sz="3600" dirty="0">
                <a:solidFill>
                  <a:prstClr val="black"/>
                </a:solidFill>
                <a:latin typeface="Calibri"/>
                <a:cs typeface="Calibri"/>
              </a:rPr>
              <a:t>/</a:t>
            </a:r>
            <a:r>
              <a:rPr sz="36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prstClr val="black"/>
                </a:solidFill>
                <a:latin typeface="Calibri"/>
                <a:cs typeface="Calibri"/>
              </a:rPr>
              <a:t>Minus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10" dirty="0">
                <a:solidFill>
                  <a:prstClr val="black"/>
                </a:solidFill>
                <a:latin typeface="Calibri"/>
                <a:cs typeface="Calibri"/>
              </a:rPr>
              <a:t>Cartesian</a:t>
            </a:r>
            <a:r>
              <a:rPr sz="36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prstClr val="black"/>
                </a:solidFill>
                <a:latin typeface="Calibri"/>
                <a:cs typeface="Calibri"/>
              </a:rPr>
              <a:t>Product</a:t>
            </a:r>
            <a:endParaRPr sz="36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3865"/>
            <a:ext cx="4509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Union </a:t>
            </a:r>
            <a:r>
              <a:rPr sz="4400" spc="-5" dirty="0"/>
              <a:t>Operation</a:t>
            </a:r>
            <a:r>
              <a:rPr sz="4400" spc="-110" dirty="0"/>
              <a:t> </a:t>
            </a:r>
            <a:r>
              <a:rPr sz="4400" dirty="0"/>
              <a:t>(U)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15388" y="1524420"/>
            <a:ext cx="7814309" cy="41846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Binary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operation.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Returns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union of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two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compatible relations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(say</a:t>
            </a:r>
            <a:r>
              <a:rPr sz="2900" spc="2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/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&amp;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).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181610" algn="ctr">
              <a:spcBef>
                <a:spcPts val="710"/>
              </a:spcBef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U</a:t>
            </a:r>
            <a:r>
              <a:rPr sz="2900" b="1" spc="-1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>
              <a:spcBef>
                <a:spcPts val="700"/>
              </a:spcBef>
            </a:pP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where,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56895" indent="-224790">
              <a:spcBef>
                <a:spcPts val="695"/>
              </a:spcBef>
              <a:buFont typeface="Tw Cen MT"/>
              <a:buChar char="-"/>
              <a:tabLst>
                <a:tab pos="557530" algn="l"/>
              </a:tabLst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&amp;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 </a:t>
            </a:r>
            <a:r>
              <a:rPr sz="2900" spc="15" dirty="0">
                <a:solidFill>
                  <a:prstClr val="black"/>
                </a:solidFill>
                <a:latin typeface="Tw Cen MT"/>
                <a:cs typeface="Tw Cen MT"/>
              </a:rPr>
              <a:t>must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have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same number of</a:t>
            </a:r>
            <a:r>
              <a:rPr sz="2900" spc="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attributes.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56895" indent="-224790">
              <a:spcBef>
                <a:spcPts val="710"/>
              </a:spcBef>
              <a:buFontTx/>
              <a:buChar char="-"/>
              <a:tabLst>
                <a:tab pos="557530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Attribute domains </a:t>
            </a:r>
            <a:r>
              <a:rPr sz="2900" spc="15" dirty="0">
                <a:solidFill>
                  <a:prstClr val="black"/>
                </a:solidFill>
                <a:latin typeface="Tw Cen MT"/>
                <a:cs typeface="Tw Cen MT"/>
              </a:rPr>
              <a:t>must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be</a:t>
            </a:r>
            <a:r>
              <a:rPr sz="2900" spc="-7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compatible.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56895" indent="-224790">
              <a:spcBef>
                <a:spcPts val="700"/>
              </a:spcBef>
              <a:buFontTx/>
              <a:buChar char="-"/>
              <a:tabLst>
                <a:tab pos="557530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Duplicate tuples are automatically</a:t>
            </a:r>
            <a:r>
              <a:rPr sz="2900" spc="-9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eliminated.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12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7069" y="461581"/>
            <a:ext cx="16560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5" dirty="0"/>
              <a:t>U</a:t>
            </a:r>
            <a:r>
              <a:rPr dirty="0"/>
              <a:t>NION</a:t>
            </a:r>
          </a:p>
        </p:txBody>
      </p:sp>
      <p:sp>
        <p:nvSpPr>
          <p:cNvPr id="3" name="object 3"/>
          <p:cNvSpPr/>
          <p:nvPr/>
        </p:nvSpPr>
        <p:spPr>
          <a:xfrm>
            <a:off x="4869181" y="2948940"/>
            <a:ext cx="3395459" cy="89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175" y="1378712"/>
            <a:ext cx="8276590" cy="43813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423545" indent="-287020">
              <a:spcBef>
                <a:spcPts val="105"/>
              </a:spcBef>
            </a:pPr>
            <a:r>
              <a:rPr sz="3200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prstClr val="black"/>
                </a:solidFill>
                <a:latin typeface="Calibri"/>
                <a:cs typeface="Calibri"/>
              </a:rPr>
              <a:t>two operand relations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S </a:t>
            </a: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must</a:t>
            </a:r>
            <a:r>
              <a:rPr sz="3200" spc="-40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be  “type </a:t>
            </a:r>
            <a:r>
              <a:rPr sz="3200" spc="-10" dirty="0">
                <a:solidFill>
                  <a:prstClr val="black"/>
                </a:solidFill>
                <a:latin typeface="Calibri"/>
                <a:cs typeface="Calibri"/>
              </a:rPr>
              <a:t>compatible”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(or UNION</a:t>
            </a:r>
            <a:r>
              <a:rPr sz="3200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prstClr val="black"/>
                </a:solidFill>
                <a:latin typeface="Calibri"/>
                <a:cs typeface="Calibri"/>
              </a:rPr>
              <a:t>compatible)</a:t>
            </a:r>
            <a:endParaRPr sz="320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6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3535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5" dirty="0">
                <a:solidFill>
                  <a:prstClr val="black"/>
                </a:solidFill>
                <a:latin typeface="Calibri"/>
                <a:cs typeface="Calibri"/>
              </a:rPr>
              <a:t>Two </a:t>
            </a:r>
            <a:r>
              <a:rPr sz="3200" spc="-10" dirty="0">
                <a:solidFill>
                  <a:prstClr val="black"/>
                </a:solidFill>
                <a:latin typeface="Calibri"/>
                <a:cs typeface="Calibri"/>
              </a:rPr>
              <a:t>relations </a:t>
            </a: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are </a:t>
            </a:r>
            <a:r>
              <a:rPr sz="3200" i="1" spc="-5" dirty="0">
                <a:solidFill>
                  <a:prstClr val="black"/>
                </a:solidFill>
                <a:latin typeface="Calibri"/>
                <a:cs typeface="Calibri"/>
              </a:rPr>
              <a:t>union </a:t>
            </a:r>
            <a:r>
              <a:rPr sz="3200" i="1" spc="-10" dirty="0">
                <a:solidFill>
                  <a:prstClr val="black"/>
                </a:solidFill>
                <a:latin typeface="Calibri"/>
                <a:cs typeface="Calibri"/>
              </a:rPr>
              <a:t>compatible</a:t>
            </a:r>
            <a:r>
              <a:rPr sz="3200" i="1" spc="10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endParaRPr sz="3200">
              <a:solidFill>
                <a:prstClr val="black"/>
              </a:solidFill>
              <a:latin typeface="Calibri"/>
              <a:cs typeface="Calibri"/>
            </a:endParaRPr>
          </a:p>
          <a:p>
            <a:pPr marL="756285" marR="5080" lvl="1" indent="-287020">
              <a:spcBef>
                <a:spcPts val="765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Relation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S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should </a:t>
            </a:r>
            <a:r>
              <a:rPr sz="3200" spc="-25" dirty="0">
                <a:solidFill>
                  <a:prstClr val="black"/>
                </a:solidFill>
                <a:latin typeface="Calibri"/>
                <a:cs typeface="Calibri"/>
              </a:rPr>
              <a:t>have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same </a:t>
            </a:r>
            <a:r>
              <a:rPr sz="3200" spc="-45" dirty="0">
                <a:solidFill>
                  <a:prstClr val="black"/>
                </a:solidFill>
                <a:latin typeface="Calibri"/>
                <a:cs typeface="Calibri"/>
              </a:rPr>
              <a:t>arity,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Both  </a:t>
            </a:r>
            <a:r>
              <a:rPr sz="3200" spc="-25" dirty="0">
                <a:solidFill>
                  <a:prstClr val="black"/>
                </a:solidFill>
                <a:latin typeface="Calibri"/>
                <a:cs typeface="Calibri"/>
              </a:rPr>
              <a:t>have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same number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3200" spc="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prstClr val="black"/>
                </a:solidFill>
                <a:latin typeface="Calibri"/>
                <a:cs typeface="Calibri"/>
              </a:rPr>
              <a:t>columns</a:t>
            </a:r>
            <a:endParaRPr sz="3200">
              <a:solidFill>
                <a:prstClr val="black"/>
              </a:solidFill>
              <a:latin typeface="Calibri"/>
              <a:cs typeface="Calibri"/>
            </a:endParaRPr>
          </a:p>
          <a:p>
            <a:pPr marL="756285" marR="69850" lvl="1" indent="-287020">
              <a:spcBef>
                <a:spcPts val="765"/>
              </a:spcBef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Names of </a:t>
            </a: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attributes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and the domain type </a:t>
            </a: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are 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the same in</a:t>
            </a:r>
            <a:r>
              <a:rPr sz="3200"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both</a:t>
            </a:r>
            <a:endParaRPr sz="32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89988" y="1524420"/>
            <a:ext cx="6993255" cy="32105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688464">
              <a:spcBef>
                <a:spcPts val="795"/>
              </a:spcBef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course(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, 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semester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,</a:t>
            </a:r>
            <a:r>
              <a:rPr sz="2900" b="1" spc="-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teacher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58140" marR="30480" indent="-320675">
              <a:spcBef>
                <a:spcPts val="69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1. Find the name of all courses taught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1st  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semester,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2nd 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semester,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or</a:t>
            </a:r>
            <a:r>
              <a:rPr sz="2900" spc="-4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both.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765175" marR="2507615" indent="-727710">
              <a:lnSpc>
                <a:spcPct val="100299"/>
              </a:lnSpc>
              <a:spcBef>
                <a:spcPts val="1385"/>
              </a:spcBef>
            </a:pPr>
            <a:r>
              <a:rPr sz="4350" baseline="13409" dirty="0">
                <a:solidFill>
                  <a:prstClr val="black"/>
                </a:solidFill>
                <a:latin typeface="Tw Cen MT"/>
                <a:cs typeface="Tw Cen MT"/>
              </a:rPr>
              <a:t>Ans: 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(course)) 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U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765175">
              <a:spcBef>
                <a:spcPts val="1395"/>
              </a:spcBef>
            </a:pP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semester=“2nd"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4350" baseline="13409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13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41" y="343865"/>
            <a:ext cx="2259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Illustration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62857" y="1683207"/>
            <a:ext cx="94488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course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4187" y="2270062"/>
          <a:ext cx="3241675" cy="27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semester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teacher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73266" y="1911224"/>
            <a:ext cx="2903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3000" b="1" baseline="13888" dirty="0">
                <a:solidFill>
                  <a:prstClr val="black"/>
                </a:solidFill>
                <a:latin typeface="Tw Cen MT"/>
                <a:cs typeface="Tw Cen MT"/>
              </a:rPr>
              <a:t>∏</a:t>
            </a:r>
            <a:r>
              <a:rPr sz="3000" b="1" spc="37" baseline="13888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3000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68323" y="2303463"/>
          <a:ext cx="970280" cy="80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8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51066" y="3353816"/>
            <a:ext cx="913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685800" algn="l"/>
              </a:tabLst>
            </a:pPr>
            <a:r>
              <a:rPr sz="2000" b="1" dirty="0">
                <a:solidFill>
                  <a:prstClr val="black"/>
                </a:solidFill>
                <a:latin typeface="Tw Cen MT"/>
                <a:cs typeface="Tw Cen MT"/>
              </a:rPr>
              <a:t>∏	</a:t>
            </a:r>
            <a:r>
              <a:rPr sz="2000" spc="-5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9958" y="3501644"/>
            <a:ext cx="1796414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21665" algn="l"/>
              </a:tabLst>
            </a:pP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name	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eme</a:t>
            </a:r>
            <a:r>
              <a:rPr sz="13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1300" b="1" spc="10" dirty="0">
                <a:solidFill>
                  <a:prstClr val="black"/>
                </a:solidFill>
                <a:latin typeface="Tw Cen MT"/>
                <a:cs typeface="Tw Cen MT"/>
              </a:rPr>
              <a:t>te</a:t>
            </a: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r=“2nd"</a:t>
            </a:r>
            <a:endParaRPr sz="13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1228" y="3353816"/>
            <a:ext cx="866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000" spc="-10" dirty="0">
                <a:solidFill>
                  <a:prstClr val="black"/>
                </a:solidFill>
                <a:latin typeface="Tw Cen MT"/>
                <a:cs typeface="Tw Cen MT"/>
              </a:rPr>
              <a:t>c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ou</a:t>
            </a:r>
            <a:r>
              <a:rPr sz="2000" spc="5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000" spc="5" dirty="0">
                <a:solidFill>
                  <a:prstClr val="black"/>
                </a:solidFill>
                <a:latin typeface="Tw Cen MT"/>
                <a:cs typeface="Tw Cen MT"/>
              </a:rPr>
              <a:t>e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))</a:t>
            </a:r>
            <a:endParaRPr sz="20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03248" y="3790886"/>
          <a:ext cx="970280" cy="122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42234" y="5264659"/>
            <a:ext cx="622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000" b="1" baseline="13888" dirty="0">
                <a:solidFill>
                  <a:prstClr val="black"/>
                </a:solidFill>
                <a:latin typeface="Tw Cen MT"/>
                <a:cs typeface="Tw Cen MT"/>
              </a:rPr>
              <a:t>∏ 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b="1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 </a:t>
            </a:r>
            <a:r>
              <a:rPr sz="3000" b="1" baseline="13888" dirty="0">
                <a:solidFill>
                  <a:prstClr val="black"/>
                </a:solidFill>
                <a:latin typeface="Tw Cen MT"/>
                <a:cs typeface="Tw Cen MT"/>
              </a:rPr>
              <a:t>U</a:t>
            </a:r>
            <a:r>
              <a:rPr sz="3000" b="1" spc="217" baseline="13888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∏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b="1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semester=“2nd"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846635" y="5624512"/>
          <a:ext cx="97028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14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9689" y="6425628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15</a:t>
            </a:r>
            <a:endParaRPr sz="12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6383" y="339345"/>
            <a:ext cx="19977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</a:t>
            </a:r>
            <a:r>
              <a:rPr spc="-70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810256" y="1426465"/>
            <a:ext cx="1450847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255" y="1853184"/>
            <a:ext cx="1821179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401" y="1076960"/>
            <a:ext cx="6393815" cy="3100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>
              <a:spcBef>
                <a:spcPts val="95"/>
              </a:spcBef>
            </a:pP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Tables: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  <a:p>
            <a:pPr marL="1097280" marR="17780"/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Person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r>
              <a:rPr sz="2800" i="1" spc="-5" dirty="0">
                <a:solidFill>
                  <a:prstClr val="black"/>
                </a:solidFill>
                <a:latin typeface="Calibri"/>
                <a:cs typeface="Calibri"/>
              </a:rPr>
              <a:t>SSN, </a:t>
            </a:r>
            <a:r>
              <a:rPr sz="2800" i="1" spc="-10" dirty="0">
                <a:solidFill>
                  <a:prstClr val="black"/>
                </a:solidFill>
                <a:latin typeface="Calibri"/>
                <a:cs typeface="Calibri"/>
              </a:rPr>
              <a:t>Name, </a:t>
            </a:r>
            <a:r>
              <a:rPr sz="2800" i="1" spc="-5" dirty="0">
                <a:solidFill>
                  <a:prstClr val="black"/>
                </a:solidFill>
                <a:latin typeface="Calibri"/>
                <a:cs typeface="Calibri"/>
              </a:rPr>
              <a:t>Address, Hobby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)  </a:t>
            </a: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Professor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r>
              <a:rPr sz="2800" i="1" spc="-5" dirty="0">
                <a:solidFill>
                  <a:prstClr val="black"/>
                </a:solidFill>
                <a:latin typeface="Calibri"/>
                <a:cs typeface="Calibri"/>
              </a:rPr>
              <a:t>Id, </a:t>
            </a:r>
            <a:r>
              <a:rPr sz="2800" i="1" spc="-10" dirty="0">
                <a:solidFill>
                  <a:prstClr val="black"/>
                </a:solidFill>
                <a:latin typeface="Calibri"/>
                <a:cs typeface="Calibri"/>
              </a:rPr>
              <a:t>Name, Office,</a:t>
            </a:r>
            <a:r>
              <a:rPr sz="2800" i="1" spc="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Calibri"/>
                <a:cs typeface="Calibri"/>
              </a:rPr>
              <a:t>Phone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  <a:p>
            <a:pPr marL="370840">
              <a:tabLst>
                <a:tab pos="4273550" algn="l"/>
              </a:tabLst>
            </a:pP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not</a:t>
            </a:r>
            <a:r>
              <a:rPr sz="2800" spc="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union</a:t>
            </a:r>
            <a:r>
              <a:rPr sz="2800" spc="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compatible.	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However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800" marR="199390" indent="785495">
              <a:lnSpc>
                <a:spcPts val="3180"/>
              </a:lnSpc>
            </a:pPr>
            <a:r>
              <a:rPr sz="2900" i="1" spc="-120" dirty="0">
                <a:solidFill>
                  <a:prstClr val="black"/>
                </a:solidFill>
                <a:latin typeface="Symbol"/>
                <a:cs typeface="Symbol"/>
              </a:rPr>
              <a:t></a:t>
            </a:r>
            <a:r>
              <a:rPr sz="2900" i="1" spc="-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25" i="1" spc="15" baseline="-12698" dirty="0">
                <a:solidFill>
                  <a:prstClr val="black"/>
                </a:solidFill>
                <a:latin typeface="Times New Roman"/>
                <a:cs typeface="Times New Roman"/>
              </a:rPr>
              <a:t>Name </a:t>
            </a:r>
            <a:r>
              <a:rPr sz="2750" spc="-5" dirty="0">
                <a:solidFill>
                  <a:prstClr val="black"/>
                </a:solidFill>
                <a:latin typeface="Times New Roman"/>
                <a:cs typeface="Times New Roman"/>
              </a:rPr>
              <a:t>(Person) and </a:t>
            </a:r>
            <a:r>
              <a:rPr sz="2900" i="1" spc="-120" dirty="0">
                <a:solidFill>
                  <a:prstClr val="black"/>
                </a:solidFill>
                <a:latin typeface="Symbol"/>
                <a:cs typeface="Symbol"/>
              </a:rPr>
              <a:t></a:t>
            </a:r>
            <a:r>
              <a:rPr sz="2900" i="1" spc="-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25" i="1" spc="15" baseline="-12698" dirty="0">
                <a:solidFill>
                  <a:prstClr val="black"/>
                </a:solidFill>
                <a:latin typeface="Times New Roman"/>
                <a:cs typeface="Times New Roman"/>
              </a:rPr>
              <a:t>Name </a:t>
            </a:r>
            <a:r>
              <a:rPr sz="2750" spc="-5" dirty="0">
                <a:solidFill>
                  <a:prstClr val="black"/>
                </a:solidFill>
                <a:latin typeface="Times New Roman"/>
                <a:cs typeface="Times New Roman"/>
              </a:rPr>
              <a:t>(Professor)  are </a:t>
            </a:r>
            <a:r>
              <a:rPr sz="2750" dirty="0">
                <a:solidFill>
                  <a:prstClr val="black"/>
                </a:solidFill>
                <a:latin typeface="Times New Roman"/>
                <a:cs typeface="Times New Roman"/>
              </a:rPr>
              <a:t>union </a:t>
            </a:r>
            <a:r>
              <a:rPr sz="2750" spc="-5" dirty="0">
                <a:solidFill>
                  <a:prstClr val="black"/>
                </a:solidFill>
                <a:latin typeface="Times New Roman"/>
                <a:cs typeface="Times New Roman"/>
              </a:rPr>
              <a:t>compatible</a:t>
            </a:r>
            <a:r>
              <a:rPr sz="2750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endParaRPr sz="27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8729" y="640233"/>
            <a:ext cx="8219329" cy="5648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428053"/>
            <a:ext cx="4649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20" dirty="0"/>
              <a:t>Relational</a:t>
            </a:r>
            <a:r>
              <a:rPr sz="4800" spc="-45" dirty="0"/>
              <a:t> </a:t>
            </a:r>
            <a:r>
              <a:rPr sz="4800" spc="-30" dirty="0"/>
              <a:t>Algebra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59571" y="1563671"/>
            <a:ext cx="7796530" cy="422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0740" indent="-342900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900" b="1" spc="-10" dirty="0">
                <a:solidFill>
                  <a:prstClr val="black"/>
                </a:solidFill>
                <a:latin typeface="Calibri"/>
                <a:cs typeface="Calibri"/>
              </a:rPr>
              <a:t>relational </a:t>
            </a:r>
            <a:r>
              <a:rPr sz="2900" b="1" spc="-15" dirty="0">
                <a:solidFill>
                  <a:prstClr val="black"/>
                </a:solidFill>
                <a:latin typeface="Calibri"/>
                <a:cs typeface="Calibri"/>
              </a:rPr>
              <a:t>algebra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is a </a:t>
            </a:r>
            <a:r>
              <a:rPr sz="2900" b="1" spc="-15" dirty="0">
                <a:solidFill>
                  <a:srgbClr val="FF0000"/>
                </a:solidFill>
                <a:latin typeface="Calibri"/>
                <a:cs typeface="Calibri"/>
              </a:rPr>
              <a:t>procedural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query  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9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marR="5080" indent="-343535">
              <a:lnSpc>
                <a:spcPct val="13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  <a:tab pos="842644" algn="l"/>
              </a:tabLst>
            </a:pP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2900" spc="-10" dirty="0">
                <a:solidFill>
                  <a:prstClr val="black"/>
                </a:solidFill>
                <a:latin typeface="Calibri"/>
                <a:cs typeface="Calibri"/>
              </a:rPr>
              <a:t>consists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of a </a:t>
            </a:r>
            <a:r>
              <a:rPr sz="2900" spc="-5" dirty="0">
                <a:solidFill>
                  <a:prstClr val="black"/>
                </a:solidFill>
                <a:latin typeface="Calibri"/>
                <a:cs typeface="Calibri"/>
              </a:rPr>
              <a:t>set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2900" spc="-10" dirty="0">
                <a:solidFill>
                  <a:prstClr val="black"/>
                </a:solidFill>
                <a:latin typeface="Calibri"/>
                <a:cs typeface="Calibri"/>
              </a:rPr>
              <a:t>operations that </a:t>
            </a:r>
            <a:r>
              <a:rPr sz="2900" spc="-35" dirty="0">
                <a:solidFill>
                  <a:prstClr val="black"/>
                </a:solidFill>
                <a:latin typeface="Calibri"/>
                <a:cs typeface="Calibri"/>
              </a:rPr>
              <a:t>take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one or  </a:t>
            </a:r>
            <a:r>
              <a:rPr sz="2900" spc="-10" dirty="0">
                <a:solidFill>
                  <a:prstClr val="black"/>
                </a:solidFill>
                <a:latin typeface="Calibri"/>
                <a:cs typeface="Calibri"/>
              </a:rPr>
              <a:t>two relations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as </a:t>
            </a:r>
            <a:r>
              <a:rPr sz="2900" spc="-5" dirty="0">
                <a:solidFill>
                  <a:prstClr val="black"/>
                </a:solidFill>
                <a:latin typeface="Calibri"/>
                <a:cs typeface="Calibri"/>
              </a:rPr>
              <a:t>input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900" spc="-10" dirty="0">
                <a:solidFill>
                  <a:prstClr val="black"/>
                </a:solidFill>
                <a:latin typeface="Calibri"/>
                <a:cs typeface="Calibri"/>
              </a:rPr>
              <a:t>produce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900" spc="-10" dirty="0">
                <a:solidFill>
                  <a:prstClr val="black"/>
                </a:solidFill>
                <a:latin typeface="Calibri"/>
                <a:cs typeface="Calibri"/>
              </a:rPr>
              <a:t>new relation 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as	</a:t>
            </a:r>
            <a:r>
              <a:rPr sz="2900" spc="-5" dirty="0">
                <a:solidFill>
                  <a:prstClr val="black"/>
                </a:solidFill>
                <a:latin typeface="Calibri"/>
                <a:cs typeface="Calibri"/>
              </a:rPr>
              <a:t>their</a:t>
            </a:r>
            <a:r>
              <a:rPr sz="29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prstClr val="black"/>
                </a:solidFill>
                <a:latin typeface="Calibri"/>
                <a:cs typeface="Calibri"/>
              </a:rPr>
              <a:t>result.</a:t>
            </a:r>
            <a:endParaRPr sz="29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 indent="-343535">
              <a:spcBef>
                <a:spcPts val="173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900" spc="-5" dirty="0">
                <a:solidFill>
                  <a:prstClr val="black"/>
                </a:solidFill>
                <a:latin typeface="Calibri"/>
                <a:cs typeface="Calibri"/>
              </a:rPr>
              <a:t>These </a:t>
            </a:r>
            <a:r>
              <a:rPr sz="2900" spc="-10" dirty="0">
                <a:solidFill>
                  <a:prstClr val="black"/>
                </a:solidFill>
                <a:latin typeface="Calibri"/>
                <a:cs typeface="Calibri"/>
              </a:rPr>
              <a:t>operations </a:t>
            </a:r>
            <a:r>
              <a:rPr sz="2900" spc="-5" dirty="0">
                <a:solidFill>
                  <a:prstClr val="black"/>
                </a:solidFill>
                <a:latin typeface="Calibri"/>
                <a:cs typeface="Calibri"/>
              </a:rPr>
              <a:t>enable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900" spc="-5" dirty="0">
                <a:solidFill>
                  <a:prstClr val="black"/>
                </a:solidFill>
                <a:latin typeface="Calibri"/>
                <a:cs typeface="Calibri"/>
              </a:rPr>
              <a:t>user </a:t>
            </a:r>
            <a:r>
              <a:rPr sz="2900" spc="-15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specify</a:t>
            </a:r>
            <a:r>
              <a:rPr sz="2900" spc="-11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prstClr val="black"/>
                </a:solidFill>
                <a:latin typeface="Calibri"/>
                <a:cs typeface="Calibri"/>
              </a:rPr>
              <a:t>basic</a:t>
            </a:r>
            <a:endParaRPr sz="2900">
              <a:solidFill>
                <a:prstClr val="black"/>
              </a:solidFill>
              <a:latin typeface="Calibri"/>
              <a:cs typeface="Calibri"/>
            </a:endParaRPr>
          </a:p>
          <a:p>
            <a:pPr marL="355600">
              <a:spcBef>
                <a:spcPts val="1045"/>
              </a:spcBef>
            </a:pPr>
            <a:r>
              <a:rPr sz="2900" b="1" spc="-15" dirty="0">
                <a:solidFill>
                  <a:prstClr val="black"/>
                </a:solidFill>
                <a:latin typeface="Calibri"/>
                <a:cs typeface="Calibri"/>
              </a:rPr>
              <a:t>retrieval </a:t>
            </a:r>
            <a:r>
              <a:rPr sz="2900" b="1" spc="-10" dirty="0">
                <a:solidFill>
                  <a:prstClr val="black"/>
                </a:solidFill>
                <a:latin typeface="Calibri"/>
                <a:cs typeface="Calibri"/>
              </a:rPr>
              <a:t>requests </a:t>
            </a:r>
            <a:r>
              <a:rPr sz="2900" b="1" spc="-5" dirty="0">
                <a:solidFill>
                  <a:prstClr val="black"/>
                </a:solidFill>
                <a:latin typeface="Calibri"/>
                <a:cs typeface="Calibri"/>
              </a:rPr>
              <a:t>(or</a:t>
            </a:r>
            <a:r>
              <a:rPr sz="2900" b="1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prstClr val="black"/>
                </a:solidFill>
                <a:latin typeface="Calibri"/>
                <a:cs typeface="Calibri"/>
              </a:rPr>
              <a:t>queries)</a:t>
            </a:r>
            <a:endParaRPr sz="29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3865"/>
            <a:ext cx="3846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Set Difference</a:t>
            </a:r>
            <a:r>
              <a:rPr sz="4400" spc="-120" dirty="0"/>
              <a:t> </a:t>
            </a:r>
            <a:r>
              <a:rPr sz="4400" spc="-5" dirty="0"/>
              <a:t>(-)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15387" y="1524421"/>
            <a:ext cx="7832090" cy="30333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Binary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operation.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Returns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tuples </a:t>
            </a:r>
            <a:r>
              <a:rPr sz="2900" spc="20" dirty="0">
                <a:solidFill>
                  <a:prstClr val="black"/>
                </a:solidFill>
                <a:latin typeface="Tw Cen MT"/>
                <a:cs typeface="Tw Cen MT"/>
              </a:rPr>
              <a:t>which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are present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first</a:t>
            </a:r>
            <a:r>
              <a:rPr sz="2900" spc="-10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relation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/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) but are not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second relation</a:t>
            </a:r>
            <a:r>
              <a:rPr sz="2900" spc="-5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).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652520">
              <a:spcBef>
                <a:spcPts val="725"/>
              </a:spcBef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900" dirty="0">
                <a:solidFill>
                  <a:prstClr val="black"/>
                </a:solidFill>
                <a:latin typeface="Arial"/>
                <a:cs typeface="Arial"/>
              </a:rPr>
              <a:t>−</a:t>
            </a:r>
            <a:r>
              <a:rPr sz="29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6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Like 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union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conditions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are same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for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valid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–</a:t>
            </a:r>
            <a:r>
              <a:rPr sz="2900" b="1" spc="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/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operation.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15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77288" y="1524420"/>
            <a:ext cx="7018655" cy="32105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701164">
              <a:spcBef>
                <a:spcPts val="795"/>
              </a:spcBef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course(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, 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semester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,</a:t>
            </a:r>
            <a:r>
              <a:rPr sz="2900" b="1" spc="-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teacher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70840" marR="43180" indent="-320675">
              <a:spcBef>
                <a:spcPts val="69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1. Find the name of all courses taught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1st  semester but not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2nd</a:t>
            </a:r>
            <a:r>
              <a:rPr sz="2900" spc="-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semester.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0800">
              <a:spcBef>
                <a:spcPts val="1395"/>
              </a:spcBef>
            </a:pPr>
            <a:r>
              <a:rPr sz="4350" baseline="13409" dirty="0">
                <a:solidFill>
                  <a:prstClr val="black"/>
                </a:solidFill>
                <a:latin typeface="Tw Cen MT"/>
                <a:cs typeface="Tw Cen MT"/>
              </a:rPr>
              <a:t>Ans:</a:t>
            </a:r>
            <a:r>
              <a:rPr sz="4350" spc="-15" baseline="13409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4350" baseline="13409">
              <a:solidFill>
                <a:prstClr val="black"/>
              </a:solidFill>
              <a:latin typeface="Tw Cen MT"/>
              <a:cs typeface="Tw Cen MT"/>
            </a:endParaRPr>
          </a:p>
          <a:p>
            <a:pPr marL="777875">
              <a:spcBef>
                <a:spcPts val="1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-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777875">
              <a:spcBef>
                <a:spcPts val="1395"/>
              </a:spcBef>
            </a:pP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semester=“2nd"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4350" baseline="13409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16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41" y="343865"/>
            <a:ext cx="2259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Illustration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62857" y="1683207"/>
            <a:ext cx="94488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course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4187" y="2270062"/>
          <a:ext cx="3241675" cy="27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semester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teacher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73266" y="1834718"/>
            <a:ext cx="2903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∏</a:t>
            </a:r>
            <a:r>
              <a:rPr sz="3000" b="1" spc="44" baseline="13888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3000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68323" y="2195513"/>
          <a:ext cx="97028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51066" y="3353816"/>
            <a:ext cx="913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685800" algn="l"/>
              </a:tabLst>
            </a:pPr>
            <a:r>
              <a:rPr sz="2000" b="1" dirty="0">
                <a:solidFill>
                  <a:prstClr val="black"/>
                </a:solidFill>
                <a:latin typeface="Tw Cen MT"/>
                <a:cs typeface="Tw Cen MT"/>
              </a:rPr>
              <a:t>∏	</a:t>
            </a:r>
            <a:r>
              <a:rPr sz="2000" spc="-5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9958" y="3501644"/>
            <a:ext cx="1796414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21665" algn="l"/>
              </a:tabLst>
            </a:pP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name	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eme</a:t>
            </a:r>
            <a:r>
              <a:rPr sz="13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1300" b="1" spc="10" dirty="0">
                <a:solidFill>
                  <a:prstClr val="black"/>
                </a:solidFill>
                <a:latin typeface="Tw Cen MT"/>
                <a:cs typeface="Tw Cen MT"/>
              </a:rPr>
              <a:t>te</a:t>
            </a: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r=“2nd"</a:t>
            </a:r>
            <a:endParaRPr sz="13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1228" y="3353816"/>
            <a:ext cx="866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000" spc="-10" dirty="0">
                <a:solidFill>
                  <a:prstClr val="black"/>
                </a:solidFill>
                <a:latin typeface="Tw Cen MT"/>
                <a:cs typeface="Tw Cen MT"/>
              </a:rPr>
              <a:t>c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ou</a:t>
            </a:r>
            <a:r>
              <a:rPr sz="2000" spc="5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000" spc="5" dirty="0">
                <a:solidFill>
                  <a:prstClr val="black"/>
                </a:solidFill>
                <a:latin typeface="Tw Cen MT"/>
                <a:cs typeface="Tw Cen MT"/>
              </a:rPr>
              <a:t>e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))</a:t>
            </a:r>
            <a:endParaRPr sz="20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03248" y="3790886"/>
          <a:ext cx="970280" cy="122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42234" y="5264659"/>
            <a:ext cx="6146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000" b="1" baseline="13888" dirty="0">
                <a:solidFill>
                  <a:prstClr val="black"/>
                </a:solidFill>
                <a:latin typeface="Tw Cen MT"/>
                <a:cs typeface="Tw Cen MT"/>
              </a:rPr>
              <a:t>∏ 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b="1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 </a:t>
            </a:r>
            <a:r>
              <a:rPr sz="3000" b="1" baseline="13888" dirty="0">
                <a:solidFill>
                  <a:prstClr val="black"/>
                </a:solidFill>
                <a:latin typeface="Tw Cen MT"/>
                <a:cs typeface="Tw Cen MT"/>
              </a:rPr>
              <a:t>-</a:t>
            </a:r>
            <a:r>
              <a:rPr sz="3000" b="1" spc="209" baseline="13888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∏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b="1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semester=“2nd"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596699" y="5624513"/>
          <a:ext cx="970280" cy="80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17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7688" y="440135"/>
            <a:ext cx="8409561" cy="5427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7" y="348437"/>
            <a:ext cx="4235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Set </a:t>
            </a:r>
            <a:r>
              <a:rPr sz="4400" spc="-5" dirty="0"/>
              <a:t>Intersection</a:t>
            </a:r>
            <a:r>
              <a:rPr sz="4400" spc="-105" dirty="0"/>
              <a:t> </a:t>
            </a:r>
            <a:r>
              <a:rPr sz="4400" spc="-5" dirty="0"/>
              <a:t>(</a:t>
            </a:r>
            <a:r>
              <a:rPr sz="4400" spc="-5" dirty="0">
                <a:latin typeface="Symbol"/>
                <a:cs typeface="Symbol"/>
              </a:rPr>
              <a:t></a:t>
            </a:r>
            <a:r>
              <a:rPr sz="4400" spc="-5" dirty="0"/>
              <a:t>)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5388" y="1531259"/>
            <a:ext cx="7922259" cy="40354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2740" indent="-320675">
              <a:spcBef>
                <a:spcPts val="7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Binary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operation.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72390" algn="ctr">
              <a:spcBef>
                <a:spcPts val="710"/>
              </a:spcBef>
            </a:pPr>
            <a:r>
              <a:rPr sz="32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3200" b="1" dirty="0">
                <a:solidFill>
                  <a:prstClr val="black"/>
                </a:solidFill>
                <a:latin typeface="Symbol"/>
                <a:cs typeface="Symbol"/>
              </a:rPr>
              <a:t></a:t>
            </a:r>
            <a:r>
              <a:rPr sz="3200" b="1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endParaRPr sz="32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marR="201930" indent="-320675"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Defines a relation consisting of the set of all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tuples 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that are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both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and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Like 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union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the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conditions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are same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for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a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valid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800" b="1" spc="-5" dirty="0">
                <a:solidFill>
                  <a:prstClr val="black"/>
                </a:solidFill>
                <a:latin typeface="Symbol"/>
                <a:cs typeface="Symbol"/>
              </a:rPr>
              <a:t></a:t>
            </a:r>
            <a:r>
              <a:rPr sz="2800" b="1" spc="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/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operation.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36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Expressed using basic</a:t>
            </a:r>
            <a:r>
              <a:rPr sz="2900" spc="-5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operations: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027680">
              <a:spcBef>
                <a:spcPts val="265"/>
              </a:spcBef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900" b="1" dirty="0">
                <a:solidFill>
                  <a:prstClr val="black"/>
                </a:solidFill>
                <a:latin typeface="Symbol"/>
                <a:cs typeface="Symbol"/>
              </a:rPr>
              <a:t></a:t>
            </a:r>
            <a:r>
              <a:rPr sz="29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 = r – (r –</a:t>
            </a:r>
            <a:r>
              <a:rPr sz="2900" b="1" spc="3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s)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22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8868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8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89988" y="1524420"/>
            <a:ext cx="7744459" cy="32105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688464">
              <a:spcBef>
                <a:spcPts val="795"/>
              </a:spcBef>
            </a:pP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course(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, 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semester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,</a:t>
            </a:r>
            <a:r>
              <a:rPr sz="2900" b="1" spc="-3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i="1" dirty="0">
                <a:solidFill>
                  <a:prstClr val="black"/>
                </a:solidFill>
                <a:latin typeface="Tw Cen MT"/>
                <a:cs typeface="Tw Cen MT"/>
              </a:rPr>
              <a:t>teacher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)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58140" marR="30480" indent="-320675">
              <a:spcBef>
                <a:spcPts val="69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1. Find the name of all courses taught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in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both the 1st  &amp; 2nd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semesters.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8100">
              <a:spcBef>
                <a:spcPts val="1395"/>
              </a:spcBef>
            </a:pPr>
            <a:r>
              <a:rPr sz="4350" baseline="13409" dirty="0">
                <a:solidFill>
                  <a:prstClr val="black"/>
                </a:solidFill>
                <a:latin typeface="Tw Cen MT"/>
                <a:cs typeface="Tw Cen MT"/>
              </a:rPr>
              <a:t>Ans:</a:t>
            </a:r>
            <a:r>
              <a:rPr sz="4350" spc="-15" baseline="13409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4350" baseline="13409">
              <a:solidFill>
                <a:prstClr val="black"/>
              </a:solidFill>
              <a:latin typeface="Tw Cen MT"/>
              <a:cs typeface="Tw Cen MT"/>
            </a:endParaRPr>
          </a:p>
          <a:p>
            <a:pPr marL="765175">
              <a:spcBef>
                <a:spcPts val="115"/>
              </a:spcBef>
            </a:pP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</a:t>
            </a:r>
            <a:endParaRPr sz="2800">
              <a:solidFill>
                <a:prstClr val="black"/>
              </a:solidFill>
              <a:latin typeface="Symbol"/>
              <a:cs typeface="Symbol"/>
            </a:endParaRPr>
          </a:p>
          <a:p>
            <a:pPr marL="765175">
              <a:spcBef>
                <a:spcPts val="1415"/>
              </a:spcBef>
            </a:pP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Π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4350" spc="7" baseline="13409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900" spc="5" dirty="0">
                <a:solidFill>
                  <a:prstClr val="black"/>
                </a:solidFill>
                <a:latin typeface="Tw Cen MT"/>
                <a:cs typeface="Tw Cen MT"/>
              </a:rPr>
              <a:t>semester=“2nd"</a:t>
            </a:r>
            <a:r>
              <a:rPr sz="4350" spc="7" baseline="13409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4350" baseline="13409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23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38233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41" y="343865"/>
            <a:ext cx="2259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Illustration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62857" y="1683207"/>
            <a:ext cx="94488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course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4187" y="2270062"/>
          <a:ext cx="3241675" cy="27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semester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teacher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73266" y="1834718"/>
            <a:ext cx="2903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∏</a:t>
            </a:r>
            <a:r>
              <a:rPr sz="3000" b="1" spc="44" baseline="13888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3000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68323" y="2195513"/>
          <a:ext cx="97028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51066" y="3353816"/>
            <a:ext cx="913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685800" algn="l"/>
              </a:tabLst>
            </a:pPr>
            <a:r>
              <a:rPr sz="2000" b="1" dirty="0">
                <a:solidFill>
                  <a:prstClr val="black"/>
                </a:solidFill>
                <a:latin typeface="Tw Cen MT"/>
                <a:cs typeface="Tw Cen MT"/>
              </a:rPr>
              <a:t>∏	</a:t>
            </a:r>
            <a:r>
              <a:rPr sz="2000" spc="-5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9958" y="3501644"/>
            <a:ext cx="1796414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21665" algn="l"/>
              </a:tabLst>
            </a:pP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name	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eme</a:t>
            </a:r>
            <a:r>
              <a:rPr sz="13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1300" b="1" spc="10" dirty="0">
                <a:solidFill>
                  <a:prstClr val="black"/>
                </a:solidFill>
                <a:latin typeface="Tw Cen MT"/>
                <a:cs typeface="Tw Cen MT"/>
              </a:rPr>
              <a:t>te</a:t>
            </a:r>
            <a:r>
              <a:rPr sz="1300" b="1" spc="15" dirty="0">
                <a:solidFill>
                  <a:prstClr val="black"/>
                </a:solidFill>
                <a:latin typeface="Tw Cen MT"/>
                <a:cs typeface="Tw Cen MT"/>
              </a:rPr>
              <a:t>r=“2nd"</a:t>
            </a:r>
            <a:endParaRPr sz="13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1228" y="3353816"/>
            <a:ext cx="866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000" spc="-10" dirty="0">
                <a:solidFill>
                  <a:prstClr val="black"/>
                </a:solidFill>
                <a:latin typeface="Tw Cen MT"/>
                <a:cs typeface="Tw Cen MT"/>
              </a:rPr>
              <a:t>c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ou</a:t>
            </a:r>
            <a:r>
              <a:rPr sz="2000" spc="5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000" spc="5" dirty="0">
                <a:solidFill>
                  <a:prstClr val="black"/>
                </a:solidFill>
                <a:latin typeface="Tw Cen MT"/>
                <a:cs typeface="Tw Cen MT"/>
              </a:rPr>
              <a:t>e</a:t>
            </a:r>
            <a:r>
              <a:rPr sz="2000" dirty="0">
                <a:solidFill>
                  <a:prstClr val="black"/>
                </a:solidFill>
                <a:latin typeface="Tw Cen MT"/>
                <a:cs typeface="Tw Cen MT"/>
              </a:rPr>
              <a:t>))</a:t>
            </a:r>
            <a:endParaRPr sz="20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03248" y="3790886"/>
          <a:ext cx="970280" cy="122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891916" y="5266183"/>
            <a:ext cx="6262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000" b="1" baseline="13888" dirty="0">
                <a:solidFill>
                  <a:prstClr val="black"/>
                </a:solidFill>
                <a:latin typeface="Tw Cen MT"/>
                <a:cs typeface="Tw Cen MT"/>
              </a:rPr>
              <a:t>∏ 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b="1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semester=“1st"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 </a:t>
            </a:r>
            <a:r>
              <a:rPr sz="3000" b="1" baseline="13888" dirty="0">
                <a:solidFill>
                  <a:prstClr val="black"/>
                </a:solidFill>
                <a:latin typeface="Symbol"/>
                <a:cs typeface="Symbol"/>
              </a:rPr>
              <a:t></a:t>
            </a:r>
            <a:r>
              <a:rPr sz="3000" b="1" spc="270" baseline="1388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∏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name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3000" b="1" spc="7" baseline="13888" dirty="0">
                <a:solidFill>
                  <a:prstClr val="black"/>
                </a:solidFill>
                <a:latin typeface="Arial"/>
                <a:cs typeface="Arial"/>
              </a:rPr>
              <a:t>б</a:t>
            </a:r>
            <a:r>
              <a:rPr sz="1300" b="1" spc="5" dirty="0">
                <a:solidFill>
                  <a:prstClr val="black"/>
                </a:solidFill>
                <a:latin typeface="Tw Cen MT"/>
                <a:cs typeface="Tw Cen MT"/>
              </a:rPr>
              <a:t>semester=“2nd"</a:t>
            </a:r>
            <a:r>
              <a:rPr sz="3000" b="1" spc="7" baseline="13888" dirty="0">
                <a:solidFill>
                  <a:prstClr val="black"/>
                </a:solidFill>
                <a:latin typeface="Tw Cen MT"/>
                <a:cs typeface="Tw Cen MT"/>
              </a:rPr>
              <a:t>(course))</a:t>
            </a:r>
            <a:endParaRPr sz="3000" baseline="13888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596699" y="5624513"/>
          <a:ext cx="970280" cy="80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24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27900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645" y="233679"/>
            <a:ext cx="8212281" cy="606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7" y="343865"/>
            <a:ext cx="4702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10" dirty="0"/>
              <a:t>Cartesian </a:t>
            </a:r>
            <a:r>
              <a:rPr sz="4400" spc="-10" dirty="0"/>
              <a:t>Product</a:t>
            </a:r>
            <a:r>
              <a:rPr sz="4400" spc="-160" dirty="0"/>
              <a:t> </a:t>
            </a:r>
            <a:r>
              <a:rPr sz="4400" dirty="0"/>
              <a:t>(x)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15387" y="1524421"/>
            <a:ext cx="7983220" cy="25914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Binary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operation.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3375" marR="6350" indent="-333375">
              <a:lnSpc>
                <a:spcPts val="4190"/>
              </a:lnSpc>
              <a:spcBef>
                <a:spcPts val="2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Combines information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from 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any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two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relations </a:t>
            </a:r>
            <a:r>
              <a:rPr sz="2900" spc="5" dirty="0">
                <a:solidFill>
                  <a:prstClr val="black"/>
                </a:solidFill>
                <a:latin typeface="Tw Cen MT"/>
                <a:cs typeface="Tw Cen MT"/>
              </a:rPr>
              <a:t>(</a:t>
            </a:r>
            <a:r>
              <a:rPr sz="2900" b="1" spc="5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&amp;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). 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x</a:t>
            </a:r>
            <a:r>
              <a:rPr sz="2900" b="1" spc="-1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marR="5080" indent="-320675">
              <a:spcBef>
                <a:spcPts val="439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It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defines a relation </a:t>
            </a:r>
            <a:r>
              <a:rPr sz="2900" spc="-70" dirty="0">
                <a:solidFill>
                  <a:prstClr val="black"/>
                </a:solidFill>
                <a:latin typeface="Tw Cen MT"/>
                <a:cs typeface="Tw Cen MT"/>
              </a:rPr>
              <a:t>by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concatenating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every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tuple of  relation </a:t>
            </a:r>
            <a:r>
              <a:rPr sz="2900" b="1" dirty="0">
                <a:solidFill>
                  <a:prstClr val="black"/>
                </a:solidFill>
                <a:latin typeface="Tw Cen MT"/>
                <a:cs typeface="Tw Cen MT"/>
              </a:rPr>
              <a:t>r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with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every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tuple of relation</a:t>
            </a:r>
            <a:r>
              <a:rPr sz="2900" spc="7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b="1" spc="-5" dirty="0">
                <a:solidFill>
                  <a:prstClr val="black"/>
                </a:solidFill>
                <a:latin typeface="Tw Cen MT"/>
                <a:cs typeface="Tw Cen MT"/>
              </a:rPr>
              <a:t>s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18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41" y="343865"/>
            <a:ext cx="2259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Illustration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3475" y="2043113"/>
          <a:ext cx="2631438" cy="1816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21613" y="2043113"/>
          <a:ext cx="1219200" cy="11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Austin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24023" y="1530858"/>
            <a:ext cx="10064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pe</a:t>
            </a:r>
            <a:r>
              <a:rPr sz="2900" spc="5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son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0296" y="1530858"/>
            <a:ext cx="53340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city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129" y="3580892"/>
            <a:ext cx="1407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prstClr val="black"/>
                </a:solidFill>
                <a:latin typeface="Tw Cen MT"/>
                <a:cs typeface="Tw Cen MT"/>
              </a:rPr>
              <a:t>person X</a:t>
            </a:r>
            <a:r>
              <a:rPr sz="2000" b="1" spc="-7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000" b="1" spc="-10" dirty="0">
                <a:solidFill>
                  <a:prstClr val="black"/>
                </a:solidFill>
                <a:latin typeface="Tw Cen MT"/>
                <a:cs typeface="Tw Cen MT"/>
              </a:rPr>
              <a:t>city</a:t>
            </a:r>
            <a:endParaRPr sz="20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02413" y="3978592"/>
          <a:ext cx="3657600" cy="2560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Austin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Austin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George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Austin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96314" y="1266190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19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81"/>
            <a:ext cx="12604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</a:t>
            </a:r>
            <a:r>
              <a:rPr spc="-35" dirty="0"/>
              <a:t>n</a:t>
            </a:r>
            <a:r>
              <a:rPr spc="-5" dirty="0"/>
              <a:t>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800" y="1676400"/>
            <a:ext cx="7820660" cy="50045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243204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fundamental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operations </a:t>
            </a: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in the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relational 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algebra are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select, project,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union, 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set difference, 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Cartesian product,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0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rename</a:t>
            </a:r>
            <a:endParaRPr sz="3000" dirty="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Arial"/>
              <a:buChar char="•"/>
            </a:pPr>
            <a:endParaRPr sz="4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3000" b="1" spc="-5" dirty="0">
                <a:solidFill>
                  <a:srgbClr val="00B050"/>
                </a:solidFill>
                <a:latin typeface="Calibri"/>
                <a:cs typeface="Calibri"/>
              </a:rPr>
              <a:t>select, </a:t>
            </a:r>
            <a:r>
              <a:rPr sz="3000" b="1" spc="-10" dirty="0">
                <a:solidFill>
                  <a:srgbClr val="00B050"/>
                </a:solidFill>
                <a:latin typeface="Calibri"/>
                <a:cs typeface="Calibri"/>
              </a:rPr>
              <a:t>project, </a:t>
            </a:r>
            <a:r>
              <a:rPr sz="3000" b="1" spc="-5" dirty="0">
                <a:solidFill>
                  <a:srgbClr val="00B050"/>
                </a:solidFill>
                <a:latin typeface="Calibri"/>
                <a:cs typeface="Calibri"/>
              </a:rPr>
              <a:t>and </a:t>
            </a:r>
            <a:r>
              <a:rPr sz="3000" b="1" spc="-10" dirty="0">
                <a:solidFill>
                  <a:srgbClr val="00B050"/>
                </a:solidFill>
                <a:latin typeface="Calibri"/>
                <a:cs typeface="Calibri"/>
              </a:rPr>
              <a:t>rename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operations are 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called </a:t>
            </a:r>
            <a:r>
              <a:rPr sz="3000" i="1" spc="5" dirty="0">
                <a:solidFill>
                  <a:srgbClr val="FF0000"/>
                </a:solidFill>
                <a:latin typeface="Calibri"/>
                <a:cs typeface="Calibri"/>
              </a:rPr>
              <a:t>unary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operations</a:t>
            </a:r>
            <a:r>
              <a:rPr sz="3000" i="1" spc="-5" dirty="0">
                <a:solidFill>
                  <a:prstClr val="black"/>
                </a:solidFill>
                <a:latin typeface="Calibri"/>
                <a:cs typeface="Calibri"/>
              </a:rPr>
              <a:t>, because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they </a:t>
            </a:r>
            <a:r>
              <a:rPr sz="3000" spc="-20" dirty="0">
                <a:solidFill>
                  <a:prstClr val="black"/>
                </a:solidFill>
                <a:latin typeface="Calibri"/>
                <a:cs typeface="Calibri"/>
              </a:rPr>
              <a:t>operate</a:t>
            </a:r>
            <a:r>
              <a:rPr sz="3000" spc="-1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prstClr val="black"/>
                </a:solidFill>
                <a:latin typeface="Calibri"/>
                <a:cs typeface="Calibri"/>
              </a:rPr>
              <a:t>on  </a:t>
            </a: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one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 relation</a:t>
            </a:r>
            <a:endParaRPr sz="3000" dirty="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4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marR="41529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The other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three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operations </a:t>
            </a:r>
            <a:r>
              <a:rPr sz="3000" spc="-20" dirty="0">
                <a:solidFill>
                  <a:prstClr val="black"/>
                </a:solidFill>
                <a:latin typeface="Calibri"/>
                <a:cs typeface="Calibri"/>
              </a:rPr>
              <a:t>operate </a:t>
            </a:r>
            <a:r>
              <a:rPr sz="3000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pairs </a:t>
            </a:r>
            <a:r>
              <a:rPr sz="3000" dirty="0">
                <a:solidFill>
                  <a:prstClr val="black"/>
                </a:solidFill>
                <a:latin typeface="Calibri"/>
                <a:cs typeface="Calibri"/>
              </a:rPr>
              <a:t>of 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relations </a:t>
            </a: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are, </a:t>
            </a:r>
            <a:r>
              <a:rPr sz="3000" spc="-20" dirty="0">
                <a:solidFill>
                  <a:prstClr val="black"/>
                </a:solidFill>
                <a:latin typeface="Calibri"/>
                <a:cs typeface="Calibri"/>
              </a:rPr>
              <a:t>therefore, </a:t>
            </a: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called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binary 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operations</a:t>
            </a:r>
            <a:endParaRPr sz="3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859" y="263145"/>
            <a:ext cx="50514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SQL Built in</a:t>
            </a:r>
            <a:r>
              <a:rPr spc="-8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4230" y="1447801"/>
            <a:ext cx="6444615" cy="5324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3200" b="1" u="heavy" spc="-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NUMERIC </a:t>
            </a:r>
            <a:r>
              <a:rPr sz="3200" b="1" u="heavy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FUNCTIONS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834">
              <a:spcBef>
                <a:spcPts val="38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abs(n)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– </a:t>
            </a:r>
            <a:r>
              <a:rPr sz="3200" spc="-15" dirty="0">
                <a:solidFill>
                  <a:prstClr val="black"/>
                </a:solidFill>
                <a:latin typeface="Calibri"/>
                <a:cs typeface="Calibri"/>
              </a:rPr>
              <a:t>returns </a:t>
            </a:r>
            <a:r>
              <a:rPr sz="3200" spc="-10" dirty="0">
                <a:solidFill>
                  <a:prstClr val="black"/>
                </a:solidFill>
                <a:latin typeface="Calibri"/>
                <a:cs typeface="Calibri"/>
              </a:rPr>
              <a:t>absolute value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3200" spc="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</a:p>
          <a:p>
            <a:pPr marL="812165">
              <a:spcBef>
                <a:spcPts val="355"/>
              </a:spcBef>
            </a:pP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SQL&gt; select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abs(-2) </a:t>
            </a: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dual; -</a:t>
            </a:r>
            <a:r>
              <a:rPr sz="2800" spc="1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834">
              <a:spcBef>
                <a:spcPts val="3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ceil(n)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–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ceil(3.78)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3200" spc="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4</a:t>
            </a:r>
          </a:p>
          <a:p>
            <a:pPr marL="470534" indent="-457834">
              <a:spcBef>
                <a:spcPts val="385"/>
              </a:spcBef>
              <a:buFont typeface="Arial"/>
              <a:buChar char="•"/>
              <a:tabLst>
                <a:tab pos="470534" algn="l"/>
                <a:tab pos="471170" algn="l"/>
              </a:tabLst>
            </a:pP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floor(n)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– </a:t>
            </a: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floor(2.4)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3200" spc="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</a:p>
          <a:p>
            <a:pPr marL="471170" indent="-458470">
              <a:spcBef>
                <a:spcPts val="380"/>
              </a:spcBef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sqrt(n)</a:t>
            </a:r>
            <a:endParaRPr sz="32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71170" indent="-457834">
              <a:spcBef>
                <a:spcPts val="385"/>
              </a:spcBef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3200" spc="-5" dirty="0">
                <a:solidFill>
                  <a:prstClr val="black"/>
                </a:solidFill>
                <a:latin typeface="Calibri"/>
                <a:cs typeface="Calibri"/>
              </a:rPr>
              <a:t>power(n,m)</a:t>
            </a:r>
            <a:endParaRPr sz="32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812165">
              <a:spcBef>
                <a:spcPts val="355"/>
              </a:spcBef>
              <a:tabLst>
                <a:tab pos="5881370" algn="l"/>
              </a:tabLst>
            </a:pP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SQL&gt; select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power(5,2)</a:t>
            </a:r>
            <a:r>
              <a:rPr sz="2800" spc="9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dual;	-</a:t>
            </a:r>
            <a:r>
              <a:rPr sz="2800" spc="-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libri"/>
                <a:cs typeface="Calibri"/>
              </a:rPr>
              <a:t>25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834">
              <a:spcBef>
                <a:spcPts val="37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solidFill>
                  <a:prstClr val="black"/>
                </a:solidFill>
                <a:latin typeface="Calibri"/>
                <a:cs typeface="Calibri"/>
              </a:rPr>
              <a:t>mod(a,b)</a:t>
            </a:r>
          </a:p>
          <a:p>
            <a:pPr marL="469900" indent="-457834">
              <a:spcBef>
                <a:spcPts val="38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10" dirty="0">
                <a:solidFill>
                  <a:prstClr val="black"/>
                </a:solidFill>
                <a:latin typeface="Calibri"/>
                <a:cs typeface="Calibri"/>
              </a:rPr>
              <a:t>cos(n)</a:t>
            </a:r>
            <a:endParaRPr sz="3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850" y="72644"/>
            <a:ext cx="103482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00"/>
              </a:spcBef>
            </a:pPr>
            <a:r>
              <a:rPr spc="-5" dirty="0"/>
              <a:t>SQL Built in</a:t>
            </a:r>
            <a:r>
              <a:rPr spc="-8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2681" y="851788"/>
            <a:ext cx="685482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u="heavy" spc="-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String/Character</a:t>
            </a:r>
            <a:r>
              <a:rPr sz="3000" b="1" u="heavy" spc="-4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FUNCTIONS</a:t>
            </a:r>
            <a:r>
              <a:rPr sz="3000" spc="-5" dirty="0">
                <a:solidFill>
                  <a:srgbClr val="00B050"/>
                </a:solidFill>
                <a:latin typeface="Calibri"/>
                <a:cs typeface="Calibri"/>
              </a:rPr>
              <a:t>:</a:t>
            </a:r>
            <a:endParaRPr sz="30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200"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initcap(string)</a:t>
            </a:r>
            <a:endParaRPr sz="30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812165">
              <a:lnSpc>
                <a:spcPts val="3110"/>
              </a:lnSpc>
              <a:spcBef>
                <a:spcPts val="15"/>
              </a:spcBef>
            </a:pP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SQL &gt;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select initcap(‘hello’) </a:t>
            </a:r>
            <a:r>
              <a:rPr sz="2600" spc="-15" dirty="0">
                <a:solidFill>
                  <a:prstClr val="black"/>
                </a:solidFill>
                <a:latin typeface="Calibri"/>
                <a:cs typeface="Calibri"/>
              </a:rPr>
              <a:t>from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dual;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6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Hello</a:t>
            </a:r>
          </a:p>
          <a:p>
            <a:pPr marL="469900" indent="-457200">
              <a:lnSpc>
                <a:spcPts val="359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upper(string)</a:t>
            </a:r>
            <a:endParaRPr sz="30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200"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lower(string)</a:t>
            </a:r>
            <a:endParaRPr sz="30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200"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ltrim(string)</a:t>
            </a:r>
            <a:endParaRPr sz="3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495" y="3707067"/>
            <a:ext cx="32550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hello’) </a:t>
            </a:r>
            <a:r>
              <a:rPr sz="2600" spc="-15" dirty="0">
                <a:solidFill>
                  <a:prstClr val="black"/>
                </a:solidFill>
                <a:latin typeface="Calibri"/>
                <a:cs typeface="Calibri"/>
              </a:rPr>
              <a:t>from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dual;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hello</a:t>
            </a:r>
            <a:endParaRPr sz="2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0" y="3707066"/>
            <a:ext cx="3411220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094">
              <a:lnSpc>
                <a:spcPts val="3110"/>
              </a:lnSpc>
              <a:spcBef>
                <a:spcPts val="100"/>
              </a:spcBef>
            </a:pP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SQL &gt;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select</a:t>
            </a:r>
            <a:r>
              <a:rPr sz="2600" spc="-9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ltrim(‘</a:t>
            </a:r>
            <a:endParaRPr sz="260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200">
              <a:lnSpc>
                <a:spcPts val="359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rtrim(string)</a:t>
            </a:r>
            <a:endParaRPr sz="300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200"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prstClr val="black"/>
                </a:solidFill>
                <a:latin typeface="Calibri"/>
                <a:cs typeface="Calibri"/>
              </a:rPr>
              <a:t>replace( </a:t>
            </a:r>
            <a:r>
              <a:rPr sz="3000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3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0" y="5017707"/>
            <a:ext cx="772287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>
              <a:lnSpc>
                <a:spcPts val="3110"/>
              </a:lnSpc>
              <a:spcBef>
                <a:spcPts val="100"/>
              </a:spcBef>
            </a:pP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SQL &gt;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select </a:t>
            </a:r>
            <a:r>
              <a:rPr sz="2600" spc="-20" dirty="0">
                <a:solidFill>
                  <a:prstClr val="black"/>
                </a:solidFill>
                <a:latin typeface="Calibri"/>
                <a:cs typeface="Calibri"/>
              </a:rPr>
              <a:t>replace(‘hello’, </a:t>
            </a:r>
            <a:r>
              <a:rPr sz="2600" spc="-55" dirty="0">
                <a:solidFill>
                  <a:prstClr val="black"/>
                </a:solidFill>
                <a:latin typeface="Calibri"/>
                <a:cs typeface="Calibri"/>
              </a:rPr>
              <a:t>’ll’, </a:t>
            </a:r>
            <a:r>
              <a:rPr sz="2600" spc="10" dirty="0">
                <a:solidFill>
                  <a:prstClr val="black"/>
                </a:solidFill>
                <a:latin typeface="Calibri"/>
                <a:cs typeface="Calibri"/>
              </a:rPr>
              <a:t>’r’) </a:t>
            </a:r>
            <a:r>
              <a:rPr sz="2600" spc="-15" dirty="0">
                <a:solidFill>
                  <a:prstClr val="black"/>
                </a:solidFill>
                <a:latin typeface="Calibri"/>
                <a:cs typeface="Calibri"/>
              </a:rPr>
              <a:t>from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dual;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600" spc="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hero</a:t>
            </a:r>
            <a:endParaRPr sz="2600">
              <a:solidFill>
                <a:prstClr val="black"/>
              </a:solidFill>
              <a:latin typeface="Calibri"/>
              <a:cs typeface="Calibri"/>
            </a:endParaRPr>
          </a:p>
          <a:p>
            <a:pPr marL="469900" indent="-457200">
              <a:lnSpc>
                <a:spcPts val="359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15" dirty="0">
                <a:solidFill>
                  <a:prstClr val="black"/>
                </a:solidFill>
                <a:latin typeface="Calibri"/>
                <a:cs typeface="Calibri"/>
              </a:rPr>
              <a:t>length(</a:t>
            </a:r>
            <a:r>
              <a:rPr sz="30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3000">
              <a:solidFill>
                <a:prstClr val="black"/>
              </a:solidFill>
              <a:latin typeface="Calibri"/>
              <a:cs typeface="Calibri"/>
            </a:endParaRPr>
          </a:p>
          <a:p>
            <a:pPr marL="812165">
              <a:spcBef>
                <a:spcPts val="20"/>
              </a:spcBef>
            </a:pP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SQL &gt;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select length(‘hello’) </a:t>
            </a:r>
            <a:r>
              <a:rPr sz="2600" spc="-15" dirty="0">
                <a:solidFill>
                  <a:prstClr val="black"/>
                </a:solidFill>
                <a:latin typeface="Calibri"/>
                <a:cs typeface="Calibri"/>
              </a:rPr>
              <a:t>from </a:t>
            </a:r>
            <a:r>
              <a:rPr sz="2600" spc="-5" dirty="0">
                <a:solidFill>
                  <a:prstClr val="black"/>
                </a:solidFill>
                <a:latin typeface="Calibri"/>
                <a:cs typeface="Calibri"/>
              </a:rPr>
              <a:t>dual;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6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5</a:t>
            </a:r>
            <a:endParaRPr sz="26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7" y="343865"/>
            <a:ext cx="6365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What </a:t>
            </a:r>
            <a:r>
              <a:rPr sz="4400" spc="-5" dirty="0"/>
              <a:t>is </a:t>
            </a:r>
            <a:r>
              <a:rPr sz="4400" dirty="0"/>
              <a:t>a Query</a:t>
            </a:r>
            <a:r>
              <a:rPr sz="4400" spc="-95" dirty="0"/>
              <a:t> </a:t>
            </a:r>
            <a:r>
              <a:rPr sz="4400" spc="-10" dirty="0"/>
              <a:t>Language?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37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5387" y="1524457"/>
            <a:ext cx="7848600" cy="42284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2740" indent="-320675">
              <a:spcBef>
                <a:spcPts val="45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Database</a:t>
            </a:r>
            <a:r>
              <a:rPr sz="2900" spc="-5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language.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3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Use 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for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retrieving informations </a:t>
            </a:r>
            <a:r>
              <a:rPr sz="2900" spc="-15" dirty="0">
                <a:solidFill>
                  <a:prstClr val="black"/>
                </a:solidFill>
                <a:latin typeface="Tw Cen MT"/>
                <a:cs typeface="Tw Cen MT"/>
              </a:rPr>
              <a:t>from</a:t>
            </a:r>
            <a:r>
              <a:rPr sz="2900" spc="-4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database.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332740" indent="-320675">
              <a:spcBef>
                <a:spcPts val="36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70" dirty="0">
                <a:solidFill>
                  <a:prstClr val="black"/>
                </a:solidFill>
                <a:latin typeface="Tw Cen MT"/>
                <a:cs typeface="Tw Cen MT"/>
              </a:rPr>
              <a:t>Two</a:t>
            </a: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types:-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56895" lvl="1" indent="-224790">
              <a:spcBef>
                <a:spcPts val="350"/>
              </a:spcBef>
              <a:buFontTx/>
              <a:buChar char="-"/>
              <a:tabLst>
                <a:tab pos="557530" algn="l"/>
              </a:tabLst>
            </a:pP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Procedural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927100" marR="154305">
              <a:lnSpc>
                <a:spcPts val="3130"/>
              </a:lnSpc>
              <a:spcBef>
                <a:spcPts val="74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Specifies what data are needed &amp; </a:t>
            </a:r>
            <a:r>
              <a:rPr sz="2900" spc="-30" dirty="0">
                <a:solidFill>
                  <a:prstClr val="black"/>
                </a:solidFill>
                <a:latin typeface="Tw Cen MT"/>
                <a:cs typeface="Tw Cen MT"/>
              </a:rPr>
              <a:t>how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to</a:t>
            </a:r>
            <a:r>
              <a:rPr sz="2900" spc="-7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get 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those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data.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556895" lvl="1" indent="-224790">
              <a:spcBef>
                <a:spcPts val="320"/>
              </a:spcBef>
              <a:buFontTx/>
              <a:buChar char="-"/>
              <a:tabLst>
                <a:tab pos="557530" algn="l"/>
              </a:tabLst>
            </a:pPr>
            <a:r>
              <a:rPr sz="2900" spc="-5" dirty="0">
                <a:solidFill>
                  <a:prstClr val="black"/>
                </a:solidFill>
                <a:latin typeface="Tw Cen MT"/>
                <a:cs typeface="Tw Cen MT"/>
              </a:rPr>
              <a:t>Non-procedural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  <a:p>
            <a:pPr marL="927100" marR="5080">
              <a:lnSpc>
                <a:spcPts val="3130"/>
              </a:lnSpc>
              <a:spcBef>
                <a:spcPts val="745"/>
              </a:spcBef>
            </a:pP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Specifies what data are needed </a:t>
            </a:r>
            <a:r>
              <a:rPr sz="2900" spc="-25" dirty="0">
                <a:solidFill>
                  <a:prstClr val="black"/>
                </a:solidFill>
                <a:latin typeface="Tw Cen MT"/>
                <a:cs typeface="Tw Cen MT"/>
              </a:rPr>
              <a:t>except </a:t>
            </a:r>
            <a:r>
              <a:rPr sz="2900" spc="-30" dirty="0">
                <a:solidFill>
                  <a:prstClr val="black"/>
                </a:solidFill>
                <a:latin typeface="Tw Cen MT"/>
                <a:cs typeface="Tw Cen MT"/>
              </a:rPr>
              <a:t>how</a:t>
            </a:r>
            <a:r>
              <a:rPr sz="2900" spc="-95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to  </a:t>
            </a:r>
            <a:r>
              <a:rPr sz="2900" spc="-20" dirty="0">
                <a:solidFill>
                  <a:prstClr val="black"/>
                </a:solidFill>
                <a:latin typeface="Tw Cen MT"/>
                <a:cs typeface="Tw Cen MT"/>
              </a:rPr>
              <a:t>get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those</a:t>
            </a:r>
            <a:r>
              <a:rPr sz="2900" spc="-10" dirty="0">
                <a:solidFill>
                  <a:prstClr val="black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prstClr val="black"/>
                </a:solidFill>
                <a:latin typeface="Tw Cen MT"/>
                <a:cs typeface="Tw Cen MT"/>
              </a:rPr>
              <a:t>data.</a:t>
            </a:r>
            <a:endParaRPr sz="29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387" y="72644"/>
            <a:ext cx="7761224" cy="615553"/>
          </a:xfrm>
        </p:spPr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752600"/>
            <a:ext cx="7834630" cy="4111448"/>
          </a:xfrm>
        </p:spPr>
        <p:txBody>
          <a:bodyPr>
            <a:normAutofit/>
          </a:bodyPr>
          <a:lstStyle/>
          <a:p>
            <a:r>
              <a:rPr lang="en-IN" sz="2800" dirty="0"/>
              <a:t>Domain: There are set of permitted values for every attribute, called its domain.</a:t>
            </a:r>
          </a:p>
          <a:p>
            <a:pPr lvl="1"/>
            <a:r>
              <a:rPr lang="en-IN" sz="2400" dirty="0" err="1"/>
              <a:t>Exp</a:t>
            </a:r>
            <a:r>
              <a:rPr lang="en-IN" sz="2400" dirty="0"/>
              <a:t>- Domain of roll number{10,11,23,56,78}</a:t>
            </a:r>
          </a:p>
          <a:p>
            <a:pPr lvl="1"/>
            <a:r>
              <a:rPr lang="en-IN" sz="2400" dirty="0"/>
              <a:t>Domain of branch{CSE,IT,ME,ECE}</a:t>
            </a:r>
          </a:p>
          <a:p>
            <a:r>
              <a:rPr lang="en-IN" sz="2800" dirty="0"/>
              <a:t>Tuple: Each row in a relation is called tuple.</a:t>
            </a:r>
          </a:p>
          <a:p>
            <a:r>
              <a:rPr lang="en-IN" sz="2800" dirty="0"/>
              <a:t>Relation: Collection of homogeneous tuples.</a:t>
            </a:r>
          </a:p>
          <a:p>
            <a:r>
              <a:rPr lang="en-IN" sz="2800" dirty="0"/>
              <a:t>Degree or </a:t>
            </a:r>
            <a:r>
              <a:rPr lang="en-IN" sz="2800" dirty="0" err="1"/>
              <a:t>Arity</a:t>
            </a:r>
            <a:r>
              <a:rPr lang="en-IN" sz="2800" dirty="0"/>
              <a:t>: Number of attributes in relation R.</a:t>
            </a:r>
          </a:p>
          <a:p>
            <a:r>
              <a:rPr lang="en-IN" sz="2800" dirty="0"/>
              <a:t>Cardinality: Number of tuples in relation R.</a:t>
            </a:r>
          </a:p>
        </p:txBody>
      </p:sp>
    </p:spTree>
    <p:extLst>
      <p:ext uri="{BB962C8B-B14F-4D97-AF65-F5344CB8AC3E}">
        <p14:creationId xmlns:p14="http://schemas.microsoft.com/office/powerpoint/2010/main" val="313920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357" y="893093"/>
            <a:ext cx="8407044" cy="479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413" y="1493703"/>
            <a:ext cx="9140589" cy="38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87" y="343865"/>
            <a:ext cx="2518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Ope</a:t>
            </a:r>
            <a:r>
              <a:rPr sz="4400" spc="-50" dirty="0"/>
              <a:t>r</a:t>
            </a:r>
            <a:r>
              <a:rPr sz="4400" dirty="0"/>
              <a:t>at</a:t>
            </a:r>
            <a:r>
              <a:rPr sz="4400" spc="-20" dirty="0"/>
              <a:t>i</a:t>
            </a:r>
            <a:r>
              <a:rPr sz="4400" dirty="0"/>
              <a:t>ons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445851" y="1534368"/>
            <a:ext cx="2851573" cy="43499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32740" indent="-320675">
              <a:spcBef>
                <a:spcPts val="3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/>
              <a:t>Select</a:t>
            </a:r>
          </a:p>
          <a:p>
            <a:pPr marL="332740" indent="-320675">
              <a:spcBef>
                <a:spcPts val="21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pc="-5" dirty="0"/>
              <a:t>Project</a:t>
            </a:r>
          </a:p>
          <a:p>
            <a:pPr marL="332740" indent="-320675">
              <a:spcBef>
                <a:spcPts val="22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/>
              <a:t>Union</a:t>
            </a:r>
          </a:p>
          <a:p>
            <a:pPr marL="332740" indent="-320675">
              <a:spcBef>
                <a:spcPts val="21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pc="5" dirty="0"/>
              <a:t>Set</a:t>
            </a:r>
            <a:r>
              <a:rPr spc="-45" dirty="0"/>
              <a:t> </a:t>
            </a:r>
            <a:r>
              <a:rPr dirty="0"/>
              <a:t>Difference</a:t>
            </a:r>
          </a:p>
          <a:p>
            <a:pPr marL="332740" indent="-320675">
              <a:spcBef>
                <a:spcPts val="2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pc="5" dirty="0"/>
              <a:t>Cartesian</a:t>
            </a:r>
            <a:r>
              <a:rPr spc="-110" dirty="0"/>
              <a:t> </a:t>
            </a:r>
            <a:r>
              <a:rPr spc="-5" dirty="0"/>
              <a:t>Product</a:t>
            </a:r>
          </a:p>
          <a:p>
            <a:pPr marL="332740" indent="-320675">
              <a:spcBef>
                <a:spcPts val="22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pc="-10" dirty="0"/>
              <a:t>Rename</a:t>
            </a:r>
          </a:p>
          <a:p>
            <a:pPr marL="332740" indent="-320675">
              <a:spcBef>
                <a:spcPts val="21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pc="5" dirty="0"/>
              <a:t>Set</a:t>
            </a:r>
            <a:r>
              <a:rPr spc="-75" dirty="0"/>
              <a:t> </a:t>
            </a:r>
            <a:r>
              <a:rPr spc="-5" dirty="0"/>
              <a:t>Intersection</a:t>
            </a:r>
          </a:p>
          <a:p>
            <a:pPr marL="332740" indent="-320675">
              <a:spcBef>
                <a:spcPts val="21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pc="-5" dirty="0"/>
              <a:t>Natural</a:t>
            </a:r>
            <a:r>
              <a:rPr spc="-30" dirty="0"/>
              <a:t> </a:t>
            </a:r>
            <a:r>
              <a:rPr spc="-5" dirty="0"/>
              <a:t>Join</a:t>
            </a:r>
          </a:p>
          <a:p>
            <a:pPr marL="332740" indent="-320675">
              <a:spcBef>
                <a:spcPts val="22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/>
              <a:t>Semi</a:t>
            </a:r>
            <a:r>
              <a:rPr spc="-35" dirty="0"/>
              <a:t> </a:t>
            </a:r>
            <a:r>
              <a:rPr spc="-5" dirty="0"/>
              <a:t>Join</a:t>
            </a:r>
          </a:p>
          <a:p>
            <a:pPr marL="332740" indent="-320675">
              <a:spcBef>
                <a:spcPts val="21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/>
              <a:t>Theta</a:t>
            </a:r>
            <a:r>
              <a:rPr spc="-40" dirty="0"/>
              <a:t> </a:t>
            </a:r>
            <a:r>
              <a:rPr spc="-5" dirty="0"/>
              <a:t>Join</a:t>
            </a:r>
          </a:p>
          <a:p>
            <a:pPr marL="332740" indent="-320675">
              <a:spcBef>
                <a:spcPts val="21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/>
              <a:t>Assignment</a:t>
            </a:r>
          </a:p>
          <a:p>
            <a:pPr marL="332740" indent="-320675">
              <a:spcBef>
                <a:spcPts val="22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/>
              <a:t>Outer</a:t>
            </a:r>
            <a:r>
              <a:rPr spc="-45" dirty="0"/>
              <a:t> </a:t>
            </a:r>
            <a:r>
              <a:rPr spc="-5" dirty="0"/>
              <a:t>Join</a:t>
            </a:r>
          </a:p>
          <a:p>
            <a:pPr marL="332740" indent="-320675">
              <a:spcBef>
                <a:spcPts val="2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dirty="0"/>
              <a:t>Division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28920" y="1671320"/>
            <a:ext cx="314960" cy="1840864"/>
            <a:chOff x="3804920" y="1671320"/>
            <a:chExt cx="314960" cy="1840864"/>
          </a:xfrm>
        </p:grpSpPr>
        <p:sp>
          <p:nvSpPr>
            <p:cNvPr id="5" name="object 5"/>
            <p:cNvSpPr/>
            <p:nvPr/>
          </p:nvSpPr>
          <p:spPr>
            <a:xfrm>
              <a:off x="4114800" y="1677162"/>
              <a:ext cx="0" cy="1828164"/>
            </a:xfrm>
            <a:custGeom>
              <a:avLst/>
              <a:gdLst/>
              <a:ahLst/>
              <a:cxnLst/>
              <a:rect l="l" t="t" r="r" b="b"/>
              <a:pathLst>
                <a:path h="1828164">
                  <a:moveTo>
                    <a:pt x="0" y="0"/>
                  </a:moveTo>
                  <a:lnTo>
                    <a:pt x="0" y="1828038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0" y="1676400"/>
              <a:ext cx="304800" cy="1830705"/>
            </a:xfrm>
            <a:custGeom>
              <a:avLst/>
              <a:gdLst/>
              <a:ahLst/>
              <a:cxnLst/>
              <a:rect l="l" t="t" r="r" b="b"/>
              <a:pathLst>
                <a:path w="304800" h="1830704">
                  <a:moveTo>
                    <a:pt x="0" y="0"/>
                  </a:moveTo>
                  <a:lnTo>
                    <a:pt x="304800" y="1650"/>
                  </a:lnTo>
                </a:path>
                <a:path w="304800" h="1830704">
                  <a:moveTo>
                    <a:pt x="0" y="1828800"/>
                  </a:moveTo>
                  <a:lnTo>
                    <a:pt x="304800" y="1830324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264" y="2346783"/>
            <a:ext cx="1443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Tw Cen MT"/>
                <a:cs typeface="Tw Cen MT"/>
              </a:rPr>
              <a:t>F</a:t>
            </a:r>
            <a:r>
              <a:rPr spc="5" dirty="0">
                <a:solidFill>
                  <a:prstClr val="black"/>
                </a:solidFill>
                <a:latin typeface="Tw Cen MT"/>
                <a:cs typeface="Tw Cen MT"/>
              </a:rPr>
              <a:t>U</a:t>
            </a:r>
            <a:r>
              <a:rPr dirty="0">
                <a:solidFill>
                  <a:prstClr val="black"/>
                </a:solidFill>
                <a:latin typeface="Tw Cen MT"/>
                <a:cs typeface="Tw Cen MT"/>
              </a:rPr>
              <a:t>N</a:t>
            </a:r>
            <a:r>
              <a:rPr spc="-35" dirty="0">
                <a:solidFill>
                  <a:prstClr val="black"/>
                </a:solidFill>
                <a:latin typeface="Tw Cen MT"/>
                <a:cs typeface="Tw Cen MT"/>
              </a:rPr>
              <a:t>D</a:t>
            </a:r>
            <a:r>
              <a:rPr dirty="0">
                <a:solidFill>
                  <a:prstClr val="black"/>
                </a:solidFill>
                <a:latin typeface="Tw Cen MT"/>
                <a:cs typeface="Tw Cen MT"/>
              </a:rPr>
              <a:t>AM</a:t>
            </a:r>
            <a:r>
              <a:rPr spc="5" dirty="0">
                <a:solidFill>
                  <a:prstClr val="black"/>
                </a:solidFill>
                <a:latin typeface="Tw Cen MT"/>
                <a:cs typeface="Tw Cen MT"/>
              </a:rPr>
              <a:t>E</a:t>
            </a:r>
            <a:r>
              <a:rPr dirty="0">
                <a:solidFill>
                  <a:prstClr val="black"/>
                </a:solidFill>
                <a:latin typeface="Tw Cen MT"/>
                <a:cs typeface="Tw Cen MT"/>
              </a:rPr>
              <a:t>N</a:t>
            </a:r>
            <a:r>
              <a:rPr spc="-35" dirty="0">
                <a:solidFill>
                  <a:prstClr val="black"/>
                </a:solidFill>
                <a:latin typeface="Tw Cen MT"/>
                <a:cs typeface="Tw Cen MT"/>
              </a:rPr>
              <a:t>T</a:t>
            </a:r>
            <a:r>
              <a:rPr dirty="0">
                <a:solidFill>
                  <a:prstClr val="black"/>
                </a:solidFill>
                <a:latin typeface="Tw Cen MT"/>
                <a:cs typeface="Tw Cen MT"/>
              </a:rPr>
              <a:t>AL</a:t>
            </a:r>
            <a:endParaRPr>
              <a:solidFill>
                <a:prstClr val="black"/>
              </a:solidFill>
              <a:latin typeface="Tw Cen MT"/>
              <a:cs typeface="Tw Cen MT"/>
            </a:endParaRPr>
          </a:p>
          <a:p>
            <a:pPr marL="105410"/>
            <a:r>
              <a:rPr spc="-10" dirty="0">
                <a:solidFill>
                  <a:prstClr val="black"/>
                </a:solidFill>
                <a:latin typeface="Tw Cen MT"/>
                <a:cs typeface="Tw Cen MT"/>
              </a:rPr>
              <a:t>OPERATIONS</a:t>
            </a:r>
            <a:endParaRPr>
              <a:solidFill>
                <a:prstClr val="black"/>
              </a:solidFill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75376" y="2561844"/>
            <a:ext cx="556260" cy="271780"/>
            <a:chOff x="4151376" y="2561844"/>
            <a:chExt cx="556260" cy="271780"/>
          </a:xfrm>
        </p:grpSpPr>
        <p:sp>
          <p:nvSpPr>
            <p:cNvPr id="9" name="object 9"/>
            <p:cNvSpPr/>
            <p:nvPr/>
          </p:nvSpPr>
          <p:spPr>
            <a:xfrm>
              <a:off x="4151376" y="2561844"/>
              <a:ext cx="556260" cy="271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191000" y="2611247"/>
              <a:ext cx="381000" cy="111125"/>
            </a:xfrm>
            <a:custGeom>
              <a:avLst/>
              <a:gdLst/>
              <a:ahLst/>
              <a:cxnLst/>
              <a:rect l="l" t="t" r="r" b="b"/>
              <a:pathLst>
                <a:path w="381000" h="111125">
                  <a:moveTo>
                    <a:pt x="326927" y="65003"/>
                  </a:moveTo>
                  <a:lnTo>
                    <a:pt x="276478" y="94233"/>
                  </a:lnTo>
                  <a:lnTo>
                    <a:pt x="274827" y="100075"/>
                  </a:lnTo>
                  <a:lnTo>
                    <a:pt x="277495" y="104520"/>
                  </a:lnTo>
                  <a:lnTo>
                    <a:pt x="280162" y="109092"/>
                  </a:lnTo>
                  <a:lnTo>
                    <a:pt x="286003" y="110743"/>
                  </a:lnTo>
                  <a:lnTo>
                    <a:pt x="364758" y="65150"/>
                  </a:lnTo>
                  <a:lnTo>
                    <a:pt x="326927" y="65003"/>
                  </a:lnTo>
                  <a:close/>
                </a:path>
                <a:path w="381000" h="111125">
                  <a:moveTo>
                    <a:pt x="343174" y="55595"/>
                  </a:moveTo>
                  <a:lnTo>
                    <a:pt x="326927" y="65003"/>
                  </a:lnTo>
                  <a:lnTo>
                    <a:pt x="362076" y="65150"/>
                  </a:lnTo>
                  <a:lnTo>
                    <a:pt x="362085" y="63880"/>
                  </a:lnTo>
                  <a:lnTo>
                    <a:pt x="357250" y="63880"/>
                  </a:lnTo>
                  <a:lnTo>
                    <a:pt x="343174" y="55595"/>
                  </a:lnTo>
                  <a:close/>
                </a:path>
                <a:path w="381000" h="111125">
                  <a:moveTo>
                    <a:pt x="286385" y="0"/>
                  </a:moveTo>
                  <a:lnTo>
                    <a:pt x="280542" y="1524"/>
                  </a:lnTo>
                  <a:lnTo>
                    <a:pt x="275209" y="10667"/>
                  </a:lnTo>
                  <a:lnTo>
                    <a:pt x="276733" y="16382"/>
                  </a:lnTo>
                  <a:lnTo>
                    <a:pt x="281304" y="19176"/>
                  </a:lnTo>
                  <a:lnTo>
                    <a:pt x="326792" y="45952"/>
                  </a:lnTo>
                  <a:lnTo>
                    <a:pt x="362203" y="46100"/>
                  </a:lnTo>
                  <a:lnTo>
                    <a:pt x="362076" y="65150"/>
                  </a:lnTo>
                  <a:lnTo>
                    <a:pt x="364758" y="65150"/>
                  </a:lnTo>
                  <a:lnTo>
                    <a:pt x="381000" y="55752"/>
                  </a:lnTo>
                  <a:lnTo>
                    <a:pt x="286385" y="0"/>
                  </a:lnTo>
                  <a:close/>
                </a:path>
                <a:path w="381000" h="111125">
                  <a:moveTo>
                    <a:pt x="0" y="44576"/>
                  </a:moveTo>
                  <a:lnTo>
                    <a:pt x="0" y="63626"/>
                  </a:lnTo>
                  <a:lnTo>
                    <a:pt x="326927" y="65003"/>
                  </a:lnTo>
                  <a:lnTo>
                    <a:pt x="343174" y="55595"/>
                  </a:lnTo>
                  <a:lnTo>
                    <a:pt x="326792" y="45952"/>
                  </a:lnTo>
                  <a:lnTo>
                    <a:pt x="0" y="44576"/>
                  </a:lnTo>
                  <a:close/>
                </a:path>
                <a:path w="381000" h="111125">
                  <a:moveTo>
                    <a:pt x="357377" y="47370"/>
                  </a:moveTo>
                  <a:lnTo>
                    <a:pt x="343174" y="55595"/>
                  </a:lnTo>
                  <a:lnTo>
                    <a:pt x="357250" y="63880"/>
                  </a:lnTo>
                  <a:lnTo>
                    <a:pt x="357377" y="47370"/>
                  </a:lnTo>
                  <a:close/>
                </a:path>
                <a:path w="381000" h="111125">
                  <a:moveTo>
                    <a:pt x="362195" y="47370"/>
                  </a:moveTo>
                  <a:lnTo>
                    <a:pt x="357377" y="47370"/>
                  </a:lnTo>
                  <a:lnTo>
                    <a:pt x="357250" y="63880"/>
                  </a:lnTo>
                  <a:lnTo>
                    <a:pt x="362085" y="63880"/>
                  </a:lnTo>
                  <a:lnTo>
                    <a:pt x="362195" y="47370"/>
                  </a:lnTo>
                  <a:close/>
                </a:path>
                <a:path w="381000" h="111125">
                  <a:moveTo>
                    <a:pt x="326792" y="45952"/>
                  </a:moveTo>
                  <a:lnTo>
                    <a:pt x="343174" y="55595"/>
                  </a:lnTo>
                  <a:lnTo>
                    <a:pt x="357377" y="47370"/>
                  </a:lnTo>
                  <a:lnTo>
                    <a:pt x="362195" y="47370"/>
                  </a:lnTo>
                  <a:lnTo>
                    <a:pt x="362203" y="46100"/>
                  </a:lnTo>
                  <a:lnTo>
                    <a:pt x="326792" y="45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28999" y="3652600"/>
            <a:ext cx="793750" cy="2144395"/>
            <a:chOff x="3804999" y="3652599"/>
            <a:chExt cx="793750" cy="2144395"/>
          </a:xfrm>
        </p:grpSpPr>
        <p:sp>
          <p:nvSpPr>
            <p:cNvPr id="12" name="object 12"/>
            <p:cNvSpPr/>
            <p:nvPr/>
          </p:nvSpPr>
          <p:spPr>
            <a:xfrm>
              <a:off x="4114037" y="3657599"/>
              <a:ext cx="1270" cy="2134870"/>
            </a:xfrm>
            <a:custGeom>
              <a:avLst/>
              <a:gdLst/>
              <a:ahLst/>
              <a:cxnLst/>
              <a:rect l="l" t="t" r="r" b="b"/>
              <a:pathLst>
                <a:path w="1270" h="2134870">
                  <a:moveTo>
                    <a:pt x="762" y="0"/>
                  </a:moveTo>
                  <a:lnTo>
                    <a:pt x="0" y="213440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9" y="3657599"/>
              <a:ext cx="304800" cy="2133600"/>
            </a:xfrm>
            <a:custGeom>
              <a:avLst/>
              <a:gdLst/>
              <a:ahLst/>
              <a:cxnLst/>
              <a:rect l="l" t="t" r="r" b="b"/>
              <a:pathLst>
                <a:path w="304800" h="2133600">
                  <a:moveTo>
                    <a:pt x="0" y="0"/>
                  </a:moveTo>
                  <a:lnTo>
                    <a:pt x="304800" y="1524"/>
                  </a:lnTo>
                </a:path>
                <a:path w="304800" h="2133600">
                  <a:moveTo>
                    <a:pt x="0" y="2132012"/>
                  </a:moveTo>
                  <a:lnTo>
                    <a:pt x="304800" y="213360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60494" y="4675941"/>
              <a:ext cx="437712" cy="160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190999" y="4670297"/>
              <a:ext cx="381000" cy="111125"/>
            </a:xfrm>
            <a:custGeom>
              <a:avLst/>
              <a:gdLst/>
              <a:ahLst/>
              <a:cxnLst/>
              <a:rect l="l" t="t" r="r" b="b"/>
              <a:pathLst>
                <a:path w="381000" h="111125">
                  <a:moveTo>
                    <a:pt x="326840" y="65002"/>
                  </a:moveTo>
                  <a:lnTo>
                    <a:pt x="276478" y="94106"/>
                  </a:lnTo>
                  <a:lnTo>
                    <a:pt x="274827" y="99949"/>
                  </a:lnTo>
                  <a:lnTo>
                    <a:pt x="280162" y="109093"/>
                  </a:lnTo>
                  <a:lnTo>
                    <a:pt x="286003" y="110616"/>
                  </a:lnTo>
                  <a:lnTo>
                    <a:pt x="364539" y="65150"/>
                  </a:lnTo>
                  <a:lnTo>
                    <a:pt x="326840" y="65002"/>
                  </a:lnTo>
                  <a:close/>
                </a:path>
                <a:path w="381000" h="111125">
                  <a:moveTo>
                    <a:pt x="343263" y="55520"/>
                  </a:moveTo>
                  <a:lnTo>
                    <a:pt x="326840" y="65002"/>
                  </a:lnTo>
                  <a:lnTo>
                    <a:pt x="362076" y="65150"/>
                  </a:lnTo>
                  <a:lnTo>
                    <a:pt x="362086" y="63753"/>
                  </a:lnTo>
                  <a:lnTo>
                    <a:pt x="357250" y="63753"/>
                  </a:lnTo>
                  <a:lnTo>
                    <a:pt x="343263" y="55520"/>
                  </a:lnTo>
                  <a:close/>
                </a:path>
                <a:path w="381000" h="111125">
                  <a:moveTo>
                    <a:pt x="286385" y="0"/>
                  </a:moveTo>
                  <a:lnTo>
                    <a:pt x="280542" y="1524"/>
                  </a:lnTo>
                  <a:lnTo>
                    <a:pt x="277875" y="5968"/>
                  </a:lnTo>
                  <a:lnTo>
                    <a:pt x="275209" y="10540"/>
                  </a:lnTo>
                  <a:lnTo>
                    <a:pt x="276733" y="16382"/>
                  </a:lnTo>
                  <a:lnTo>
                    <a:pt x="327009" y="45952"/>
                  </a:lnTo>
                  <a:lnTo>
                    <a:pt x="362203" y="46100"/>
                  </a:lnTo>
                  <a:lnTo>
                    <a:pt x="362076" y="65150"/>
                  </a:lnTo>
                  <a:lnTo>
                    <a:pt x="364539" y="65150"/>
                  </a:lnTo>
                  <a:lnTo>
                    <a:pt x="381000" y="55625"/>
                  </a:lnTo>
                  <a:lnTo>
                    <a:pt x="286385" y="0"/>
                  </a:lnTo>
                  <a:close/>
                </a:path>
                <a:path w="381000" h="111125">
                  <a:moveTo>
                    <a:pt x="0" y="44576"/>
                  </a:moveTo>
                  <a:lnTo>
                    <a:pt x="0" y="63626"/>
                  </a:lnTo>
                  <a:lnTo>
                    <a:pt x="326840" y="65002"/>
                  </a:lnTo>
                  <a:lnTo>
                    <a:pt x="343263" y="55520"/>
                  </a:lnTo>
                  <a:lnTo>
                    <a:pt x="327009" y="45952"/>
                  </a:lnTo>
                  <a:lnTo>
                    <a:pt x="0" y="44576"/>
                  </a:lnTo>
                  <a:close/>
                </a:path>
                <a:path w="381000" h="111125">
                  <a:moveTo>
                    <a:pt x="357377" y="47370"/>
                  </a:moveTo>
                  <a:lnTo>
                    <a:pt x="343263" y="55520"/>
                  </a:lnTo>
                  <a:lnTo>
                    <a:pt x="357250" y="63753"/>
                  </a:lnTo>
                  <a:lnTo>
                    <a:pt x="357377" y="47370"/>
                  </a:lnTo>
                  <a:close/>
                </a:path>
                <a:path w="381000" h="111125">
                  <a:moveTo>
                    <a:pt x="362195" y="47370"/>
                  </a:moveTo>
                  <a:lnTo>
                    <a:pt x="357377" y="47370"/>
                  </a:lnTo>
                  <a:lnTo>
                    <a:pt x="357250" y="63753"/>
                  </a:lnTo>
                  <a:lnTo>
                    <a:pt x="362086" y="63753"/>
                  </a:lnTo>
                  <a:lnTo>
                    <a:pt x="362195" y="47370"/>
                  </a:lnTo>
                  <a:close/>
                </a:path>
                <a:path w="381000" h="111125">
                  <a:moveTo>
                    <a:pt x="327009" y="45952"/>
                  </a:moveTo>
                  <a:lnTo>
                    <a:pt x="343263" y="55520"/>
                  </a:lnTo>
                  <a:lnTo>
                    <a:pt x="357377" y="47370"/>
                  </a:lnTo>
                  <a:lnTo>
                    <a:pt x="362195" y="47370"/>
                  </a:lnTo>
                  <a:lnTo>
                    <a:pt x="362203" y="46100"/>
                  </a:lnTo>
                  <a:lnTo>
                    <a:pt x="327009" y="45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69229" y="4480941"/>
            <a:ext cx="125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1625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Tw Cen MT"/>
                <a:cs typeface="Tw Cen MT"/>
              </a:rPr>
              <a:t>OTHER  </a:t>
            </a:r>
            <a:r>
              <a:rPr dirty="0">
                <a:solidFill>
                  <a:prstClr val="black"/>
                </a:solidFill>
                <a:latin typeface="Tw Cen MT"/>
                <a:cs typeface="Tw Cen MT"/>
              </a:rPr>
              <a:t>OP</a:t>
            </a:r>
            <a:r>
              <a:rPr spc="5" dirty="0">
                <a:solidFill>
                  <a:prstClr val="black"/>
                </a:solidFill>
                <a:latin typeface="Tw Cen MT"/>
                <a:cs typeface="Tw Cen MT"/>
              </a:rPr>
              <a:t>E</a:t>
            </a:r>
            <a:r>
              <a:rPr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pc="-80" dirty="0">
                <a:solidFill>
                  <a:prstClr val="black"/>
                </a:solidFill>
                <a:latin typeface="Tw Cen MT"/>
                <a:cs typeface="Tw Cen MT"/>
              </a:rPr>
              <a:t>A</a:t>
            </a:r>
            <a:r>
              <a:rPr dirty="0">
                <a:solidFill>
                  <a:prstClr val="black"/>
                </a:solidFill>
                <a:latin typeface="Tw Cen MT"/>
                <a:cs typeface="Tw Cen MT"/>
              </a:rPr>
              <a:t>TIONS</a:t>
            </a:r>
            <a:endParaRPr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7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solidFill>
                <a:prstClr val="black"/>
              </a:solidFill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1427</Words>
  <Application>Microsoft Office PowerPoint</Application>
  <PresentationFormat>Widescreen</PresentationFormat>
  <Paragraphs>494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Symbol</vt:lpstr>
      <vt:lpstr>Times New Roman</vt:lpstr>
      <vt:lpstr>Tw Cen MT</vt:lpstr>
      <vt:lpstr>Wingdings</vt:lpstr>
      <vt:lpstr>1_Office Theme</vt:lpstr>
      <vt:lpstr>PowerPoint Presentation</vt:lpstr>
      <vt:lpstr>Contents</vt:lpstr>
      <vt:lpstr>Relational Algebra</vt:lpstr>
      <vt:lpstr>Cont.</vt:lpstr>
      <vt:lpstr>What is a Query Language?</vt:lpstr>
      <vt:lpstr>Basic concepts</vt:lpstr>
      <vt:lpstr>PowerPoint Presentation</vt:lpstr>
      <vt:lpstr>INTRODUCTION </vt:lpstr>
      <vt:lpstr>Operations</vt:lpstr>
      <vt:lpstr>Unary Relational Operations</vt:lpstr>
      <vt:lpstr>Select Operation (σ)</vt:lpstr>
      <vt:lpstr>Examples</vt:lpstr>
      <vt:lpstr>Illustrations</vt:lpstr>
      <vt:lpstr>Project Operation (Π)</vt:lpstr>
      <vt:lpstr>PROJECTION</vt:lpstr>
      <vt:lpstr>Example</vt:lpstr>
      <vt:lpstr>EXAMPLE</vt:lpstr>
      <vt:lpstr>Composition of Relational Operations</vt:lpstr>
      <vt:lpstr>Example</vt:lpstr>
      <vt:lpstr>Combination of Select &amp; Project  Operations - Example</vt:lpstr>
      <vt:lpstr>Rename Operation (ρ)</vt:lpstr>
      <vt:lpstr>Example</vt:lpstr>
      <vt:lpstr>Relational Algebra Operations  Set Theory</vt:lpstr>
      <vt:lpstr>Union Operation (U)</vt:lpstr>
      <vt:lpstr>UNION</vt:lpstr>
      <vt:lpstr>Example</vt:lpstr>
      <vt:lpstr>Illustration</vt:lpstr>
      <vt:lpstr>Example</vt:lpstr>
      <vt:lpstr>PowerPoint Presentation</vt:lpstr>
      <vt:lpstr>Set Difference (-)</vt:lpstr>
      <vt:lpstr>Example</vt:lpstr>
      <vt:lpstr>Illustration</vt:lpstr>
      <vt:lpstr>PowerPoint Presentation</vt:lpstr>
      <vt:lpstr>Set Intersection ()</vt:lpstr>
      <vt:lpstr>Example</vt:lpstr>
      <vt:lpstr>Illustration</vt:lpstr>
      <vt:lpstr>PowerPoint Presentation</vt:lpstr>
      <vt:lpstr>Cartesian Product (x)</vt:lpstr>
      <vt:lpstr>Illustration</vt:lpstr>
      <vt:lpstr>SQL Built in Functions</vt:lpstr>
      <vt:lpstr>SQL Built in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Reet</dc:creator>
  <cp:lastModifiedBy>Admin</cp:lastModifiedBy>
  <cp:revision>2</cp:revision>
  <dcterms:created xsi:type="dcterms:W3CDTF">2020-08-24T04:13:45Z</dcterms:created>
  <dcterms:modified xsi:type="dcterms:W3CDTF">2021-09-07T07:48:18Z</dcterms:modified>
</cp:coreProperties>
</file>