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79" r:id="rId8"/>
    <p:sldId id="261" r:id="rId9"/>
    <p:sldId id="262" r:id="rId10"/>
    <p:sldId id="263" r:id="rId11"/>
    <p:sldId id="266" r:id="rId12"/>
    <p:sldId id="267" r:id="rId13"/>
    <p:sldId id="264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3" r:id="rId25"/>
    <p:sldId id="281" r:id="rId26"/>
    <p:sldId id="280" r:id="rId27"/>
    <p:sldId id="285" r:id="rId28"/>
    <p:sldId id="282" r:id="rId29"/>
    <p:sldId id="286" r:id="rId30"/>
    <p:sldId id="287" r:id="rId31"/>
    <p:sldId id="278" r:id="rId32"/>
  </p:sldIdLst>
  <p:sldSz cx="12192000" cy="6858000"/>
  <p:notesSz cx="6858000" cy="9144000"/>
  <p:defaultTextStyle>
    <a:defPPr>
      <a:defRPr lang="en-SG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5811C-FC94-431E-B43A-857DD7CA9620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0BF0-EB5B-4427-A274-C5D7883C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E0BF0-EB5B-4427-A274-C5D7883C4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E0BF0-EB5B-4427-A274-C5D7883C48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E0BF0-EB5B-4427-A274-C5D7883C48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6C9-6A8E-47D0-83BA-580F24BDA8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B90C0-57FA-45F5-B665-F62DC4F9A714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71ED01-4F73-4649-BD4B-86CBD187F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8DD984-D06D-4727-A088-05A5CCBD2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9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F557AE-8AE2-4A30-98F3-4B368385D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9E9A6-DD98-4905-8205-20EADEC89708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FFF27-67D9-4CEC-94CA-74C502B2D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CCEC-E001-477F-81D7-79FCCD7CC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6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B802A2-30E9-41D6-A29D-9871BDC75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F5885-573B-41C1-9A6E-E28F3D933A85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57D44C-4D42-4765-A9D1-E2937C6AB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0C3D3C-E27A-4501-87E8-FB37265A0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US" sz="2100" baseline="-15873"/>
              <a:t>Janpreet Singh, Assistant Prof, SCSE.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fld id="{76608D0C-05CD-4119-892A-D9610C231ACB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100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US" sz="2100" baseline="-15873"/>
              <a:t>Janpreet Singh, Assistant Prof, SCSE.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fld id="{4D06B8AD-7C94-4152-9A17-FBFDE6729A78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749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US" sz="2100" baseline="-15873"/>
              <a:t>Janpreet Singh, Assistant Prof, SCSE.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fld id="{5274B2E2-442D-4493-9466-89091580B4B3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708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US" sz="2100" baseline="-15873"/>
              <a:t>Janpreet Singh, Assistant Prof, SCSE.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fld id="{0E919F3B-2469-460B-B55C-426C5D44A40D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8829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US" sz="2100" baseline="-15873"/>
              <a:t>Janpreet Singh, Assistant Prof, SCSE.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fld id="{82AAB6B9-827D-450F-8DBF-BFB6B124EC00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242ECF-0E10-4CFB-8EDF-BBD8CBA1B7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06595-CC87-46A8-AD16-0FA5C4E1816B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7915A1-5F3B-4069-93D8-B38B464DC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0450B4-A42F-47F3-9D96-397BF164B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277BAE-14D0-41AC-BE07-014AA581F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B9B77-7AAC-462E-8C3B-5FAB295F58CD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405ED-39C4-4C1A-94FF-3D51CB3DC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0ED5DD-ED86-48F8-B5DA-4611158AC7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B9D90-7721-4CAB-A672-76E09A228B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9AD6B-CD65-4736-901D-3EFCFAC22786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3F4EA-04C3-4ED5-A015-53EBD9521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28FAC-55D5-44E1-96E7-16B046E3B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2566DE-6EA8-42D8-B14E-C65327DCE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39EC8-8967-449E-B669-193C2A57A002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BEC961-542D-445C-8B36-260EF6EFA1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59219D-416B-4214-A10A-8A438A153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915E7F9-6D47-4379-A9A9-9E5B7D60D7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7F2FB-9B2E-4C6E-9B0B-037095EC19B5}" type="datetime1">
              <a:rPr lang="en-US" smtClean="0"/>
              <a:t>9/10/2021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A50AD9-44AD-4F50-B9BA-21799ACA4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D8412F-3685-4A14-8C50-74B3D8EFF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B9DCBF-42B4-4D8B-8302-445732977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29CE8-C0AA-43CC-9827-4DB16A727D4A}" type="datetime1">
              <a:rPr lang="en-US" smtClean="0"/>
              <a:t>9/10/2021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800CCD-F3C3-422A-A396-83E30A48B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7106D0-ADE4-4E86-B730-495F9B901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82B6-F6CA-42B4-87E9-75121E83A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F9573-1CB4-4350-913B-3EB5C7B40195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8E8F1-01C3-4258-A250-803C8B6EA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F77A4-0EC9-413E-817F-8BAF59B7B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7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B8748-0909-4519-9798-3F1357B8D3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E6B8DF-03D4-47AD-B9A2-1ED720641376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AE3A9-0C2B-4C82-AB7C-FF9A24625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D022A-528D-4A44-A694-E24BE3105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F23503-6430-4EC4-8BAD-BB658F1B1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SG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C4B98D-472E-4A9F-A0E9-21905D69E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SG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B7D2B8F-5455-4DBC-BD5E-6177B15F19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fld id="{FD8DA3A2-7E29-46AB-B243-02E6DB1BB2C4}" type="datetime1">
              <a:rPr lang="en-US" smtClean="0"/>
              <a:t>9/10/2021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46EB17-4F1A-4FF5-BAE1-210BBE9B0E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r>
              <a:rPr lang="en-US"/>
              <a:t>Janpreet Singh, Assistant Prof, SCSE.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7FAE7AD-A526-4162-9ED5-0534CE19D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51D4F9-337D-4849-8C74-B8B80865A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588" y="580537"/>
            <a:ext cx="1076282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665" y="1816588"/>
            <a:ext cx="115666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03717" y="6614787"/>
            <a:ext cx="4191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r>
              <a:rPr lang="en-US" sz="2100" baseline="-15873"/>
              <a:t>Janpreet Singh, Assistant Prof, SCSE.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458882" y="6618862"/>
            <a:ext cx="140377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/>
            <a:fld id="{4FF77860-3343-42C2-9028-FBB0E0218FCB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6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hf hdr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3CD7-B3D9-4C57-A6D6-709A3FEA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58187"/>
            <a:ext cx="10363200" cy="1470025"/>
          </a:xfrm>
        </p:spPr>
        <p:txBody>
          <a:bodyPr/>
          <a:lstStyle/>
          <a:p>
            <a:r>
              <a:rPr lang="en-US" dirty="0"/>
              <a:t>DBMS Keys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FCC48-62DF-4302-B7FA-3B6C7F8B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73" y="2322801"/>
            <a:ext cx="6225765" cy="370544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5E83D-A9EE-444D-A920-FDD79E44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3017-F8D6-4DE8-AA95-22637AB31DEB}" type="datetime1">
              <a:rPr lang="en-US" smtClean="0"/>
              <a:t>9/10/2021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B88B3-FB16-47EC-8763-ABDF501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D36E-73D0-4E96-AA2B-BEC98E9C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Candidate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30CA-EDF4-4240-8277-82B085BD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i="1" dirty="0">
                <a:solidFill>
                  <a:srgbClr val="00B050"/>
                </a:solidFill>
              </a:rPr>
              <a:t>CANDIDATE KEY is a set of attributes that uniquely identify tuples in a table. Candidate Key is a super key with no repeated attributes. </a:t>
            </a:r>
          </a:p>
          <a:p>
            <a:pPr algn="just"/>
            <a:r>
              <a:rPr lang="en-US" i="1" dirty="0">
                <a:solidFill>
                  <a:srgbClr val="00B050"/>
                </a:solidFill>
              </a:rPr>
              <a:t>The Primary key should be selected from the candidate keys. </a:t>
            </a:r>
          </a:p>
          <a:p>
            <a:pPr algn="just"/>
            <a:r>
              <a:rPr lang="en-US" i="1" dirty="0">
                <a:solidFill>
                  <a:srgbClr val="00B050"/>
                </a:solidFill>
              </a:rPr>
              <a:t>Every table must have at least a single candidate key. </a:t>
            </a:r>
          </a:p>
          <a:p>
            <a:pPr algn="just"/>
            <a:r>
              <a:rPr lang="en-US" i="1" dirty="0">
                <a:solidFill>
                  <a:srgbClr val="00B050"/>
                </a:solidFill>
              </a:rPr>
              <a:t>A table can have multiple candidate keys but only a single primary key.</a:t>
            </a:r>
          </a:p>
          <a:p>
            <a:endParaRPr lang="en-US" dirty="0"/>
          </a:p>
          <a:p>
            <a:r>
              <a:rPr lang="en-US" dirty="0"/>
              <a:t>Properties of Candidate key:</a:t>
            </a:r>
          </a:p>
          <a:p>
            <a:endParaRPr lang="en-US" dirty="0"/>
          </a:p>
          <a:p>
            <a:pPr lvl="1"/>
            <a:r>
              <a:rPr lang="en-US" dirty="0"/>
              <a:t>It must contain unique values</a:t>
            </a:r>
          </a:p>
          <a:p>
            <a:pPr lvl="1"/>
            <a:r>
              <a:rPr lang="en-US" dirty="0"/>
              <a:t>Candidate key may have multiple attributes</a:t>
            </a:r>
          </a:p>
          <a:p>
            <a:pPr lvl="1"/>
            <a:r>
              <a:rPr lang="en-US" dirty="0"/>
              <a:t>Must not contain null values</a:t>
            </a:r>
          </a:p>
          <a:p>
            <a:pPr lvl="1"/>
            <a:r>
              <a:rPr lang="en-US" dirty="0"/>
              <a:t>It should contain minimum fields to ensure uniqueness</a:t>
            </a:r>
          </a:p>
          <a:p>
            <a:pPr lvl="1"/>
            <a:r>
              <a:rPr lang="en-US" dirty="0"/>
              <a:t>Uniquely identify each record in a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7ED1-A7D0-469E-AC26-B33A3D78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385A-5095-4435-9D0F-0824C68B883D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325D-2D3F-4CD5-96D6-8F9F1159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A09F0-1EE1-42C8-97B1-650FFADA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4" y="421899"/>
            <a:ext cx="10325100" cy="27336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C94C4-482E-4130-996D-215018E2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131-9A6F-463E-BC6D-D8DA0F5D53FA}" type="datetime1">
              <a:rPr lang="en-US" smtClean="0"/>
              <a:t>9/10/2021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0A2F1-28CC-4D8D-B7DD-DF14B5AE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3F82-5E6A-4583-B5A1-3FA5B10A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Alternate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A5F-A029-4DB8-9384-7D4F37C1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>
                <a:solidFill>
                  <a:srgbClr val="FF0000"/>
                </a:solidFill>
              </a:rPr>
              <a:t>ALTERNATE KEYS is a column or group of columns in a table that uniquely identify every row in that table. </a:t>
            </a:r>
          </a:p>
          <a:p>
            <a:pPr algn="just"/>
            <a:r>
              <a:rPr lang="en-US" sz="2800" i="1" dirty="0">
                <a:solidFill>
                  <a:srgbClr val="00B050"/>
                </a:solidFill>
              </a:rPr>
              <a:t>A table can have multiple choices for a primary key but only one can be set as the primary key. </a:t>
            </a:r>
          </a:p>
          <a:p>
            <a:pPr algn="just"/>
            <a:r>
              <a:rPr lang="en-US" sz="2800" i="1" dirty="0">
                <a:solidFill>
                  <a:srgbClr val="FF0000"/>
                </a:solidFill>
              </a:rPr>
              <a:t>All the keys which are not primary key are called an Alternate Key.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66B5-35A8-4B8C-AF5E-D29C43A9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B5E1-F9D3-4346-AB71-9773F9ECAAB3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F045-B194-454C-A141-E815B4EF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C6853F-C805-4F1C-A7C3-5E88BB3E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681162"/>
            <a:ext cx="10191750" cy="34956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A3D88C-3E24-484D-8AE6-8A4525AC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E43A-7F6A-44CB-B49E-4C511EF126BD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49933-B7EF-468C-802A-F9E9486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CFBC18-ABF0-4798-A765-67193DE6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50" y="1943493"/>
            <a:ext cx="9117663" cy="33637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7F647-1136-468A-B696-81879486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5BF4-2C72-4887-AA0D-8C443AB2C796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3AAF-23BD-44AE-BB84-11CB5F14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521-AA1B-4D4F-AE39-06E116F7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Foreign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5EEC-E754-4E7A-9A87-83520AEE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i="1" dirty="0">
                <a:solidFill>
                  <a:srgbClr val="FF0000"/>
                </a:solidFill>
              </a:rPr>
              <a:t>FOREIGN KEY is a column that creates a relationship between two tables.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 The purpose of Foreign keys is to maintain data integrity and allow navigation between two different instances of an entity. 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It acts as a cross-reference between two tables as it references the primary key of another 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3D3C-D645-44C2-BFAA-86B4AFF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C882-B234-4D8B-BEAF-4E41FF33D782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03CF-DD88-4C06-AF1C-6C8D852D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172F5-6524-420D-94A3-FF489868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662822"/>
            <a:ext cx="8743950" cy="44577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1FD4-2DCF-4328-BB23-F19B1D8E5FB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/>
            <a:fld id="{C8FBEA63-5CC5-47AF-BC8A-4EAD87D1D32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F4E16-B85E-4BB1-90C9-3A7AC7CC07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4A064-4752-4841-8F5E-FD8B87C9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366837"/>
            <a:ext cx="10125075" cy="41243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BE42E-22F6-47D8-996D-4DF7126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D12-2EC0-490B-AE97-B448E7DF4B13}" type="datetime1">
              <a:rPr lang="en-US" smtClean="0"/>
              <a:t>9/10/2021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6210E-7D9F-490C-AF72-A2CB52DD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5A73-335C-4F18-A6CA-EB713493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Compound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9B70-8DB4-4587-83FA-6E6A6B48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i="1" dirty="0">
                <a:solidFill>
                  <a:srgbClr val="FF0000"/>
                </a:solidFill>
              </a:rPr>
              <a:t>COMPOUND KEY has two or more attributes that allow you to uniquely recognize a specific record. 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It is possible that each column may not be unique by itself within the database. However, when combined with the other column or columns the combination of composite keys become unique. 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The purpose of the compound key in database is to uniquely identify each record in the 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E2A3A-5CBD-454D-998B-A5D60321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5340-700A-4DAF-AE9C-30D2775A1B4A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0A4E-46B2-4DCB-A7D9-19C8F1D2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1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95A6B-292B-45D9-8245-7B709CD9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362075"/>
            <a:ext cx="9934575" cy="413385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DF31C2-EF1A-4C0A-BBDB-7B94C75E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D149-5073-4CDC-8370-BE4BFA3D055E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99F798-A003-42E4-8104-986907D3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0E92B5-5F83-4C61-A8C4-95889396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Def- DBMS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7C6A-76CE-4423-9918-817D2336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KEYS in DBMS is an attribute or set of attributes which helps you to identify a row(tuple) in a relation(table).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59730-B368-4E2F-8449-2C67DD01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79E3-8183-41FB-8634-0D76C5BE0517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9095-EB91-4380-A722-F8275966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E41EA-671D-4C83-97F2-7E6A0604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96" y="2937333"/>
            <a:ext cx="9153427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F58E-1664-44A3-9194-132571B1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Composite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2352-885C-4765-AB3F-BFE2F609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COMPOSITE KEY is a combination of two or more columns that uniquely identify rows in a table. The combination of columns guarantees uniqueness, though individually uniqueness is not guaranteed. Hence, they are combined to uniquely identify records in a table.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The difference between compound and the composite key is that </a:t>
            </a:r>
            <a:r>
              <a:rPr lang="en-US" sz="2400" dirty="0"/>
              <a:t>any part of the compound key can be a foreign key, but the composite key may or maybe not a part of the foreign key.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7D23-5F79-4D7C-9BC6-A40FD857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F0E7-25DC-4F97-BEED-68A79F960B94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EA47-B1C6-477E-9673-7FB37CA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8D48-9214-4412-9EE1-33317601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Surrogate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799A-C8A6-4291-93EE-F5826D70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SURROGATE KEYS is An artificial key which aims to uniquely identify each record is called a surrogate key.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This kind of partial key in </a:t>
            </a:r>
            <a:r>
              <a:rPr lang="en-US" sz="2400" dirty="0" err="1">
                <a:solidFill>
                  <a:srgbClr val="FF0000"/>
                </a:solidFill>
              </a:rPr>
              <a:t>dbms</a:t>
            </a:r>
            <a:r>
              <a:rPr lang="en-US" sz="2400" dirty="0">
                <a:solidFill>
                  <a:srgbClr val="FF0000"/>
                </a:solidFill>
              </a:rPr>
              <a:t> is unique because it is created when you don't have any natural primary key. </a:t>
            </a:r>
          </a:p>
          <a:p>
            <a:pPr algn="just"/>
            <a:r>
              <a:rPr lang="en-US" sz="2400" dirty="0"/>
              <a:t>They do not lend any meaning to the data in the table.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Surrogate key is usually an integer. </a:t>
            </a:r>
          </a:p>
          <a:p>
            <a:pPr algn="just"/>
            <a:r>
              <a:rPr lang="en-US" sz="2400" dirty="0"/>
              <a:t>A surrogate key is a value generated right before the record is inserted into a table.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B87F-FB0C-4A64-B69C-BC88295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C1E8-E089-436A-ACE3-D73C168D94ED}" type="datetime1">
              <a:rPr lang="en-US" smtClean="0"/>
              <a:t>9/10/2021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E6FBB-C166-48C8-A11D-1C6629B5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BEF3D-DE00-4EFB-BCA5-D6AD59E3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019175"/>
            <a:ext cx="10258425" cy="481965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5E8F09-E8D1-4865-A30C-32FA9BE7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BDE0-E9DC-41A7-9D81-1D600A58CD9C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C2BFCC-99F7-4245-A99E-AEE770DE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FBD992-D1BE-4CD5-A951-646198E5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1" y="1008534"/>
            <a:ext cx="7210425" cy="3362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80094-5F83-45AF-B83E-AFE58C05A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1" y="322026"/>
            <a:ext cx="734377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66DA7-29F4-4905-A395-78FCA159E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01" y="4504917"/>
            <a:ext cx="8705850" cy="115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3A2099-5A92-45EB-BFD5-112BEEFF5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13" y="5657442"/>
            <a:ext cx="7086600" cy="7239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05861F-A457-4B2E-B41B-0C6D7D98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A3DF-97A2-4656-A0F7-A84E3612F369}" type="datetime1">
              <a:rPr lang="en-US" smtClean="0"/>
              <a:t>9/10/2021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9450F1-2CCE-43B5-85B0-4D6681E7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6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1393F-08EF-4240-A985-1DE1F214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9" y="81267"/>
            <a:ext cx="6752111" cy="626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AB75E2-DB19-4D71-A86D-568E2F1E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61" y="6029325"/>
            <a:ext cx="7639050" cy="8286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77D9B6-5A85-4F3B-8B2F-1724B194B78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/>
            <a:fld id="{4191A1F9-A38B-4EC8-81CD-15B84B5E2ED4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4AB01-DAE1-4388-903C-E173D06B17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6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678008-4908-499C-9BB5-76B48B41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09" y="250301"/>
            <a:ext cx="7172325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7BE66-A4D5-4169-AE73-D957018C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842962"/>
            <a:ext cx="8153400" cy="517207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7CD0F5-880A-43C7-B91A-A9261CC3382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/>
            <a:fld id="{C6B85ED7-38BF-47BE-A046-9626CC05CFB9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CD110B-B3D4-44B2-B255-4CDA3E4BC6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A993D8-05D7-4752-9CFB-4C276003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5" y="372260"/>
            <a:ext cx="7934325" cy="476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1B0E36-4002-4B1D-8BAD-0143E096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848511"/>
            <a:ext cx="10324215" cy="3346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2948C8-9E8E-4C8F-8854-508F9037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00" y="4429184"/>
            <a:ext cx="10097973" cy="17145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A0DF0-97EE-47DF-9385-5483B36AD11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/>
            <a:fld id="{1762A347-B43D-4A86-9D4A-24322E853B2C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C7850-EC6F-4D17-B392-F150AE435E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3BF30-631F-4C80-BC42-92051040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319087"/>
            <a:ext cx="7991475" cy="62198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1E35-86EB-4326-B563-D759BA8A1AF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/>
            <a:fld id="{991341EB-0B51-4C07-AE17-C7EE21FCE561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DBE6-9DB5-4DB8-8695-C2128FF4AC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4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F8C9D9-B9FB-493C-8B53-06814DD1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26" y="381589"/>
            <a:ext cx="7248525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522281-AF37-4CFE-85B7-8F12E959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0" y="876889"/>
            <a:ext cx="10772138" cy="3514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3ADBF3-2E68-48B3-861D-883026FF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89" y="4790486"/>
            <a:ext cx="10291371" cy="16859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FA176-40EF-43BD-AE73-BED81C27289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/>
            <a:fld id="{BE0ED38B-4F37-4AF5-824C-FBE7B436B35C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42BDF-BCF8-42E9-B74A-0D74021EDB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685E33-A603-4D6B-A41B-7CF92C54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71462"/>
            <a:ext cx="8029575" cy="63150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2AA7E-CD50-43D5-9B63-DA4C4363DC5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/>
            <a:fld id="{6FB8C16D-6F4F-403B-9FEB-FAEF0B350AB0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6B9A8-1D51-434D-8381-5D1AB348BA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92C1-5981-4445-B360-A6DAC120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3000" dirty="0"/>
              <a:t>In the above-given example, </a:t>
            </a:r>
            <a:r>
              <a:rPr lang="en-US" sz="3000" dirty="0">
                <a:solidFill>
                  <a:srgbClr val="FF0000"/>
                </a:solidFill>
              </a:rPr>
              <a:t>employee ID</a:t>
            </a:r>
            <a:r>
              <a:rPr lang="en-US" sz="3000" dirty="0"/>
              <a:t> is a primary key because it uniquely identifies an employee record. </a:t>
            </a:r>
          </a:p>
          <a:p>
            <a:pPr algn="just"/>
            <a:r>
              <a:rPr lang="en-US" sz="3000" dirty="0"/>
              <a:t>In this table, no other employee can have the same employee 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122A9-D8CB-49E9-9173-D3839004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981861"/>
            <a:ext cx="10229174" cy="274172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77CD-5F83-4E23-93AB-56BC33C8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7C2-8C35-421A-BB43-B809E6A82E3F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FFB18-3F21-4719-8E57-792E0F43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38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C3D7-0745-41B4-9A3E-21E88890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6480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8277-EFF8-46FE-8BF3-5D3E0A7C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3766"/>
            <a:ext cx="10820400" cy="560423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key in SQL is an attribute or set of attributes which helps you to identify a row(tuple) in a relation(table)</a:t>
            </a:r>
          </a:p>
          <a:p>
            <a:r>
              <a:rPr lang="en-US" dirty="0">
                <a:solidFill>
                  <a:srgbClr val="FF0000"/>
                </a:solidFill>
              </a:rPr>
              <a:t>DBMS keys allow you to establish a relationship between and identify the relation between tables</a:t>
            </a:r>
          </a:p>
          <a:p>
            <a:r>
              <a:rPr lang="en-US" dirty="0"/>
              <a:t>Seven Types of DBMS keys are Super, Primary, Candidate, Alternate, Foreign, Compound, Composite, and Surrogate Key.</a:t>
            </a:r>
          </a:p>
          <a:p>
            <a:r>
              <a:rPr lang="en-US" dirty="0">
                <a:solidFill>
                  <a:srgbClr val="FF0000"/>
                </a:solidFill>
              </a:rPr>
              <a:t>A super key is a group of single or multiple keys which identifies rows in a table.</a:t>
            </a:r>
          </a:p>
          <a:p>
            <a:r>
              <a:rPr lang="en-US" dirty="0"/>
              <a:t>A column or group of columns in a table which helps us to uniquely identifies every row in that table is called a primary key</a:t>
            </a:r>
          </a:p>
          <a:p>
            <a:r>
              <a:rPr lang="en-US" dirty="0">
                <a:solidFill>
                  <a:srgbClr val="FF0000"/>
                </a:solidFill>
              </a:rPr>
              <a:t>All the keys which are not primary key are called an alternate key</a:t>
            </a:r>
          </a:p>
          <a:p>
            <a:r>
              <a:rPr lang="en-US" dirty="0"/>
              <a:t>A super key with no repeated attribute is called candidate key</a:t>
            </a:r>
          </a:p>
          <a:p>
            <a:r>
              <a:rPr lang="en-US" dirty="0">
                <a:solidFill>
                  <a:srgbClr val="FF0000"/>
                </a:solidFill>
              </a:rPr>
              <a:t>A compound key is a key which has many fields which allow you to uniquely recognize a specific record</a:t>
            </a:r>
          </a:p>
          <a:p>
            <a:r>
              <a:rPr lang="en-US" dirty="0"/>
              <a:t>A key which has multiple attributes to uniquely identify rows in a table is called a composite key</a:t>
            </a:r>
          </a:p>
          <a:p>
            <a:r>
              <a:rPr lang="en-US" dirty="0">
                <a:solidFill>
                  <a:srgbClr val="FF0000"/>
                </a:solidFill>
              </a:rPr>
              <a:t>An artificial key which aims to uniquely identify each record is called a surrogate key</a:t>
            </a:r>
          </a:p>
          <a:p>
            <a:r>
              <a:rPr lang="en-US" dirty="0"/>
              <a:t>Primary Key never accept null values while a foreign key may accept multiple null values.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2800-C7AF-48AD-99F0-DC53DD8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A965-2151-485E-BB91-49458FF1D3BE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76D6-BD55-43A1-BC18-EC0FE81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0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38B2-742D-45F0-BF9C-9BEEC292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a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1BFD-E31B-4EA7-9EBC-F7F146DE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Here are some reasons for using </a:t>
            </a:r>
            <a:r>
              <a:rPr lang="en-US" sz="2800" dirty="0" err="1">
                <a:solidFill>
                  <a:srgbClr val="FF0000"/>
                </a:solidFill>
              </a:rPr>
              <a:t>sql</a:t>
            </a:r>
            <a:r>
              <a:rPr lang="en-US" sz="2800" dirty="0">
                <a:solidFill>
                  <a:srgbClr val="FF0000"/>
                </a:solidFill>
              </a:rPr>
              <a:t> key in the DBMS system.</a:t>
            </a:r>
          </a:p>
          <a:p>
            <a:endParaRPr lang="en-US" sz="2800" dirty="0"/>
          </a:p>
          <a:p>
            <a:pPr lvl="1"/>
            <a:r>
              <a:rPr lang="en-US" sz="2400" dirty="0"/>
              <a:t>Keys help you to identify any row of data in a table. In a real-world application, a table could contain thousands of records. Moreover, the records could be duplicated. Keys ensure that you can uniquely identify a table record despite these challenges.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Allows you to establish a relationship between and identify the relation between tables</a:t>
            </a:r>
          </a:p>
          <a:p>
            <a:pPr lvl="1"/>
            <a:r>
              <a:rPr lang="en-US" sz="2400" dirty="0"/>
              <a:t>Help you to enforce identity and integrity in the relationship.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F1F0-66D4-435D-8626-6E6A37AF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EAF-C04F-41AD-B1B7-0B6CAEA20979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871F-7787-4189-9362-D271E45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16F8-E5E1-4D57-89F6-4F687D27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26640"/>
          </a:xfrm>
        </p:spPr>
        <p:txBody>
          <a:bodyPr/>
          <a:lstStyle/>
          <a:p>
            <a:r>
              <a:rPr lang="en-US" sz="3200" dirty="0"/>
              <a:t>Types of Keys in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AB74-8B14-4F72-9203-048AA0DE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1534"/>
            <a:ext cx="10820400" cy="501506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Super Key </a:t>
            </a:r>
            <a:r>
              <a:rPr lang="en-US" dirty="0"/>
              <a:t>-  A super key is a group of single or multiple keys which identifies rows in a table.</a:t>
            </a:r>
          </a:p>
          <a:p>
            <a:r>
              <a:rPr lang="en-US" dirty="0">
                <a:solidFill>
                  <a:srgbClr val="FF0000"/>
                </a:solidFill>
              </a:rPr>
              <a:t>Primary Key </a:t>
            </a:r>
            <a:r>
              <a:rPr lang="en-US" dirty="0"/>
              <a:t>-  is a column or group of columns in a table that uniquely identify every row in that table.</a:t>
            </a:r>
          </a:p>
          <a:p>
            <a:r>
              <a:rPr lang="en-US" dirty="0">
                <a:solidFill>
                  <a:srgbClr val="FF0000"/>
                </a:solidFill>
              </a:rPr>
              <a:t>Candidate Key </a:t>
            </a:r>
            <a:r>
              <a:rPr lang="en-US" dirty="0"/>
              <a:t>-  is a set of attributes that uniquely identify tuples in a table. Candidate Key is a super key with no repeated attributes.</a:t>
            </a:r>
          </a:p>
          <a:p>
            <a:r>
              <a:rPr lang="en-US" dirty="0">
                <a:solidFill>
                  <a:srgbClr val="FF0000"/>
                </a:solidFill>
              </a:rPr>
              <a:t>Alternate Key </a:t>
            </a:r>
            <a:r>
              <a:rPr lang="en-US" dirty="0"/>
              <a:t>-  is a column or group of columns in a table that uniquely identify every row in that table.</a:t>
            </a:r>
          </a:p>
          <a:p>
            <a:r>
              <a:rPr lang="en-US" dirty="0">
                <a:solidFill>
                  <a:srgbClr val="FF0000"/>
                </a:solidFill>
              </a:rPr>
              <a:t>Foreign Key </a:t>
            </a:r>
            <a:r>
              <a:rPr lang="en-US" dirty="0"/>
              <a:t>-  is a column that creates a relationship between two tables. The purpose of Foreign keys is to maintain data integrity and allow navigation between two different instances of an entity.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3860-1471-4AF2-9317-80B98CEA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D1B2-E382-4DCE-90E4-6A5F857F5976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8C78-C7E8-4502-9E10-8B81EAE9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48E9-3F8C-4CC2-B7AC-27DD66A2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 in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F904-B27F-4703-8DCB-19A3A0C7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Compound Key </a:t>
            </a:r>
            <a:r>
              <a:rPr lang="en-US" sz="2400" dirty="0"/>
              <a:t>-  has two or more attributes that allow you to uniquely recognize a specific record. It is possible that each column may not be unique by itself within the database.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Composite Key </a:t>
            </a:r>
            <a:r>
              <a:rPr lang="en-US" sz="2400" dirty="0"/>
              <a:t>-  COMPOSITE KEY is a combination of two or more columns that uniquely identify rows in a table\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Surrogate Key </a:t>
            </a:r>
            <a:r>
              <a:rPr lang="en-US" sz="2400" dirty="0"/>
              <a:t>-  An artificial key which aims to uniquely identify each record is called a surrogate key. These kind of key are unique because they are created when you don't have any natural primary key.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018C-D579-419A-AECA-0DF26C61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1EDD-6938-4401-A6F7-F7AF9E299E70}" type="datetime1">
              <a:rPr lang="en-US" smtClean="0"/>
              <a:t>9/10/2021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38365-7F40-4671-AE25-5C830DF4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BAF8-EB82-4C52-BA03-3680CEED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Super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251-2C88-462C-88CD-E2171AE8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superkey</a:t>
            </a:r>
            <a:r>
              <a:rPr lang="en-US" sz="2400" dirty="0"/>
              <a:t> is a group of single or multiple keys which identifies rows in a table. A Super key may have additional attributes that are not needed for unique identification.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above-given example, </a:t>
            </a:r>
            <a:r>
              <a:rPr lang="en-US" sz="2400" dirty="0" err="1"/>
              <a:t>EmpSSN</a:t>
            </a:r>
            <a:r>
              <a:rPr lang="en-US" sz="2400" dirty="0"/>
              <a:t> and </a:t>
            </a:r>
            <a:r>
              <a:rPr lang="en-US" sz="2400" dirty="0" err="1"/>
              <a:t>EmpNum</a:t>
            </a:r>
            <a:r>
              <a:rPr lang="en-US" sz="2400" dirty="0"/>
              <a:t> name are </a:t>
            </a:r>
            <a:r>
              <a:rPr lang="en-US" sz="2400" dirty="0" err="1"/>
              <a:t>superkeys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7EBD0-5382-4E02-8C3A-E3A154D2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4" y="2837467"/>
            <a:ext cx="10294856" cy="220681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A5DB9-5ED7-4D79-BF84-97B5A473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6682-DF04-4E80-B924-92DCFF7F7B29}" type="datetime1">
              <a:rPr lang="en-US" smtClean="0"/>
              <a:t>9/10/2021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D0C64-E9A7-4807-BB72-455652E2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DD9-76E1-4345-A194-1058F69C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Primary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BC76-CA6E-476B-B661-9B5D82E4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i="1" dirty="0">
                <a:solidFill>
                  <a:srgbClr val="FF0000"/>
                </a:solidFill>
              </a:rPr>
              <a:t>PRIMARY KEY is a column or group of columns in a table that uniquely identify every row in that table. The Primary Key can't be a duplicate meaning the same value can't appear more than once in the table. A table cannot have more than one primary key.</a:t>
            </a:r>
          </a:p>
          <a:p>
            <a:endParaRPr lang="en-US" dirty="0"/>
          </a:p>
          <a:p>
            <a:r>
              <a:rPr lang="en-US" dirty="0"/>
              <a:t>Rules for defining Primary key:</a:t>
            </a:r>
          </a:p>
          <a:p>
            <a:pPr lvl="1"/>
            <a:r>
              <a:rPr lang="en-US" dirty="0"/>
              <a:t>Two rows can't have the same primary key value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It must for every row to have a primary key value.</a:t>
            </a:r>
          </a:p>
          <a:p>
            <a:pPr lvl="1"/>
            <a:r>
              <a:rPr lang="en-US" dirty="0"/>
              <a:t>The primary key field cannot be null.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value in a primary key column can never be modified or updated if </a:t>
            </a:r>
            <a:r>
              <a:rPr lang="en-US" dirty="0"/>
              <a:t>any foreign key refers to that primary key.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8ED2-90A4-4ADE-83D2-9B719E87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78EE-BDDC-426E-B1FF-EDAD23EC7F28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C6CE-0AC9-422C-A58E-AE4086D1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488EE-BF9D-42E8-8180-1CABF4F0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31" y="1225730"/>
            <a:ext cx="9410700" cy="440654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773737-D105-4621-9EF5-BB84414B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0D4C-85D0-48F0-8FFD-6A3F217EB13B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57F112-4861-4149-B81D-380A2BD5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4F9-337D-4849-8C74-B8B80865A0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09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-LP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-LPU" id="{17987F9F-7E37-45AE-8C57-667C7103A440}" vid="{88595D78-FFAB-4784-9CF5-1ECE65EFB9AE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Theme1-LPU</Template>
  <TotalTime>173</TotalTime>
  <Words>1283</Words>
  <Application>Microsoft Office PowerPoint</Application>
  <PresentationFormat>Widescreen</PresentationFormat>
  <Paragraphs>152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Tahoma</vt:lpstr>
      <vt:lpstr>Theme1-LPU</vt:lpstr>
      <vt:lpstr>1_Office Theme</vt:lpstr>
      <vt:lpstr>DBMS Keys</vt:lpstr>
      <vt:lpstr>Def- DBMS Key</vt:lpstr>
      <vt:lpstr>PowerPoint Presentation</vt:lpstr>
      <vt:lpstr>Why we need a Key?</vt:lpstr>
      <vt:lpstr>Types of Keys in Database Management System</vt:lpstr>
      <vt:lpstr>Types of Keys in Database Management System</vt:lpstr>
      <vt:lpstr>What is the Super key?</vt:lpstr>
      <vt:lpstr>What is a Primary Key?</vt:lpstr>
      <vt:lpstr>PowerPoint Presentation</vt:lpstr>
      <vt:lpstr>What is a Candidate Key?</vt:lpstr>
      <vt:lpstr>PowerPoint Presentation</vt:lpstr>
      <vt:lpstr>What is the Alternate key?</vt:lpstr>
      <vt:lpstr>PowerPoint Presentation</vt:lpstr>
      <vt:lpstr>PowerPoint Presentation</vt:lpstr>
      <vt:lpstr>What is the Foreign key?</vt:lpstr>
      <vt:lpstr>PowerPoint Presentation</vt:lpstr>
      <vt:lpstr>PowerPoint Presentation</vt:lpstr>
      <vt:lpstr>What is the Compound key?</vt:lpstr>
      <vt:lpstr>PowerPoint Presentation</vt:lpstr>
      <vt:lpstr>What is the Composite key?</vt:lpstr>
      <vt:lpstr>What is a Surrogate key?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Keys</dc:title>
  <dc:creator>Reet</dc:creator>
  <cp:lastModifiedBy>Admin</cp:lastModifiedBy>
  <cp:revision>34</cp:revision>
  <dcterms:created xsi:type="dcterms:W3CDTF">2020-08-18T04:11:56Z</dcterms:created>
  <dcterms:modified xsi:type="dcterms:W3CDTF">2021-09-10T04:42:09Z</dcterms:modified>
</cp:coreProperties>
</file>