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58" r:id="rId4"/>
    <p:sldId id="257" r:id="rId5"/>
    <p:sldId id="260" r:id="rId6"/>
    <p:sldId id="259" r:id="rId7"/>
    <p:sldId id="261" r:id="rId8"/>
    <p:sldId id="262" r:id="rId9"/>
    <p:sldId id="263" r:id="rId10"/>
    <p:sldId id="264" r:id="rId11"/>
    <p:sldId id="265" r:id="rId12"/>
    <p:sldId id="266" r:id="rId13"/>
    <p:sldId id="267" r:id="rId14"/>
    <p:sldId id="268" r:id="rId15"/>
    <p:sldId id="269" r:id="rId16"/>
    <p:sldId id="271" r:id="rId17"/>
    <p:sldId id="270" r:id="rId18"/>
    <p:sldId id="272" r:id="rId19"/>
    <p:sldId id="273" r:id="rId20"/>
    <p:sldId id="274" r:id="rId21"/>
    <p:sldId id="275"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946"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File Organization</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05945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of sequential file organization</a:t>
            </a:r>
          </a:p>
        </p:txBody>
      </p:sp>
      <p:sp>
        <p:nvSpPr>
          <p:cNvPr id="3" name="Content Placeholder 2"/>
          <p:cNvSpPr>
            <a:spLocks noGrp="1"/>
          </p:cNvSpPr>
          <p:nvPr>
            <p:ph idx="1"/>
          </p:nvPr>
        </p:nvSpPr>
        <p:spPr/>
        <p:txBody>
          <a:bodyPr>
            <a:normAutofit fontScale="85000" lnSpcReduction="20000"/>
          </a:bodyPr>
          <a:lstStyle/>
          <a:p>
            <a:r>
              <a:rPr lang="en-US" dirty="0"/>
              <a:t>It contains a fast and efficient method for the huge amount of data.</a:t>
            </a:r>
          </a:p>
          <a:p>
            <a:r>
              <a:rPr lang="en-US" dirty="0"/>
              <a:t>In this method, files can be easily stored in cheaper storage mechanism like magnetic tapes.</a:t>
            </a:r>
          </a:p>
          <a:p>
            <a:r>
              <a:rPr lang="en-US" dirty="0"/>
              <a:t>It is simple in design. </a:t>
            </a:r>
          </a:p>
          <a:p>
            <a:r>
              <a:rPr lang="en-US" dirty="0"/>
              <a:t>It requires no much effort to store the data.</a:t>
            </a:r>
          </a:p>
          <a:p>
            <a:r>
              <a:rPr lang="en-US" dirty="0"/>
              <a:t>This method is used when most of the records have to be accessed like grade calculation of a student, generating the salary slip, etc.</a:t>
            </a:r>
          </a:p>
          <a:p>
            <a:r>
              <a:rPr lang="en-US" dirty="0"/>
              <a:t>This method is used for report generation or statistical calculations.</a:t>
            </a:r>
          </a:p>
        </p:txBody>
      </p:sp>
    </p:spTree>
    <p:extLst>
      <p:ext uri="{BB962C8B-B14F-4D97-AF65-F5344CB8AC3E}">
        <p14:creationId xmlns:p14="http://schemas.microsoft.com/office/powerpoint/2010/main" val="2129763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 of sequential file organization</a:t>
            </a:r>
          </a:p>
        </p:txBody>
      </p:sp>
      <p:sp>
        <p:nvSpPr>
          <p:cNvPr id="3" name="Content Placeholder 2"/>
          <p:cNvSpPr>
            <a:spLocks noGrp="1"/>
          </p:cNvSpPr>
          <p:nvPr>
            <p:ph idx="1"/>
          </p:nvPr>
        </p:nvSpPr>
        <p:spPr/>
        <p:txBody>
          <a:bodyPr/>
          <a:lstStyle/>
          <a:p>
            <a:r>
              <a:rPr lang="en-US" dirty="0"/>
              <a:t>It will waste time as we cannot jump on a particular record that is required but we have to move sequentially which takes our time.</a:t>
            </a:r>
          </a:p>
          <a:p>
            <a:r>
              <a:rPr lang="en-US" dirty="0"/>
              <a:t>Sorted file method takes more time and space for sorting the records.</a:t>
            </a:r>
          </a:p>
        </p:txBody>
      </p:sp>
    </p:spTree>
    <p:extLst>
      <p:ext uri="{BB962C8B-B14F-4D97-AF65-F5344CB8AC3E}">
        <p14:creationId xmlns:p14="http://schemas.microsoft.com/office/powerpoint/2010/main" val="2843341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84"/>
            <a:ext cx="8229600" cy="944562"/>
          </a:xfrm>
        </p:spPr>
        <p:txBody>
          <a:bodyPr/>
          <a:lstStyle/>
          <a:p>
            <a:r>
              <a:rPr lang="en-US" dirty="0"/>
              <a:t>Heap file organization</a:t>
            </a:r>
          </a:p>
        </p:txBody>
      </p:sp>
      <p:sp>
        <p:nvSpPr>
          <p:cNvPr id="3" name="Content Placeholder 2"/>
          <p:cNvSpPr>
            <a:spLocks noGrp="1"/>
          </p:cNvSpPr>
          <p:nvPr>
            <p:ph idx="1"/>
          </p:nvPr>
        </p:nvSpPr>
        <p:spPr>
          <a:xfrm>
            <a:off x="457200" y="1000291"/>
            <a:ext cx="8229600" cy="5364162"/>
          </a:xfrm>
        </p:spPr>
        <p:txBody>
          <a:bodyPr>
            <a:noAutofit/>
          </a:bodyPr>
          <a:lstStyle/>
          <a:p>
            <a:r>
              <a:rPr lang="en-US" sz="2200" dirty="0"/>
              <a:t>It is the simplest and most basic type of organization. </a:t>
            </a:r>
          </a:p>
          <a:p>
            <a:r>
              <a:rPr lang="en-US" sz="2200" dirty="0"/>
              <a:t>It works with data blocks. </a:t>
            </a:r>
          </a:p>
          <a:p>
            <a:r>
              <a:rPr lang="en-US" sz="2200" dirty="0"/>
              <a:t>In heap file organization, the records are inserted at the file's end. </a:t>
            </a:r>
          </a:p>
          <a:p>
            <a:r>
              <a:rPr lang="en-US" sz="2200" dirty="0"/>
              <a:t>When the records are inserted, it doesn't require the sorting and ordering of records.</a:t>
            </a:r>
          </a:p>
          <a:p>
            <a:r>
              <a:rPr lang="en-US" sz="2200" dirty="0"/>
              <a:t>When the data block is full, the new record is stored in some other block. </a:t>
            </a:r>
          </a:p>
          <a:p>
            <a:r>
              <a:rPr lang="en-US" sz="2200" dirty="0"/>
              <a:t>This new data block need not to be the very next data block, but it can select any data block in the memory to store new records.</a:t>
            </a:r>
          </a:p>
          <a:p>
            <a:r>
              <a:rPr lang="en-US" sz="2200" dirty="0"/>
              <a:t>The heap file is also known as an unordered file.</a:t>
            </a:r>
          </a:p>
          <a:p>
            <a:r>
              <a:rPr lang="en-US" sz="2200" dirty="0"/>
              <a:t>In the file, every record has a unique id, and every page in a file is of the same size. </a:t>
            </a:r>
          </a:p>
          <a:p>
            <a:r>
              <a:rPr lang="en-US" sz="2200" dirty="0"/>
              <a:t>It is the DBMS responsibility to store and manage the new records.</a:t>
            </a:r>
          </a:p>
        </p:txBody>
      </p:sp>
    </p:spTree>
    <p:extLst>
      <p:ext uri="{BB962C8B-B14F-4D97-AF65-F5344CB8AC3E}">
        <p14:creationId xmlns:p14="http://schemas.microsoft.com/office/powerpoint/2010/main" val="3701330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57200" y="1641567"/>
            <a:ext cx="8229600" cy="4443229"/>
          </a:xfrm>
          <a:prstGeom prst="rect">
            <a:avLst/>
          </a:prstGeom>
        </p:spPr>
      </p:pic>
    </p:spTree>
    <p:extLst>
      <p:ext uri="{BB962C8B-B14F-4D97-AF65-F5344CB8AC3E}">
        <p14:creationId xmlns:p14="http://schemas.microsoft.com/office/powerpoint/2010/main" val="236573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81000" y="274638"/>
            <a:ext cx="8458199" cy="5851525"/>
          </a:xfrm>
          <a:prstGeom prst="rect">
            <a:avLst/>
          </a:prstGeom>
        </p:spPr>
      </p:pic>
    </p:spTree>
    <p:extLst>
      <p:ext uri="{BB962C8B-B14F-4D97-AF65-F5344CB8AC3E}">
        <p14:creationId xmlns:p14="http://schemas.microsoft.com/office/powerpoint/2010/main" val="1426578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If we want to search, update or delete the data in heap file organization, then we need to traverse the data from staring of the file till we get the requested record.</a:t>
            </a:r>
          </a:p>
          <a:p>
            <a:r>
              <a:rPr lang="en-US" dirty="0"/>
              <a:t>If the database is very large then searching, updating or deleting of record will be time-consuming because there is no sorting or ordering of records. </a:t>
            </a:r>
          </a:p>
          <a:p>
            <a:r>
              <a:rPr lang="en-US" dirty="0"/>
              <a:t>In the heap file organization, we need to check all the data until we get the requested record.</a:t>
            </a:r>
          </a:p>
        </p:txBody>
      </p:sp>
    </p:spTree>
    <p:extLst>
      <p:ext uri="{BB962C8B-B14F-4D97-AF65-F5344CB8AC3E}">
        <p14:creationId xmlns:p14="http://schemas.microsoft.com/office/powerpoint/2010/main" val="630543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of Heap file organization</a:t>
            </a:r>
          </a:p>
        </p:txBody>
      </p:sp>
      <p:sp>
        <p:nvSpPr>
          <p:cNvPr id="3" name="Content Placeholder 2"/>
          <p:cNvSpPr>
            <a:spLocks noGrp="1"/>
          </p:cNvSpPr>
          <p:nvPr>
            <p:ph idx="1"/>
          </p:nvPr>
        </p:nvSpPr>
        <p:spPr/>
        <p:txBody>
          <a:bodyPr>
            <a:normAutofit/>
          </a:bodyPr>
          <a:lstStyle/>
          <a:p>
            <a:r>
              <a:rPr lang="en-US" dirty="0"/>
              <a:t>It is a very good method of file organization for bulk insertion. </a:t>
            </a:r>
          </a:p>
          <a:p>
            <a:r>
              <a:rPr lang="en-US" dirty="0"/>
              <a:t>If there is a large number of data which needs to load into the database at a time, then this method is best suited.</a:t>
            </a:r>
          </a:p>
          <a:p>
            <a:r>
              <a:rPr lang="en-US" dirty="0"/>
              <a:t>In case of a small database, fetching and retrieving of records is faster than the sequential record.</a:t>
            </a:r>
          </a:p>
        </p:txBody>
      </p:sp>
    </p:spTree>
    <p:extLst>
      <p:ext uri="{BB962C8B-B14F-4D97-AF65-F5344CB8AC3E}">
        <p14:creationId xmlns:p14="http://schemas.microsoft.com/office/powerpoint/2010/main" val="1486790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 of Heap file organization</a:t>
            </a:r>
          </a:p>
        </p:txBody>
      </p:sp>
      <p:sp>
        <p:nvSpPr>
          <p:cNvPr id="3" name="Content Placeholder 2"/>
          <p:cNvSpPr>
            <a:spLocks noGrp="1"/>
          </p:cNvSpPr>
          <p:nvPr>
            <p:ph idx="1"/>
          </p:nvPr>
        </p:nvSpPr>
        <p:spPr/>
        <p:txBody>
          <a:bodyPr/>
          <a:lstStyle/>
          <a:p>
            <a:r>
              <a:rPr lang="en-US" dirty="0"/>
              <a:t>This method is inefficient for the large database because it takes time to search or modify the record.</a:t>
            </a:r>
          </a:p>
        </p:txBody>
      </p:sp>
    </p:spTree>
    <p:extLst>
      <p:ext uri="{BB962C8B-B14F-4D97-AF65-F5344CB8AC3E}">
        <p14:creationId xmlns:p14="http://schemas.microsoft.com/office/powerpoint/2010/main" val="2127168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Hash File Organization</a:t>
            </a:r>
          </a:p>
        </p:txBody>
      </p:sp>
      <p:sp>
        <p:nvSpPr>
          <p:cNvPr id="3" name="Content Placeholder 2"/>
          <p:cNvSpPr>
            <a:spLocks noGrp="1"/>
          </p:cNvSpPr>
          <p:nvPr>
            <p:ph idx="1"/>
          </p:nvPr>
        </p:nvSpPr>
        <p:spPr/>
        <p:txBody>
          <a:bodyPr/>
          <a:lstStyle/>
          <a:p>
            <a:r>
              <a:rPr lang="en-US" dirty="0"/>
              <a:t>Hash File Organization uses the computation of hash function on some fields of the records. </a:t>
            </a:r>
          </a:p>
          <a:p>
            <a:r>
              <a:rPr lang="en-US" dirty="0"/>
              <a:t>The hash function's output determines the location of disk block where the records are to be placed.</a:t>
            </a:r>
          </a:p>
        </p:txBody>
      </p:sp>
    </p:spTree>
    <p:extLst>
      <p:ext uri="{BB962C8B-B14F-4D97-AF65-F5344CB8AC3E}">
        <p14:creationId xmlns:p14="http://schemas.microsoft.com/office/powerpoint/2010/main" val="2641253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116843" y="1614728"/>
            <a:ext cx="6910314" cy="4496907"/>
          </a:xfrm>
          <a:prstGeom prst="rect">
            <a:avLst/>
          </a:prstGeom>
        </p:spPr>
      </p:pic>
    </p:spTree>
    <p:extLst>
      <p:ext uri="{BB962C8B-B14F-4D97-AF65-F5344CB8AC3E}">
        <p14:creationId xmlns:p14="http://schemas.microsoft.com/office/powerpoint/2010/main" val="700369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Organization</a:t>
            </a:r>
          </a:p>
        </p:txBody>
      </p:sp>
      <p:sp>
        <p:nvSpPr>
          <p:cNvPr id="3" name="Content Placeholder 2"/>
          <p:cNvSpPr>
            <a:spLocks noGrp="1"/>
          </p:cNvSpPr>
          <p:nvPr>
            <p:ph idx="1"/>
          </p:nvPr>
        </p:nvSpPr>
        <p:spPr/>
        <p:txBody>
          <a:bodyPr>
            <a:normAutofit fontScale="85000" lnSpcReduction="20000"/>
          </a:bodyPr>
          <a:lstStyle/>
          <a:p>
            <a:r>
              <a:rPr lang="en-US" dirty="0"/>
              <a:t> A database consist of a huge amount of data. </a:t>
            </a:r>
          </a:p>
          <a:p>
            <a:r>
              <a:rPr lang="en-US" dirty="0"/>
              <a:t>The data is grouped within a table in RDBMS, and each table have related records. </a:t>
            </a:r>
          </a:p>
          <a:p>
            <a:r>
              <a:rPr lang="en-US" dirty="0"/>
              <a:t>A user can see that the data is stored in form of tables, but in acutal this huge amount of data is stored in physical memory in form of files. </a:t>
            </a:r>
          </a:p>
          <a:p>
            <a:r>
              <a:rPr lang="en-US" dirty="0"/>
              <a:t> </a:t>
            </a:r>
            <a:r>
              <a:rPr lang="en-US" b="1" dirty="0"/>
              <a:t>File – </a:t>
            </a:r>
            <a:r>
              <a:rPr lang="en-US" dirty="0"/>
              <a:t>A file is named collection of related information that is recorded on secondary storage such as magnetic disks, magnetic tables and optical disks. </a:t>
            </a:r>
          </a:p>
          <a:p>
            <a:r>
              <a:rPr lang="en-US" dirty="0"/>
              <a:t>The </a:t>
            </a:r>
            <a:r>
              <a:rPr lang="en-US" b="1" dirty="0"/>
              <a:t>File </a:t>
            </a:r>
            <a:r>
              <a:rPr lang="en-US" dirty="0"/>
              <a:t>is a collection of records. </a:t>
            </a:r>
          </a:p>
          <a:p>
            <a:r>
              <a:rPr lang="en-US" dirty="0"/>
              <a:t>Using the primary key, we can access the records. </a:t>
            </a:r>
          </a:p>
          <a:p>
            <a:endParaRPr lang="en-US" dirty="0"/>
          </a:p>
        </p:txBody>
      </p:sp>
    </p:spTree>
    <p:extLst>
      <p:ext uri="{BB962C8B-B14F-4D97-AF65-F5344CB8AC3E}">
        <p14:creationId xmlns:p14="http://schemas.microsoft.com/office/powerpoint/2010/main" val="2791529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When a record has to be received using the hash key columns, then the address is generated, and the whole record is retrieved using that address. </a:t>
            </a:r>
          </a:p>
          <a:p>
            <a:r>
              <a:rPr lang="en-US" dirty="0"/>
              <a:t>In the same way, when a new record has to be inserted, then the address is generated using the hash key and record is directly inserted.</a:t>
            </a:r>
          </a:p>
          <a:p>
            <a:r>
              <a:rPr lang="en-US" dirty="0"/>
              <a:t>The same process is applied in the case of delete and update.</a:t>
            </a:r>
          </a:p>
          <a:p>
            <a:r>
              <a:rPr lang="en-US" dirty="0"/>
              <a:t>In this method, there is no effort for searching and sorting the entire file.</a:t>
            </a:r>
          </a:p>
          <a:p>
            <a:r>
              <a:rPr lang="en-US" dirty="0"/>
              <a:t>In this method, each record will be stored randomly in the memory.</a:t>
            </a:r>
          </a:p>
        </p:txBody>
      </p:sp>
    </p:spTree>
    <p:extLst>
      <p:ext uri="{BB962C8B-B14F-4D97-AF65-F5344CB8AC3E}">
        <p14:creationId xmlns:p14="http://schemas.microsoft.com/office/powerpoint/2010/main" val="1516368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977627" y="1447800"/>
            <a:ext cx="7188745" cy="4525963"/>
          </a:xfrm>
          <a:prstGeom prst="rect">
            <a:avLst/>
          </a:prstGeom>
        </p:spPr>
      </p:pic>
    </p:spTree>
    <p:extLst>
      <p:ext uri="{BB962C8B-B14F-4D97-AF65-F5344CB8AC3E}">
        <p14:creationId xmlns:p14="http://schemas.microsoft.com/office/powerpoint/2010/main" val="2639502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In database management system, When we want to retrieve a particular data, It becomes very inefficient to search all the index values and reach the desired data. </a:t>
            </a:r>
          </a:p>
          <a:p>
            <a:r>
              <a:rPr lang="en-US" dirty="0"/>
              <a:t>In this situation, Hashing technique comes into picture.</a:t>
            </a:r>
          </a:p>
          <a:p>
            <a:r>
              <a:rPr lang="en-US" dirty="0"/>
              <a:t> </a:t>
            </a:r>
            <a:r>
              <a:rPr lang="en-US" b="1" dirty="0"/>
              <a:t>Hashing </a:t>
            </a:r>
            <a:r>
              <a:rPr lang="en-US" dirty="0"/>
              <a:t>is an efficient technique to directly search the location of desired data on the disk without using index structure. </a:t>
            </a:r>
          </a:p>
          <a:p>
            <a:r>
              <a:rPr lang="en-US" dirty="0"/>
              <a:t>Data is stored at the data blocks whose address is generated by using hash function. </a:t>
            </a:r>
          </a:p>
          <a:p>
            <a:r>
              <a:rPr lang="en-US" dirty="0"/>
              <a:t>The memory location where these records are stored is called as data block or data bucket. </a:t>
            </a:r>
          </a:p>
        </p:txBody>
      </p:sp>
    </p:spTree>
    <p:extLst>
      <p:ext uri="{BB962C8B-B14F-4D97-AF65-F5344CB8AC3E}">
        <p14:creationId xmlns:p14="http://schemas.microsoft.com/office/powerpoint/2010/main" val="701984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143000"/>
            <a:ext cx="8229600" cy="5486400"/>
          </a:xfrm>
        </p:spPr>
        <p:txBody>
          <a:bodyPr>
            <a:normAutofit/>
          </a:bodyPr>
          <a:lstStyle/>
          <a:p>
            <a:pPr algn="just"/>
            <a:endParaRPr lang="en-US" dirty="0"/>
          </a:p>
          <a:p>
            <a:pPr algn="just"/>
            <a:r>
              <a:rPr lang="en-US" b="1" dirty="0"/>
              <a:t>Data bucket – </a:t>
            </a:r>
            <a:r>
              <a:rPr lang="en-US" dirty="0"/>
              <a:t>Data buckets are the memory locations where the records are stored. These buckets are also considered as </a:t>
            </a:r>
            <a:r>
              <a:rPr lang="en-US" i="1" dirty="0"/>
              <a:t>Unit Of Storage</a:t>
            </a:r>
            <a:r>
              <a:rPr lang="en-US" dirty="0"/>
              <a:t>. </a:t>
            </a:r>
          </a:p>
          <a:p>
            <a:pPr algn="just"/>
            <a:endParaRPr lang="en-US" dirty="0"/>
          </a:p>
        </p:txBody>
      </p:sp>
    </p:spTree>
    <p:extLst>
      <p:ext uri="{BB962C8B-B14F-4D97-AF65-F5344CB8AC3E}">
        <p14:creationId xmlns:p14="http://schemas.microsoft.com/office/powerpoint/2010/main" val="1751658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Below given diagram clearly depicts how hash function work: </a:t>
            </a:r>
            <a:br>
              <a:rPr lang="en-US" sz="2800" dirty="0"/>
            </a:br>
            <a:endParaRPr lang="en-US" sz="2800" dirty="0"/>
          </a:p>
        </p:txBody>
      </p:sp>
      <p:sp>
        <p:nvSpPr>
          <p:cNvPr id="3" name="Content Placeholder 2"/>
          <p:cNvSpPr>
            <a:spLocks noGrp="1"/>
          </p:cNvSpPr>
          <p:nvPr>
            <p:ph idx="1"/>
          </p:nvPr>
        </p:nvSpPr>
        <p:spPr/>
        <p:txBody>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304800" y="1189454"/>
            <a:ext cx="8458200" cy="5347453"/>
          </a:xfrm>
          <a:prstGeom prst="rect">
            <a:avLst/>
          </a:prstGeom>
        </p:spPr>
      </p:pic>
    </p:spTree>
    <p:extLst>
      <p:ext uri="{BB962C8B-B14F-4D97-AF65-F5344CB8AC3E}">
        <p14:creationId xmlns:p14="http://schemas.microsoft.com/office/powerpoint/2010/main" val="2491651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Static Hashing </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 static hashing, when a search-key value is provided, the hash function always computes the same address. </a:t>
            </a:r>
          </a:p>
          <a:p>
            <a:r>
              <a:rPr lang="en-US" dirty="0"/>
              <a:t>For example, if we want to generate address for STUDENT_ID = 76 using mod (5) hash function, it always result in the same bucket address 1. </a:t>
            </a:r>
          </a:p>
          <a:p>
            <a:r>
              <a:rPr lang="en-US" dirty="0"/>
              <a:t>There will not be any changes to the bucket address here. </a:t>
            </a:r>
          </a:p>
          <a:p>
            <a:r>
              <a:rPr lang="en-US" dirty="0"/>
              <a:t>Hence number of data buckets in the memory for this static hashing remains constant throughout. </a:t>
            </a:r>
          </a:p>
        </p:txBody>
      </p:sp>
    </p:spTree>
    <p:extLst>
      <p:ext uri="{BB962C8B-B14F-4D97-AF65-F5344CB8AC3E}">
        <p14:creationId xmlns:p14="http://schemas.microsoft.com/office/powerpoint/2010/main" val="26658018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Operation </a:t>
            </a:r>
            <a:endParaRPr lang="en-US" dirty="0"/>
          </a:p>
        </p:txBody>
      </p:sp>
      <p:sp>
        <p:nvSpPr>
          <p:cNvPr id="3" name="Content Placeholder 2"/>
          <p:cNvSpPr>
            <a:spLocks noGrp="1"/>
          </p:cNvSpPr>
          <p:nvPr>
            <p:ph idx="1"/>
          </p:nvPr>
        </p:nvSpPr>
        <p:spPr>
          <a:xfrm>
            <a:off x="457200" y="1417638"/>
            <a:ext cx="8229600" cy="5287962"/>
          </a:xfrm>
        </p:spPr>
        <p:txBody>
          <a:bodyPr>
            <a:normAutofit fontScale="70000" lnSpcReduction="20000"/>
          </a:bodyPr>
          <a:lstStyle/>
          <a:p>
            <a:r>
              <a:rPr lang="en-US" b="1" dirty="0"/>
              <a:t>Insertion – </a:t>
            </a:r>
            <a:r>
              <a:rPr lang="en-US" dirty="0"/>
              <a:t>When a new record is inserted into the table, The hash function h generate a bucket address for the new record based on its hash key K. Bucket address = h(K) </a:t>
            </a:r>
          </a:p>
          <a:p>
            <a:r>
              <a:rPr lang="en-US" b="1" dirty="0"/>
              <a:t>Searching – </a:t>
            </a:r>
            <a:r>
              <a:rPr lang="en-US" dirty="0"/>
              <a:t>When a record needs to be searched, The same hash function is used to retrieve the bucket address for the record. For Example, if we want to retrieve whole record for ID 76, and if the hash function is mod (5) on that ID, the bucket address generated would be 1. Then we will directly got to address 1 and retrieve the whole record for ID 76. Here ID acts as a hash key. </a:t>
            </a:r>
          </a:p>
          <a:p>
            <a:r>
              <a:rPr lang="en-US" b="1" dirty="0"/>
              <a:t>Deletion – </a:t>
            </a:r>
            <a:r>
              <a:rPr lang="en-US" dirty="0"/>
              <a:t>If we want to delete a record, Using the hash function we will first fetch the record which is supposed to be deleted. Then we will remove the records for that address in memory. </a:t>
            </a:r>
          </a:p>
          <a:p>
            <a:r>
              <a:rPr lang="en-US" b="1" dirty="0"/>
              <a:t>Updation – </a:t>
            </a:r>
            <a:r>
              <a:rPr lang="en-US" dirty="0"/>
              <a:t>The data record that needs to be updated is first searched using hash function, and then the data record is updated. </a:t>
            </a:r>
          </a:p>
          <a:p>
            <a:endParaRPr lang="en-US" dirty="0"/>
          </a:p>
        </p:txBody>
      </p:sp>
    </p:spTree>
    <p:extLst>
      <p:ext uri="{BB962C8B-B14F-4D97-AF65-F5344CB8AC3E}">
        <p14:creationId xmlns:p14="http://schemas.microsoft.com/office/powerpoint/2010/main" val="23435642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Now, If we want to insert some new records into the file But the data bucket address generated by the hash function is not empty or the data already exists in that address. </a:t>
            </a:r>
          </a:p>
          <a:p>
            <a:r>
              <a:rPr lang="en-US" dirty="0"/>
              <a:t>This becomes a critical situation to handle. </a:t>
            </a:r>
          </a:p>
          <a:p>
            <a:r>
              <a:rPr lang="en-US" dirty="0"/>
              <a:t>This situation in the static hashing is called </a:t>
            </a:r>
            <a:r>
              <a:rPr lang="en-US" b="1" dirty="0"/>
              <a:t>bucket overflow</a:t>
            </a:r>
            <a:r>
              <a:rPr lang="en-US" dirty="0"/>
              <a:t>. </a:t>
            </a:r>
          </a:p>
          <a:p>
            <a:r>
              <a:rPr lang="en-US" dirty="0"/>
              <a:t>How will we insert data in this case? </a:t>
            </a:r>
          </a:p>
          <a:p>
            <a:r>
              <a:rPr lang="en-US" dirty="0"/>
              <a:t>There are several methods provided to overcome this situation. </a:t>
            </a:r>
          </a:p>
          <a:p>
            <a:r>
              <a:rPr lang="en-US" dirty="0"/>
              <a:t>Some commonly used methods are discussed below: </a:t>
            </a:r>
          </a:p>
        </p:txBody>
      </p:sp>
    </p:spTree>
    <p:extLst>
      <p:ext uri="{BB962C8B-B14F-4D97-AF65-F5344CB8AC3E}">
        <p14:creationId xmlns:p14="http://schemas.microsoft.com/office/powerpoint/2010/main" val="2500635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a:t>1. </a:t>
            </a:r>
            <a:r>
              <a:rPr lang="en-US" b="1" dirty="0"/>
              <a:t>Open Hashing – </a:t>
            </a:r>
            <a:r>
              <a:rPr lang="en-US" dirty="0"/>
              <a:t>In Open hashing method, next available data block is used to enter the new record, instead of overwriting older one. </a:t>
            </a:r>
          </a:p>
          <a:p>
            <a:r>
              <a:rPr lang="en-US" dirty="0"/>
              <a:t>This method is also called linear probing. </a:t>
            </a:r>
          </a:p>
          <a:p>
            <a:r>
              <a:rPr lang="en-US" dirty="0"/>
              <a:t>For example, D3 is a new record which needs to be inserted , the hash function generates address as 105. But it is already full. So the system searches next available data bucket, 123 and assigns D3 to it. </a:t>
            </a:r>
          </a:p>
        </p:txBody>
      </p:sp>
    </p:spTree>
    <p:extLst>
      <p:ext uri="{BB962C8B-B14F-4D97-AF65-F5344CB8AC3E}">
        <p14:creationId xmlns:p14="http://schemas.microsoft.com/office/powerpoint/2010/main" val="3138915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l="19150" t="283" r="16281" b="63767"/>
          <a:stretch/>
        </p:blipFill>
        <p:spPr>
          <a:xfrm>
            <a:off x="431597" y="1676400"/>
            <a:ext cx="8727954" cy="3852937"/>
          </a:xfrm>
          <a:prstGeom prst="rect">
            <a:avLst/>
          </a:prstGeom>
        </p:spPr>
      </p:pic>
    </p:spTree>
    <p:extLst>
      <p:ext uri="{BB962C8B-B14F-4D97-AF65-F5344CB8AC3E}">
        <p14:creationId xmlns:p14="http://schemas.microsoft.com/office/powerpoint/2010/main" val="3614112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Organization</a:t>
            </a:r>
          </a:p>
        </p:txBody>
      </p:sp>
      <p:sp>
        <p:nvSpPr>
          <p:cNvPr id="3" name="Content Placeholder 2"/>
          <p:cNvSpPr>
            <a:spLocks noGrp="1"/>
          </p:cNvSpPr>
          <p:nvPr>
            <p:ph idx="1"/>
          </p:nvPr>
        </p:nvSpPr>
        <p:spPr>
          <a:xfrm>
            <a:off x="457200" y="1295400"/>
            <a:ext cx="8229600" cy="5257800"/>
          </a:xfrm>
        </p:spPr>
        <p:txBody>
          <a:bodyPr>
            <a:noAutofit/>
          </a:bodyPr>
          <a:lstStyle/>
          <a:p>
            <a:r>
              <a:rPr lang="en-US" sz="2200" dirty="0"/>
              <a:t>The type and frequency of access can be determined by the type of file organization which was used for a given set of records.</a:t>
            </a:r>
          </a:p>
          <a:p>
            <a:r>
              <a:rPr lang="en-US" sz="2200" dirty="0"/>
              <a:t>File organization is a logical relationship among various records.</a:t>
            </a:r>
          </a:p>
          <a:p>
            <a:r>
              <a:rPr lang="en-US" sz="2200" dirty="0"/>
              <a:t>This method defines how file records are mapped onto disk blocks.</a:t>
            </a:r>
          </a:p>
          <a:p>
            <a:r>
              <a:rPr lang="en-US" sz="2200" dirty="0"/>
              <a:t>File organization is used to describe the way in which the records are stored in terms of blocks, and the blocks are placed on the storage medium.</a:t>
            </a:r>
          </a:p>
          <a:p>
            <a:r>
              <a:rPr lang="en-US" sz="2200" dirty="0"/>
              <a:t>The first approach to map the database to the file is to use the several files and store only one fixed length record in any given file. </a:t>
            </a:r>
          </a:p>
          <a:p>
            <a:r>
              <a:rPr lang="en-US" sz="2200" dirty="0"/>
              <a:t>An alternative approach is to structure our files so that we can contain multiple lengths for records.</a:t>
            </a:r>
          </a:p>
          <a:p>
            <a:r>
              <a:rPr lang="en-US" sz="2200" dirty="0"/>
              <a:t>Files of fixed length records are easier to implement than the files of variable length records.</a:t>
            </a:r>
          </a:p>
        </p:txBody>
      </p:sp>
    </p:spTree>
    <p:extLst>
      <p:ext uri="{BB962C8B-B14F-4D97-AF65-F5344CB8AC3E}">
        <p14:creationId xmlns:p14="http://schemas.microsoft.com/office/powerpoint/2010/main" val="41598674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srcRect t="35356"/>
          <a:stretch/>
        </p:blipFill>
        <p:spPr>
          <a:xfrm>
            <a:off x="247020" y="533400"/>
            <a:ext cx="8439780" cy="6049962"/>
          </a:xfrm>
          <a:prstGeom prst="rect">
            <a:avLst/>
          </a:prstGeom>
        </p:spPr>
      </p:pic>
    </p:spTree>
    <p:extLst>
      <p:ext uri="{BB962C8B-B14F-4D97-AF65-F5344CB8AC3E}">
        <p14:creationId xmlns:p14="http://schemas.microsoft.com/office/powerpoint/2010/main" val="9764422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Dynamic Hashing </a:t>
            </a:r>
            <a:endParaRPr lang="en-US" dirty="0"/>
          </a:p>
        </p:txBody>
      </p:sp>
      <p:sp>
        <p:nvSpPr>
          <p:cNvPr id="3" name="Content Placeholder 2"/>
          <p:cNvSpPr>
            <a:spLocks noGrp="1"/>
          </p:cNvSpPr>
          <p:nvPr>
            <p:ph idx="1"/>
          </p:nvPr>
        </p:nvSpPr>
        <p:spPr>
          <a:xfrm>
            <a:off x="457200" y="1391480"/>
            <a:ext cx="8229600" cy="5237920"/>
          </a:xfrm>
        </p:spPr>
        <p:txBody>
          <a:bodyPr>
            <a:normAutofit fontScale="77500" lnSpcReduction="20000"/>
          </a:bodyPr>
          <a:lstStyle/>
          <a:p>
            <a:r>
              <a:rPr lang="en-US" dirty="0"/>
              <a:t>The drawback of static hashing </a:t>
            </a:r>
            <a:r>
              <a:rPr lang="en-US"/>
              <a:t>is that </a:t>
            </a:r>
            <a:r>
              <a:rPr lang="en-US" dirty="0"/>
              <a:t>it </a:t>
            </a:r>
            <a:r>
              <a:rPr lang="en-US" b="1" dirty="0">
                <a:solidFill>
                  <a:srgbClr val="FF0000"/>
                </a:solidFill>
              </a:rPr>
              <a:t>does not expand or shrink dynamically as the size of the database grows or shrinks.</a:t>
            </a:r>
            <a:r>
              <a:rPr lang="en-US" dirty="0"/>
              <a:t> </a:t>
            </a:r>
          </a:p>
          <a:p>
            <a:r>
              <a:rPr lang="en-US" dirty="0"/>
              <a:t>In Dynamic hashing, data buckets grows or shrinks (added or removed dynamically) as the records increases or decreases. </a:t>
            </a:r>
          </a:p>
          <a:p>
            <a:r>
              <a:rPr lang="en-US" dirty="0"/>
              <a:t>Dynamic hashing is also known as extended hashing. </a:t>
            </a:r>
          </a:p>
          <a:p>
            <a:r>
              <a:rPr lang="en-US" dirty="0"/>
              <a:t>In dynamic hashing, the hash function is made to produce a large number of values.</a:t>
            </a:r>
          </a:p>
          <a:p>
            <a:r>
              <a:rPr lang="en-US" dirty="0"/>
              <a:t>For Example, there are three data records D1, D2 and D3 .</a:t>
            </a:r>
          </a:p>
          <a:p>
            <a:r>
              <a:rPr lang="en-US" dirty="0"/>
              <a:t>The hash function generates three addresses 1001, 0101 and 1010 respectively. </a:t>
            </a:r>
          </a:p>
          <a:p>
            <a:r>
              <a:rPr lang="en-US" dirty="0"/>
              <a:t>This method of storing considers only part of this address – especially only first one bit to store the data. </a:t>
            </a:r>
          </a:p>
          <a:p>
            <a:r>
              <a:rPr lang="en-US" dirty="0"/>
              <a:t>So it tries to load three of them at address 0 and 1. </a:t>
            </a:r>
          </a:p>
        </p:txBody>
      </p:sp>
    </p:spTree>
    <p:extLst>
      <p:ext uri="{BB962C8B-B14F-4D97-AF65-F5344CB8AC3E}">
        <p14:creationId xmlns:p14="http://schemas.microsoft.com/office/powerpoint/2010/main" val="25553745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64153" y="381000"/>
            <a:ext cx="8963925" cy="6477000"/>
          </a:xfrm>
          <a:prstGeom prst="rect">
            <a:avLst/>
          </a:prstGeom>
        </p:spPr>
      </p:pic>
    </p:spTree>
    <p:extLst>
      <p:ext uri="{BB962C8B-B14F-4D97-AF65-F5344CB8AC3E}">
        <p14:creationId xmlns:p14="http://schemas.microsoft.com/office/powerpoint/2010/main" val="37984144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0B106-D164-40D6-8F61-2AE0C7AED0EB}"/>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57CA84BE-472E-4648-9F91-8EAB085D29F5}"/>
              </a:ext>
            </a:extLst>
          </p:cNvPr>
          <p:cNvSpPr>
            <a:spLocks noGrp="1"/>
          </p:cNvSpPr>
          <p:nvPr>
            <p:ph idx="1"/>
          </p:nvPr>
        </p:nvSpPr>
        <p:spPr/>
        <p:txBody>
          <a:bodyPr>
            <a:normAutofit/>
          </a:bodyPr>
          <a:lstStyle/>
          <a:p>
            <a:pPr marL="0" indent="0">
              <a:buNone/>
            </a:pPr>
            <a:r>
              <a:rPr lang="en-US" sz="2400" b="0" i="0" dirty="0">
                <a:solidFill>
                  <a:srgbClr val="3A3A3A"/>
                </a:solidFill>
                <a:effectLst/>
                <a:latin typeface="Times New Roman" panose="02020603050405020304" pitchFamily="18" charset="0"/>
                <a:cs typeface="Times New Roman" panose="02020603050405020304" pitchFamily="18" charset="0"/>
              </a:rPr>
              <a:t>A unit of storage that can store one or more records in a hash file organization is denoted as</a:t>
            </a:r>
          </a:p>
          <a:p>
            <a:pPr marL="0" indent="0">
              <a:buNone/>
            </a:pPr>
            <a:br>
              <a:rPr lang="en-US" sz="2400" dirty="0">
                <a:latin typeface="Times New Roman" panose="02020603050405020304" pitchFamily="18" charset="0"/>
                <a:cs typeface="Times New Roman" panose="02020603050405020304" pitchFamily="18" charset="0"/>
              </a:rPr>
            </a:br>
            <a:r>
              <a:rPr lang="en-US" sz="2400" b="0" i="0" dirty="0">
                <a:solidFill>
                  <a:srgbClr val="3A3A3A"/>
                </a:solidFill>
                <a:effectLst/>
                <a:latin typeface="Times New Roman" panose="02020603050405020304" pitchFamily="18" charset="0"/>
                <a:cs typeface="Times New Roman" panose="02020603050405020304" pitchFamily="18" charset="0"/>
              </a:rPr>
              <a:t>a) Buckets</a:t>
            </a:r>
            <a:br>
              <a:rPr lang="en-US" sz="2400" dirty="0">
                <a:latin typeface="Times New Roman" panose="02020603050405020304" pitchFamily="18" charset="0"/>
                <a:cs typeface="Times New Roman" panose="02020603050405020304" pitchFamily="18" charset="0"/>
              </a:rPr>
            </a:br>
            <a:r>
              <a:rPr lang="en-US" sz="2400" b="0" i="0" dirty="0">
                <a:solidFill>
                  <a:srgbClr val="3A3A3A"/>
                </a:solidFill>
                <a:effectLst/>
                <a:latin typeface="Times New Roman" panose="02020603050405020304" pitchFamily="18" charset="0"/>
                <a:cs typeface="Times New Roman" panose="02020603050405020304" pitchFamily="18" charset="0"/>
              </a:rPr>
              <a:t>b) Disk pages</a:t>
            </a:r>
            <a:br>
              <a:rPr lang="en-US" sz="2400" dirty="0">
                <a:latin typeface="Times New Roman" panose="02020603050405020304" pitchFamily="18" charset="0"/>
                <a:cs typeface="Times New Roman" panose="02020603050405020304" pitchFamily="18" charset="0"/>
              </a:rPr>
            </a:br>
            <a:r>
              <a:rPr lang="en-US" sz="2400" b="0" i="0" dirty="0">
                <a:solidFill>
                  <a:srgbClr val="3A3A3A"/>
                </a:solidFill>
                <a:effectLst/>
                <a:latin typeface="Times New Roman" panose="02020603050405020304" pitchFamily="18" charset="0"/>
                <a:cs typeface="Times New Roman" panose="02020603050405020304" pitchFamily="18" charset="0"/>
              </a:rPr>
              <a:t>c) Blocks</a:t>
            </a:r>
            <a:br>
              <a:rPr lang="en-US" sz="2400" dirty="0">
                <a:latin typeface="Times New Roman" panose="02020603050405020304" pitchFamily="18" charset="0"/>
                <a:cs typeface="Times New Roman" panose="02020603050405020304" pitchFamily="18" charset="0"/>
              </a:rPr>
            </a:br>
            <a:r>
              <a:rPr lang="en-US" sz="2400" b="0" i="0" dirty="0">
                <a:solidFill>
                  <a:srgbClr val="3A3A3A"/>
                </a:solidFill>
                <a:effectLst/>
                <a:latin typeface="Times New Roman" panose="02020603050405020304" pitchFamily="18" charset="0"/>
                <a:cs typeface="Times New Roman" panose="02020603050405020304" pitchFamily="18" charset="0"/>
              </a:rPr>
              <a:t>d) Nodes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91811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0B106-D164-40D6-8F61-2AE0C7AED0EB}"/>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57CA84BE-472E-4648-9F91-8EAB085D29F5}"/>
              </a:ext>
            </a:extLst>
          </p:cNvPr>
          <p:cNvSpPr>
            <a:spLocks noGrp="1"/>
          </p:cNvSpPr>
          <p:nvPr>
            <p:ph idx="1"/>
          </p:nvPr>
        </p:nvSpPr>
        <p:spPr/>
        <p:txBody>
          <a:bodyPr>
            <a:normAutofit/>
          </a:bodyPr>
          <a:lstStyle/>
          <a:p>
            <a:pPr marL="0" indent="0">
              <a:buNone/>
            </a:pPr>
            <a:r>
              <a:rPr lang="en-US" sz="2400" b="0" i="0" dirty="0">
                <a:solidFill>
                  <a:srgbClr val="3A3A3A"/>
                </a:solidFill>
                <a:effectLst/>
                <a:latin typeface="Times New Roman" panose="02020603050405020304" pitchFamily="18" charset="0"/>
                <a:cs typeface="Times New Roman" panose="02020603050405020304" pitchFamily="18" charset="0"/>
              </a:rPr>
              <a:t>The method of access which uses key transformation is known as</a:t>
            </a:r>
          </a:p>
          <a:p>
            <a:pPr marL="0" indent="0">
              <a:buNone/>
            </a:pPr>
            <a:endParaRPr lang="en-US" sz="2400" b="0" i="0" dirty="0">
              <a:solidFill>
                <a:srgbClr val="3A3A3A"/>
              </a:solidFill>
              <a:effectLst/>
              <a:latin typeface="Times New Roman" panose="02020603050405020304" pitchFamily="18" charset="0"/>
              <a:cs typeface="Times New Roman" panose="02020603050405020304" pitchFamily="18" charset="0"/>
            </a:endParaRPr>
          </a:p>
          <a:p>
            <a:pPr marL="0" indent="0">
              <a:buNone/>
            </a:pPr>
            <a:r>
              <a:rPr lang="en-US" sz="2400" b="0" i="0" dirty="0">
                <a:solidFill>
                  <a:srgbClr val="3A3A3A"/>
                </a:solidFill>
                <a:effectLst/>
                <a:latin typeface="Times New Roman" panose="02020603050405020304" pitchFamily="18" charset="0"/>
                <a:cs typeface="Times New Roman" panose="02020603050405020304" pitchFamily="18" charset="0"/>
              </a:rPr>
              <a:t>A.</a:t>
            </a:r>
            <a:r>
              <a:rPr lang="en-US" sz="2400" dirty="0">
                <a:solidFill>
                  <a:srgbClr val="3A3A3A"/>
                </a:solidFill>
                <a:latin typeface="Times New Roman" panose="02020603050405020304" pitchFamily="18" charset="0"/>
                <a:cs typeface="Times New Roman" panose="02020603050405020304" pitchFamily="18" charset="0"/>
              </a:rPr>
              <a:t> </a:t>
            </a:r>
            <a:r>
              <a:rPr lang="en-US" sz="2400" b="0" i="0" dirty="0">
                <a:solidFill>
                  <a:srgbClr val="3A3A3A"/>
                </a:solidFill>
                <a:effectLst/>
                <a:latin typeface="Times New Roman" panose="02020603050405020304" pitchFamily="18" charset="0"/>
                <a:cs typeface="Times New Roman" panose="02020603050405020304" pitchFamily="18" charset="0"/>
              </a:rPr>
              <a:t>Direct.</a:t>
            </a:r>
          </a:p>
          <a:p>
            <a:pPr marL="0" indent="0">
              <a:buNone/>
            </a:pPr>
            <a:endParaRPr lang="en-US" sz="2400" b="0" i="0" dirty="0">
              <a:solidFill>
                <a:srgbClr val="3A3A3A"/>
              </a:solidFill>
              <a:effectLst/>
              <a:latin typeface="Times New Roman" panose="02020603050405020304" pitchFamily="18" charset="0"/>
              <a:cs typeface="Times New Roman" panose="02020603050405020304" pitchFamily="18" charset="0"/>
            </a:endParaRPr>
          </a:p>
          <a:p>
            <a:pPr marL="0" indent="0">
              <a:buNone/>
            </a:pPr>
            <a:r>
              <a:rPr lang="en-US" sz="2400" b="0" i="0" dirty="0">
                <a:solidFill>
                  <a:srgbClr val="3A3A3A"/>
                </a:solidFill>
                <a:effectLst/>
                <a:latin typeface="Times New Roman" panose="02020603050405020304" pitchFamily="18" charset="0"/>
                <a:cs typeface="Times New Roman" panose="02020603050405020304" pitchFamily="18" charset="0"/>
              </a:rPr>
              <a:t>B. Hash.</a:t>
            </a:r>
          </a:p>
          <a:p>
            <a:pPr marL="0" indent="0">
              <a:buNone/>
            </a:pPr>
            <a:endParaRPr lang="en-US" sz="2400" b="0" i="0" dirty="0">
              <a:solidFill>
                <a:srgbClr val="3A3A3A"/>
              </a:solidFill>
              <a:effectLst/>
              <a:latin typeface="Times New Roman" panose="02020603050405020304" pitchFamily="18" charset="0"/>
              <a:cs typeface="Times New Roman" panose="02020603050405020304" pitchFamily="18" charset="0"/>
            </a:endParaRPr>
          </a:p>
          <a:p>
            <a:pPr marL="0" indent="0">
              <a:buNone/>
            </a:pPr>
            <a:r>
              <a:rPr lang="en-US" sz="2400" b="0" i="0" dirty="0">
                <a:solidFill>
                  <a:srgbClr val="3A3A3A"/>
                </a:solidFill>
                <a:effectLst/>
                <a:latin typeface="Times New Roman" panose="02020603050405020304" pitchFamily="18" charset="0"/>
                <a:cs typeface="Times New Roman" panose="02020603050405020304" pitchFamily="18" charset="0"/>
              </a:rPr>
              <a:t>C.</a:t>
            </a:r>
            <a:r>
              <a:rPr lang="en-US" sz="2400" dirty="0">
                <a:solidFill>
                  <a:srgbClr val="3A3A3A"/>
                </a:solidFill>
                <a:latin typeface="Times New Roman" panose="02020603050405020304" pitchFamily="18" charset="0"/>
                <a:cs typeface="Times New Roman" panose="02020603050405020304" pitchFamily="18" charset="0"/>
              </a:rPr>
              <a:t> </a:t>
            </a:r>
            <a:r>
              <a:rPr lang="en-US" sz="2400" b="0" i="0" dirty="0">
                <a:solidFill>
                  <a:srgbClr val="3A3A3A"/>
                </a:solidFill>
                <a:effectLst/>
                <a:latin typeface="Times New Roman" panose="02020603050405020304" pitchFamily="18" charset="0"/>
                <a:cs typeface="Times New Roman" panose="02020603050405020304" pitchFamily="18" charset="0"/>
              </a:rPr>
              <a:t>Random.</a:t>
            </a:r>
          </a:p>
          <a:p>
            <a:pPr marL="0" indent="0">
              <a:buNone/>
            </a:pPr>
            <a:endParaRPr lang="en-US" sz="2400" b="0" i="0" dirty="0">
              <a:solidFill>
                <a:srgbClr val="3A3A3A"/>
              </a:solidFill>
              <a:effectLst/>
              <a:latin typeface="Times New Roman" panose="02020603050405020304" pitchFamily="18" charset="0"/>
              <a:cs typeface="Times New Roman" panose="02020603050405020304" pitchFamily="18" charset="0"/>
            </a:endParaRPr>
          </a:p>
          <a:p>
            <a:pPr marL="0" indent="0">
              <a:buNone/>
            </a:pPr>
            <a:r>
              <a:rPr lang="en-US" sz="2400" b="0" i="0" dirty="0">
                <a:solidFill>
                  <a:srgbClr val="3A3A3A"/>
                </a:solidFill>
                <a:effectLst/>
                <a:latin typeface="Times New Roman" panose="02020603050405020304" pitchFamily="18" charset="0"/>
                <a:cs typeface="Times New Roman" panose="02020603050405020304" pitchFamily="18" charset="0"/>
              </a:rPr>
              <a:t>D.</a:t>
            </a:r>
            <a:r>
              <a:rPr lang="en-US" sz="2400" dirty="0">
                <a:solidFill>
                  <a:srgbClr val="3A3A3A"/>
                </a:solidFill>
                <a:latin typeface="Times New Roman" panose="02020603050405020304" pitchFamily="18" charset="0"/>
                <a:cs typeface="Times New Roman" panose="02020603050405020304" pitchFamily="18" charset="0"/>
              </a:rPr>
              <a:t> </a:t>
            </a:r>
            <a:r>
              <a:rPr lang="en-US" sz="2400" b="0" i="0" dirty="0">
                <a:solidFill>
                  <a:srgbClr val="3A3A3A"/>
                </a:solidFill>
                <a:effectLst/>
                <a:latin typeface="Times New Roman" panose="02020603050405020304" pitchFamily="18" charset="0"/>
                <a:cs typeface="Times New Roman" panose="02020603050405020304" pitchFamily="18" charset="0"/>
              </a:rPr>
              <a:t>Sequential</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42370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in Databases</a:t>
            </a:r>
          </a:p>
        </p:txBody>
      </p:sp>
      <p:sp>
        <p:nvSpPr>
          <p:cNvPr id="3" name="Content Placeholder 2"/>
          <p:cNvSpPr>
            <a:spLocks noGrp="1"/>
          </p:cNvSpPr>
          <p:nvPr>
            <p:ph idx="1"/>
          </p:nvPr>
        </p:nvSpPr>
        <p:spPr>
          <a:xfrm>
            <a:off x="457200" y="1417638"/>
            <a:ext cx="8229600" cy="4708525"/>
          </a:xfrm>
        </p:spPr>
        <p:txBody>
          <a:bodyPr>
            <a:normAutofit/>
          </a:bodyPr>
          <a:lstStyle/>
          <a:p>
            <a:r>
              <a:rPr lang="en-US" dirty="0"/>
              <a:t>Indexing is a way to optimize performance of a database by minimizing the number of disk accesses required when a query is processed.</a:t>
            </a:r>
          </a:p>
          <a:p>
            <a:r>
              <a:rPr lang="en-US" dirty="0"/>
              <a:t>An index or database index is a data structure which is used to quickly locate and access the data in a database table.</a:t>
            </a:r>
          </a:p>
        </p:txBody>
      </p:sp>
    </p:spTree>
    <p:extLst>
      <p:ext uri="{BB962C8B-B14F-4D97-AF65-F5344CB8AC3E}">
        <p14:creationId xmlns:p14="http://schemas.microsoft.com/office/powerpoint/2010/main" val="19673023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fontScale="90000"/>
          </a:bodyPr>
          <a:lstStyle/>
          <a:p>
            <a:r>
              <a:rPr lang="en-US" dirty="0"/>
              <a:t>Indexes are created using some database columns.</a:t>
            </a:r>
            <a:br>
              <a:rPr lang="en-US" dirty="0"/>
            </a:br>
            <a:endParaRPr lang="en-US" dirty="0"/>
          </a:p>
        </p:txBody>
      </p:sp>
      <p:sp>
        <p:nvSpPr>
          <p:cNvPr id="3" name="Content Placeholder 2"/>
          <p:cNvSpPr>
            <a:spLocks noGrp="1"/>
          </p:cNvSpPr>
          <p:nvPr>
            <p:ph idx="1"/>
          </p:nvPr>
        </p:nvSpPr>
        <p:spPr>
          <a:xfrm>
            <a:off x="457200" y="1447800"/>
            <a:ext cx="4419600" cy="4678363"/>
          </a:xfrm>
        </p:spPr>
        <p:txBody>
          <a:bodyPr>
            <a:normAutofit lnSpcReduction="10000"/>
          </a:bodyPr>
          <a:lstStyle/>
          <a:p>
            <a:pPr algn="just"/>
            <a:r>
              <a:rPr lang="en-US" sz="2200" dirty="0"/>
              <a:t>The first column is the </a:t>
            </a:r>
            <a:r>
              <a:rPr lang="en-US" sz="2200" b="1" i="1" dirty="0"/>
              <a:t>Search key </a:t>
            </a:r>
            <a:r>
              <a:rPr lang="en-US" sz="2200" dirty="0"/>
              <a:t>that contains a copy of the primary key or candidate key of the table. These values are stored in sorted order so that the corresponding data can be accessed quickly (Note that the data may or may not be stored in sorted order).</a:t>
            </a:r>
          </a:p>
          <a:p>
            <a:pPr algn="just"/>
            <a:r>
              <a:rPr lang="en-US" sz="2200" dirty="0"/>
              <a:t>The second column is the </a:t>
            </a:r>
            <a:r>
              <a:rPr lang="en-US" sz="2200" b="1" i="1" dirty="0"/>
              <a:t>Data Reference </a:t>
            </a:r>
            <a:r>
              <a:rPr lang="en-US" sz="2200" dirty="0"/>
              <a:t>which contains a set of pointers holding the address of the disk block where that particular key value can be found</a:t>
            </a:r>
            <a:r>
              <a:rPr lang="en-US" dirty="0"/>
              <a:t>.</a:t>
            </a:r>
          </a:p>
        </p:txBody>
      </p:sp>
      <p:pic>
        <p:nvPicPr>
          <p:cNvPr id="4" name="Picture 3"/>
          <p:cNvPicPr>
            <a:picLocks noChangeAspect="1"/>
          </p:cNvPicPr>
          <p:nvPr/>
        </p:nvPicPr>
        <p:blipFill>
          <a:blip r:embed="rId2"/>
          <a:stretch>
            <a:fillRect/>
          </a:stretch>
        </p:blipFill>
        <p:spPr>
          <a:xfrm>
            <a:off x="5257800" y="2640264"/>
            <a:ext cx="3207445" cy="1143000"/>
          </a:xfrm>
          <a:prstGeom prst="rect">
            <a:avLst/>
          </a:prstGeom>
        </p:spPr>
      </p:pic>
    </p:spTree>
    <p:extLst>
      <p:ext uri="{BB962C8B-B14F-4D97-AF65-F5344CB8AC3E}">
        <p14:creationId xmlns:p14="http://schemas.microsoft.com/office/powerpoint/2010/main" val="14798339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752600"/>
            <a:ext cx="8458200" cy="1815882"/>
          </a:xfrm>
          <a:prstGeom prst="rect">
            <a:avLst/>
          </a:prstGeom>
        </p:spPr>
        <p:txBody>
          <a:bodyPr wrap="square">
            <a:spAutoFit/>
          </a:bodyPr>
          <a:lstStyle/>
          <a:p>
            <a:r>
              <a:rPr lang="en-US" sz="2800" dirty="0">
                <a:latin typeface="Arial" panose="020B0604020202020204" pitchFamily="34" charset="0"/>
              </a:rPr>
              <a:t>There are two kinds of indices:</a:t>
            </a:r>
          </a:p>
          <a:p>
            <a:r>
              <a:rPr lang="en-US" dirty="0">
                <a:latin typeface="Arial" panose="020B0604020202020204" pitchFamily="34" charset="0"/>
              </a:rPr>
              <a:t>1. </a:t>
            </a:r>
            <a:r>
              <a:rPr lang="en-US" sz="2400" b="1" dirty="0">
                <a:latin typeface="Arial" panose="020B0604020202020204" pitchFamily="34" charset="0"/>
              </a:rPr>
              <a:t>Ordered indices: </a:t>
            </a:r>
            <a:r>
              <a:rPr lang="en-US" dirty="0">
                <a:latin typeface="Arial" panose="020B0604020202020204" pitchFamily="34" charset="0"/>
              </a:rPr>
              <a:t>Indices are based on a </a:t>
            </a:r>
            <a:r>
              <a:rPr lang="en-US" b="1" dirty="0">
                <a:latin typeface="Arial" panose="020B0604020202020204" pitchFamily="34" charset="0"/>
              </a:rPr>
              <a:t>sorted ordering </a:t>
            </a:r>
            <a:r>
              <a:rPr lang="en-US" dirty="0">
                <a:latin typeface="Arial" panose="020B0604020202020204" pitchFamily="34" charset="0"/>
              </a:rPr>
              <a:t>of the values.</a:t>
            </a:r>
          </a:p>
          <a:p>
            <a:r>
              <a:rPr lang="en-US" dirty="0">
                <a:latin typeface="Arial" panose="020B0604020202020204" pitchFamily="34" charset="0"/>
              </a:rPr>
              <a:t>2. </a:t>
            </a:r>
            <a:r>
              <a:rPr lang="en-US" sz="2400" b="1" dirty="0">
                <a:latin typeface="Arial" panose="020B0604020202020204" pitchFamily="34" charset="0"/>
              </a:rPr>
              <a:t>Hash indices: </a:t>
            </a:r>
            <a:r>
              <a:rPr lang="en-US" dirty="0">
                <a:latin typeface="Arial" panose="020B0604020202020204" pitchFamily="34" charset="0"/>
              </a:rPr>
              <a:t>Indices are based on </a:t>
            </a:r>
            <a:r>
              <a:rPr lang="en-US" b="1" dirty="0">
                <a:latin typeface="Arial" panose="020B0604020202020204" pitchFamily="34" charset="0"/>
              </a:rPr>
              <a:t>the values </a:t>
            </a:r>
            <a:r>
              <a:rPr lang="en-US" dirty="0">
                <a:latin typeface="Arial" panose="020B0604020202020204" pitchFamily="34" charset="0"/>
              </a:rPr>
              <a:t>being distributed uniformly across a range of buckets. The buckets to which a value is assigned is determined by function called a </a:t>
            </a:r>
            <a:r>
              <a:rPr lang="en-US" b="1" dirty="0">
                <a:latin typeface="Arial" panose="020B0604020202020204" pitchFamily="34" charset="0"/>
              </a:rPr>
              <a:t>hash function</a:t>
            </a:r>
            <a:r>
              <a:rPr lang="en-US" dirty="0">
                <a:latin typeface="Arial" panose="020B0604020202020204" pitchFamily="34" charset="0"/>
              </a:rPr>
              <a:t>.</a:t>
            </a:r>
            <a:endParaRPr lang="en-US" dirty="0"/>
          </a:p>
        </p:txBody>
      </p:sp>
    </p:spTree>
    <p:extLst>
      <p:ext uri="{BB962C8B-B14F-4D97-AF65-F5344CB8AC3E}">
        <p14:creationId xmlns:p14="http://schemas.microsoft.com/office/powerpoint/2010/main" val="27131540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Ordered Indices Indexing Methods</a:t>
            </a:r>
            <a:endParaRPr lang="en-US" dirty="0"/>
          </a:p>
        </p:txBody>
      </p:sp>
      <p:sp>
        <p:nvSpPr>
          <p:cNvPr id="3" name="Content Placeholder 2"/>
          <p:cNvSpPr>
            <a:spLocks noGrp="1"/>
          </p:cNvSpPr>
          <p:nvPr>
            <p:ph idx="1"/>
          </p:nvPr>
        </p:nvSpPr>
        <p:spPr>
          <a:xfrm>
            <a:off x="304800" y="1219200"/>
            <a:ext cx="8382000" cy="4906963"/>
          </a:xfrm>
        </p:spPr>
        <p:txBody>
          <a:bodyPr>
            <a:normAutofit/>
          </a:bodyPr>
          <a:lstStyle/>
          <a:p>
            <a:pPr algn="just"/>
            <a:r>
              <a:rPr lang="en-US" dirty="0"/>
              <a:t>If the search key of any index specifies same order as the sequential order of the file, it is known as </a:t>
            </a:r>
            <a:r>
              <a:rPr lang="en-US" b="1" dirty="0"/>
              <a:t>primary index or clustering index.</a:t>
            </a:r>
          </a:p>
          <a:p>
            <a:pPr marL="0" indent="0" algn="just">
              <a:buNone/>
            </a:pPr>
            <a:r>
              <a:rPr lang="en-US" sz="2200" i="1" dirty="0">
                <a:solidFill>
                  <a:srgbClr val="002060"/>
                </a:solidFill>
              </a:rPr>
              <a:t>Note: The search key of a primary index is usually the primary key, but it is not necessarily so.</a:t>
            </a:r>
          </a:p>
          <a:p>
            <a:pPr algn="just"/>
            <a:r>
              <a:rPr lang="en-US" dirty="0"/>
              <a:t>If the search key of any index specifies an order different from the sequential order of the file, it is called the </a:t>
            </a:r>
            <a:r>
              <a:rPr lang="en-US" b="1" dirty="0"/>
              <a:t>secondary index or non-clustering index</a:t>
            </a:r>
            <a:r>
              <a:rPr lang="en-US" dirty="0"/>
              <a:t>.</a:t>
            </a:r>
          </a:p>
        </p:txBody>
      </p:sp>
    </p:spTree>
    <p:extLst>
      <p:ext uri="{BB962C8B-B14F-4D97-AF65-F5344CB8AC3E}">
        <p14:creationId xmlns:p14="http://schemas.microsoft.com/office/powerpoint/2010/main" val="14751182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Clustered Indexing</a:t>
            </a:r>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20000"/>
          </a:bodyPr>
          <a:lstStyle/>
          <a:p>
            <a:pPr algn="just"/>
            <a:r>
              <a:rPr lang="en-US" dirty="0"/>
              <a:t>Clustering index is defined on an ordered data file. The data file is ordered on a non-key field. </a:t>
            </a:r>
          </a:p>
          <a:p>
            <a:pPr algn="just"/>
            <a:r>
              <a:rPr lang="en-US" dirty="0"/>
              <a:t>In some cases, the index is created on non-primary key columns which may not be unique for each record. In such cases, in order to identify the records faster, we will group two or more columns together to get the unique values and create index out of them. This method is known as </a:t>
            </a:r>
            <a:r>
              <a:rPr lang="en-US" b="1" dirty="0"/>
              <a:t>clustering index</a:t>
            </a:r>
            <a:r>
              <a:rPr lang="en-US" dirty="0"/>
              <a:t>.</a:t>
            </a:r>
          </a:p>
          <a:p>
            <a:pPr algn="just"/>
            <a:r>
              <a:rPr lang="en-US" dirty="0"/>
              <a:t> </a:t>
            </a:r>
            <a:r>
              <a:rPr lang="en-US" sz="3000" b="1" dirty="0">
                <a:solidFill>
                  <a:srgbClr val="FF0000"/>
                </a:solidFill>
                <a:latin typeface="Candara" panose="020E0502030303020204" pitchFamily="34" charset="0"/>
              </a:rPr>
              <a:t>Basically, records with similar characteristics are grouped together and indexes are created for these groups</a:t>
            </a:r>
            <a:r>
              <a:rPr lang="en-US" dirty="0"/>
              <a:t>.</a:t>
            </a:r>
          </a:p>
        </p:txBody>
      </p:sp>
    </p:spTree>
    <p:extLst>
      <p:ext uri="{BB962C8B-B14F-4D97-AF65-F5344CB8AC3E}">
        <p14:creationId xmlns:p14="http://schemas.microsoft.com/office/powerpoint/2010/main" val="445360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file organization</a:t>
            </a:r>
          </a:p>
        </p:txBody>
      </p:sp>
      <p:sp>
        <p:nvSpPr>
          <p:cNvPr id="3" name="Content Placeholder 2"/>
          <p:cNvSpPr>
            <a:spLocks noGrp="1"/>
          </p:cNvSpPr>
          <p:nvPr>
            <p:ph idx="1"/>
          </p:nvPr>
        </p:nvSpPr>
        <p:spPr/>
        <p:txBody>
          <a:bodyPr>
            <a:normAutofit fontScale="92500" lnSpcReduction="20000"/>
          </a:bodyPr>
          <a:lstStyle/>
          <a:p>
            <a:r>
              <a:rPr lang="en-US" dirty="0"/>
              <a:t>File organization contains various methods. </a:t>
            </a:r>
          </a:p>
          <a:p>
            <a:r>
              <a:rPr lang="en-US" dirty="0"/>
              <a:t>These particular methods have pros and cons on the basis of access or selection. </a:t>
            </a:r>
          </a:p>
          <a:p>
            <a:r>
              <a:rPr lang="en-US" dirty="0"/>
              <a:t>In the file organization, the programmer decides the best-suited file organization method according to his requirement.</a:t>
            </a:r>
          </a:p>
          <a:p>
            <a:r>
              <a:rPr lang="en-US" dirty="0"/>
              <a:t>Types of file organization are as follows:</a:t>
            </a:r>
          </a:p>
          <a:p>
            <a:pPr lvl="1"/>
            <a:r>
              <a:rPr lang="en-US" dirty="0"/>
              <a:t>Sequential file organization</a:t>
            </a:r>
          </a:p>
          <a:p>
            <a:pPr lvl="1"/>
            <a:r>
              <a:rPr lang="en-US" dirty="0"/>
              <a:t>Heap file organization</a:t>
            </a:r>
          </a:p>
          <a:p>
            <a:pPr lvl="1"/>
            <a:r>
              <a:rPr lang="en-US" dirty="0"/>
              <a:t>Hash file organization</a:t>
            </a:r>
          </a:p>
        </p:txBody>
      </p:sp>
    </p:spTree>
    <p:extLst>
      <p:ext uri="{BB962C8B-B14F-4D97-AF65-F5344CB8AC3E}">
        <p14:creationId xmlns:p14="http://schemas.microsoft.com/office/powerpoint/2010/main" val="827715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90600" y="2362200"/>
            <a:ext cx="7467601" cy="4267200"/>
          </a:xfrm>
          <a:prstGeom prst="rect">
            <a:avLst/>
          </a:prstGeom>
        </p:spPr>
      </p:pic>
      <p:sp>
        <p:nvSpPr>
          <p:cNvPr id="5" name="Rectangle 4"/>
          <p:cNvSpPr/>
          <p:nvPr/>
        </p:nvSpPr>
        <p:spPr>
          <a:xfrm>
            <a:off x="685800" y="609600"/>
            <a:ext cx="7696200" cy="1200329"/>
          </a:xfrm>
          <a:prstGeom prst="rect">
            <a:avLst/>
          </a:prstGeom>
        </p:spPr>
        <p:txBody>
          <a:bodyPr wrap="square">
            <a:spAutoFit/>
          </a:bodyPr>
          <a:lstStyle/>
          <a:p>
            <a:r>
              <a:rPr lang="en-US" dirty="0">
                <a:latin typeface="Arial" panose="020B0604020202020204" pitchFamily="34" charset="0"/>
              </a:rPr>
              <a:t>For example, students studying in each semester are grouped together. i.e.</a:t>
            </a:r>
          </a:p>
          <a:p>
            <a:r>
              <a:rPr lang="en-US" dirty="0">
                <a:latin typeface="Arial" panose="020B0604020202020204" pitchFamily="34" charset="0"/>
              </a:rPr>
              <a:t>1</a:t>
            </a:r>
            <a:r>
              <a:rPr lang="en-US" sz="800" dirty="0">
                <a:latin typeface="Arial" panose="020B0604020202020204" pitchFamily="34" charset="0"/>
              </a:rPr>
              <a:t>st </a:t>
            </a:r>
            <a:r>
              <a:rPr lang="en-US" dirty="0">
                <a:latin typeface="Arial" panose="020B0604020202020204" pitchFamily="34" charset="0"/>
              </a:rPr>
              <a:t>Semester students, 2</a:t>
            </a:r>
            <a:r>
              <a:rPr lang="en-US" sz="800" dirty="0">
                <a:latin typeface="Arial" panose="020B0604020202020204" pitchFamily="34" charset="0"/>
              </a:rPr>
              <a:t>nd </a:t>
            </a:r>
            <a:r>
              <a:rPr lang="en-US" dirty="0">
                <a:latin typeface="Arial" panose="020B0604020202020204" pitchFamily="34" charset="0"/>
              </a:rPr>
              <a:t>semester students, 3</a:t>
            </a:r>
            <a:r>
              <a:rPr lang="en-US" sz="800" dirty="0">
                <a:latin typeface="Arial" panose="020B0604020202020204" pitchFamily="34" charset="0"/>
              </a:rPr>
              <a:t>rd </a:t>
            </a:r>
            <a:r>
              <a:rPr lang="en-US" dirty="0">
                <a:latin typeface="Arial" panose="020B0604020202020204" pitchFamily="34" charset="0"/>
              </a:rPr>
              <a:t>semester students </a:t>
            </a:r>
            <a:r>
              <a:rPr lang="en-US" dirty="0" err="1">
                <a:latin typeface="Arial" panose="020B0604020202020204" pitchFamily="34" charset="0"/>
              </a:rPr>
              <a:t>etc</a:t>
            </a:r>
            <a:r>
              <a:rPr lang="en-US" dirty="0">
                <a:latin typeface="Arial" panose="020B0604020202020204" pitchFamily="34" charset="0"/>
              </a:rPr>
              <a:t> are grouped.</a:t>
            </a:r>
            <a:endParaRPr lang="en-US" dirty="0"/>
          </a:p>
        </p:txBody>
      </p:sp>
    </p:spTree>
    <p:extLst>
      <p:ext uri="{BB962C8B-B14F-4D97-AF65-F5344CB8AC3E}">
        <p14:creationId xmlns:p14="http://schemas.microsoft.com/office/powerpoint/2010/main" val="37640018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Index</a:t>
            </a:r>
          </a:p>
        </p:txBody>
      </p:sp>
      <p:sp>
        <p:nvSpPr>
          <p:cNvPr id="5" name="TextBox 4"/>
          <p:cNvSpPr txBox="1"/>
          <p:nvPr/>
        </p:nvSpPr>
        <p:spPr>
          <a:xfrm>
            <a:off x="609600" y="1412062"/>
            <a:ext cx="7924800"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Data is sorted according to search key. It induces  sequential file organization.</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primary key of database table is used to create the index. </a:t>
            </a:r>
            <a:r>
              <a:rPr lang="en-US" sz="2400" b="1" dirty="0">
                <a:solidFill>
                  <a:srgbClr val="FF0000"/>
                </a:solidFill>
                <a:latin typeface="Goudy Old Style" panose="02020502050305020303" pitchFamily="18" charset="0"/>
              </a:rPr>
              <a:t>As primary keys are unique and are stored in sorted manner, the performance of searching operation is quite efficient.</a:t>
            </a:r>
          </a:p>
          <a:p>
            <a:pPr marL="285750" indent="-285750">
              <a:buFont typeface="Arial" panose="020B0604020202020204" pitchFamily="34" charset="0"/>
              <a:buChar char="•"/>
            </a:pPr>
            <a:r>
              <a:rPr lang="en-US" sz="2400" dirty="0"/>
              <a:t>The Primary Index is classified in two types:</a:t>
            </a:r>
          </a:p>
          <a:p>
            <a:r>
              <a:rPr lang="en-US" sz="2400" dirty="0"/>
              <a:t>	1. </a:t>
            </a:r>
            <a:r>
              <a:rPr lang="en-US" sz="2400" b="1" dirty="0"/>
              <a:t>Dense Index</a:t>
            </a:r>
          </a:p>
          <a:p>
            <a:r>
              <a:rPr lang="en-US" sz="2400" b="1" dirty="0"/>
              <a:t>	2. Sparse Index</a:t>
            </a:r>
          </a:p>
        </p:txBody>
      </p:sp>
    </p:spTree>
    <p:extLst>
      <p:ext uri="{BB962C8B-B14F-4D97-AF65-F5344CB8AC3E}">
        <p14:creationId xmlns:p14="http://schemas.microsoft.com/office/powerpoint/2010/main" val="27158776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4800" y="204787"/>
            <a:ext cx="8382000" cy="6448425"/>
          </a:xfrm>
          <a:prstGeom prst="rect">
            <a:avLst/>
          </a:prstGeom>
        </p:spPr>
      </p:pic>
    </p:spTree>
    <p:extLst>
      <p:ext uri="{BB962C8B-B14F-4D97-AF65-F5344CB8AC3E}">
        <p14:creationId xmlns:p14="http://schemas.microsoft.com/office/powerpoint/2010/main" val="28780166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400" y="228600"/>
            <a:ext cx="8763000" cy="2847975"/>
          </a:xfrm>
          <a:prstGeom prst="rect">
            <a:avLst/>
          </a:prstGeom>
        </p:spPr>
      </p:pic>
      <p:pic>
        <p:nvPicPr>
          <p:cNvPr id="3" name="Picture 2"/>
          <p:cNvPicPr>
            <a:picLocks noChangeAspect="1"/>
          </p:cNvPicPr>
          <p:nvPr/>
        </p:nvPicPr>
        <p:blipFill>
          <a:blip r:embed="rId3"/>
          <a:stretch>
            <a:fillRect/>
          </a:stretch>
        </p:blipFill>
        <p:spPr>
          <a:xfrm>
            <a:off x="490537" y="2971800"/>
            <a:ext cx="8162925" cy="3605212"/>
          </a:xfrm>
          <a:prstGeom prst="rect">
            <a:avLst/>
          </a:prstGeom>
        </p:spPr>
      </p:pic>
    </p:spTree>
    <p:extLst>
      <p:ext uri="{BB962C8B-B14F-4D97-AF65-F5344CB8AC3E}">
        <p14:creationId xmlns:p14="http://schemas.microsoft.com/office/powerpoint/2010/main" val="2148088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1000" y="1905000"/>
            <a:ext cx="8305801" cy="2495550"/>
          </a:xfrm>
          <a:prstGeom prst="rect">
            <a:avLst/>
          </a:prstGeom>
        </p:spPr>
      </p:pic>
    </p:spTree>
    <p:extLst>
      <p:ext uri="{BB962C8B-B14F-4D97-AF65-F5344CB8AC3E}">
        <p14:creationId xmlns:p14="http://schemas.microsoft.com/office/powerpoint/2010/main" val="16307810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7400" y="457200"/>
            <a:ext cx="8956951" cy="6296024"/>
          </a:xfrm>
          <a:prstGeom prst="rect">
            <a:avLst/>
          </a:prstGeom>
        </p:spPr>
      </p:pic>
    </p:spTree>
    <p:extLst>
      <p:ext uri="{BB962C8B-B14F-4D97-AF65-F5344CB8AC3E}">
        <p14:creationId xmlns:p14="http://schemas.microsoft.com/office/powerpoint/2010/main" val="27846938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Secondary Index?</a:t>
            </a:r>
            <a:endParaRPr lang="en-US" dirty="0"/>
          </a:p>
        </p:txBody>
      </p:sp>
      <p:sp>
        <p:nvSpPr>
          <p:cNvPr id="3" name="Content Placeholder 2"/>
          <p:cNvSpPr>
            <a:spLocks noGrp="1"/>
          </p:cNvSpPr>
          <p:nvPr>
            <p:ph idx="1"/>
          </p:nvPr>
        </p:nvSpPr>
        <p:spPr/>
        <p:txBody>
          <a:bodyPr>
            <a:normAutofit fontScale="85000" lnSpcReduction="10000"/>
          </a:bodyPr>
          <a:lstStyle/>
          <a:p>
            <a:r>
              <a:rPr lang="en-US" dirty="0"/>
              <a:t>It is used to optimize query processing and access records in a database with some information other than the usual search key (primary key). In this </a:t>
            </a:r>
            <a:r>
              <a:rPr lang="en-US" b="1" dirty="0">
                <a:solidFill>
                  <a:srgbClr val="FF0000"/>
                </a:solidFill>
                <a:latin typeface="Calibri" panose="020F0502020204030204" pitchFamily="34" charset="0"/>
                <a:cs typeface="Calibri" panose="020F0502020204030204" pitchFamily="34" charset="0"/>
              </a:rPr>
              <a:t>two levels of indexing are used in order to reduce the mapping size of the first level and in general</a:t>
            </a:r>
            <a:r>
              <a:rPr lang="en-US" dirty="0"/>
              <a:t>. Initially, for the first level, a large range of numbers is selected so that the mapping size is small.</a:t>
            </a:r>
          </a:p>
          <a:p>
            <a:r>
              <a:rPr lang="en-US" dirty="0"/>
              <a:t>Further, each range is divided into further sub ranges.</a:t>
            </a:r>
          </a:p>
          <a:p>
            <a:r>
              <a:rPr lang="en-US" dirty="0"/>
              <a:t>In order for quick memory access, </a:t>
            </a:r>
            <a:r>
              <a:rPr lang="en-US" b="1" dirty="0">
                <a:solidFill>
                  <a:srgbClr val="FF0000"/>
                </a:solidFill>
                <a:latin typeface="Arial Narrow" panose="020B0606020202030204" pitchFamily="34" charset="0"/>
              </a:rPr>
              <a:t>first level is stored in the primary memory. Actual physical location of the data is determined by the second mapping level</a:t>
            </a:r>
            <a:r>
              <a:rPr lang="en-US" dirty="0"/>
              <a:t>.</a:t>
            </a:r>
          </a:p>
        </p:txBody>
      </p:sp>
    </p:spTree>
    <p:extLst>
      <p:ext uri="{BB962C8B-B14F-4D97-AF65-F5344CB8AC3E}">
        <p14:creationId xmlns:p14="http://schemas.microsoft.com/office/powerpoint/2010/main" val="22102198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8200" y="609600"/>
            <a:ext cx="7534275" cy="5991225"/>
          </a:xfrm>
          <a:prstGeom prst="rect">
            <a:avLst/>
          </a:prstGeom>
        </p:spPr>
      </p:pic>
    </p:spTree>
    <p:extLst>
      <p:ext uri="{BB962C8B-B14F-4D97-AF65-F5344CB8AC3E}">
        <p14:creationId xmlns:p14="http://schemas.microsoft.com/office/powerpoint/2010/main" val="197172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File Organization</a:t>
            </a:r>
          </a:p>
        </p:txBody>
      </p:sp>
      <p:sp>
        <p:nvSpPr>
          <p:cNvPr id="3" name="Content Placeholder 2"/>
          <p:cNvSpPr>
            <a:spLocks noGrp="1"/>
          </p:cNvSpPr>
          <p:nvPr>
            <p:ph idx="1"/>
          </p:nvPr>
        </p:nvSpPr>
        <p:spPr/>
        <p:txBody>
          <a:bodyPr/>
          <a:lstStyle/>
          <a:p>
            <a:r>
              <a:rPr lang="en-US" dirty="0"/>
              <a:t>This method is the easiest method for file organization. </a:t>
            </a:r>
          </a:p>
          <a:p>
            <a:r>
              <a:rPr lang="en-US" dirty="0"/>
              <a:t>In this method, files are stored sequentially. </a:t>
            </a:r>
          </a:p>
          <a:p>
            <a:r>
              <a:rPr lang="en-US" dirty="0"/>
              <a:t>This method can be implemented in two ways:</a:t>
            </a:r>
          </a:p>
          <a:p>
            <a:pPr lvl="1"/>
            <a:r>
              <a:rPr lang="en-US" dirty="0"/>
              <a:t>Pile file method</a:t>
            </a:r>
          </a:p>
          <a:p>
            <a:pPr lvl="1"/>
            <a:r>
              <a:rPr lang="en-US" dirty="0"/>
              <a:t>Sorted file method</a:t>
            </a:r>
          </a:p>
          <a:p>
            <a:endParaRPr lang="en-US" dirty="0"/>
          </a:p>
        </p:txBody>
      </p:sp>
    </p:spTree>
    <p:extLst>
      <p:ext uri="{BB962C8B-B14F-4D97-AF65-F5344CB8AC3E}">
        <p14:creationId xmlns:p14="http://schemas.microsoft.com/office/powerpoint/2010/main" val="790734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Pile File Method</a:t>
            </a:r>
          </a:p>
        </p:txBody>
      </p:sp>
      <p:sp>
        <p:nvSpPr>
          <p:cNvPr id="3" name="Content Placeholder 2"/>
          <p:cNvSpPr>
            <a:spLocks noGrp="1"/>
          </p:cNvSpPr>
          <p:nvPr>
            <p:ph idx="1"/>
          </p:nvPr>
        </p:nvSpPr>
        <p:spPr>
          <a:xfrm>
            <a:off x="457200" y="1609531"/>
            <a:ext cx="8229600" cy="4525963"/>
          </a:xfrm>
        </p:spPr>
        <p:txBody>
          <a:bodyPr>
            <a:normAutofit fontScale="92500" lnSpcReduction="10000"/>
          </a:bodyPr>
          <a:lstStyle/>
          <a:p>
            <a:r>
              <a:rPr lang="en-US" dirty="0"/>
              <a:t>It is a quite simple method. </a:t>
            </a:r>
          </a:p>
          <a:p>
            <a:r>
              <a:rPr lang="en-US" b="1" dirty="0">
                <a:solidFill>
                  <a:srgbClr val="FF0000"/>
                </a:solidFill>
              </a:rPr>
              <a:t>In this method, we store the record in a sequence, i.e., one after another. </a:t>
            </a:r>
          </a:p>
          <a:p>
            <a:r>
              <a:rPr lang="en-US" dirty="0"/>
              <a:t>Here, the record will be inserted in the order in which they are inserted into tables.</a:t>
            </a:r>
          </a:p>
          <a:p>
            <a:r>
              <a:rPr lang="en-US" dirty="0"/>
              <a:t>In case of updating or deleting of any record, the record will be searched in the memory blocks. </a:t>
            </a:r>
          </a:p>
          <a:p>
            <a:r>
              <a:rPr lang="en-US" dirty="0"/>
              <a:t>When it is found, then it will be marked for deleting, and the new record is inserted.</a:t>
            </a:r>
          </a:p>
        </p:txBody>
      </p:sp>
    </p:spTree>
    <p:extLst>
      <p:ext uri="{BB962C8B-B14F-4D97-AF65-F5344CB8AC3E}">
        <p14:creationId xmlns:p14="http://schemas.microsoft.com/office/powerpoint/2010/main" val="3868721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1549" y="274638"/>
            <a:ext cx="9026251" cy="6354762"/>
          </a:xfrm>
          <a:prstGeom prst="rect">
            <a:avLst/>
          </a:prstGeom>
        </p:spPr>
      </p:pic>
    </p:spTree>
    <p:extLst>
      <p:ext uri="{BB962C8B-B14F-4D97-AF65-F5344CB8AC3E}">
        <p14:creationId xmlns:p14="http://schemas.microsoft.com/office/powerpoint/2010/main" val="887343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Sorted File Method</a:t>
            </a:r>
          </a:p>
        </p:txBody>
      </p:sp>
      <p:sp>
        <p:nvSpPr>
          <p:cNvPr id="3" name="Content Placeholder 2"/>
          <p:cNvSpPr>
            <a:spLocks noGrp="1"/>
          </p:cNvSpPr>
          <p:nvPr>
            <p:ph idx="1"/>
          </p:nvPr>
        </p:nvSpPr>
        <p:spPr/>
        <p:txBody>
          <a:bodyPr>
            <a:normAutofit fontScale="92500"/>
          </a:bodyPr>
          <a:lstStyle/>
          <a:p>
            <a:r>
              <a:rPr lang="en-US" dirty="0"/>
              <a:t>In this method, the new record is always inserted at the file's end, and then it will sort the sequence in ascending or descending order.</a:t>
            </a:r>
          </a:p>
          <a:p>
            <a:r>
              <a:rPr lang="en-US" dirty="0"/>
              <a:t>Sorting of records is based on any primary key or any other key.</a:t>
            </a:r>
          </a:p>
          <a:p>
            <a:r>
              <a:rPr lang="en-US" dirty="0"/>
              <a:t>In the case of modification of any record, it will update the record and then sort the file, and lastly, the updated record is placed in the right place.</a:t>
            </a:r>
          </a:p>
        </p:txBody>
      </p:sp>
    </p:spTree>
    <p:extLst>
      <p:ext uri="{BB962C8B-B14F-4D97-AF65-F5344CB8AC3E}">
        <p14:creationId xmlns:p14="http://schemas.microsoft.com/office/powerpoint/2010/main" val="695992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0" y="274638"/>
            <a:ext cx="9144000" cy="6583362"/>
          </a:xfrm>
          <a:prstGeom prst="rect">
            <a:avLst/>
          </a:prstGeom>
        </p:spPr>
      </p:pic>
    </p:spTree>
    <p:extLst>
      <p:ext uri="{BB962C8B-B14F-4D97-AF65-F5344CB8AC3E}">
        <p14:creationId xmlns:p14="http://schemas.microsoft.com/office/powerpoint/2010/main" val="287112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TotalTime>
  <Words>2468</Words>
  <Application>Microsoft Office PowerPoint</Application>
  <PresentationFormat>On-screen Show (4:3)</PresentationFormat>
  <Paragraphs>156</Paragraphs>
  <Slides>47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Arial Narrow</vt:lpstr>
      <vt:lpstr>Calibri</vt:lpstr>
      <vt:lpstr>Candara</vt:lpstr>
      <vt:lpstr>Goudy Old Style</vt:lpstr>
      <vt:lpstr>Times New Roman</vt:lpstr>
      <vt:lpstr>Office Theme</vt:lpstr>
      <vt:lpstr>File Organization</vt:lpstr>
      <vt:lpstr>File Organization</vt:lpstr>
      <vt:lpstr>File Organization</vt:lpstr>
      <vt:lpstr>Types of file organization</vt:lpstr>
      <vt:lpstr>Sequential File Organization</vt:lpstr>
      <vt:lpstr>1. Pile File Method</vt:lpstr>
      <vt:lpstr>PowerPoint Presentation</vt:lpstr>
      <vt:lpstr>2. Sorted File Method</vt:lpstr>
      <vt:lpstr>PowerPoint Presentation</vt:lpstr>
      <vt:lpstr>Pros of sequential file organization</vt:lpstr>
      <vt:lpstr>Cons of sequential file organization</vt:lpstr>
      <vt:lpstr>Heap file organization</vt:lpstr>
      <vt:lpstr>PowerPoint Presentation</vt:lpstr>
      <vt:lpstr>PowerPoint Presentation</vt:lpstr>
      <vt:lpstr>PowerPoint Presentation</vt:lpstr>
      <vt:lpstr>Pros of Heap file organization</vt:lpstr>
      <vt:lpstr>Cons of Heap file organization</vt:lpstr>
      <vt:lpstr>Hash File Organization</vt:lpstr>
      <vt:lpstr>PowerPoint Presentation</vt:lpstr>
      <vt:lpstr>PowerPoint Presentation</vt:lpstr>
      <vt:lpstr>PowerPoint Presentation</vt:lpstr>
      <vt:lpstr>PowerPoint Presentation</vt:lpstr>
      <vt:lpstr>PowerPoint Presentation</vt:lpstr>
      <vt:lpstr>Below given diagram clearly depicts how hash function work:  </vt:lpstr>
      <vt:lpstr>Static Hashing </vt:lpstr>
      <vt:lpstr>Operation </vt:lpstr>
      <vt:lpstr>PowerPoint Presentation</vt:lpstr>
      <vt:lpstr>PowerPoint Presentation</vt:lpstr>
      <vt:lpstr>PowerPoint Presentation</vt:lpstr>
      <vt:lpstr>PowerPoint Presentation</vt:lpstr>
      <vt:lpstr>Dynamic Hashing </vt:lpstr>
      <vt:lpstr>PowerPoint Presentation</vt:lpstr>
      <vt:lpstr>Quiz</vt:lpstr>
      <vt:lpstr>Quiz</vt:lpstr>
      <vt:lpstr>Indexing in Databases</vt:lpstr>
      <vt:lpstr>Indexes are created using some database columns. </vt:lpstr>
      <vt:lpstr>PowerPoint Presentation</vt:lpstr>
      <vt:lpstr>Ordered Indices Indexing Methods</vt:lpstr>
      <vt:lpstr>Clustered Indexing</vt:lpstr>
      <vt:lpstr>PowerPoint Presentation</vt:lpstr>
      <vt:lpstr>Primary Index</vt:lpstr>
      <vt:lpstr>PowerPoint Presentation</vt:lpstr>
      <vt:lpstr>PowerPoint Presentation</vt:lpstr>
      <vt:lpstr>PowerPoint Presentation</vt:lpstr>
      <vt:lpstr>PowerPoint Presentation</vt:lpstr>
      <vt:lpstr>Secondary Index?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Organization</dc:title>
  <dc:creator>ASHU</dc:creator>
  <cp:lastModifiedBy>Sahil</cp:lastModifiedBy>
  <cp:revision>20</cp:revision>
  <dcterms:created xsi:type="dcterms:W3CDTF">2006-08-16T00:00:00Z</dcterms:created>
  <dcterms:modified xsi:type="dcterms:W3CDTF">2021-12-09T16:50:36Z</dcterms:modified>
</cp:coreProperties>
</file>