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79" r:id="rId3"/>
    <p:sldId id="257" r:id="rId4"/>
    <p:sldId id="258" r:id="rId5"/>
    <p:sldId id="264" r:id="rId6"/>
    <p:sldId id="259" r:id="rId7"/>
    <p:sldId id="278" r:id="rId8"/>
    <p:sldId id="260" r:id="rId9"/>
    <p:sldId id="261" r:id="rId10"/>
    <p:sldId id="262" r:id="rId11"/>
    <p:sldId id="280" r:id="rId12"/>
    <p:sldId id="263" r:id="rId13"/>
    <p:sldId id="265" r:id="rId14"/>
    <p:sldId id="266" r:id="rId15"/>
    <p:sldId id="267" r:id="rId16"/>
    <p:sldId id="268" r:id="rId17"/>
    <p:sldId id="269" r:id="rId18"/>
    <p:sldId id="270" r:id="rId19"/>
    <p:sldId id="277" r:id="rId20"/>
    <p:sldId id="271" r:id="rId21"/>
    <p:sldId id="272" r:id="rId22"/>
    <p:sldId id="281" r:id="rId23"/>
    <p:sldId id="282" r:id="rId24"/>
    <p:sldId id="283" r:id="rId25"/>
    <p:sldId id="284" r:id="rId26"/>
    <p:sldId id="285" r:id="rId27"/>
    <p:sldId id="274" r:id="rId28"/>
    <p:sldId id="275" r:id="rId29"/>
    <p:sldId id="276" r:id="rId30"/>
    <p:sldId id="273"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88088" autoAdjust="0"/>
  </p:normalViewPr>
  <p:slideViewPr>
    <p:cSldViewPr snapToGrid="0">
      <p:cViewPr varScale="1">
        <p:scale>
          <a:sx n="80" d="100"/>
          <a:sy n="80" d="100"/>
        </p:scale>
        <p:origin x="8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22T12:48:15.777"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951FB9-19E8-4815-82F2-7656E0A69495}"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A0341AD7-1835-4E61-9AD3-C646D44FF52B}">
      <dgm:prSet phldrT="[Text]"/>
      <dgm:spPr/>
      <dgm:t>
        <a:bodyPr/>
        <a:lstStyle/>
        <a:p>
          <a:r>
            <a:rPr lang="en-US" dirty="0" smtClean="0"/>
            <a:t>Triggers</a:t>
          </a:r>
          <a:endParaRPr lang="en-US" dirty="0"/>
        </a:p>
      </dgm:t>
    </dgm:pt>
    <dgm:pt modelId="{9C1A9A18-4100-44F7-AF85-0027D04069D8}" type="parTrans" cxnId="{01882766-3D12-4CA1-A2C7-21BF07E32466}">
      <dgm:prSet/>
      <dgm:spPr/>
      <dgm:t>
        <a:bodyPr/>
        <a:lstStyle/>
        <a:p>
          <a:endParaRPr lang="en-US"/>
        </a:p>
      </dgm:t>
    </dgm:pt>
    <dgm:pt modelId="{99B66ED7-3680-4630-8E9B-5C83995560F7}" type="sibTrans" cxnId="{01882766-3D12-4CA1-A2C7-21BF07E32466}">
      <dgm:prSet/>
      <dgm:spPr/>
      <dgm:t>
        <a:bodyPr/>
        <a:lstStyle/>
        <a:p>
          <a:endParaRPr lang="en-US"/>
        </a:p>
      </dgm:t>
    </dgm:pt>
    <dgm:pt modelId="{920E7EC3-51C4-4DD6-B385-3BA042B48731}">
      <dgm:prSet phldrT="[Text]"/>
      <dgm:spPr/>
      <dgm:t>
        <a:bodyPr/>
        <a:lstStyle/>
        <a:p>
          <a:r>
            <a:rPr lang="en-US" dirty="0" smtClean="0"/>
            <a:t>A trigger is automatically executed without any action required by the user.</a:t>
          </a:r>
          <a:endParaRPr lang="en-US" dirty="0"/>
        </a:p>
      </dgm:t>
    </dgm:pt>
    <dgm:pt modelId="{CC5999E7-00BE-43E6-BE36-2F9FD4154069}" type="parTrans" cxnId="{94529EE1-1C77-4DAF-83B7-BF4D1E018766}">
      <dgm:prSet/>
      <dgm:spPr/>
      <dgm:t>
        <a:bodyPr/>
        <a:lstStyle/>
        <a:p>
          <a:endParaRPr lang="en-US"/>
        </a:p>
      </dgm:t>
    </dgm:pt>
    <dgm:pt modelId="{6A8DE510-3957-45E0-BB59-B31D400486E2}" type="sibTrans" cxnId="{94529EE1-1C77-4DAF-83B7-BF4D1E018766}">
      <dgm:prSet/>
      <dgm:spPr/>
      <dgm:t>
        <a:bodyPr/>
        <a:lstStyle/>
        <a:p>
          <a:endParaRPr lang="en-US"/>
        </a:p>
      </dgm:t>
    </dgm:pt>
    <dgm:pt modelId="{454021C7-431D-4A30-BECC-1164473E9EF6}">
      <dgm:prSet phldrT="[Text]"/>
      <dgm:spPr/>
      <dgm:t>
        <a:bodyPr/>
        <a:lstStyle/>
        <a:p>
          <a:r>
            <a:rPr lang="en-US" dirty="0" smtClean="0"/>
            <a:t>Procedures</a:t>
          </a:r>
          <a:endParaRPr lang="en-US" dirty="0"/>
        </a:p>
      </dgm:t>
    </dgm:pt>
    <dgm:pt modelId="{67C0C7DF-6E57-4018-A4E0-CC8F57D7A3A0}" type="parTrans" cxnId="{46AAC32E-AB91-49EF-9985-8BA192359C49}">
      <dgm:prSet/>
      <dgm:spPr/>
      <dgm:t>
        <a:bodyPr/>
        <a:lstStyle/>
        <a:p>
          <a:endParaRPr lang="en-US"/>
        </a:p>
      </dgm:t>
    </dgm:pt>
    <dgm:pt modelId="{7F83ADD8-D612-4AD6-8486-663E072E82E0}" type="sibTrans" cxnId="{46AAC32E-AB91-49EF-9985-8BA192359C49}">
      <dgm:prSet/>
      <dgm:spPr/>
      <dgm:t>
        <a:bodyPr/>
        <a:lstStyle/>
        <a:p>
          <a:endParaRPr lang="en-US"/>
        </a:p>
      </dgm:t>
    </dgm:pt>
    <dgm:pt modelId="{32CD3746-C6B1-44D9-84B5-00B68C1110C3}">
      <dgm:prSet phldrT="[Text]"/>
      <dgm:spPr/>
      <dgm:t>
        <a:bodyPr/>
        <a:lstStyle/>
        <a:p>
          <a:r>
            <a:rPr lang="en-US" dirty="0" smtClean="0"/>
            <a:t>Procedures can accept parameters.</a:t>
          </a:r>
          <a:endParaRPr lang="en-US" dirty="0"/>
        </a:p>
      </dgm:t>
    </dgm:pt>
    <dgm:pt modelId="{016DE6B0-4C54-4224-9CFA-612D4420E65F}" type="parTrans" cxnId="{AECF893C-76B5-4601-9516-D0DA2EC4AEC3}">
      <dgm:prSet/>
      <dgm:spPr/>
      <dgm:t>
        <a:bodyPr/>
        <a:lstStyle/>
        <a:p>
          <a:endParaRPr lang="en-US"/>
        </a:p>
      </dgm:t>
    </dgm:pt>
    <dgm:pt modelId="{1EF1332A-9417-4AF2-9951-2B1BA664DC61}" type="sibTrans" cxnId="{AECF893C-76B5-4601-9516-D0DA2EC4AEC3}">
      <dgm:prSet/>
      <dgm:spPr/>
      <dgm:t>
        <a:bodyPr/>
        <a:lstStyle/>
        <a:p>
          <a:endParaRPr lang="en-US"/>
        </a:p>
      </dgm:t>
    </dgm:pt>
    <dgm:pt modelId="{C6A6B2A3-9A58-4D6D-B858-9DEB1938CBCB}">
      <dgm:prSet phldrT="[Text]"/>
      <dgm:spPr/>
      <dgm:t>
        <a:bodyPr/>
        <a:lstStyle/>
        <a:p>
          <a:r>
            <a:rPr lang="en-US" dirty="0" smtClean="0"/>
            <a:t>A Stored Procedure needs to be explicitly invoked .</a:t>
          </a:r>
          <a:endParaRPr lang="en-US" dirty="0"/>
        </a:p>
      </dgm:t>
    </dgm:pt>
    <dgm:pt modelId="{057709C4-F64F-4073-A1A2-E120CBB001AD}" type="parTrans" cxnId="{BE469BEA-BA84-4DE2-8EB4-937860EDCBC6}">
      <dgm:prSet/>
      <dgm:spPr/>
      <dgm:t>
        <a:bodyPr/>
        <a:lstStyle/>
        <a:p>
          <a:endParaRPr lang="en-US"/>
        </a:p>
      </dgm:t>
    </dgm:pt>
    <dgm:pt modelId="{80A00B0C-7E2E-4A7F-9AAB-47AC8BE6E122}" type="sibTrans" cxnId="{BE469BEA-BA84-4DE2-8EB4-937860EDCBC6}">
      <dgm:prSet/>
      <dgm:spPr/>
      <dgm:t>
        <a:bodyPr/>
        <a:lstStyle/>
        <a:p>
          <a:endParaRPr lang="en-US"/>
        </a:p>
      </dgm:t>
    </dgm:pt>
    <dgm:pt modelId="{8556EE0C-5D74-4600-9E26-1B45670343FF}">
      <dgm:prSet phldrT="[Text]"/>
      <dgm:spPr/>
      <dgm:t>
        <a:bodyPr/>
        <a:lstStyle/>
        <a:p>
          <a:r>
            <a:rPr lang="en-US" dirty="0" smtClean="0"/>
            <a:t>Triggers do not accept parameters</a:t>
          </a:r>
          <a:endParaRPr lang="en-US" dirty="0"/>
        </a:p>
      </dgm:t>
    </dgm:pt>
    <dgm:pt modelId="{3FF41D72-C984-44CB-BB7E-20BF7A7DA412}" type="sibTrans" cxnId="{BE9C138E-7B77-4EA0-B4A3-410F1B1E1FC7}">
      <dgm:prSet/>
      <dgm:spPr/>
      <dgm:t>
        <a:bodyPr/>
        <a:lstStyle/>
        <a:p>
          <a:endParaRPr lang="en-US"/>
        </a:p>
      </dgm:t>
    </dgm:pt>
    <dgm:pt modelId="{D45E082F-D2CA-45B3-910F-A8524237996F}" type="parTrans" cxnId="{BE9C138E-7B77-4EA0-B4A3-410F1B1E1FC7}">
      <dgm:prSet/>
      <dgm:spPr/>
      <dgm:t>
        <a:bodyPr/>
        <a:lstStyle/>
        <a:p>
          <a:endParaRPr lang="en-US"/>
        </a:p>
      </dgm:t>
    </dgm:pt>
    <dgm:pt modelId="{4C27DE86-29EF-4D1F-ADF7-7A51D958852C}" type="pres">
      <dgm:prSet presAssocID="{8B951FB9-19E8-4815-82F2-7656E0A69495}" presName="layout" presStyleCnt="0">
        <dgm:presLayoutVars>
          <dgm:chMax/>
          <dgm:chPref/>
          <dgm:dir/>
          <dgm:resizeHandles/>
        </dgm:presLayoutVars>
      </dgm:prSet>
      <dgm:spPr/>
      <dgm:t>
        <a:bodyPr/>
        <a:lstStyle/>
        <a:p>
          <a:endParaRPr lang="en-US"/>
        </a:p>
      </dgm:t>
    </dgm:pt>
    <dgm:pt modelId="{3FFF355C-BF93-472E-894A-82FEF33E6427}" type="pres">
      <dgm:prSet presAssocID="{A0341AD7-1835-4E61-9AD3-C646D44FF52B}" presName="root" presStyleCnt="0">
        <dgm:presLayoutVars>
          <dgm:chMax/>
          <dgm:chPref/>
        </dgm:presLayoutVars>
      </dgm:prSet>
      <dgm:spPr/>
    </dgm:pt>
    <dgm:pt modelId="{BE39D5C3-5964-42A3-8EFB-8651D07CA7FF}" type="pres">
      <dgm:prSet presAssocID="{A0341AD7-1835-4E61-9AD3-C646D44FF52B}" presName="rootComposite" presStyleCnt="0">
        <dgm:presLayoutVars/>
      </dgm:prSet>
      <dgm:spPr/>
    </dgm:pt>
    <dgm:pt modelId="{0DEB5B16-7A1F-4704-94A1-8D6B609D6A34}" type="pres">
      <dgm:prSet presAssocID="{A0341AD7-1835-4E61-9AD3-C646D44FF52B}" presName="ParentAccent" presStyleLbl="alignNode1" presStyleIdx="0" presStyleCnt="2"/>
      <dgm:spPr/>
    </dgm:pt>
    <dgm:pt modelId="{4C2BB8AE-6B42-440E-8DD6-E5C9CDD4BF24}" type="pres">
      <dgm:prSet presAssocID="{A0341AD7-1835-4E61-9AD3-C646D44FF52B}" presName="ParentSmallAccent" presStyleLbl="fgAcc1" presStyleIdx="0" presStyleCnt="2"/>
      <dgm:spPr/>
    </dgm:pt>
    <dgm:pt modelId="{F394940E-CA9B-41C7-8D34-6479F8C135D7}" type="pres">
      <dgm:prSet presAssocID="{A0341AD7-1835-4E61-9AD3-C646D44FF52B}" presName="Parent" presStyleLbl="revTx" presStyleIdx="0" presStyleCnt="6">
        <dgm:presLayoutVars>
          <dgm:chMax/>
          <dgm:chPref val="4"/>
          <dgm:bulletEnabled val="1"/>
        </dgm:presLayoutVars>
      </dgm:prSet>
      <dgm:spPr/>
      <dgm:t>
        <a:bodyPr/>
        <a:lstStyle/>
        <a:p>
          <a:endParaRPr lang="en-US"/>
        </a:p>
      </dgm:t>
    </dgm:pt>
    <dgm:pt modelId="{CCB12F99-A1A9-472C-91B3-15B46CDE555E}" type="pres">
      <dgm:prSet presAssocID="{A0341AD7-1835-4E61-9AD3-C646D44FF52B}" presName="childShape" presStyleCnt="0">
        <dgm:presLayoutVars>
          <dgm:chMax val="0"/>
          <dgm:chPref val="0"/>
        </dgm:presLayoutVars>
      </dgm:prSet>
      <dgm:spPr/>
    </dgm:pt>
    <dgm:pt modelId="{E4BF3031-740C-401B-9E04-819CA4F260D9}" type="pres">
      <dgm:prSet presAssocID="{8556EE0C-5D74-4600-9E26-1B45670343FF}" presName="childComposite" presStyleCnt="0">
        <dgm:presLayoutVars>
          <dgm:chMax val="0"/>
          <dgm:chPref val="0"/>
        </dgm:presLayoutVars>
      </dgm:prSet>
      <dgm:spPr/>
    </dgm:pt>
    <dgm:pt modelId="{F447FBB5-4744-45F1-8BDF-6C964199CB3C}" type="pres">
      <dgm:prSet presAssocID="{8556EE0C-5D74-4600-9E26-1B45670343FF}" presName="ChildAccent" presStyleLbl="solidFgAcc1" presStyleIdx="0" presStyleCnt="4"/>
      <dgm:spPr/>
    </dgm:pt>
    <dgm:pt modelId="{F7DCDE6A-F7D8-4D90-AF04-638A60733D9C}" type="pres">
      <dgm:prSet presAssocID="{8556EE0C-5D74-4600-9E26-1B45670343FF}" presName="Child" presStyleLbl="revTx" presStyleIdx="1" presStyleCnt="6">
        <dgm:presLayoutVars>
          <dgm:chMax val="0"/>
          <dgm:chPref val="0"/>
          <dgm:bulletEnabled val="1"/>
        </dgm:presLayoutVars>
      </dgm:prSet>
      <dgm:spPr/>
      <dgm:t>
        <a:bodyPr/>
        <a:lstStyle/>
        <a:p>
          <a:endParaRPr lang="en-US"/>
        </a:p>
      </dgm:t>
    </dgm:pt>
    <dgm:pt modelId="{C810A8BD-B5BD-40C1-8849-305610323931}" type="pres">
      <dgm:prSet presAssocID="{920E7EC3-51C4-4DD6-B385-3BA042B48731}" presName="childComposite" presStyleCnt="0">
        <dgm:presLayoutVars>
          <dgm:chMax val="0"/>
          <dgm:chPref val="0"/>
        </dgm:presLayoutVars>
      </dgm:prSet>
      <dgm:spPr/>
    </dgm:pt>
    <dgm:pt modelId="{ECB4CAEC-9FBB-4EA1-809B-D0930904F6A7}" type="pres">
      <dgm:prSet presAssocID="{920E7EC3-51C4-4DD6-B385-3BA042B48731}" presName="ChildAccent" presStyleLbl="solidFgAcc1" presStyleIdx="1" presStyleCnt="4"/>
      <dgm:spPr/>
    </dgm:pt>
    <dgm:pt modelId="{8F835D65-25B3-4738-9D1F-A0AE8894A74F}" type="pres">
      <dgm:prSet presAssocID="{920E7EC3-51C4-4DD6-B385-3BA042B48731}" presName="Child" presStyleLbl="revTx" presStyleIdx="2" presStyleCnt="6">
        <dgm:presLayoutVars>
          <dgm:chMax val="0"/>
          <dgm:chPref val="0"/>
          <dgm:bulletEnabled val="1"/>
        </dgm:presLayoutVars>
      </dgm:prSet>
      <dgm:spPr/>
      <dgm:t>
        <a:bodyPr/>
        <a:lstStyle/>
        <a:p>
          <a:endParaRPr lang="en-US"/>
        </a:p>
      </dgm:t>
    </dgm:pt>
    <dgm:pt modelId="{77F28ED6-2825-455D-B911-388223B3716D}" type="pres">
      <dgm:prSet presAssocID="{454021C7-431D-4A30-BECC-1164473E9EF6}" presName="root" presStyleCnt="0">
        <dgm:presLayoutVars>
          <dgm:chMax/>
          <dgm:chPref/>
        </dgm:presLayoutVars>
      </dgm:prSet>
      <dgm:spPr/>
    </dgm:pt>
    <dgm:pt modelId="{8EA04A5E-57F0-4B4B-A7E7-D06BC3D1E3A8}" type="pres">
      <dgm:prSet presAssocID="{454021C7-431D-4A30-BECC-1164473E9EF6}" presName="rootComposite" presStyleCnt="0">
        <dgm:presLayoutVars/>
      </dgm:prSet>
      <dgm:spPr/>
    </dgm:pt>
    <dgm:pt modelId="{EE517CD4-ECBD-4590-BCA3-2E67AB191F85}" type="pres">
      <dgm:prSet presAssocID="{454021C7-431D-4A30-BECC-1164473E9EF6}" presName="ParentAccent" presStyleLbl="alignNode1" presStyleIdx="1" presStyleCnt="2"/>
      <dgm:spPr/>
    </dgm:pt>
    <dgm:pt modelId="{D5F2F0AE-3C47-413C-A9B7-67AF15D5EBF4}" type="pres">
      <dgm:prSet presAssocID="{454021C7-431D-4A30-BECC-1164473E9EF6}" presName="ParentSmallAccent" presStyleLbl="fgAcc1" presStyleIdx="1" presStyleCnt="2"/>
      <dgm:spPr/>
    </dgm:pt>
    <dgm:pt modelId="{E8DA8FEE-08BF-4693-8755-7D36B61EC935}" type="pres">
      <dgm:prSet presAssocID="{454021C7-431D-4A30-BECC-1164473E9EF6}" presName="Parent" presStyleLbl="revTx" presStyleIdx="3" presStyleCnt="6">
        <dgm:presLayoutVars>
          <dgm:chMax/>
          <dgm:chPref val="4"/>
          <dgm:bulletEnabled val="1"/>
        </dgm:presLayoutVars>
      </dgm:prSet>
      <dgm:spPr/>
      <dgm:t>
        <a:bodyPr/>
        <a:lstStyle/>
        <a:p>
          <a:endParaRPr lang="en-US"/>
        </a:p>
      </dgm:t>
    </dgm:pt>
    <dgm:pt modelId="{7B652398-0426-4028-B606-C38D8C654624}" type="pres">
      <dgm:prSet presAssocID="{454021C7-431D-4A30-BECC-1164473E9EF6}" presName="childShape" presStyleCnt="0">
        <dgm:presLayoutVars>
          <dgm:chMax val="0"/>
          <dgm:chPref val="0"/>
        </dgm:presLayoutVars>
      </dgm:prSet>
      <dgm:spPr/>
    </dgm:pt>
    <dgm:pt modelId="{5E20B249-F8B8-43DB-B3F6-1150D425AA25}" type="pres">
      <dgm:prSet presAssocID="{32CD3746-C6B1-44D9-84B5-00B68C1110C3}" presName="childComposite" presStyleCnt="0">
        <dgm:presLayoutVars>
          <dgm:chMax val="0"/>
          <dgm:chPref val="0"/>
        </dgm:presLayoutVars>
      </dgm:prSet>
      <dgm:spPr/>
    </dgm:pt>
    <dgm:pt modelId="{8257A936-A640-4C8F-8260-CE52BEAAE22B}" type="pres">
      <dgm:prSet presAssocID="{32CD3746-C6B1-44D9-84B5-00B68C1110C3}" presName="ChildAccent" presStyleLbl="solidFgAcc1" presStyleIdx="2" presStyleCnt="4"/>
      <dgm:spPr/>
    </dgm:pt>
    <dgm:pt modelId="{576A6D9A-6ACA-4FAF-A5A1-43D6F38E2A95}" type="pres">
      <dgm:prSet presAssocID="{32CD3746-C6B1-44D9-84B5-00B68C1110C3}" presName="Child" presStyleLbl="revTx" presStyleIdx="4" presStyleCnt="6">
        <dgm:presLayoutVars>
          <dgm:chMax val="0"/>
          <dgm:chPref val="0"/>
          <dgm:bulletEnabled val="1"/>
        </dgm:presLayoutVars>
      </dgm:prSet>
      <dgm:spPr/>
      <dgm:t>
        <a:bodyPr/>
        <a:lstStyle/>
        <a:p>
          <a:endParaRPr lang="en-US"/>
        </a:p>
      </dgm:t>
    </dgm:pt>
    <dgm:pt modelId="{3EBA3102-136B-4453-89B4-00073695457A}" type="pres">
      <dgm:prSet presAssocID="{C6A6B2A3-9A58-4D6D-B858-9DEB1938CBCB}" presName="childComposite" presStyleCnt="0">
        <dgm:presLayoutVars>
          <dgm:chMax val="0"/>
          <dgm:chPref val="0"/>
        </dgm:presLayoutVars>
      </dgm:prSet>
      <dgm:spPr/>
    </dgm:pt>
    <dgm:pt modelId="{9E545156-A0D8-4344-BF80-D22E17B0B865}" type="pres">
      <dgm:prSet presAssocID="{C6A6B2A3-9A58-4D6D-B858-9DEB1938CBCB}" presName="ChildAccent" presStyleLbl="solidFgAcc1" presStyleIdx="3" presStyleCnt="4"/>
      <dgm:spPr/>
    </dgm:pt>
    <dgm:pt modelId="{FDCF7CD9-26F6-4A5F-A7C0-C14192F88311}" type="pres">
      <dgm:prSet presAssocID="{C6A6B2A3-9A58-4D6D-B858-9DEB1938CBCB}" presName="Child" presStyleLbl="revTx" presStyleIdx="5" presStyleCnt="6">
        <dgm:presLayoutVars>
          <dgm:chMax val="0"/>
          <dgm:chPref val="0"/>
          <dgm:bulletEnabled val="1"/>
        </dgm:presLayoutVars>
      </dgm:prSet>
      <dgm:spPr/>
      <dgm:t>
        <a:bodyPr/>
        <a:lstStyle/>
        <a:p>
          <a:endParaRPr lang="en-US"/>
        </a:p>
      </dgm:t>
    </dgm:pt>
  </dgm:ptLst>
  <dgm:cxnLst>
    <dgm:cxn modelId="{94529EE1-1C77-4DAF-83B7-BF4D1E018766}" srcId="{A0341AD7-1835-4E61-9AD3-C646D44FF52B}" destId="{920E7EC3-51C4-4DD6-B385-3BA042B48731}" srcOrd="1" destOrd="0" parTransId="{CC5999E7-00BE-43E6-BE36-2F9FD4154069}" sibTransId="{6A8DE510-3957-45E0-BB59-B31D400486E2}"/>
    <dgm:cxn modelId="{5B893D90-77DE-46CB-8E10-67DF448E41D2}" type="presOf" srcId="{8556EE0C-5D74-4600-9E26-1B45670343FF}" destId="{F7DCDE6A-F7D8-4D90-AF04-638A60733D9C}" srcOrd="0" destOrd="0" presId="urn:microsoft.com/office/officeart/2008/layout/SquareAccentList"/>
    <dgm:cxn modelId="{C3D7AB5B-68F6-425E-B69A-359264F84EF8}" type="presOf" srcId="{A0341AD7-1835-4E61-9AD3-C646D44FF52B}" destId="{F394940E-CA9B-41C7-8D34-6479F8C135D7}" srcOrd="0" destOrd="0" presId="urn:microsoft.com/office/officeart/2008/layout/SquareAccentList"/>
    <dgm:cxn modelId="{0D40D163-9938-4206-8805-F0D9321DB689}" type="presOf" srcId="{8B951FB9-19E8-4815-82F2-7656E0A69495}" destId="{4C27DE86-29EF-4D1F-ADF7-7A51D958852C}" srcOrd="0" destOrd="0" presId="urn:microsoft.com/office/officeart/2008/layout/SquareAccentList"/>
    <dgm:cxn modelId="{01882766-3D12-4CA1-A2C7-21BF07E32466}" srcId="{8B951FB9-19E8-4815-82F2-7656E0A69495}" destId="{A0341AD7-1835-4E61-9AD3-C646D44FF52B}" srcOrd="0" destOrd="0" parTransId="{9C1A9A18-4100-44F7-AF85-0027D04069D8}" sibTransId="{99B66ED7-3680-4630-8E9B-5C83995560F7}"/>
    <dgm:cxn modelId="{BE9C138E-7B77-4EA0-B4A3-410F1B1E1FC7}" srcId="{A0341AD7-1835-4E61-9AD3-C646D44FF52B}" destId="{8556EE0C-5D74-4600-9E26-1B45670343FF}" srcOrd="0" destOrd="0" parTransId="{D45E082F-D2CA-45B3-910F-A8524237996F}" sibTransId="{3FF41D72-C984-44CB-BB7E-20BF7A7DA412}"/>
    <dgm:cxn modelId="{DAFB36F3-188F-455F-A52D-EEE55236846E}" type="presOf" srcId="{454021C7-431D-4A30-BECC-1164473E9EF6}" destId="{E8DA8FEE-08BF-4693-8755-7D36B61EC935}" srcOrd="0" destOrd="0" presId="urn:microsoft.com/office/officeart/2008/layout/SquareAccentList"/>
    <dgm:cxn modelId="{45B742A6-8C9F-419F-8019-F11661CE55DC}" type="presOf" srcId="{32CD3746-C6B1-44D9-84B5-00B68C1110C3}" destId="{576A6D9A-6ACA-4FAF-A5A1-43D6F38E2A95}" srcOrd="0" destOrd="0" presId="urn:microsoft.com/office/officeart/2008/layout/SquareAccentList"/>
    <dgm:cxn modelId="{65799150-93D9-4789-870C-AD399D5725E3}" type="presOf" srcId="{C6A6B2A3-9A58-4D6D-B858-9DEB1938CBCB}" destId="{FDCF7CD9-26F6-4A5F-A7C0-C14192F88311}" srcOrd="0" destOrd="0" presId="urn:microsoft.com/office/officeart/2008/layout/SquareAccentList"/>
    <dgm:cxn modelId="{661FDE67-EA35-4DC8-B6B3-B9771E4CE940}" type="presOf" srcId="{920E7EC3-51C4-4DD6-B385-3BA042B48731}" destId="{8F835D65-25B3-4738-9D1F-A0AE8894A74F}" srcOrd="0" destOrd="0" presId="urn:microsoft.com/office/officeart/2008/layout/SquareAccentList"/>
    <dgm:cxn modelId="{BE469BEA-BA84-4DE2-8EB4-937860EDCBC6}" srcId="{454021C7-431D-4A30-BECC-1164473E9EF6}" destId="{C6A6B2A3-9A58-4D6D-B858-9DEB1938CBCB}" srcOrd="1" destOrd="0" parTransId="{057709C4-F64F-4073-A1A2-E120CBB001AD}" sibTransId="{80A00B0C-7E2E-4A7F-9AAB-47AC8BE6E122}"/>
    <dgm:cxn modelId="{46AAC32E-AB91-49EF-9985-8BA192359C49}" srcId="{8B951FB9-19E8-4815-82F2-7656E0A69495}" destId="{454021C7-431D-4A30-BECC-1164473E9EF6}" srcOrd="1" destOrd="0" parTransId="{67C0C7DF-6E57-4018-A4E0-CC8F57D7A3A0}" sibTransId="{7F83ADD8-D612-4AD6-8486-663E072E82E0}"/>
    <dgm:cxn modelId="{AECF893C-76B5-4601-9516-D0DA2EC4AEC3}" srcId="{454021C7-431D-4A30-BECC-1164473E9EF6}" destId="{32CD3746-C6B1-44D9-84B5-00B68C1110C3}" srcOrd="0" destOrd="0" parTransId="{016DE6B0-4C54-4224-9CFA-612D4420E65F}" sibTransId="{1EF1332A-9417-4AF2-9951-2B1BA664DC61}"/>
    <dgm:cxn modelId="{DB2635A9-9DA7-465F-8772-356B36759C4D}" type="presParOf" srcId="{4C27DE86-29EF-4D1F-ADF7-7A51D958852C}" destId="{3FFF355C-BF93-472E-894A-82FEF33E6427}" srcOrd="0" destOrd="0" presId="urn:microsoft.com/office/officeart/2008/layout/SquareAccentList"/>
    <dgm:cxn modelId="{F9FFA9A4-3AB5-45DE-B883-76C9A5A0267E}" type="presParOf" srcId="{3FFF355C-BF93-472E-894A-82FEF33E6427}" destId="{BE39D5C3-5964-42A3-8EFB-8651D07CA7FF}" srcOrd="0" destOrd="0" presId="urn:microsoft.com/office/officeart/2008/layout/SquareAccentList"/>
    <dgm:cxn modelId="{4FCF2A0C-278C-4A92-9DD7-06F74FFE54B1}" type="presParOf" srcId="{BE39D5C3-5964-42A3-8EFB-8651D07CA7FF}" destId="{0DEB5B16-7A1F-4704-94A1-8D6B609D6A34}" srcOrd="0" destOrd="0" presId="urn:microsoft.com/office/officeart/2008/layout/SquareAccentList"/>
    <dgm:cxn modelId="{461A3D68-F13F-4A97-AD20-DC1E0AFBE8C5}" type="presParOf" srcId="{BE39D5C3-5964-42A3-8EFB-8651D07CA7FF}" destId="{4C2BB8AE-6B42-440E-8DD6-E5C9CDD4BF24}" srcOrd="1" destOrd="0" presId="urn:microsoft.com/office/officeart/2008/layout/SquareAccentList"/>
    <dgm:cxn modelId="{73B1A09E-24CC-4635-971A-C788FFE1843E}" type="presParOf" srcId="{BE39D5C3-5964-42A3-8EFB-8651D07CA7FF}" destId="{F394940E-CA9B-41C7-8D34-6479F8C135D7}" srcOrd="2" destOrd="0" presId="urn:microsoft.com/office/officeart/2008/layout/SquareAccentList"/>
    <dgm:cxn modelId="{F7B628DB-17A2-437A-A67D-C17BD64192D3}" type="presParOf" srcId="{3FFF355C-BF93-472E-894A-82FEF33E6427}" destId="{CCB12F99-A1A9-472C-91B3-15B46CDE555E}" srcOrd="1" destOrd="0" presId="urn:microsoft.com/office/officeart/2008/layout/SquareAccentList"/>
    <dgm:cxn modelId="{7C9A7243-D47B-4BE6-9F70-1F8B2778EB72}" type="presParOf" srcId="{CCB12F99-A1A9-472C-91B3-15B46CDE555E}" destId="{E4BF3031-740C-401B-9E04-819CA4F260D9}" srcOrd="0" destOrd="0" presId="urn:microsoft.com/office/officeart/2008/layout/SquareAccentList"/>
    <dgm:cxn modelId="{8D805C8B-4BFC-4A94-B8C5-3A685B7FBDC4}" type="presParOf" srcId="{E4BF3031-740C-401B-9E04-819CA4F260D9}" destId="{F447FBB5-4744-45F1-8BDF-6C964199CB3C}" srcOrd="0" destOrd="0" presId="urn:microsoft.com/office/officeart/2008/layout/SquareAccentList"/>
    <dgm:cxn modelId="{B9D1F33A-594F-48D2-A192-E45DCBBABCD9}" type="presParOf" srcId="{E4BF3031-740C-401B-9E04-819CA4F260D9}" destId="{F7DCDE6A-F7D8-4D90-AF04-638A60733D9C}" srcOrd="1" destOrd="0" presId="urn:microsoft.com/office/officeart/2008/layout/SquareAccentList"/>
    <dgm:cxn modelId="{B93D695B-73E0-44CE-88F5-21A87AAB46F4}" type="presParOf" srcId="{CCB12F99-A1A9-472C-91B3-15B46CDE555E}" destId="{C810A8BD-B5BD-40C1-8849-305610323931}" srcOrd="1" destOrd="0" presId="urn:microsoft.com/office/officeart/2008/layout/SquareAccentList"/>
    <dgm:cxn modelId="{B1C6F414-A9A2-4D1A-9600-C6B15E68FE89}" type="presParOf" srcId="{C810A8BD-B5BD-40C1-8849-305610323931}" destId="{ECB4CAEC-9FBB-4EA1-809B-D0930904F6A7}" srcOrd="0" destOrd="0" presId="urn:microsoft.com/office/officeart/2008/layout/SquareAccentList"/>
    <dgm:cxn modelId="{F32D47A3-4115-4518-A566-7C076C90B43F}" type="presParOf" srcId="{C810A8BD-B5BD-40C1-8849-305610323931}" destId="{8F835D65-25B3-4738-9D1F-A0AE8894A74F}" srcOrd="1" destOrd="0" presId="urn:microsoft.com/office/officeart/2008/layout/SquareAccentList"/>
    <dgm:cxn modelId="{52F804E8-6C0F-4B00-90EB-BB1A28AAD362}" type="presParOf" srcId="{4C27DE86-29EF-4D1F-ADF7-7A51D958852C}" destId="{77F28ED6-2825-455D-B911-388223B3716D}" srcOrd="1" destOrd="0" presId="urn:microsoft.com/office/officeart/2008/layout/SquareAccentList"/>
    <dgm:cxn modelId="{B5B1533B-734D-4CBA-9C6E-33A6A041DFD5}" type="presParOf" srcId="{77F28ED6-2825-455D-B911-388223B3716D}" destId="{8EA04A5E-57F0-4B4B-A7E7-D06BC3D1E3A8}" srcOrd="0" destOrd="0" presId="urn:microsoft.com/office/officeart/2008/layout/SquareAccentList"/>
    <dgm:cxn modelId="{12E1E114-C3DA-4B00-9991-DFB74209E1ED}" type="presParOf" srcId="{8EA04A5E-57F0-4B4B-A7E7-D06BC3D1E3A8}" destId="{EE517CD4-ECBD-4590-BCA3-2E67AB191F85}" srcOrd="0" destOrd="0" presId="urn:microsoft.com/office/officeart/2008/layout/SquareAccentList"/>
    <dgm:cxn modelId="{0D0B94C6-FB1B-46FE-A69C-E93658F8C341}" type="presParOf" srcId="{8EA04A5E-57F0-4B4B-A7E7-D06BC3D1E3A8}" destId="{D5F2F0AE-3C47-413C-A9B7-67AF15D5EBF4}" srcOrd="1" destOrd="0" presId="urn:microsoft.com/office/officeart/2008/layout/SquareAccentList"/>
    <dgm:cxn modelId="{B6B33BAD-2A99-407C-AEE5-DFCD8BFF6431}" type="presParOf" srcId="{8EA04A5E-57F0-4B4B-A7E7-D06BC3D1E3A8}" destId="{E8DA8FEE-08BF-4693-8755-7D36B61EC935}" srcOrd="2" destOrd="0" presId="urn:microsoft.com/office/officeart/2008/layout/SquareAccentList"/>
    <dgm:cxn modelId="{0FA7ED48-0C52-4AD2-95B8-9C9C394D6744}" type="presParOf" srcId="{77F28ED6-2825-455D-B911-388223B3716D}" destId="{7B652398-0426-4028-B606-C38D8C654624}" srcOrd="1" destOrd="0" presId="urn:microsoft.com/office/officeart/2008/layout/SquareAccentList"/>
    <dgm:cxn modelId="{06748725-DF34-4923-9A62-25C100696387}" type="presParOf" srcId="{7B652398-0426-4028-B606-C38D8C654624}" destId="{5E20B249-F8B8-43DB-B3F6-1150D425AA25}" srcOrd="0" destOrd="0" presId="urn:microsoft.com/office/officeart/2008/layout/SquareAccentList"/>
    <dgm:cxn modelId="{A6CE924B-A85E-4273-84AF-363353494F61}" type="presParOf" srcId="{5E20B249-F8B8-43DB-B3F6-1150D425AA25}" destId="{8257A936-A640-4C8F-8260-CE52BEAAE22B}" srcOrd="0" destOrd="0" presId="urn:microsoft.com/office/officeart/2008/layout/SquareAccentList"/>
    <dgm:cxn modelId="{04D134DC-6B7A-40DC-9654-C7C712B294FC}" type="presParOf" srcId="{5E20B249-F8B8-43DB-B3F6-1150D425AA25}" destId="{576A6D9A-6ACA-4FAF-A5A1-43D6F38E2A95}" srcOrd="1" destOrd="0" presId="urn:microsoft.com/office/officeart/2008/layout/SquareAccentList"/>
    <dgm:cxn modelId="{B2C6DC77-5478-47D1-8B37-3A8C544DA0E0}" type="presParOf" srcId="{7B652398-0426-4028-B606-C38D8C654624}" destId="{3EBA3102-136B-4453-89B4-00073695457A}" srcOrd="1" destOrd="0" presId="urn:microsoft.com/office/officeart/2008/layout/SquareAccentList"/>
    <dgm:cxn modelId="{A858530E-F9A6-48AE-95E7-7F68085748FE}" type="presParOf" srcId="{3EBA3102-136B-4453-89B4-00073695457A}" destId="{9E545156-A0D8-4344-BF80-D22E17B0B865}" srcOrd="0" destOrd="0" presId="urn:microsoft.com/office/officeart/2008/layout/SquareAccentList"/>
    <dgm:cxn modelId="{2AE99AED-BC1E-4CE9-ABD0-D35CA9DFF8FD}" type="presParOf" srcId="{3EBA3102-136B-4453-89B4-00073695457A}" destId="{FDCF7CD9-26F6-4A5F-A7C0-C14192F88311}"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B5B16-7A1F-4704-94A1-8D6B609D6A34}">
      <dsp:nvSpPr>
        <dsp:cNvPr id="0" name=""/>
        <dsp:cNvSpPr/>
      </dsp:nvSpPr>
      <dsp:spPr>
        <a:xfrm>
          <a:off x="4886" y="836944"/>
          <a:ext cx="3960110" cy="46589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2BB8AE-6B42-440E-8DD6-E5C9CDD4BF24}">
      <dsp:nvSpPr>
        <dsp:cNvPr id="0" name=""/>
        <dsp:cNvSpPr/>
      </dsp:nvSpPr>
      <dsp:spPr>
        <a:xfrm>
          <a:off x="4886" y="1011915"/>
          <a:ext cx="290924" cy="290924"/>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94940E-CA9B-41C7-8D34-6479F8C135D7}">
      <dsp:nvSpPr>
        <dsp:cNvPr id="0" name=""/>
        <dsp:cNvSpPr/>
      </dsp:nvSpPr>
      <dsp:spPr>
        <a:xfrm>
          <a:off x="4886" y="0"/>
          <a:ext cx="3960110" cy="836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63500" rIns="95250" bIns="63500" numCol="1" spcCol="1270" anchor="ctr" anchorCtr="0">
          <a:noAutofit/>
        </a:bodyPr>
        <a:lstStyle/>
        <a:p>
          <a:pPr lvl="0" algn="l" defTabSz="2222500">
            <a:lnSpc>
              <a:spcPct val="90000"/>
            </a:lnSpc>
            <a:spcBef>
              <a:spcPct val="0"/>
            </a:spcBef>
            <a:spcAft>
              <a:spcPct val="35000"/>
            </a:spcAft>
          </a:pPr>
          <a:r>
            <a:rPr lang="en-US" sz="5000" kern="1200" dirty="0" smtClean="0"/>
            <a:t>Triggers</a:t>
          </a:r>
          <a:endParaRPr lang="en-US" sz="5000" kern="1200" dirty="0"/>
        </a:p>
      </dsp:txBody>
      <dsp:txXfrm>
        <a:off x="4886" y="0"/>
        <a:ext cx="3960110" cy="836944"/>
      </dsp:txXfrm>
    </dsp:sp>
    <dsp:sp modelId="{F447FBB5-4744-45F1-8BDF-6C964199CB3C}">
      <dsp:nvSpPr>
        <dsp:cNvPr id="0" name=""/>
        <dsp:cNvSpPr/>
      </dsp:nvSpPr>
      <dsp:spPr>
        <a:xfrm>
          <a:off x="4886" y="1690050"/>
          <a:ext cx="290916" cy="290916"/>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DCDE6A-F7D8-4D90-AF04-638A60733D9C}">
      <dsp:nvSpPr>
        <dsp:cNvPr id="0" name=""/>
        <dsp:cNvSpPr/>
      </dsp:nvSpPr>
      <dsp:spPr>
        <a:xfrm>
          <a:off x="282094" y="1496445"/>
          <a:ext cx="3682903" cy="678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Triggers do not accept parameters</a:t>
          </a:r>
          <a:endParaRPr lang="en-US" sz="1600" kern="1200" dirty="0"/>
        </a:p>
      </dsp:txBody>
      <dsp:txXfrm>
        <a:off x="282094" y="1496445"/>
        <a:ext cx="3682903" cy="678127"/>
      </dsp:txXfrm>
    </dsp:sp>
    <dsp:sp modelId="{ECB4CAEC-9FBB-4EA1-809B-D0930904F6A7}">
      <dsp:nvSpPr>
        <dsp:cNvPr id="0" name=""/>
        <dsp:cNvSpPr/>
      </dsp:nvSpPr>
      <dsp:spPr>
        <a:xfrm>
          <a:off x="4886" y="2368178"/>
          <a:ext cx="290916" cy="290916"/>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835D65-25B3-4738-9D1F-A0AE8894A74F}">
      <dsp:nvSpPr>
        <dsp:cNvPr id="0" name=""/>
        <dsp:cNvSpPr/>
      </dsp:nvSpPr>
      <dsp:spPr>
        <a:xfrm>
          <a:off x="282094" y="2174572"/>
          <a:ext cx="3682903" cy="678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A trigger is automatically executed without any action required by the user.</a:t>
          </a:r>
          <a:endParaRPr lang="en-US" sz="1600" kern="1200" dirty="0"/>
        </a:p>
      </dsp:txBody>
      <dsp:txXfrm>
        <a:off x="282094" y="2174572"/>
        <a:ext cx="3682903" cy="678127"/>
      </dsp:txXfrm>
    </dsp:sp>
    <dsp:sp modelId="{EE517CD4-ECBD-4590-BCA3-2E67AB191F85}">
      <dsp:nvSpPr>
        <dsp:cNvPr id="0" name=""/>
        <dsp:cNvSpPr/>
      </dsp:nvSpPr>
      <dsp:spPr>
        <a:xfrm>
          <a:off x="4163002" y="836944"/>
          <a:ext cx="3960110" cy="46589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F2F0AE-3C47-413C-A9B7-67AF15D5EBF4}">
      <dsp:nvSpPr>
        <dsp:cNvPr id="0" name=""/>
        <dsp:cNvSpPr/>
      </dsp:nvSpPr>
      <dsp:spPr>
        <a:xfrm>
          <a:off x="4163002" y="1011915"/>
          <a:ext cx="290924" cy="290924"/>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DA8FEE-08BF-4693-8755-7D36B61EC935}">
      <dsp:nvSpPr>
        <dsp:cNvPr id="0" name=""/>
        <dsp:cNvSpPr/>
      </dsp:nvSpPr>
      <dsp:spPr>
        <a:xfrm>
          <a:off x="4163002" y="0"/>
          <a:ext cx="3960110" cy="836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63500" rIns="95250" bIns="63500" numCol="1" spcCol="1270" anchor="ctr" anchorCtr="0">
          <a:noAutofit/>
        </a:bodyPr>
        <a:lstStyle/>
        <a:p>
          <a:pPr lvl="0" algn="l" defTabSz="2222500">
            <a:lnSpc>
              <a:spcPct val="90000"/>
            </a:lnSpc>
            <a:spcBef>
              <a:spcPct val="0"/>
            </a:spcBef>
            <a:spcAft>
              <a:spcPct val="35000"/>
            </a:spcAft>
          </a:pPr>
          <a:r>
            <a:rPr lang="en-US" sz="5000" kern="1200" dirty="0" smtClean="0"/>
            <a:t>Procedures</a:t>
          </a:r>
          <a:endParaRPr lang="en-US" sz="5000" kern="1200" dirty="0"/>
        </a:p>
      </dsp:txBody>
      <dsp:txXfrm>
        <a:off x="4163002" y="0"/>
        <a:ext cx="3960110" cy="836944"/>
      </dsp:txXfrm>
    </dsp:sp>
    <dsp:sp modelId="{8257A936-A640-4C8F-8260-CE52BEAAE22B}">
      <dsp:nvSpPr>
        <dsp:cNvPr id="0" name=""/>
        <dsp:cNvSpPr/>
      </dsp:nvSpPr>
      <dsp:spPr>
        <a:xfrm>
          <a:off x="4163002" y="1690050"/>
          <a:ext cx="290916" cy="290916"/>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6A6D9A-6ACA-4FAF-A5A1-43D6F38E2A95}">
      <dsp:nvSpPr>
        <dsp:cNvPr id="0" name=""/>
        <dsp:cNvSpPr/>
      </dsp:nvSpPr>
      <dsp:spPr>
        <a:xfrm>
          <a:off x="4440210" y="1496445"/>
          <a:ext cx="3682903" cy="678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Procedures can accept parameters.</a:t>
          </a:r>
          <a:endParaRPr lang="en-US" sz="1600" kern="1200" dirty="0"/>
        </a:p>
      </dsp:txBody>
      <dsp:txXfrm>
        <a:off x="4440210" y="1496445"/>
        <a:ext cx="3682903" cy="678127"/>
      </dsp:txXfrm>
    </dsp:sp>
    <dsp:sp modelId="{9E545156-A0D8-4344-BF80-D22E17B0B865}">
      <dsp:nvSpPr>
        <dsp:cNvPr id="0" name=""/>
        <dsp:cNvSpPr/>
      </dsp:nvSpPr>
      <dsp:spPr>
        <a:xfrm>
          <a:off x="4163002" y="2368178"/>
          <a:ext cx="290916" cy="290916"/>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CF7CD9-26F6-4A5F-A7C0-C14192F88311}">
      <dsp:nvSpPr>
        <dsp:cNvPr id="0" name=""/>
        <dsp:cNvSpPr/>
      </dsp:nvSpPr>
      <dsp:spPr>
        <a:xfrm>
          <a:off x="4440210" y="2174572"/>
          <a:ext cx="3682903" cy="678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A Stored Procedure needs to be explicitly invoked .</a:t>
          </a:r>
          <a:endParaRPr lang="en-US" sz="1600" kern="1200" dirty="0"/>
        </a:p>
      </dsp:txBody>
      <dsp:txXfrm>
        <a:off x="4440210" y="2174572"/>
        <a:ext cx="3682903" cy="67812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7752B-D72B-4B9E-A12E-95E5EB5AF65C}"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80CE7-C74D-4A5A-8A7F-419C8DA9A918}" type="slidenum">
              <a:rPr lang="en-US" smtClean="0"/>
              <a:t>‹#›</a:t>
            </a:fld>
            <a:endParaRPr lang="en-US"/>
          </a:p>
        </p:txBody>
      </p:sp>
    </p:spTree>
    <p:extLst>
      <p:ext uri="{BB962C8B-B14F-4D97-AF65-F5344CB8AC3E}">
        <p14:creationId xmlns:p14="http://schemas.microsoft.com/office/powerpoint/2010/main" val="238965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Oracle</a:t>
            </a:r>
            <a:r>
              <a:rPr lang="en-US" baseline="0" dirty="0" smtClean="0"/>
              <a:t> live:</a:t>
            </a:r>
          </a:p>
          <a:p>
            <a:endParaRPr lang="en-US" baseline="0" dirty="0" smtClean="0"/>
          </a:p>
          <a:p>
            <a:r>
              <a:rPr lang="en-US" dirty="0" smtClean="0"/>
              <a:t>CREATE TABLE Persons (</a:t>
            </a:r>
          </a:p>
          <a:p>
            <a:r>
              <a:rPr lang="en-US" dirty="0" smtClean="0"/>
              <a:t>    </a:t>
            </a:r>
            <a:r>
              <a:rPr lang="en-US" dirty="0" err="1" smtClean="0"/>
              <a:t>PersonID</a:t>
            </a:r>
            <a:r>
              <a:rPr lang="en-US" dirty="0" smtClean="0"/>
              <a:t> </a:t>
            </a:r>
            <a:r>
              <a:rPr lang="en-US" dirty="0" err="1" smtClean="0"/>
              <a:t>int</a:t>
            </a:r>
            <a:r>
              <a:rPr lang="en-US" dirty="0" smtClean="0"/>
              <a:t>,</a:t>
            </a:r>
          </a:p>
          <a:p>
            <a:r>
              <a:rPr lang="en-US" dirty="0" smtClean="0"/>
              <a:t>    </a:t>
            </a:r>
            <a:r>
              <a:rPr lang="en-US" dirty="0" err="1" smtClean="0"/>
              <a:t>LastName</a:t>
            </a:r>
            <a:r>
              <a:rPr lang="en-US" dirty="0" smtClean="0"/>
              <a:t> varchar(255),</a:t>
            </a:r>
          </a:p>
          <a:p>
            <a:r>
              <a:rPr lang="en-US" dirty="0" smtClean="0"/>
              <a:t>    </a:t>
            </a:r>
            <a:r>
              <a:rPr lang="en-US" dirty="0" err="1" smtClean="0"/>
              <a:t>FirstName</a:t>
            </a:r>
            <a:r>
              <a:rPr lang="en-US" dirty="0" smtClean="0"/>
              <a:t> varchar(255),</a:t>
            </a:r>
          </a:p>
          <a:p>
            <a:r>
              <a:rPr lang="en-US" dirty="0" smtClean="0"/>
              <a:t>    Address varchar(255),</a:t>
            </a:r>
          </a:p>
          <a:p>
            <a:r>
              <a:rPr lang="en-US" dirty="0" smtClean="0"/>
              <a:t>    City varchar(255)</a:t>
            </a:r>
          </a:p>
          <a:p>
            <a:r>
              <a:rPr lang="en-US" dirty="0" smtClean="0"/>
              <a:t>);</a:t>
            </a:r>
          </a:p>
          <a:p>
            <a:endParaRPr lang="en-US" dirty="0" smtClean="0"/>
          </a:p>
          <a:p>
            <a:r>
              <a:rPr lang="en-US" dirty="0" smtClean="0"/>
              <a:t>Create or replace trigger t</a:t>
            </a:r>
          </a:p>
          <a:p>
            <a:r>
              <a:rPr lang="en-US" dirty="0" smtClean="0"/>
              <a:t>	Before INSERT or UPDATE or DELETE</a:t>
            </a:r>
          </a:p>
          <a:p>
            <a:r>
              <a:rPr lang="en-US" dirty="0" smtClean="0"/>
              <a:t>ON Persons</a:t>
            </a:r>
          </a:p>
          <a:p>
            <a:r>
              <a:rPr lang="en-US" dirty="0" smtClean="0"/>
              <a:t>Begin</a:t>
            </a:r>
          </a:p>
          <a:p>
            <a:r>
              <a:rPr lang="en-US" dirty="0" smtClean="0"/>
              <a:t>	IF INSERTING then</a:t>
            </a:r>
          </a:p>
          <a:p>
            <a:r>
              <a:rPr lang="en-US" dirty="0" smtClean="0"/>
              <a:t>		</a:t>
            </a:r>
            <a:r>
              <a:rPr lang="en-US" dirty="0" err="1" smtClean="0"/>
              <a:t>Dbms_output.put_line</a:t>
            </a:r>
            <a:r>
              <a:rPr lang="en-US" dirty="0" smtClean="0"/>
              <a:t>('operation performed inserting');</a:t>
            </a:r>
          </a:p>
          <a:p>
            <a:r>
              <a:rPr lang="en-US" dirty="0" smtClean="0"/>
              <a:t>	ELSIF UPDATING  then</a:t>
            </a:r>
          </a:p>
          <a:p>
            <a:r>
              <a:rPr lang="en-US" dirty="0" smtClean="0"/>
              <a:t>		</a:t>
            </a:r>
            <a:r>
              <a:rPr lang="en-US" dirty="0" err="1" smtClean="0"/>
              <a:t>Dbms_output.put_line</a:t>
            </a:r>
            <a:r>
              <a:rPr lang="en-US" dirty="0" smtClean="0"/>
              <a:t>('operation performed Updating');</a:t>
            </a:r>
          </a:p>
          <a:p>
            <a:r>
              <a:rPr lang="en-US" dirty="0" smtClean="0"/>
              <a:t>	ELSE</a:t>
            </a:r>
          </a:p>
          <a:p>
            <a:r>
              <a:rPr lang="en-US" dirty="0" smtClean="0"/>
              <a:t>		</a:t>
            </a:r>
            <a:r>
              <a:rPr lang="en-US" dirty="0" err="1" smtClean="0"/>
              <a:t>Dbms_output.put_line</a:t>
            </a:r>
            <a:r>
              <a:rPr lang="en-US" dirty="0" smtClean="0"/>
              <a:t>('operation performed Deletion');</a:t>
            </a:r>
          </a:p>
          <a:p>
            <a:r>
              <a:rPr lang="en-US" dirty="0" smtClean="0"/>
              <a:t>	End if;</a:t>
            </a:r>
          </a:p>
          <a:p>
            <a:r>
              <a:rPr lang="en-US" dirty="0" smtClean="0"/>
              <a:t>End;</a:t>
            </a:r>
          </a:p>
          <a:p>
            <a:r>
              <a:rPr lang="en-US" dirty="0" smtClean="0"/>
              <a:t>insert into Persons values( 1,'H1','H2','abc','xyz');</a:t>
            </a:r>
          </a:p>
          <a:p>
            <a:endParaRPr lang="en-US" dirty="0"/>
          </a:p>
        </p:txBody>
      </p:sp>
      <p:sp>
        <p:nvSpPr>
          <p:cNvPr id="4" name="Slide Number Placeholder 3"/>
          <p:cNvSpPr>
            <a:spLocks noGrp="1"/>
          </p:cNvSpPr>
          <p:nvPr>
            <p:ph type="sldNum" sz="quarter" idx="10"/>
          </p:nvPr>
        </p:nvSpPr>
        <p:spPr/>
        <p:txBody>
          <a:bodyPr/>
          <a:lstStyle/>
          <a:p>
            <a:fld id="{0EA80CE7-C74D-4A5A-8A7F-419C8DA9A918}" type="slidenum">
              <a:rPr lang="en-US" smtClean="0"/>
              <a:t>22</a:t>
            </a:fld>
            <a:endParaRPr lang="en-US"/>
          </a:p>
        </p:txBody>
      </p:sp>
    </p:spTree>
    <p:extLst>
      <p:ext uri="{BB962C8B-B14F-4D97-AF65-F5344CB8AC3E}">
        <p14:creationId xmlns:p14="http://schemas.microsoft.com/office/powerpoint/2010/main" val="4045446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Insert a new Row in the table Persons,</a:t>
            </a:r>
          </a:p>
          <a:p>
            <a:endParaRPr lang="en-US" dirty="0" smtClean="0"/>
          </a:p>
          <a:p>
            <a:r>
              <a:rPr lang="en-US" dirty="0" smtClean="0"/>
              <a:t>Verify whether </a:t>
            </a:r>
            <a:r>
              <a:rPr lang="en-US" dirty="0" err="1" smtClean="0"/>
              <a:t>FirstName</a:t>
            </a:r>
            <a:r>
              <a:rPr lang="en-US" dirty="0" smtClean="0"/>
              <a:t> has been automatically changed to upper case???</a:t>
            </a:r>
          </a:p>
          <a:p>
            <a:endParaRPr lang="en-US" dirty="0"/>
          </a:p>
        </p:txBody>
      </p:sp>
      <p:sp>
        <p:nvSpPr>
          <p:cNvPr id="4" name="Slide Number Placeholder 3"/>
          <p:cNvSpPr>
            <a:spLocks noGrp="1"/>
          </p:cNvSpPr>
          <p:nvPr>
            <p:ph type="sldNum" sz="quarter" idx="10"/>
          </p:nvPr>
        </p:nvSpPr>
        <p:spPr/>
        <p:txBody>
          <a:bodyPr/>
          <a:lstStyle/>
          <a:p>
            <a:fld id="{0EA80CE7-C74D-4A5A-8A7F-419C8DA9A918}" type="slidenum">
              <a:rPr lang="en-US" smtClean="0"/>
              <a:t>24</a:t>
            </a:fld>
            <a:endParaRPr lang="en-US"/>
          </a:p>
        </p:txBody>
      </p:sp>
    </p:spTree>
    <p:extLst>
      <p:ext uri="{BB962C8B-B14F-4D97-AF65-F5344CB8AC3E}">
        <p14:creationId xmlns:p14="http://schemas.microsoft.com/office/powerpoint/2010/main" val="3066729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0BE0C8-5E6C-40E5-846A-98DC43004E43}" type="datetimeFigureOut">
              <a:rPr lang="en-US" smtClean="0"/>
              <a:t>11/24/2021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1989697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0BE0C8-5E6C-40E5-846A-98DC43004E43}"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2635487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0BE0C8-5E6C-40E5-846A-98DC43004E43}"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4227551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0BE0C8-5E6C-40E5-846A-98DC43004E43}"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2704413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0BE0C8-5E6C-40E5-846A-98DC43004E43}"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989200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0BE0C8-5E6C-40E5-846A-98DC43004E43}"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2452742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0BE0C8-5E6C-40E5-846A-98DC43004E43}"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3364610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0BE0C8-5E6C-40E5-846A-98DC43004E43}"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1618567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0BE0C8-5E6C-40E5-846A-98DC43004E43}"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118397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0BE0C8-5E6C-40E5-846A-98DC43004E43}"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260060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0BE0C8-5E6C-40E5-846A-98DC43004E43}"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257387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0BE0C8-5E6C-40E5-846A-98DC43004E43}"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207300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0BE0C8-5E6C-40E5-846A-98DC43004E43}"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195777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0BE0C8-5E6C-40E5-846A-98DC43004E43}"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265694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BE0C8-5E6C-40E5-846A-98DC43004E43}"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366364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0BE0C8-5E6C-40E5-846A-98DC43004E43}"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194943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0BE0C8-5E6C-40E5-846A-98DC43004E43}"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3432B-5219-4F18-B724-7722225D79AE}" type="slidenum">
              <a:rPr lang="en-US" smtClean="0"/>
              <a:t>‹#›</a:t>
            </a:fld>
            <a:endParaRPr lang="en-US"/>
          </a:p>
        </p:txBody>
      </p:sp>
    </p:spTree>
    <p:extLst>
      <p:ext uri="{BB962C8B-B14F-4D97-AF65-F5344CB8AC3E}">
        <p14:creationId xmlns:p14="http://schemas.microsoft.com/office/powerpoint/2010/main" val="21906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0BE0C8-5E6C-40E5-846A-98DC43004E43}" type="datetimeFigureOut">
              <a:rPr lang="en-US" smtClean="0"/>
              <a:t>11/24/2021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C3432B-5219-4F18-B724-7722225D79AE}" type="slidenum">
              <a:rPr lang="en-US" smtClean="0"/>
              <a:t>‹#›</a:t>
            </a:fld>
            <a:endParaRPr lang="en-US"/>
          </a:p>
        </p:txBody>
      </p:sp>
    </p:spTree>
    <p:extLst>
      <p:ext uri="{BB962C8B-B14F-4D97-AF65-F5344CB8AC3E}">
        <p14:creationId xmlns:p14="http://schemas.microsoft.com/office/powerpoint/2010/main" val="3279521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STORED PROCEDURES AND FUNCTIONS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6095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0952" y="1373320"/>
            <a:ext cx="4719144" cy="5078313"/>
          </a:xfrm>
          <a:prstGeom prst="rect">
            <a:avLst/>
          </a:prstGeom>
        </p:spPr>
        <p:txBody>
          <a:bodyPr wrap="square">
            <a:spAutoFit/>
          </a:bodyPr>
          <a:lstStyle/>
          <a:p>
            <a:r>
              <a:rPr lang="en-US" dirty="0" smtClean="0">
                <a:solidFill>
                  <a:srgbClr val="000000"/>
                </a:solidFill>
                <a:latin typeface="Calibri" panose="020F0502020204030204" pitchFamily="34" charset="0"/>
              </a:rPr>
              <a:t>Declare</a:t>
            </a:r>
          </a:p>
          <a:p>
            <a:r>
              <a:rPr lang="en-US" dirty="0" smtClean="0">
                <a:solidFill>
                  <a:srgbClr val="000000"/>
                </a:solidFill>
                <a:latin typeface="Calibri" panose="020F0502020204030204" pitchFamily="34" charset="0"/>
              </a:rPr>
              <a:t>Global Variable Declarations;   </a:t>
            </a:r>
          </a:p>
          <a:p>
            <a:r>
              <a:rPr lang="en-US" dirty="0" smtClean="0">
                <a:solidFill>
                  <a:srgbClr val="000000"/>
                </a:solidFill>
                <a:latin typeface="Calibri" panose="020F0502020204030204" pitchFamily="34" charset="0"/>
              </a:rPr>
              <a:t>Function </a:t>
            </a:r>
            <a:r>
              <a:rPr lang="en-US" dirty="0" err="1" smtClean="0">
                <a:solidFill>
                  <a:srgbClr val="000000"/>
                </a:solidFill>
                <a:latin typeface="Calibri" panose="020F0502020204030204" pitchFamily="34" charset="0"/>
              </a:rPr>
              <a:t>FunctionName</a:t>
            </a:r>
            <a:endParaRPr lang="en-US" dirty="0" smtClean="0">
              <a:solidFill>
                <a:srgbClr val="000000"/>
              </a:solidFill>
              <a:latin typeface="Calibri" panose="020F0502020204030204" pitchFamily="34" charset="0"/>
            </a:endParaRPr>
          </a:p>
          <a:p>
            <a:r>
              <a:rPr lang="en-US" dirty="0" smtClean="0">
                <a:solidFill>
                  <a:srgbClr val="000000"/>
                </a:solidFill>
                <a:latin typeface="Calibri" panose="020F0502020204030204" pitchFamily="34" charset="0"/>
              </a:rPr>
              <a:t>( Argument IN Datatype, ……….)</a:t>
            </a:r>
          </a:p>
          <a:p>
            <a:r>
              <a:rPr lang="en-US" dirty="0" smtClean="0">
                <a:solidFill>
                  <a:srgbClr val="000000"/>
                </a:solidFill>
                <a:latin typeface="Calibri" panose="020F0502020204030204" pitchFamily="34" charset="0"/>
              </a:rPr>
              <a:t>Return </a:t>
            </a:r>
            <a:r>
              <a:rPr lang="en-US" dirty="0" err="1" smtClean="0">
                <a:solidFill>
                  <a:srgbClr val="000000"/>
                </a:solidFill>
                <a:latin typeface="Calibri" panose="020F0502020204030204" pitchFamily="34" charset="0"/>
              </a:rPr>
              <a:t>DataType</a:t>
            </a:r>
            <a:endParaRPr lang="en-US" dirty="0" smtClean="0">
              <a:solidFill>
                <a:srgbClr val="000000"/>
              </a:solidFill>
              <a:latin typeface="Calibri" panose="020F0502020204030204" pitchFamily="34" charset="0"/>
            </a:endParaRPr>
          </a:p>
          <a:p>
            <a:r>
              <a:rPr lang="en-US" dirty="0" smtClean="0">
                <a:solidFill>
                  <a:srgbClr val="000000"/>
                </a:solidFill>
                <a:latin typeface="Calibri" panose="020F0502020204030204" pitchFamily="34" charset="0"/>
              </a:rPr>
              <a:t>IS</a:t>
            </a:r>
            <a:r>
              <a:rPr lang="en-US" b="1" dirty="0" smtClean="0">
                <a:solidFill>
                  <a:srgbClr val="000000"/>
                </a:solidFill>
                <a:latin typeface="Calibri" panose="020F0502020204030204" pitchFamily="34" charset="0"/>
              </a:rPr>
              <a:t>/</a:t>
            </a:r>
            <a:r>
              <a:rPr lang="en-US" dirty="0" smtClean="0">
                <a:solidFill>
                  <a:srgbClr val="000000"/>
                </a:solidFill>
                <a:latin typeface="Calibri" panose="020F0502020204030204" pitchFamily="34" charset="0"/>
              </a:rPr>
              <a:t>AS</a:t>
            </a:r>
          </a:p>
          <a:p>
            <a:r>
              <a:rPr lang="en-US" dirty="0" smtClean="0">
                <a:solidFill>
                  <a:srgbClr val="000000"/>
                </a:solidFill>
                <a:latin typeface="Calibri" panose="020F0502020204030204" pitchFamily="34" charset="0"/>
              </a:rPr>
              <a:t>Variable and Constant Declarations;</a:t>
            </a:r>
          </a:p>
          <a:p>
            <a:r>
              <a:rPr lang="en-US" dirty="0" smtClean="0">
                <a:solidFill>
                  <a:srgbClr val="000000"/>
                </a:solidFill>
                <a:latin typeface="Calibri" panose="020F0502020204030204" pitchFamily="34" charset="0"/>
              </a:rPr>
              <a:t>Begin</a:t>
            </a:r>
          </a:p>
          <a:p>
            <a:r>
              <a:rPr lang="en-US" dirty="0" smtClean="0">
                <a:solidFill>
                  <a:srgbClr val="000000"/>
                </a:solidFill>
                <a:latin typeface="Calibri" panose="020F0502020204030204" pitchFamily="34" charset="0"/>
              </a:rPr>
              <a:t>PL/SQL Statements;</a:t>
            </a:r>
          </a:p>
          <a:p>
            <a:r>
              <a:rPr lang="en-US" dirty="0" smtClean="0">
                <a:solidFill>
                  <a:srgbClr val="000000"/>
                </a:solidFill>
                <a:latin typeface="Calibri" panose="020F0502020204030204" pitchFamily="34" charset="0"/>
              </a:rPr>
              <a:t>Exception</a:t>
            </a:r>
          </a:p>
          <a:p>
            <a:r>
              <a:rPr lang="en-US" dirty="0" smtClean="0">
                <a:solidFill>
                  <a:srgbClr val="000000"/>
                </a:solidFill>
                <a:latin typeface="Calibri" panose="020F0502020204030204" pitchFamily="34" charset="0"/>
              </a:rPr>
              <a:t>Exception Handling Statements;</a:t>
            </a:r>
          </a:p>
          <a:p>
            <a:r>
              <a:rPr lang="en-US" dirty="0" smtClean="0">
                <a:solidFill>
                  <a:srgbClr val="000000"/>
                </a:solidFill>
                <a:latin typeface="Calibri" panose="020F0502020204030204" pitchFamily="34" charset="0"/>
              </a:rPr>
              <a:t>End </a:t>
            </a:r>
            <a:r>
              <a:rPr lang="en-US" dirty="0" err="1" smtClean="0">
                <a:solidFill>
                  <a:srgbClr val="000000"/>
                </a:solidFill>
                <a:latin typeface="Calibri" panose="020F0502020204030204" pitchFamily="34" charset="0"/>
              </a:rPr>
              <a:t>FunctionName</a:t>
            </a:r>
            <a:r>
              <a:rPr lang="en-US" dirty="0" smtClean="0">
                <a:solidFill>
                  <a:srgbClr val="000000"/>
                </a:solidFill>
                <a:latin typeface="Calibri" panose="020F0502020204030204" pitchFamily="34" charset="0"/>
              </a:rPr>
              <a:t>;</a:t>
            </a:r>
          </a:p>
          <a:p>
            <a:r>
              <a:rPr lang="en-US" dirty="0" smtClean="0">
                <a:solidFill>
                  <a:srgbClr val="000000"/>
                </a:solidFill>
                <a:latin typeface="Calibri" panose="020F0502020204030204" pitchFamily="34" charset="0"/>
              </a:rPr>
              <a:t>Begin</a:t>
            </a:r>
          </a:p>
          <a:p>
            <a:r>
              <a:rPr lang="en-US" dirty="0" smtClean="0">
                <a:solidFill>
                  <a:srgbClr val="000000"/>
                </a:solidFill>
                <a:latin typeface="Calibri" panose="020F0502020204030204" pitchFamily="34" charset="0"/>
              </a:rPr>
              <a:t>Executable Statements;</a:t>
            </a:r>
          </a:p>
          <a:p>
            <a:r>
              <a:rPr lang="en-US" dirty="0" smtClean="0">
                <a:solidFill>
                  <a:srgbClr val="000000"/>
                </a:solidFill>
                <a:latin typeface="Calibri" panose="020F0502020204030204" pitchFamily="34" charset="0"/>
              </a:rPr>
              <a:t>Function Calling;</a:t>
            </a:r>
          </a:p>
          <a:p>
            <a:r>
              <a:rPr lang="en-US" dirty="0" smtClean="0">
                <a:solidFill>
                  <a:srgbClr val="000000"/>
                </a:solidFill>
                <a:latin typeface="Calibri" panose="020F0502020204030204" pitchFamily="34" charset="0"/>
              </a:rPr>
              <a:t>Exception</a:t>
            </a:r>
          </a:p>
          <a:p>
            <a:r>
              <a:rPr lang="en-US" dirty="0" smtClean="0">
                <a:solidFill>
                  <a:srgbClr val="000000"/>
                </a:solidFill>
                <a:latin typeface="Calibri" panose="020F0502020204030204" pitchFamily="34" charset="0"/>
              </a:rPr>
              <a:t>Exception Handling Statements;</a:t>
            </a:r>
          </a:p>
          <a:p>
            <a:r>
              <a:rPr lang="en-US" dirty="0" smtClean="0">
                <a:solidFill>
                  <a:srgbClr val="000000"/>
                </a:solidFill>
                <a:latin typeface="Calibri" panose="020F0502020204030204" pitchFamily="34" charset="0"/>
              </a:rPr>
              <a:t>End; </a:t>
            </a:r>
            <a:endParaRPr lang="en-US" dirty="0"/>
          </a:p>
        </p:txBody>
      </p:sp>
      <p:sp>
        <p:nvSpPr>
          <p:cNvPr id="3" name="TextBox 2"/>
          <p:cNvSpPr txBox="1"/>
          <p:nvPr/>
        </p:nvSpPr>
        <p:spPr>
          <a:xfrm>
            <a:off x="2217683" y="515007"/>
            <a:ext cx="9080938" cy="523220"/>
          </a:xfrm>
          <a:prstGeom prst="rect">
            <a:avLst/>
          </a:prstGeom>
          <a:noFill/>
        </p:spPr>
        <p:txBody>
          <a:bodyPr wrap="square" rtlCol="0">
            <a:spAutoFit/>
          </a:bodyPr>
          <a:lstStyle/>
          <a:p>
            <a:pPr algn="just"/>
            <a:r>
              <a:rPr lang="en-US" sz="2800" b="1" dirty="0" smtClean="0"/>
              <a:t>Structure to Define a function within PL/SQL</a:t>
            </a:r>
            <a:endParaRPr lang="en-US" sz="2800" b="1" dirty="0"/>
          </a:p>
        </p:txBody>
      </p:sp>
    </p:spTree>
    <p:extLst>
      <p:ext uri="{BB962C8B-B14F-4D97-AF65-F5344CB8AC3E}">
        <p14:creationId xmlns:p14="http://schemas.microsoft.com/office/powerpoint/2010/main" val="3213346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0870" y="136634"/>
            <a:ext cx="7430814" cy="523220"/>
          </a:xfrm>
          <a:prstGeom prst="rect">
            <a:avLst/>
          </a:prstGeom>
          <a:noFill/>
        </p:spPr>
        <p:txBody>
          <a:bodyPr wrap="square" rtlCol="0">
            <a:spAutoFit/>
          </a:bodyPr>
          <a:lstStyle/>
          <a:p>
            <a:r>
              <a:rPr lang="en-US" sz="2800" b="1" dirty="0" smtClean="0"/>
              <a:t>Function: Example 1</a:t>
            </a:r>
            <a:endParaRPr lang="en-US" sz="2800" b="1" dirty="0"/>
          </a:p>
        </p:txBody>
      </p:sp>
      <p:sp>
        <p:nvSpPr>
          <p:cNvPr id="3" name="Rectangle 2"/>
          <p:cNvSpPr/>
          <p:nvPr/>
        </p:nvSpPr>
        <p:spPr>
          <a:xfrm>
            <a:off x="1487215" y="659854"/>
            <a:ext cx="3263461" cy="2862322"/>
          </a:xfrm>
          <a:prstGeom prst="rect">
            <a:avLst/>
          </a:prstGeom>
          <a:ln w="38100">
            <a:solidFill>
              <a:schemeClr val="tx2"/>
            </a:solidFill>
          </a:ln>
        </p:spPr>
        <p:txBody>
          <a:bodyPr wrap="square">
            <a:spAutoFit/>
          </a:bodyPr>
          <a:lstStyle/>
          <a:p>
            <a:pPr algn="just">
              <a:buFont typeface="+mj-lt"/>
              <a:buAutoNum type="arabicPeriod"/>
            </a:pPr>
            <a:r>
              <a:rPr lang="en-IN" b="1" dirty="0">
                <a:solidFill>
                  <a:srgbClr val="006699"/>
                </a:solidFill>
                <a:latin typeface="inter-regular"/>
              </a:rPr>
              <a:t>create</a:t>
            </a:r>
            <a:r>
              <a:rPr lang="en-IN" dirty="0">
                <a:solidFill>
                  <a:srgbClr val="000000"/>
                </a:solidFill>
                <a:latin typeface="inter-regular"/>
              </a:rPr>
              <a:t> </a:t>
            </a:r>
            <a:r>
              <a:rPr lang="en-IN" dirty="0">
                <a:solidFill>
                  <a:srgbClr val="808080"/>
                </a:solidFill>
                <a:latin typeface="inter-regular"/>
              </a:rPr>
              <a:t>or</a:t>
            </a:r>
            <a:r>
              <a:rPr lang="en-IN" dirty="0">
                <a:solidFill>
                  <a:srgbClr val="000000"/>
                </a:solidFill>
                <a:latin typeface="inter-regular"/>
              </a:rPr>
              <a:t> </a:t>
            </a:r>
            <a:r>
              <a:rPr lang="en-IN" dirty="0">
                <a:solidFill>
                  <a:srgbClr val="FF1493"/>
                </a:solidFill>
                <a:latin typeface="inter-regular"/>
              </a:rPr>
              <a:t>replace</a:t>
            </a:r>
            <a:r>
              <a:rPr lang="en-IN" dirty="0">
                <a:solidFill>
                  <a:srgbClr val="000000"/>
                </a:solidFill>
                <a:latin typeface="inter-regular"/>
              </a:rPr>
              <a:t> </a:t>
            </a:r>
            <a:r>
              <a:rPr lang="en-IN" b="1" dirty="0">
                <a:solidFill>
                  <a:srgbClr val="006699"/>
                </a:solidFill>
                <a:latin typeface="inter-regular"/>
              </a:rPr>
              <a:t>function</a:t>
            </a:r>
            <a:r>
              <a:rPr lang="en-IN" dirty="0">
                <a:solidFill>
                  <a:srgbClr val="000000"/>
                </a:solidFill>
                <a:latin typeface="inter-regular"/>
              </a:rPr>
              <a:t> adder(n1 </a:t>
            </a:r>
            <a:r>
              <a:rPr lang="en-IN" dirty="0">
                <a:solidFill>
                  <a:srgbClr val="808080"/>
                </a:solidFill>
                <a:latin typeface="inter-regular"/>
              </a:rPr>
              <a:t>in</a:t>
            </a:r>
            <a:r>
              <a:rPr lang="en-IN" dirty="0">
                <a:solidFill>
                  <a:srgbClr val="000000"/>
                </a:solidFill>
                <a:latin typeface="inter-regular"/>
              </a:rPr>
              <a:t> number, n2 </a:t>
            </a:r>
            <a:r>
              <a:rPr lang="en-IN" dirty="0">
                <a:solidFill>
                  <a:srgbClr val="808080"/>
                </a:solidFill>
                <a:latin typeface="inter-regular"/>
              </a:rPr>
              <a:t>in</a:t>
            </a:r>
            <a:r>
              <a:rPr lang="en-IN" dirty="0">
                <a:solidFill>
                  <a:srgbClr val="000000"/>
                </a:solidFill>
                <a:latin typeface="inter-regular"/>
              </a:rPr>
              <a:t> number)    </a:t>
            </a:r>
          </a:p>
          <a:p>
            <a:pPr algn="just">
              <a:buFont typeface="+mj-lt"/>
              <a:buAutoNum type="arabicPeriod"/>
            </a:pPr>
            <a:r>
              <a:rPr lang="en-IN" b="1" dirty="0">
                <a:solidFill>
                  <a:srgbClr val="006699"/>
                </a:solidFill>
                <a:latin typeface="inter-regular"/>
              </a:rPr>
              <a:t>return</a:t>
            </a:r>
            <a:r>
              <a:rPr lang="en-IN" dirty="0">
                <a:solidFill>
                  <a:srgbClr val="000000"/>
                </a:solidFill>
                <a:latin typeface="inter-regular"/>
              </a:rPr>
              <a:t> number    </a:t>
            </a:r>
          </a:p>
          <a:p>
            <a:pPr algn="just">
              <a:buFont typeface="+mj-lt"/>
              <a:buAutoNum type="arabicPeriod"/>
            </a:pPr>
            <a:r>
              <a:rPr lang="en-IN" b="1" dirty="0">
                <a:solidFill>
                  <a:srgbClr val="006699"/>
                </a:solidFill>
                <a:latin typeface="inter-regular"/>
              </a:rPr>
              <a:t>is</a:t>
            </a:r>
            <a:r>
              <a:rPr lang="en-IN" dirty="0">
                <a:solidFill>
                  <a:srgbClr val="000000"/>
                </a:solidFill>
                <a:latin typeface="inter-regular"/>
              </a:rPr>
              <a:t>     </a:t>
            </a:r>
          </a:p>
          <a:p>
            <a:pPr algn="just">
              <a:buFont typeface="+mj-lt"/>
              <a:buAutoNum type="arabicPeriod"/>
            </a:pPr>
            <a:r>
              <a:rPr lang="en-IN" dirty="0">
                <a:solidFill>
                  <a:srgbClr val="000000"/>
                </a:solidFill>
                <a:latin typeface="inter-regular"/>
              </a:rPr>
              <a:t>n3 number(8);    </a:t>
            </a:r>
          </a:p>
          <a:p>
            <a:pPr algn="just">
              <a:buFont typeface="+mj-lt"/>
              <a:buAutoNum type="arabicPeriod"/>
            </a:pPr>
            <a:r>
              <a:rPr lang="en-IN" b="1" dirty="0">
                <a:solidFill>
                  <a:srgbClr val="006699"/>
                </a:solidFill>
                <a:latin typeface="inter-regular"/>
              </a:rPr>
              <a:t>begin</a:t>
            </a:r>
            <a:r>
              <a:rPr lang="en-IN" dirty="0">
                <a:solidFill>
                  <a:srgbClr val="000000"/>
                </a:solidFill>
                <a:latin typeface="inter-regular"/>
              </a:rPr>
              <a:t>    </a:t>
            </a:r>
          </a:p>
          <a:p>
            <a:pPr algn="just">
              <a:buFont typeface="+mj-lt"/>
              <a:buAutoNum type="arabicPeriod"/>
            </a:pPr>
            <a:r>
              <a:rPr lang="en-IN" dirty="0">
                <a:solidFill>
                  <a:srgbClr val="000000"/>
                </a:solidFill>
                <a:latin typeface="inter-regular"/>
              </a:rPr>
              <a:t>n3 :=n1+n2;    </a:t>
            </a:r>
          </a:p>
          <a:p>
            <a:pPr algn="just">
              <a:buFont typeface="+mj-lt"/>
              <a:buAutoNum type="arabicPeriod"/>
            </a:pPr>
            <a:r>
              <a:rPr lang="en-IN" b="1" dirty="0">
                <a:solidFill>
                  <a:srgbClr val="006699"/>
                </a:solidFill>
                <a:latin typeface="inter-regular"/>
              </a:rPr>
              <a:t>return</a:t>
            </a:r>
            <a:r>
              <a:rPr lang="en-IN" dirty="0">
                <a:solidFill>
                  <a:srgbClr val="000000"/>
                </a:solidFill>
                <a:latin typeface="inter-regular"/>
              </a:rPr>
              <a:t> n3;    </a:t>
            </a:r>
          </a:p>
          <a:p>
            <a:pPr algn="just">
              <a:buFont typeface="+mj-lt"/>
              <a:buAutoNum type="arabicPeriod"/>
            </a:pPr>
            <a:r>
              <a:rPr lang="en-IN" b="1" dirty="0">
                <a:solidFill>
                  <a:srgbClr val="006699"/>
                </a:solidFill>
                <a:latin typeface="inter-regular"/>
              </a:rPr>
              <a:t>end</a:t>
            </a:r>
            <a:r>
              <a:rPr lang="en-IN" dirty="0">
                <a:solidFill>
                  <a:srgbClr val="000000"/>
                </a:solidFill>
                <a:latin typeface="inter-regular"/>
              </a:rPr>
              <a:t>;   </a:t>
            </a:r>
            <a:endParaRPr lang="en-US" dirty="0"/>
          </a:p>
        </p:txBody>
      </p:sp>
      <p:sp>
        <p:nvSpPr>
          <p:cNvPr id="4" name="Rectangle 3"/>
          <p:cNvSpPr/>
          <p:nvPr/>
        </p:nvSpPr>
        <p:spPr>
          <a:xfrm>
            <a:off x="1487215" y="4045396"/>
            <a:ext cx="3263461" cy="2031325"/>
          </a:xfrm>
          <a:prstGeom prst="rect">
            <a:avLst/>
          </a:prstGeom>
          <a:ln w="38100">
            <a:solidFill>
              <a:schemeClr val="tx1"/>
            </a:solidFill>
          </a:ln>
        </p:spPr>
        <p:txBody>
          <a:bodyPr wrap="square">
            <a:spAutoFit/>
          </a:bodyPr>
          <a:lstStyle/>
          <a:p>
            <a:pPr algn="just">
              <a:buFont typeface="+mj-lt"/>
              <a:buAutoNum type="arabicPeriod"/>
            </a:pPr>
            <a:r>
              <a:rPr lang="en-IN" b="1" dirty="0">
                <a:solidFill>
                  <a:srgbClr val="006699"/>
                </a:solidFill>
                <a:latin typeface="inter-regular"/>
              </a:rPr>
              <a:t>DECLARE</a:t>
            </a:r>
            <a:r>
              <a:rPr lang="en-IN" dirty="0">
                <a:solidFill>
                  <a:srgbClr val="000000"/>
                </a:solidFill>
                <a:latin typeface="inter-regular"/>
              </a:rPr>
              <a:t>    </a:t>
            </a:r>
          </a:p>
          <a:p>
            <a:pPr algn="just">
              <a:buFont typeface="+mj-lt"/>
              <a:buAutoNum type="arabicPeriod"/>
            </a:pPr>
            <a:r>
              <a:rPr lang="en-IN" dirty="0">
                <a:solidFill>
                  <a:srgbClr val="000000"/>
                </a:solidFill>
                <a:latin typeface="inter-regular"/>
              </a:rPr>
              <a:t>   n3 number(2);    </a:t>
            </a:r>
          </a:p>
          <a:p>
            <a:pPr algn="just">
              <a:buFont typeface="+mj-lt"/>
              <a:buAutoNum type="arabicPeriod"/>
            </a:pPr>
            <a:r>
              <a:rPr lang="en-IN" b="1" dirty="0">
                <a:solidFill>
                  <a:srgbClr val="006699"/>
                </a:solidFill>
                <a:latin typeface="inter-regular"/>
              </a:rPr>
              <a:t>BEGIN</a:t>
            </a:r>
            <a:r>
              <a:rPr lang="en-IN" dirty="0">
                <a:solidFill>
                  <a:srgbClr val="000000"/>
                </a:solidFill>
                <a:latin typeface="inter-regular"/>
              </a:rPr>
              <a:t>    </a:t>
            </a:r>
          </a:p>
          <a:p>
            <a:pPr algn="just">
              <a:buFont typeface="+mj-lt"/>
              <a:buAutoNum type="arabicPeriod"/>
            </a:pPr>
            <a:r>
              <a:rPr lang="en-IN" dirty="0">
                <a:solidFill>
                  <a:srgbClr val="000000"/>
                </a:solidFill>
                <a:latin typeface="inter-regular"/>
              </a:rPr>
              <a:t>   n3 := adder(11,22);    </a:t>
            </a:r>
          </a:p>
          <a:p>
            <a:pPr algn="just">
              <a:buFont typeface="+mj-lt"/>
              <a:buAutoNum type="arabicPeriod"/>
            </a:pPr>
            <a:r>
              <a:rPr lang="en-IN" dirty="0">
                <a:solidFill>
                  <a:srgbClr val="000000"/>
                </a:solidFill>
                <a:latin typeface="inter-regular"/>
              </a:rPr>
              <a:t>   </a:t>
            </a:r>
            <a:r>
              <a:rPr lang="en-IN" dirty="0" err="1">
                <a:solidFill>
                  <a:srgbClr val="000000"/>
                </a:solidFill>
                <a:latin typeface="inter-regular"/>
              </a:rPr>
              <a:t>dbms_output.put_line</a:t>
            </a:r>
            <a:r>
              <a:rPr lang="en-IN" dirty="0">
                <a:solidFill>
                  <a:srgbClr val="000000"/>
                </a:solidFill>
                <a:latin typeface="inter-regular"/>
              </a:rPr>
              <a:t>(</a:t>
            </a:r>
            <a:r>
              <a:rPr lang="en-IN" dirty="0">
                <a:solidFill>
                  <a:srgbClr val="0000FF"/>
                </a:solidFill>
                <a:latin typeface="inter-regular"/>
              </a:rPr>
              <a:t>'Addition is: '</a:t>
            </a:r>
            <a:r>
              <a:rPr lang="en-IN" dirty="0">
                <a:solidFill>
                  <a:srgbClr val="000000"/>
                </a:solidFill>
                <a:latin typeface="inter-regular"/>
              </a:rPr>
              <a:t> || n3);    </a:t>
            </a:r>
          </a:p>
          <a:p>
            <a:pPr algn="just">
              <a:buFont typeface="+mj-lt"/>
              <a:buAutoNum type="arabicPeriod"/>
            </a:pPr>
            <a:r>
              <a:rPr lang="en-IN" b="1" dirty="0">
                <a:solidFill>
                  <a:srgbClr val="006699"/>
                </a:solidFill>
                <a:latin typeface="inter-regular"/>
              </a:rPr>
              <a:t>END</a:t>
            </a:r>
            <a:r>
              <a:rPr lang="en-IN" dirty="0">
                <a:solidFill>
                  <a:srgbClr val="000000"/>
                </a:solidFill>
                <a:latin typeface="inter-regular"/>
              </a:rPr>
              <a:t>;     </a:t>
            </a:r>
          </a:p>
        </p:txBody>
      </p:sp>
      <p:sp>
        <p:nvSpPr>
          <p:cNvPr id="5" name="Rectangle 4"/>
          <p:cNvSpPr/>
          <p:nvPr/>
        </p:nvSpPr>
        <p:spPr>
          <a:xfrm>
            <a:off x="5496910" y="1422820"/>
            <a:ext cx="6096000" cy="3970318"/>
          </a:xfrm>
          <a:prstGeom prst="rect">
            <a:avLst/>
          </a:prstGeom>
          <a:ln w="38100">
            <a:solidFill>
              <a:schemeClr val="tx1"/>
            </a:solidFill>
          </a:ln>
        </p:spPr>
        <p:txBody>
          <a:bodyPr>
            <a:spAutoFit/>
          </a:bodyPr>
          <a:lstStyle/>
          <a:p>
            <a:r>
              <a:rPr lang="en-US" dirty="0">
                <a:solidFill>
                  <a:srgbClr val="000000"/>
                </a:solidFill>
                <a:latin typeface="Calibri" panose="020F0502020204030204" pitchFamily="34" charset="0"/>
              </a:rPr>
              <a:t>declare</a:t>
            </a:r>
          </a:p>
          <a:p>
            <a:r>
              <a:rPr lang="en-US" dirty="0">
                <a:solidFill>
                  <a:srgbClr val="000000"/>
                </a:solidFill>
                <a:latin typeface="Calibri" panose="020F0502020204030204" pitchFamily="34" charset="0"/>
              </a:rPr>
              <a:t>num1 number(10);</a:t>
            </a:r>
          </a:p>
          <a:p>
            <a:r>
              <a:rPr lang="en-US" dirty="0">
                <a:solidFill>
                  <a:srgbClr val="000000"/>
                </a:solidFill>
                <a:latin typeface="Calibri" panose="020F0502020204030204" pitchFamily="34" charset="0"/>
              </a:rPr>
              <a:t>num2 number(10);</a:t>
            </a:r>
          </a:p>
          <a:p>
            <a:r>
              <a:rPr lang="en-US" dirty="0">
                <a:solidFill>
                  <a:srgbClr val="000000"/>
                </a:solidFill>
                <a:latin typeface="Calibri" panose="020F0502020204030204" pitchFamily="34" charset="0"/>
              </a:rPr>
              <a:t>c number(10);</a:t>
            </a:r>
          </a:p>
          <a:p>
            <a:r>
              <a:rPr lang="en-US" dirty="0">
                <a:solidFill>
                  <a:srgbClr val="000000"/>
                </a:solidFill>
                <a:latin typeface="Calibri" panose="020F0502020204030204" pitchFamily="34" charset="0"/>
              </a:rPr>
              <a:t>function f101(num1 number,  num2 number) return number IS</a:t>
            </a:r>
          </a:p>
          <a:p>
            <a:r>
              <a:rPr lang="en-US" dirty="0">
                <a:solidFill>
                  <a:srgbClr val="000000"/>
                </a:solidFill>
                <a:latin typeface="Calibri" panose="020F0502020204030204" pitchFamily="34" charset="0"/>
              </a:rPr>
              <a:t>Begin</a:t>
            </a:r>
          </a:p>
          <a:p>
            <a:r>
              <a:rPr lang="en-US" dirty="0">
                <a:solidFill>
                  <a:srgbClr val="000000"/>
                </a:solidFill>
                <a:latin typeface="Calibri" panose="020F0502020204030204" pitchFamily="34" charset="0"/>
              </a:rPr>
              <a:t>c:=num1+num2;</a:t>
            </a:r>
          </a:p>
          <a:p>
            <a:r>
              <a:rPr lang="en-US" dirty="0">
                <a:solidFill>
                  <a:srgbClr val="000000"/>
                </a:solidFill>
                <a:latin typeface="Calibri" panose="020F0502020204030204" pitchFamily="34" charset="0"/>
              </a:rPr>
              <a:t>return c;</a:t>
            </a:r>
          </a:p>
          <a:p>
            <a:r>
              <a:rPr lang="en-US" dirty="0">
                <a:solidFill>
                  <a:srgbClr val="000000"/>
                </a:solidFill>
                <a:latin typeface="Calibri" panose="020F0502020204030204" pitchFamily="34" charset="0"/>
              </a:rPr>
              <a:t>End f101;</a:t>
            </a:r>
          </a:p>
          <a:p>
            <a:r>
              <a:rPr lang="en-US" dirty="0">
                <a:solidFill>
                  <a:srgbClr val="000000"/>
                </a:solidFill>
                <a:latin typeface="Calibri" panose="020F0502020204030204" pitchFamily="34" charset="0"/>
              </a:rPr>
              <a:t>begin</a:t>
            </a:r>
          </a:p>
          <a:p>
            <a:r>
              <a:rPr lang="en-US" dirty="0">
                <a:solidFill>
                  <a:srgbClr val="000000"/>
                </a:solidFill>
                <a:latin typeface="Calibri" panose="020F0502020204030204" pitchFamily="34" charset="0"/>
              </a:rPr>
              <a:t>num1:= :num1;</a:t>
            </a:r>
          </a:p>
          <a:p>
            <a:r>
              <a:rPr lang="en-US" dirty="0">
                <a:solidFill>
                  <a:srgbClr val="000000"/>
                </a:solidFill>
                <a:latin typeface="Calibri" panose="020F0502020204030204" pitchFamily="34" charset="0"/>
              </a:rPr>
              <a:t>num2:= :num2;</a:t>
            </a:r>
          </a:p>
          <a:p>
            <a:r>
              <a:rPr lang="en-US" dirty="0" err="1">
                <a:solidFill>
                  <a:srgbClr val="000000"/>
                </a:solidFill>
                <a:latin typeface="Calibri" panose="020F0502020204030204" pitchFamily="34" charset="0"/>
              </a:rPr>
              <a:t>dbms_output.put_line</a:t>
            </a:r>
            <a:r>
              <a:rPr lang="en-US" dirty="0">
                <a:solidFill>
                  <a:srgbClr val="000000"/>
                </a:solidFill>
                <a:latin typeface="Calibri" panose="020F0502020204030204" pitchFamily="34" charset="0"/>
              </a:rPr>
              <a:t>(f101(num1,num2));  --calling of function </a:t>
            </a:r>
          </a:p>
          <a:p>
            <a:r>
              <a:rPr lang="en-US" dirty="0">
                <a:solidFill>
                  <a:srgbClr val="000000"/>
                </a:solidFill>
                <a:latin typeface="Calibri" panose="020F0502020204030204" pitchFamily="34" charset="0"/>
              </a:rPr>
              <a:t>end;</a:t>
            </a:r>
          </a:p>
        </p:txBody>
      </p:sp>
    </p:spTree>
    <p:extLst>
      <p:ext uri="{BB962C8B-B14F-4D97-AF65-F5344CB8AC3E}">
        <p14:creationId xmlns:p14="http://schemas.microsoft.com/office/powerpoint/2010/main" val="352909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6661" y="992991"/>
            <a:ext cx="7252138" cy="5509200"/>
          </a:xfrm>
          <a:prstGeom prst="rect">
            <a:avLst/>
          </a:prstGeom>
        </p:spPr>
        <p:txBody>
          <a:bodyPr wrap="square">
            <a:spAutoFit/>
          </a:bodyPr>
          <a:lstStyle/>
          <a:p>
            <a:r>
              <a:rPr lang="en-IN" sz="1600" b="1" dirty="0"/>
              <a:t>DECLARE </a:t>
            </a:r>
          </a:p>
          <a:p>
            <a:r>
              <a:rPr lang="en-IN" sz="1600" b="1" dirty="0"/>
              <a:t>   </a:t>
            </a:r>
            <a:r>
              <a:rPr lang="en-IN" sz="1600" b="1" dirty="0" err="1"/>
              <a:t>num</a:t>
            </a:r>
            <a:r>
              <a:rPr lang="en-IN" sz="1600" b="1" dirty="0"/>
              <a:t> number; </a:t>
            </a:r>
          </a:p>
          <a:p>
            <a:r>
              <a:rPr lang="en-IN" sz="1600" b="1" dirty="0"/>
              <a:t>   factorial number;  </a:t>
            </a:r>
          </a:p>
          <a:p>
            <a:r>
              <a:rPr lang="en-IN" sz="1600" b="1" dirty="0"/>
              <a:t>   </a:t>
            </a:r>
          </a:p>
          <a:p>
            <a:r>
              <a:rPr lang="en-IN" sz="1600" b="1" dirty="0"/>
              <a:t>FUNCTION fact(x number) </a:t>
            </a:r>
          </a:p>
          <a:p>
            <a:r>
              <a:rPr lang="en-IN" sz="1600" b="1" dirty="0"/>
              <a:t>RETURN number  </a:t>
            </a:r>
          </a:p>
          <a:p>
            <a:r>
              <a:rPr lang="en-IN" sz="1600" b="1" dirty="0"/>
              <a:t>IS </a:t>
            </a:r>
          </a:p>
          <a:p>
            <a:r>
              <a:rPr lang="en-IN" sz="1600" b="1" dirty="0"/>
              <a:t>   f number; </a:t>
            </a:r>
          </a:p>
          <a:p>
            <a:r>
              <a:rPr lang="en-IN" sz="1600" b="1" dirty="0"/>
              <a:t>BEGIN </a:t>
            </a:r>
          </a:p>
          <a:p>
            <a:r>
              <a:rPr lang="en-IN" sz="1600" b="1" dirty="0"/>
              <a:t>   IF x=0 THEN </a:t>
            </a:r>
          </a:p>
          <a:p>
            <a:r>
              <a:rPr lang="en-IN" sz="1600" b="1" dirty="0"/>
              <a:t>      f := 1; </a:t>
            </a:r>
          </a:p>
          <a:p>
            <a:r>
              <a:rPr lang="en-IN" sz="1600" b="1" dirty="0"/>
              <a:t>   ELSE </a:t>
            </a:r>
          </a:p>
          <a:p>
            <a:r>
              <a:rPr lang="en-IN" sz="1600" b="1" dirty="0"/>
              <a:t>      f := x * fact(x-1); </a:t>
            </a:r>
          </a:p>
          <a:p>
            <a:r>
              <a:rPr lang="en-IN" sz="1600" b="1" dirty="0"/>
              <a:t>   END IF; </a:t>
            </a:r>
          </a:p>
          <a:p>
            <a:r>
              <a:rPr lang="en-IN" sz="1600" b="1" dirty="0"/>
              <a:t>RETURN f; </a:t>
            </a:r>
          </a:p>
          <a:p>
            <a:r>
              <a:rPr lang="en-IN" sz="1600" b="1" dirty="0"/>
              <a:t>END;  </a:t>
            </a:r>
          </a:p>
          <a:p>
            <a:endParaRPr lang="en-IN" sz="1600" b="1" dirty="0"/>
          </a:p>
          <a:p>
            <a:r>
              <a:rPr lang="en-IN" sz="1600" b="1" dirty="0"/>
              <a:t>BEGIN </a:t>
            </a:r>
          </a:p>
          <a:p>
            <a:r>
              <a:rPr lang="en-IN" sz="1600" b="1" dirty="0"/>
              <a:t>   </a:t>
            </a:r>
            <a:r>
              <a:rPr lang="en-IN" sz="1600" b="1" dirty="0" err="1"/>
              <a:t>num</a:t>
            </a:r>
            <a:r>
              <a:rPr lang="en-IN" sz="1600" b="1" dirty="0"/>
              <a:t>:= 6; </a:t>
            </a:r>
          </a:p>
          <a:p>
            <a:r>
              <a:rPr lang="en-IN" sz="1600" b="1" dirty="0"/>
              <a:t>   factorial := fact(</a:t>
            </a:r>
            <a:r>
              <a:rPr lang="en-IN" sz="1600" b="1" dirty="0" err="1"/>
              <a:t>num</a:t>
            </a:r>
            <a:r>
              <a:rPr lang="en-IN" sz="1600" b="1" dirty="0"/>
              <a:t>); </a:t>
            </a:r>
          </a:p>
          <a:p>
            <a:r>
              <a:rPr lang="en-IN" sz="1600" b="1" dirty="0"/>
              <a:t>   </a:t>
            </a:r>
            <a:r>
              <a:rPr lang="en-IN" sz="1600" b="1" dirty="0" err="1"/>
              <a:t>dbms_output.put_line</a:t>
            </a:r>
            <a:r>
              <a:rPr lang="en-IN" sz="1600" b="1" dirty="0"/>
              <a:t>(' Factorial '|| </a:t>
            </a:r>
            <a:r>
              <a:rPr lang="en-IN" sz="1600" b="1" dirty="0" err="1"/>
              <a:t>num</a:t>
            </a:r>
            <a:r>
              <a:rPr lang="en-IN" sz="1600" b="1" dirty="0"/>
              <a:t> || ' is ' || factorial); </a:t>
            </a:r>
          </a:p>
          <a:p>
            <a:r>
              <a:rPr lang="en-IN" sz="1600" b="1" dirty="0"/>
              <a:t>END; </a:t>
            </a:r>
          </a:p>
        </p:txBody>
      </p:sp>
      <p:sp>
        <p:nvSpPr>
          <p:cNvPr id="3" name="TextBox 2"/>
          <p:cNvSpPr txBox="1"/>
          <p:nvPr/>
        </p:nvSpPr>
        <p:spPr>
          <a:xfrm>
            <a:off x="3132082" y="304800"/>
            <a:ext cx="5854262" cy="523220"/>
          </a:xfrm>
          <a:prstGeom prst="rect">
            <a:avLst/>
          </a:prstGeom>
          <a:noFill/>
        </p:spPr>
        <p:txBody>
          <a:bodyPr wrap="square" rtlCol="0">
            <a:spAutoFit/>
          </a:bodyPr>
          <a:lstStyle/>
          <a:p>
            <a:r>
              <a:rPr lang="en-US" sz="2800" b="1" dirty="0" smtClean="0"/>
              <a:t>Function: Example 2</a:t>
            </a:r>
            <a:endParaRPr lang="en-US" sz="2800" b="1" dirty="0"/>
          </a:p>
        </p:txBody>
      </p:sp>
    </p:spTree>
    <p:extLst>
      <p:ext uri="{BB962C8B-B14F-4D97-AF65-F5344CB8AC3E}">
        <p14:creationId xmlns:p14="http://schemas.microsoft.com/office/powerpoint/2010/main" val="384335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342697"/>
          </a:xfrm>
        </p:spPr>
        <p:txBody>
          <a:bodyPr/>
          <a:lstStyle/>
          <a:p>
            <a:r>
              <a:rPr lang="en-US" dirty="0" smtClean="0"/>
              <a:t>Difference between Stored Procedure and Functions</a:t>
            </a:r>
            <a:endParaRPr lang="en-US" dirty="0"/>
          </a:p>
        </p:txBody>
      </p:sp>
      <p:pic>
        <p:nvPicPr>
          <p:cNvPr id="3" name="Picture 2"/>
          <p:cNvPicPr>
            <a:picLocks noChangeAspect="1"/>
          </p:cNvPicPr>
          <p:nvPr/>
        </p:nvPicPr>
        <p:blipFill>
          <a:blip r:embed="rId2"/>
          <a:stretch>
            <a:fillRect/>
          </a:stretch>
        </p:blipFill>
        <p:spPr>
          <a:xfrm>
            <a:off x="1818290" y="2028497"/>
            <a:ext cx="9333185" cy="4214647"/>
          </a:xfrm>
          <a:prstGeom prst="rect">
            <a:avLst/>
          </a:prstGeom>
        </p:spPr>
      </p:pic>
    </p:spTree>
    <p:extLst>
      <p:ext uri="{BB962C8B-B14F-4D97-AF65-F5344CB8AC3E}">
        <p14:creationId xmlns:p14="http://schemas.microsoft.com/office/powerpoint/2010/main" val="800986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9441597" cy="744415"/>
          </a:xfrm>
        </p:spPr>
        <p:txBody>
          <a:bodyPr/>
          <a:lstStyle/>
          <a:p>
            <a:r>
              <a:rPr lang="en-US" dirty="0" smtClean="0"/>
              <a:t>Triggers</a:t>
            </a:r>
            <a:endParaRPr lang="en-US" dirty="0"/>
          </a:p>
        </p:txBody>
      </p:sp>
      <p:sp>
        <p:nvSpPr>
          <p:cNvPr id="3" name="Rectangle 2"/>
          <p:cNvSpPr/>
          <p:nvPr/>
        </p:nvSpPr>
        <p:spPr>
          <a:xfrm>
            <a:off x="1484311" y="1815461"/>
            <a:ext cx="10668000" cy="2308324"/>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Helvetica_a_2"/>
              </a:rPr>
              <a:t>A database trigger is a stored procedure that </a:t>
            </a:r>
            <a:r>
              <a:rPr lang="en-US" sz="2400" dirty="0" smtClean="0">
                <a:solidFill>
                  <a:srgbClr val="000000"/>
                </a:solidFill>
                <a:latin typeface="Helvetica_a_2"/>
              </a:rPr>
              <a:t>is fired </a:t>
            </a:r>
            <a:r>
              <a:rPr lang="en-US" sz="2400" dirty="0">
                <a:solidFill>
                  <a:srgbClr val="000000"/>
                </a:solidFill>
                <a:latin typeface="Helvetica_a_2"/>
              </a:rPr>
              <a:t>when an INSERT, UPDATE, or </a:t>
            </a:r>
            <a:r>
              <a:rPr lang="en-US" sz="2400" dirty="0" smtClean="0">
                <a:solidFill>
                  <a:srgbClr val="000000"/>
                </a:solidFill>
                <a:latin typeface="Helvetica_a_2"/>
              </a:rPr>
              <a:t>DELETE statements </a:t>
            </a:r>
            <a:r>
              <a:rPr lang="en-US" sz="2400" dirty="0">
                <a:solidFill>
                  <a:srgbClr val="000000"/>
                </a:solidFill>
                <a:latin typeface="Helvetica_a_2"/>
              </a:rPr>
              <a:t>is issued against the associate table</a:t>
            </a:r>
            <a:r>
              <a:rPr lang="en-US" sz="2400" dirty="0" smtClean="0">
                <a:solidFill>
                  <a:srgbClr val="000000"/>
                </a:solidFill>
                <a:latin typeface="Helvetica_a_2"/>
              </a:rPr>
              <a:t>. </a:t>
            </a:r>
          </a:p>
          <a:p>
            <a:pPr marL="342900" indent="-342900" algn="just">
              <a:buFont typeface="Arial" panose="020B0604020202020204" pitchFamily="34" charset="0"/>
              <a:buChar char="•"/>
            </a:pPr>
            <a:r>
              <a:rPr lang="en-US" sz="2400" dirty="0" smtClean="0">
                <a:solidFill>
                  <a:srgbClr val="000000"/>
                </a:solidFill>
                <a:latin typeface="Helvetica_a_2"/>
              </a:rPr>
              <a:t>The </a:t>
            </a:r>
            <a:r>
              <a:rPr lang="en-US" sz="2400" dirty="0">
                <a:solidFill>
                  <a:srgbClr val="000000"/>
                </a:solidFill>
                <a:latin typeface="Helvetica_a_2"/>
              </a:rPr>
              <a:t>name trigger is appropriate, as these </a:t>
            </a:r>
            <a:r>
              <a:rPr lang="en-US" sz="2400" dirty="0" smtClean="0">
                <a:solidFill>
                  <a:srgbClr val="000000"/>
                </a:solidFill>
                <a:latin typeface="Helvetica_a_2"/>
              </a:rPr>
              <a:t>are triggered </a:t>
            </a:r>
            <a:r>
              <a:rPr lang="en-US" sz="2400" dirty="0">
                <a:solidFill>
                  <a:srgbClr val="000000"/>
                </a:solidFill>
                <a:latin typeface="Helvetica_a_2"/>
              </a:rPr>
              <a:t>(fired) whenever the </a:t>
            </a:r>
            <a:r>
              <a:rPr lang="en-US" sz="2400" dirty="0" smtClean="0">
                <a:solidFill>
                  <a:srgbClr val="000000"/>
                </a:solidFill>
                <a:latin typeface="Helvetica_a_2"/>
              </a:rPr>
              <a:t>above-mentioned commands </a:t>
            </a:r>
            <a:r>
              <a:rPr lang="en-US" sz="2400" dirty="0">
                <a:solidFill>
                  <a:srgbClr val="000000"/>
                </a:solidFill>
                <a:latin typeface="Helvetica_a_2"/>
              </a:rPr>
              <a:t>are executed. </a:t>
            </a:r>
            <a:r>
              <a:rPr lang="en-US" sz="2400" dirty="0" smtClean="0">
                <a:solidFill>
                  <a:srgbClr val="000000"/>
                </a:solidFill>
                <a:latin typeface="Helvetica_a_2"/>
              </a:rPr>
              <a:t>  </a:t>
            </a:r>
          </a:p>
          <a:p>
            <a:pPr marL="342900" indent="-342900" algn="just">
              <a:buFont typeface="Arial" panose="020B0604020202020204" pitchFamily="34" charset="0"/>
              <a:buChar char="•"/>
            </a:pPr>
            <a:r>
              <a:rPr lang="en-US" sz="2400" dirty="0" smtClean="0">
                <a:solidFill>
                  <a:srgbClr val="000000"/>
                </a:solidFill>
                <a:latin typeface="Helvetica_a_2"/>
              </a:rPr>
              <a:t>A </a:t>
            </a:r>
            <a:r>
              <a:rPr lang="en-US" sz="2400" dirty="0">
                <a:solidFill>
                  <a:srgbClr val="000000"/>
                </a:solidFill>
                <a:latin typeface="Helvetica_a_2"/>
              </a:rPr>
              <a:t>trigger defines an </a:t>
            </a:r>
            <a:r>
              <a:rPr lang="en-US" sz="2400" dirty="0" smtClean="0">
                <a:solidFill>
                  <a:srgbClr val="000000"/>
                </a:solidFill>
                <a:latin typeface="Helvetica_a_2"/>
              </a:rPr>
              <a:t>action the </a:t>
            </a:r>
            <a:r>
              <a:rPr lang="en-US" sz="2400" dirty="0">
                <a:solidFill>
                  <a:srgbClr val="000000"/>
                </a:solidFill>
                <a:latin typeface="Helvetica_a_2"/>
              </a:rPr>
              <a:t>database should take when some </a:t>
            </a:r>
            <a:r>
              <a:rPr lang="en-US" sz="2400" dirty="0" smtClean="0">
                <a:solidFill>
                  <a:srgbClr val="000000"/>
                </a:solidFill>
                <a:latin typeface="Helvetica_a_2"/>
              </a:rPr>
              <a:t>database related </a:t>
            </a:r>
            <a:r>
              <a:rPr lang="en-US" sz="2400" dirty="0">
                <a:solidFill>
                  <a:srgbClr val="000000"/>
                </a:solidFill>
                <a:latin typeface="Helvetica_a_2"/>
              </a:rPr>
              <a:t>event occur</a:t>
            </a:r>
            <a:endParaRPr lang="en-US" sz="2400" dirty="0"/>
          </a:p>
        </p:txBody>
      </p:sp>
    </p:spTree>
    <p:extLst>
      <p:ext uri="{BB962C8B-B14F-4D97-AF65-F5344CB8AC3E}">
        <p14:creationId xmlns:p14="http://schemas.microsoft.com/office/powerpoint/2010/main" val="2859064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8017041" cy="1006366"/>
          </a:xfrm>
        </p:spPr>
        <p:txBody>
          <a:bodyPr/>
          <a:lstStyle/>
          <a:p>
            <a:r>
              <a:rPr lang="en-US" dirty="0"/>
              <a:t>Use of Database Triggers</a:t>
            </a:r>
          </a:p>
        </p:txBody>
      </p:sp>
      <p:sp>
        <p:nvSpPr>
          <p:cNvPr id="3" name="Rectangle 2"/>
          <p:cNvSpPr/>
          <p:nvPr/>
        </p:nvSpPr>
        <p:spPr>
          <a:xfrm>
            <a:off x="2848303" y="1796956"/>
            <a:ext cx="6096000" cy="1754326"/>
          </a:xfrm>
          <a:prstGeom prst="rect">
            <a:avLst/>
          </a:prstGeom>
        </p:spPr>
        <p:txBody>
          <a:bodyPr>
            <a:spAutoFit/>
          </a:bodyPr>
          <a:lstStyle/>
          <a:p>
            <a:pPr marL="285750" indent="-285750">
              <a:buFont typeface="Arial" panose="020B0604020202020204" pitchFamily="34" charset="0"/>
              <a:buChar char="•"/>
            </a:pPr>
            <a:r>
              <a:rPr lang="en-US" dirty="0" smtClean="0">
                <a:solidFill>
                  <a:srgbClr val="000000"/>
                </a:solidFill>
                <a:latin typeface="Helvetica_a_4"/>
              </a:rPr>
              <a:t>To </a:t>
            </a:r>
            <a:r>
              <a:rPr lang="en-US" dirty="0">
                <a:solidFill>
                  <a:srgbClr val="000000"/>
                </a:solidFill>
                <a:latin typeface="Helvetica_a_4"/>
              </a:rPr>
              <a:t>derive column values automatically</a:t>
            </a:r>
            <a:r>
              <a:rPr lang="en-US" dirty="0" smtClean="0">
                <a:solidFill>
                  <a:srgbClr val="000000"/>
                </a:solidFill>
                <a:latin typeface="Helvetica_a_4"/>
              </a:rPr>
              <a:t>.</a:t>
            </a:r>
          </a:p>
          <a:p>
            <a:pPr marL="285750" indent="-285750">
              <a:buFont typeface="Arial" panose="020B0604020202020204" pitchFamily="34" charset="0"/>
              <a:buChar char="•"/>
            </a:pPr>
            <a:r>
              <a:rPr lang="en-US" dirty="0" smtClean="0">
                <a:solidFill>
                  <a:srgbClr val="000000"/>
                </a:solidFill>
                <a:latin typeface="Helvetica_a_4"/>
              </a:rPr>
              <a:t>To </a:t>
            </a:r>
            <a:r>
              <a:rPr lang="en-US" dirty="0">
                <a:solidFill>
                  <a:srgbClr val="000000"/>
                </a:solidFill>
                <a:latin typeface="Helvetica_a_4"/>
              </a:rPr>
              <a:t>enforce complex integrity </a:t>
            </a:r>
            <a:r>
              <a:rPr lang="en-US" dirty="0" smtClean="0">
                <a:solidFill>
                  <a:srgbClr val="000000"/>
                </a:solidFill>
                <a:latin typeface="Helvetica_a_4"/>
              </a:rPr>
              <a:t>constraints.</a:t>
            </a:r>
          </a:p>
          <a:p>
            <a:pPr marL="285750" indent="-285750">
              <a:buFont typeface="Arial" panose="020B0604020202020204" pitchFamily="34" charset="0"/>
              <a:buChar char="•"/>
            </a:pPr>
            <a:r>
              <a:rPr lang="en-US" dirty="0" smtClean="0">
                <a:solidFill>
                  <a:srgbClr val="000000"/>
                </a:solidFill>
                <a:latin typeface="Helvetica_a_4"/>
              </a:rPr>
              <a:t>To </a:t>
            </a:r>
            <a:r>
              <a:rPr lang="en-US" dirty="0">
                <a:solidFill>
                  <a:srgbClr val="000000"/>
                </a:solidFill>
                <a:latin typeface="Helvetica_a_4"/>
              </a:rPr>
              <a:t>enforce complex business </a:t>
            </a:r>
            <a:r>
              <a:rPr lang="en-US" dirty="0" smtClean="0">
                <a:solidFill>
                  <a:srgbClr val="000000"/>
                </a:solidFill>
                <a:latin typeface="Helvetica_a_4"/>
              </a:rPr>
              <a:t>rules.</a:t>
            </a:r>
          </a:p>
          <a:p>
            <a:pPr marL="285750" indent="-285750">
              <a:buFont typeface="Arial" panose="020B0604020202020204" pitchFamily="34" charset="0"/>
              <a:buChar char="•"/>
            </a:pPr>
            <a:r>
              <a:rPr lang="en-US" dirty="0" smtClean="0">
                <a:solidFill>
                  <a:srgbClr val="000000"/>
                </a:solidFill>
                <a:latin typeface="Helvetica_a_4"/>
              </a:rPr>
              <a:t>To </a:t>
            </a:r>
            <a:r>
              <a:rPr lang="en-US" dirty="0">
                <a:solidFill>
                  <a:srgbClr val="000000"/>
                </a:solidFill>
                <a:latin typeface="Helvetica_a_4"/>
              </a:rPr>
              <a:t>customize complex security authorizations</a:t>
            </a:r>
            <a:r>
              <a:rPr lang="en-US" dirty="0" smtClean="0">
                <a:solidFill>
                  <a:srgbClr val="000000"/>
                </a:solidFill>
                <a:latin typeface="Helvetica_a_4"/>
              </a:rPr>
              <a:t>.</a:t>
            </a:r>
          </a:p>
          <a:p>
            <a:pPr marL="285750" indent="-285750">
              <a:buFont typeface="Arial" panose="020B0604020202020204" pitchFamily="34" charset="0"/>
              <a:buChar char="•"/>
            </a:pPr>
            <a:r>
              <a:rPr lang="en-US" dirty="0" smtClean="0">
                <a:solidFill>
                  <a:srgbClr val="000000"/>
                </a:solidFill>
                <a:latin typeface="Helvetica_a_4"/>
              </a:rPr>
              <a:t>To </a:t>
            </a:r>
            <a:r>
              <a:rPr lang="en-US" dirty="0">
                <a:solidFill>
                  <a:srgbClr val="000000"/>
                </a:solidFill>
                <a:latin typeface="Helvetica_a_4"/>
              </a:rPr>
              <a:t>maintain replicate tables</a:t>
            </a:r>
            <a:r>
              <a:rPr lang="en-US" dirty="0" smtClean="0">
                <a:solidFill>
                  <a:srgbClr val="000000"/>
                </a:solidFill>
                <a:latin typeface="Helvetica_a_4"/>
              </a:rPr>
              <a:t>.</a:t>
            </a:r>
          </a:p>
          <a:p>
            <a:pPr marL="285750" indent="-285750">
              <a:buFont typeface="Arial" panose="020B0604020202020204" pitchFamily="34" charset="0"/>
              <a:buChar char="•"/>
            </a:pPr>
            <a:r>
              <a:rPr lang="en-US" dirty="0" smtClean="0">
                <a:solidFill>
                  <a:srgbClr val="000000"/>
                </a:solidFill>
                <a:latin typeface="Helvetica_a_4"/>
              </a:rPr>
              <a:t>To </a:t>
            </a:r>
            <a:r>
              <a:rPr lang="en-US" dirty="0">
                <a:solidFill>
                  <a:srgbClr val="000000"/>
                </a:solidFill>
                <a:latin typeface="Helvetica_a_4"/>
              </a:rPr>
              <a:t>audit data modifications.</a:t>
            </a:r>
            <a:endParaRPr lang="en-US" dirty="0"/>
          </a:p>
        </p:txBody>
      </p:sp>
    </p:spTree>
    <p:extLst>
      <p:ext uri="{BB962C8B-B14F-4D97-AF65-F5344CB8AC3E}">
        <p14:creationId xmlns:p14="http://schemas.microsoft.com/office/powerpoint/2010/main" val="2166510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468483389"/>
              </p:ext>
            </p:extLst>
          </p:nvPr>
        </p:nvGraphicFramePr>
        <p:xfrm>
          <a:off x="2631090" y="1728659"/>
          <a:ext cx="8128000" cy="3883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2802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179" y="696311"/>
            <a:ext cx="10018713" cy="1195552"/>
          </a:xfrm>
        </p:spPr>
        <p:txBody>
          <a:bodyPr/>
          <a:lstStyle/>
          <a:p>
            <a:r>
              <a:rPr lang="en-US" dirty="0" smtClean="0"/>
              <a:t>Parts of a Trigger</a:t>
            </a:r>
            <a:endParaRPr lang="en-US" dirty="0"/>
          </a:p>
        </p:txBody>
      </p:sp>
      <p:sp>
        <p:nvSpPr>
          <p:cNvPr id="3" name="Rectangle 2"/>
          <p:cNvSpPr/>
          <p:nvPr/>
        </p:nvSpPr>
        <p:spPr>
          <a:xfrm>
            <a:off x="1219200" y="1891863"/>
            <a:ext cx="10657490" cy="1754326"/>
          </a:xfrm>
          <a:prstGeom prst="rect">
            <a:avLst/>
          </a:prstGeom>
        </p:spPr>
        <p:txBody>
          <a:bodyPr wrap="square">
            <a:spAutoFit/>
          </a:bodyPr>
          <a:lstStyle/>
          <a:p>
            <a:pPr marL="285750" indent="-285750">
              <a:buFont typeface="Arial" panose="020B0604020202020204" pitchFamily="34" charset="0"/>
              <a:buChar char="•"/>
            </a:pPr>
            <a:r>
              <a:rPr lang="en-US" b="1" dirty="0"/>
              <a:t>Triggering event or statement</a:t>
            </a:r>
          </a:p>
          <a:p>
            <a:pPr lvl="1"/>
            <a:r>
              <a:rPr lang="en-US" dirty="0"/>
              <a:t>insert, update or delete event</a:t>
            </a:r>
          </a:p>
          <a:p>
            <a:pPr marL="285750" indent="-285750">
              <a:buFont typeface="Arial" panose="020B0604020202020204" pitchFamily="34" charset="0"/>
              <a:buChar char="•"/>
            </a:pPr>
            <a:r>
              <a:rPr lang="en-US" b="1" dirty="0"/>
              <a:t>Trigger restriction</a:t>
            </a:r>
          </a:p>
          <a:p>
            <a:pPr lvl="1"/>
            <a:r>
              <a:rPr lang="en-US" dirty="0"/>
              <a:t>Is Boolean value true or false for trigger to fire.(when clause)</a:t>
            </a:r>
          </a:p>
          <a:p>
            <a:pPr marL="285750" indent="-285750">
              <a:buFont typeface="Arial" panose="020B0604020202020204" pitchFamily="34" charset="0"/>
              <a:buChar char="•"/>
            </a:pPr>
            <a:r>
              <a:rPr lang="en-US" b="1" dirty="0"/>
              <a:t>Trigger action</a:t>
            </a:r>
          </a:p>
          <a:p>
            <a:pPr lvl="1"/>
            <a:r>
              <a:rPr lang="en-US" dirty="0"/>
              <a:t>Code which is executed when event occurs</a:t>
            </a:r>
          </a:p>
        </p:txBody>
      </p:sp>
    </p:spTree>
    <p:extLst>
      <p:ext uri="{BB962C8B-B14F-4D97-AF65-F5344CB8AC3E}">
        <p14:creationId xmlns:p14="http://schemas.microsoft.com/office/powerpoint/2010/main" val="4150966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732" y="759372"/>
            <a:ext cx="10018713" cy="995855"/>
          </a:xfrm>
        </p:spPr>
        <p:txBody>
          <a:bodyPr/>
          <a:lstStyle/>
          <a:p>
            <a:r>
              <a:rPr lang="en-US" dirty="0"/>
              <a:t>Types of Triggers</a:t>
            </a:r>
          </a:p>
        </p:txBody>
      </p:sp>
      <p:sp>
        <p:nvSpPr>
          <p:cNvPr id="3" name="Rectangle 2"/>
          <p:cNvSpPr/>
          <p:nvPr/>
        </p:nvSpPr>
        <p:spPr>
          <a:xfrm>
            <a:off x="1926922" y="2028496"/>
            <a:ext cx="9133490" cy="1938992"/>
          </a:xfrm>
          <a:prstGeom prst="rect">
            <a:avLst/>
          </a:prstGeom>
        </p:spPr>
        <p:txBody>
          <a:bodyPr wrap="square">
            <a:spAutoFit/>
          </a:bodyPr>
          <a:lstStyle/>
          <a:p>
            <a:r>
              <a:rPr lang="en-US" sz="2000" dirty="0">
                <a:solidFill>
                  <a:srgbClr val="000000"/>
                </a:solidFill>
                <a:latin typeface="Helvetica_a_7"/>
              </a:rPr>
              <a:t>Oracle has the following types of </a:t>
            </a:r>
            <a:r>
              <a:rPr lang="en-US" sz="2000" dirty="0" smtClean="0">
                <a:solidFill>
                  <a:srgbClr val="000000"/>
                </a:solidFill>
                <a:latin typeface="Helvetica_a_7"/>
              </a:rPr>
              <a:t>triggers depending </a:t>
            </a:r>
            <a:r>
              <a:rPr lang="en-US" sz="2000" dirty="0">
                <a:solidFill>
                  <a:srgbClr val="000000"/>
                </a:solidFill>
                <a:latin typeface="Helvetica_a_7"/>
              </a:rPr>
              <a:t>on the different applications</a:t>
            </a:r>
            <a:r>
              <a:rPr lang="en-US" sz="2000" dirty="0" smtClean="0">
                <a:solidFill>
                  <a:srgbClr val="000000"/>
                </a:solidFill>
                <a:latin typeface="Helvetica_a_7"/>
              </a:rPr>
              <a:t>:</a:t>
            </a:r>
          </a:p>
          <a:p>
            <a:pPr marL="285750" indent="-285750">
              <a:buFont typeface="Arial" panose="020B0604020202020204" pitchFamily="34" charset="0"/>
              <a:buChar char="•"/>
            </a:pPr>
            <a:r>
              <a:rPr lang="en-US" sz="2000" dirty="0" smtClean="0">
                <a:solidFill>
                  <a:srgbClr val="000000"/>
                </a:solidFill>
                <a:latin typeface="Helvetica_a_7"/>
              </a:rPr>
              <a:t>Row </a:t>
            </a:r>
            <a:r>
              <a:rPr lang="en-US" sz="2000" dirty="0">
                <a:solidFill>
                  <a:srgbClr val="000000"/>
                </a:solidFill>
                <a:latin typeface="Helvetica_a_7"/>
              </a:rPr>
              <a:t>Level </a:t>
            </a:r>
            <a:r>
              <a:rPr lang="en-US" sz="2000" dirty="0" smtClean="0">
                <a:solidFill>
                  <a:srgbClr val="000000"/>
                </a:solidFill>
                <a:latin typeface="Helvetica_a_7"/>
              </a:rPr>
              <a:t>Triggers</a:t>
            </a:r>
          </a:p>
          <a:p>
            <a:pPr marL="285750" indent="-285750">
              <a:buFont typeface="Arial" panose="020B0604020202020204" pitchFamily="34" charset="0"/>
              <a:buChar char="•"/>
            </a:pPr>
            <a:r>
              <a:rPr lang="en-US" sz="2000" dirty="0" smtClean="0">
                <a:solidFill>
                  <a:srgbClr val="000000"/>
                </a:solidFill>
                <a:latin typeface="Helvetica_a_7"/>
              </a:rPr>
              <a:t>Statement </a:t>
            </a:r>
            <a:r>
              <a:rPr lang="en-US" sz="2000" dirty="0">
                <a:solidFill>
                  <a:srgbClr val="000000"/>
                </a:solidFill>
                <a:latin typeface="Helvetica_a_7"/>
              </a:rPr>
              <a:t>Level </a:t>
            </a:r>
            <a:r>
              <a:rPr lang="en-US" sz="2000" dirty="0" smtClean="0">
                <a:solidFill>
                  <a:srgbClr val="000000"/>
                </a:solidFill>
                <a:latin typeface="Helvetica_a_7"/>
              </a:rPr>
              <a:t>Triggers</a:t>
            </a:r>
          </a:p>
          <a:p>
            <a:pPr marL="285750" indent="-285750">
              <a:buFont typeface="Arial" panose="020B0604020202020204" pitchFamily="34" charset="0"/>
              <a:buChar char="•"/>
            </a:pPr>
            <a:r>
              <a:rPr lang="en-US" sz="2000" dirty="0" smtClean="0">
                <a:solidFill>
                  <a:srgbClr val="000000"/>
                </a:solidFill>
                <a:latin typeface="Helvetica_a_7"/>
              </a:rPr>
              <a:t>Before Triggers</a:t>
            </a:r>
          </a:p>
          <a:p>
            <a:pPr marL="285750" indent="-285750">
              <a:buFont typeface="Arial" panose="020B0604020202020204" pitchFamily="34" charset="0"/>
              <a:buChar char="•"/>
            </a:pPr>
            <a:r>
              <a:rPr lang="en-US" sz="2000" dirty="0" smtClean="0">
                <a:solidFill>
                  <a:srgbClr val="000000"/>
                </a:solidFill>
                <a:latin typeface="Helvetica_a_7"/>
              </a:rPr>
              <a:t>After </a:t>
            </a:r>
            <a:r>
              <a:rPr lang="en-US" sz="2000" dirty="0">
                <a:solidFill>
                  <a:srgbClr val="000000"/>
                </a:solidFill>
                <a:latin typeface="Helvetica_a_7"/>
              </a:rPr>
              <a:t>Triggers</a:t>
            </a:r>
            <a:endParaRPr lang="en-US" sz="2000" dirty="0"/>
          </a:p>
        </p:txBody>
      </p:sp>
    </p:spTree>
    <p:extLst>
      <p:ext uri="{BB962C8B-B14F-4D97-AF65-F5344CB8AC3E}">
        <p14:creationId xmlns:p14="http://schemas.microsoft.com/office/powerpoint/2010/main" val="1883280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76248" y="819322"/>
            <a:ext cx="8755118" cy="4524315"/>
          </a:xfrm>
          <a:prstGeom prst="rect">
            <a:avLst/>
          </a:prstGeom>
        </p:spPr>
        <p:txBody>
          <a:bodyPr wrap="square">
            <a:spAutoFit/>
          </a:bodyPr>
          <a:lstStyle/>
          <a:p>
            <a:r>
              <a:rPr lang="en-IN" b="1" dirty="0">
                <a:solidFill>
                  <a:srgbClr val="222222"/>
                </a:solidFill>
                <a:latin typeface="Source Sans Pro"/>
              </a:rPr>
              <a:t>Types of Triggers in Oracle</a:t>
            </a:r>
          </a:p>
          <a:p>
            <a:r>
              <a:rPr lang="en-IN" dirty="0">
                <a:solidFill>
                  <a:srgbClr val="222222"/>
                </a:solidFill>
                <a:latin typeface="Source Sans Pro"/>
              </a:rPr>
              <a:t>Triggers can be classified based on the following parameters.</a:t>
            </a:r>
          </a:p>
          <a:p>
            <a:pPr lvl="1">
              <a:buFont typeface="Arial" panose="020B0604020202020204" pitchFamily="34" charset="0"/>
              <a:buChar char="•"/>
            </a:pPr>
            <a:r>
              <a:rPr lang="en-IN" dirty="0">
                <a:solidFill>
                  <a:srgbClr val="222222"/>
                </a:solidFill>
                <a:latin typeface="Source Sans Pro"/>
              </a:rPr>
              <a:t>Classification based on the </a:t>
            </a:r>
            <a:r>
              <a:rPr lang="en-IN" b="1" dirty="0">
                <a:solidFill>
                  <a:srgbClr val="222222"/>
                </a:solidFill>
                <a:latin typeface="Source Sans Pro"/>
              </a:rPr>
              <a:t>timing</a:t>
            </a:r>
            <a:endParaRPr lang="en-IN" dirty="0">
              <a:solidFill>
                <a:srgbClr val="222222"/>
              </a:solidFill>
              <a:latin typeface="Source Sans Pro"/>
            </a:endParaRPr>
          </a:p>
          <a:p>
            <a:pPr>
              <a:buFont typeface="Arial" panose="020B0604020202020204" pitchFamily="34" charset="0"/>
              <a:buChar char="•"/>
            </a:pPr>
            <a:r>
              <a:rPr lang="en-IN" dirty="0">
                <a:solidFill>
                  <a:srgbClr val="222222"/>
                </a:solidFill>
                <a:latin typeface="Source Sans Pro"/>
              </a:rPr>
              <a:t>BEFORE Trigger: It fires before the specified event has occurred.</a:t>
            </a:r>
          </a:p>
          <a:p>
            <a:pPr>
              <a:buFont typeface="Arial" panose="020B0604020202020204" pitchFamily="34" charset="0"/>
              <a:buChar char="•"/>
            </a:pPr>
            <a:r>
              <a:rPr lang="en-IN" dirty="0">
                <a:solidFill>
                  <a:srgbClr val="222222"/>
                </a:solidFill>
                <a:latin typeface="Source Sans Pro"/>
              </a:rPr>
              <a:t>AFTER Trigger: It fires after the specified event has occurred.</a:t>
            </a:r>
          </a:p>
          <a:p>
            <a:pPr>
              <a:buFont typeface="Arial" panose="020B0604020202020204" pitchFamily="34" charset="0"/>
              <a:buChar char="•"/>
            </a:pPr>
            <a:r>
              <a:rPr lang="en-IN" dirty="0">
                <a:solidFill>
                  <a:srgbClr val="222222"/>
                </a:solidFill>
                <a:latin typeface="Source Sans Pro"/>
              </a:rPr>
              <a:t>INSTEAD OF Trigger: A special type. You will learn more about the further topics. (only for DML )</a:t>
            </a:r>
          </a:p>
          <a:p>
            <a:pPr lvl="1">
              <a:buFont typeface="Arial" panose="020B0604020202020204" pitchFamily="34" charset="0"/>
              <a:buChar char="•"/>
            </a:pPr>
            <a:r>
              <a:rPr lang="en-IN" dirty="0">
                <a:solidFill>
                  <a:srgbClr val="222222"/>
                </a:solidFill>
                <a:latin typeface="Source Sans Pro"/>
              </a:rPr>
              <a:t>Classification based on the </a:t>
            </a:r>
            <a:r>
              <a:rPr lang="en-IN" b="1" dirty="0">
                <a:solidFill>
                  <a:srgbClr val="222222"/>
                </a:solidFill>
                <a:latin typeface="Source Sans Pro"/>
              </a:rPr>
              <a:t>level</a:t>
            </a:r>
            <a:endParaRPr lang="en-IN" dirty="0">
              <a:solidFill>
                <a:srgbClr val="222222"/>
              </a:solidFill>
              <a:latin typeface="Source Sans Pro"/>
            </a:endParaRPr>
          </a:p>
          <a:p>
            <a:pPr>
              <a:buFont typeface="Arial" panose="020B0604020202020204" pitchFamily="34" charset="0"/>
              <a:buChar char="•"/>
            </a:pPr>
            <a:r>
              <a:rPr lang="en-IN" dirty="0">
                <a:solidFill>
                  <a:srgbClr val="222222"/>
                </a:solidFill>
                <a:latin typeface="Source Sans Pro"/>
              </a:rPr>
              <a:t>STATEMENT level Trigger: It fires one time for the specified event statement.</a:t>
            </a:r>
          </a:p>
          <a:p>
            <a:pPr>
              <a:buFont typeface="Arial" panose="020B0604020202020204" pitchFamily="34" charset="0"/>
              <a:buChar char="•"/>
            </a:pPr>
            <a:r>
              <a:rPr lang="en-IN" dirty="0" smtClean="0">
                <a:solidFill>
                  <a:srgbClr val="222222"/>
                </a:solidFill>
                <a:latin typeface="Source Sans Pro"/>
              </a:rPr>
              <a:t>ROW level Trigger: It fires for each record that got affected in the specified event. (only for DML)</a:t>
            </a:r>
          </a:p>
          <a:p>
            <a:pPr lvl="2">
              <a:buFont typeface="Arial" panose="020B0604020202020204" pitchFamily="34" charset="0"/>
              <a:buChar char="•"/>
            </a:pPr>
            <a:r>
              <a:rPr lang="en-IN" dirty="0">
                <a:solidFill>
                  <a:srgbClr val="222222"/>
                </a:solidFill>
                <a:latin typeface="Source Sans Pro"/>
              </a:rPr>
              <a:t>Classification based on the</a:t>
            </a:r>
            <a:r>
              <a:rPr lang="en-IN" b="1" dirty="0">
                <a:solidFill>
                  <a:srgbClr val="222222"/>
                </a:solidFill>
                <a:latin typeface="Source Sans Pro"/>
              </a:rPr>
              <a:t> Event</a:t>
            </a:r>
            <a:endParaRPr lang="en-IN" dirty="0">
              <a:solidFill>
                <a:srgbClr val="222222"/>
              </a:solidFill>
              <a:latin typeface="Source Sans Pro"/>
            </a:endParaRPr>
          </a:p>
          <a:p>
            <a:pPr>
              <a:buFont typeface="Arial" panose="020B0604020202020204" pitchFamily="34" charset="0"/>
              <a:buChar char="•"/>
            </a:pPr>
            <a:r>
              <a:rPr lang="en-IN" dirty="0" smtClean="0">
                <a:solidFill>
                  <a:srgbClr val="222222"/>
                </a:solidFill>
                <a:latin typeface="Source Sans Pro"/>
              </a:rPr>
              <a:t>DML </a:t>
            </a:r>
            <a:r>
              <a:rPr lang="en-IN" dirty="0">
                <a:solidFill>
                  <a:srgbClr val="222222"/>
                </a:solidFill>
                <a:latin typeface="Source Sans Pro"/>
              </a:rPr>
              <a:t>Trigger: It fires when the DML event is specified (INSERT/UPDATE/DELETE)</a:t>
            </a:r>
          </a:p>
          <a:p>
            <a:pPr>
              <a:buFont typeface="Arial" panose="020B0604020202020204" pitchFamily="34" charset="0"/>
              <a:buChar char="•"/>
            </a:pPr>
            <a:r>
              <a:rPr lang="en-IN" dirty="0">
                <a:solidFill>
                  <a:srgbClr val="222222"/>
                </a:solidFill>
                <a:latin typeface="Source Sans Pro"/>
              </a:rPr>
              <a:t>DDL Trigger: It fires when the DDL event is specified (CREATE/ALTER)</a:t>
            </a:r>
          </a:p>
          <a:p>
            <a:pPr>
              <a:buFont typeface="Arial" panose="020B0604020202020204" pitchFamily="34" charset="0"/>
              <a:buChar char="•"/>
            </a:pPr>
            <a:r>
              <a:rPr lang="en-IN" dirty="0">
                <a:solidFill>
                  <a:srgbClr val="222222"/>
                </a:solidFill>
                <a:latin typeface="Source Sans Pro"/>
              </a:rPr>
              <a:t>DATABASE Trigger: It fires when the database event is specified (LOGON/LOGOFF/STARTUP/SHUTDOWN)</a:t>
            </a:r>
          </a:p>
        </p:txBody>
      </p:sp>
    </p:spTree>
    <p:extLst>
      <p:ext uri="{BB962C8B-B14F-4D97-AF65-F5344CB8AC3E}">
        <p14:creationId xmlns:p14="http://schemas.microsoft.com/office/powerpoint/2010/main" val="215795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85041"/>
          </a:xfrm>
        </p:spPr>
        <p:txBody>
          <a:bodyPr/>
          <a:lstStyle/>
          <a:p>
            <a:r>
              <a:rPr lang="en-US" dirty="0" smtClean="0"/>
              <a:t>Subprogram</a:t>
            </a:r>
            <a:endParaRPr lang="en-US" dirty="0"/>
          </a:p>
        </p:txBody>
      </p:sp>
      <p:sp>
        <p:nvSpPr>
          <p:cNvPr id="3" name="Content Placeholder 2"/>
          <p:cNvSpPr>
            <a:spLocks noGrp="1"/>
          </p:cNvSpPr>
          <p:nvPr>
            <p:ph idx="1"/>
          </p:nvPr>
        </p:nvSpPr>
        <p:spPr>
          <a:xfrm>
            <a:off x="1484310" y="1986455"/>
            <a:ext cx="10018713" cy="3804745"/>
          </a:xfrm>
        </p:spPr>
        <p:txBody>
          <a:bodyPr/>
          <a:lstStyle/>
          <a:p>
            <a:r>
              <a:rPr lang="en-IN" dirty="0"/>
              <a:t>PL/SQL subprograms are named PL/SQL blocks that can be invoked with a set of parameters. PL/SQL provides two kinds of subprograms −</a:t>
            </a:r>
          </a:p>
          <a:p>
            <a:r>
              <a:rPr lang="en-IN" b="1" dirty="0"/>
              <a:t>Functions</a:t>
            </a:r>
            <a:r>
              <a:rPr lang="en-IN" dirty="0"/>
              <a:t> − These subprograms return a single value; mainly used to compute and return a value.</a:t>
            </a:r>
          </a:p>
          <a:p>
            <a:r>
              <a:rPr lang="en-IN" b="1" dirty="0"/>
              <a:t>Procedures</a:t>
            </a:r>
            <a:r>
              <a:rPr lang="en-IN" dirty="0"/>
              <a:t> − These subprograms do not return a value directly; mainly used to perform an action.</a:t>
            </a:r>
          </a:p>
          <a:p>
            <a:pPr marL="0" indent="0">
              <a:buNone/>
            </a:pPr>
            <a:endParaRPr lang="en-US" dirty="0"/>
          </a:p>
        </p:txBody>
      </p:sp>
    </p:spTree>
    <p:extLst>
      <p:ext uri="{BB962C8B-B14F-4D97-AF65-F5344CB8AC3E}">
        <p14:creationId xmlns:p14="http://schemas.microsoft.com/office/powerpoint/2010/main" val="407606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001" y="149772"/>
            <a:ext cx="10018713" cy="1269125"/>
          </a:xfrm>
        </p:spPr>
        <p:txBody>
          <a:bodyPr/>
          <a:lstStyle/>
          <a:p>
            <a:r>
              <a:rPr lang="en-US" dirty="0" smtClean="0"/>
              <a:t>Syntax for Creating a Trigger</a:t>
            </a:r>
            <a:endParaRPr lang="en-US" dirty="0"/>
          </a:p>
        </p:txBody>
      </p:sp>
      <p:sp>
        <p:nvSpPr>
          <p:cNvPr id="3" name="TextBox 2"/>
          <p:cNvSpPr txBox="1"/>
          <p:nvPr/>
        </p:nvSpPr>
        <p:spPr>
          <a:xfrm>
            <a:off x="1345324" y="1261242"/>
            <a:ext cx="6053959" cy="3970318"/>
          </a:xfrm>
          <a:prstGeom prst="rect">
            <a:avLst/>
          </a:prstGeom>
          <a:noFill/>
        </p:spPr>
        <p:txBody>
          <a:bodyPr wrap="square" rtlCol="0">
            <a:spAutoFit/>
          </a:bodyPr>
          <a:lstStyle/>
          <a:p>
            <a:r>
              <a:rPr lang="en-US" dirty="0" smtClean="0"/>
              <a:t>CREATE [OR REPLACE ] TRIGGER </a:t>
            </a:r>
            <a:r>
              <a:rPr lang="en-US" dirty="0" err="1" smtClean="0"/>
              <a:t>trigger_name</a:t>
            </a:r>
            <a:endParaRPr lang="en-US" dirty="0" smtClean="0"/>
          </a:p>
          <a:p>
            <a:r>
              <a:rPr lang="en-US" dirty="0" smtClean="0"/>
              <a:t>{BEFORE | AFTER}</a:t>
            </a:r>
          </a:p>
          <a:p>
            <a:r>
              <a:rPr lang="en-US" dirty="0" smtClean="0"/>
              <a:t>{|DELETE| [OR] INSERT| [OR] UPDATE [ OF </a:t>
            </a:r>
            <a:r>
              <a:rPr lang="en-US" dirty="0" err="1" smtClean="0"/>
              <a:t>column_name</a:t>
            </a:r>
            <a:r>
              <a:rPr lang="en-US" dirty="0" smtClean="0"/>
              <a:t>,…]</a:t>
            </a:r>
          </a:p>
          <a:p>
            <a:r>
              <a:rPr lang="en-US" dirty="0" smtClean="0"/>
              <a:t>ON </a:t>
            </a:r>
            <a:r>
              <a:rPr lang="en-US" dirty="0" err="1" smtClean="0"/>
              <a:t>table_name</a:t>
            </a:r>
            <a:endParaRPr lang="en-US" dirty="0"/>
          </a:p>
          <a:p>
            <a:r>
              <a:rPr lang="en-US" dirty="0" smtClean="0"/>
              <a:t>[REFERENCING {OLD AS old, NEW AS new}]</a:t>
            </a:r>
          </a:p>
          <a:p>
            <a:r>
              <a:rPr lang="en-US" dirty="0" smtClean="0"/>
              <a:t>[FOR EACH ROW [WHEN condition]</a:t>
            </a:r>
          </a:p>
          <a:p>
            <a:r>
              <a:rPr lang="en-US" dirty="0" smtClean="0"/>
              <a:t>DECLARE</a:t>
            </a:r>
          </a:p>
          <a:p>
            <a:r>
              <a:rPr lang="en-US" dirty="0" smtClean="0"/>
              <a:t>Variable declaration;</a:t>
            </a:r>
          </a:p>
          <a:p>
            <a:r>
              <a:rPr lang="en-US" dirty="0" smtClean="0"/>
              <a:t>Constant declaration;</a:t>
            </a:r>
          </a:p>
          <a:p>
            <a:r>
              <a:rPr lang="en-US" dirty="0" smtClean="0"/>
              <a:t>BEGIN</a:t>
            </a:r>
          </a:p>
          <a:p>
            <a:r>
              <a:rPr lang="en-US" dirty="0"/>
              <a:t> </a:t>
            </a:r>
            <a:r>
              <a:rPr lang="en-US" dirty="0" smtClean="0"/>
              <a:t>     PL/SQL subprogram body;</a:t>
            </a:r>
          </a:p>
          <a:p>
            <a:r>
              <a:rPr lang="en-US" dirty="0" smtClean="0"/>
              <a:t>[EXCEPTION</a:t>
            </a:r>
          </a:p>
          <a:p>
            <a:r>
              <a:rPr lang="en-US" dirty="0"/>
              <a:t> </a:t>
            </a:r>
            <a:r>
              <a:rPr lang="en-US" dirty="0" smtClean="0"/>
              <a:t>     exception PL/SQL block;]</a:t>
            </a:r>
          </a:p>
          <a:p>
            <a:r>
              <a:rPr lang="en-US" dirty="0" smtClean="0"/>
              <a:t>END; </a:t>
            </a:r>
            <a:endParaRPr lang="en-US" dirty="0"/>
          </a:p>
        </p:txBody>
      </p:sp>
    </p:spTree>
    <p:extLst>
      <p:ext uri="{BB962C8B-B14F-4D97-AF65-F5344CB8AC3E}">
        <p14:creationId xmlns:p14="http://schemas.microsoft.com/office/powerpoint/2010/main" val="22407816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6DE30A-0EFB-47D7-80B3-868DE8F693CC}"/>
              </a:ext>
            </a:extLst>
          </p:cNvPr>
          <p:cNvPicPr>
            <a:picLocks noChangeAspect="1"/>
          </p:cNvPicPr>
          <p:nvPr/>
        </p:nvPicPr>
        <p:blipFill>
          <a:blip r:embed="rId2"/>
          <a:stretch>
            <a:fillRect/>
          </a:stretch>
        </p:blipFill>
        <p:spPr>
          <a:xfrm>
            <a:off x="2049518" y="925895"/>
            <a:ext cx="9023458" cy="5048250"/>
          </a:xfrm>
          <a:prstGeom prst="rect">
            <a:avLst/>
          </a:prstGeom>
        </p:spPr>
      </p:pic>
    </p:spTree>
    <p:extLst>
      <p:ext uri="{BB962C8B-B14F-4D97-AF65-F5344CB8AC3E}">
        <p14:creationId xmlns:p14="http://schemas.microsoft.com/office/powerpoint/2010/main" val="3235269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1972" y="1620652"/>
            <a:ext cx="6096000" cy="4247317"/>
          </a:xfrm>
          <a:prstGeom prst="rect">
            <a:avLst/>
          </a:prstGeom>
        </p:spPr>
        <p:txBody>
          <a:bodyPr>
            <a:spAutoFit/>
          </a:bodyPr>
          <a:lstStyle/>
          <a:p>
            <a:pPr>
              <a:buNone/>
            </a:pPr>
            <a:r>
              <a:rPr lang="en-US" b="1" dirty="0"/>
              <a:t>Create or replace trigger </a:t>
            </a:r>
            <a:r>
              <a:rPr lang="en-US" b="1" dirty="0" smtClean="0"/>
              <a:t>t</a:t>
            </a:r>
            <a:endParaRPr lang="en-US" b="1" dirty="0"/>
          </a:p>
          <a:p>
            <a:pPr>
              <a:buNone/>
            </a:pPr>
            <a:r>
              <a:rPr lang="en-US" b="1" dirty="0"/>
              <a:t>	Before INSERT or UPDATE or DELETE</a:t>
            </a:r>
          </a:p>
          <a:p>
            <a:pPr>
              <a:buNone/>
            </a:pPr>
            <a:r>
              <a:rPr lang="en-US" b="1" dirty="0"/>
              <a:t>ON </a:t>
            </a:r>
            <a:r>
              <a:rPr lang="en-US" b="1" dirty="0" smtClean="0"/>
              <a:t>Persons</a:t>
            </a:r>
            <a:endParaRPr lang="en-US" b="1" dirty="0"/>
          </a:p>
          <a:p>
            <a:pPr>
              <a:buNone/>
            </a:pPr>
            <a:r>
              <a:rPr lang="en-US" b="1" dirty="0"/>
              <a:t>Begin</a:t>
            </a:r>
          </a:p>
          <a:p>
            <a:pPr>
              <a:buNone/>
            </a:pPr>
            <a:r>
              <a:rPr lang="en-US" b="1" dirty="0"/>
              <a:t>	IF INSERTING then</a:t>
            </a:r>
          </a:p>
          <a:p>
            <a:pPr>
              <a:buNone/>
            </a:pPr>
            <a:r>
              <a:rPr lang="en-US" b="1" dirty="0"/>
              <a:t>		</a:t>
            </a:r>
            <a:r>
              <a:rPr lang="en-US" b="1" dirty="0" err="1"/>
              <a:t>Dbms_output.put_line</a:t>
            </a:r>
            <a:r>
              <a:rPr lang="en-US" b="1" dirty="0"/>
              <a:t>(‘operation performed inserting’);</a:t>
            </a:r>
          </a:p>
          <a:p>
            <a:pPr>
              <a:buNone/>
            </a:pPr>
            <a:r>
              <a:rPr lang="en-US" b="1" dirty="0"/>
              <a:t>	ELSIF UPDATING  then</a:t>
            </a:r>
          </a:p>
          <a:p>
            <a:pPr>
              <a:buNone/>
            </a:pPr>
            <a:r>
              <a:rPr lang="en-US" b="1" dirty="0"/>
              <a:t>		</a:t>
            </a:r>
            <a:r>
              <a:rPr lang="en-US" b="1" dirty="0" err="1"/>
              <a:t>Dbms_output.put_line</a:t>
            </a:r>
            <a:r>
              <a:rPr lang="en-US" b="1" dirty="0"/>
              <a:t>(‘operation performed Updating’);</a:t>
            </a:r>
          </a:p>
          <a:p>
            <a:pPr>
              <a:buNone/>
            </a:pPr>
            <a:r>
              <a:rPr lang="en-US" b="1" dirty="0"/>
              <a:t>	ELSE</a:t>
            </a:r>
          </a:p>
          <a:p>
            <a:pPr>
              <a:buNone/>
            </a:pPr>
            <a:r>
              <a:rPr lang="en-US" b="1" dirty="0"/>
              <a:t>		</a:t>
            </a:r>
            <a:r>
              <a:rPr lang="en-US" b="1" dirty="0" err="1"/>
              <a:t>Dbms_output.put_line</a:t>
            </a:r>
            <a:r>
              <a:rPr lang="en-US" b="1" dirty="0"/>
              <a:t>(‘operation performed Deletion’);</a:t>
            </a:r>
          </a:p>
          <a:p>
            <a:pPr>
              <a:buNone/>
            </a:pPr>
            <a:r>
              <a:rPr lang="en-US" b="1" dirty="0"/>
              <a:t>	End if;</a:t>
            </a:r>
          </a:p>
          <a:p>
            <a:pPr>
              <a:buNone/>
            </a:pPr>
            <a:r>
              <a:rPr lang="en-US" b="1" dirty="0"/>
              <a:t>End;</a:t>
            </a:r>
          </a:p>
        </p:txBody>
      </p:sp>
      <p:sp>
        <p:nvSpPr>
          <p:cNvPr id="3" name="Rectangle 2"/>
          <p:cNvSpPr/>
          <p:nvPr/>
        </p:nvSpPr>
        <p:spPr>
          <a:xfrm>
            <a:off x="1786758" y="772539"/>
            <a:ext cx="9238593" cy="400110"/>
          </a:xfrm>
          <a:prstGeom prst="rect">
            <a:avLst/>
          </a:prstGeom>
        </p:spPr>
        <p:txBody>
          <a:bodyPr wrap="square">
            <a:spAutoFit/>
          </a:bodyPr>
          <a:lstStyle/>
          <a:p>
            <a:r>
              <a:rPr lang="en-US" sz="2000" b="1" dirty="0"/>
              <a:t>Create PL/SQL trigger which will tell about the operation performed on database</a:t>
            </a:r>
            <a:r>
              <a:rPr lang="en-US" dirty="0"/>
              <a:t>.</a:t>
            </a:r>
          </a:p>
        </p:txBody>
      </p:sp>
    </p:spTree>
    <p:extLst>
      <p:ext uri="{BB962C8B-B14F-4D97-AF65-F5344CB8AC3E}">
        <p14:creationId xmlns:p14="http://schemas.microsoft.com/office/powerpoint/2010/main" val="1164779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4717" y="1926810"/>
            <a:ext cx="9133490" cy="2062103"/>
          </a:xfrm>
          <a:prstGeom prst="rect">
            <a:avLst/>
          </a:prstGeom>
        </p:spPr>
        <p:txBody>
          <a:bodyPr wrap="square">
            <a:spAutoFit/>
          </a:bodyPr>
          <a:lstStyle/>
          <a:p>
            <a:pPr algn="just"/>
            <a:r>
              <a:rPr lang="en-US" sz="3200" b="1" dirty="0"/>
              <a:t>Create PL/SQL trigger which will convert the </a:t>
            </a:r>
            <a:r>
              <a:rPr lang="en-US" sz="3200" b="1" dirty="0" smtClean="0"/>
              <a:t>First name </a:t>
            </a:r>
            <a:r>
              <a:rPr lang="en-US" sz="3200" b="1" dirty="0"/>
              <a:t>of the </a:t>
            </a:r>
            <a:r>
              <a:rPr lang="en-US" sz="3200" b="1" dirty="0" smtClean="0"/>
              <a:t>person </a:t>
            </a:r>
            <a:r>
              <a:rPr lang="en-US" sz="3200" b="1" dirty="0"/>
              <a:t>to uppercase before inserting or updating the </a:t>
            </a:r>
            <a:r>
              <a:rPr lang="en-US" sz="3200" b="1" dirty="0" err="1" smtClean="0"/>
              <a:t>Firstname</a:t>
            </a:r>
            <a:r>
              <a:rPr lang="en-US" sz="3200" b="1" dirty="0" smtClean="0"/>
              <a:t> </a:t>
            </a:r>
            <a:r>
              <a:rPr lang="en-US" sz="3200" b="1" dirty="0"/>
              <a:t>column of </a:t>
            </a:r>
            <a:r>
              <a:rPr lang="en-US" sz="3200" b="1" dirty="0" smtClean="0"/>
              <a:t>Persons </a:t>
            </a:r>
            <a:r>
              <a:rPr lang="en-US" sz="3200" b="1" dirty="0"/>
              <a:t>database.</a:t>
            </a:r>
          </a:p>
        </p:txBody>
      </p:sp>
    </p:spTree>
    <p:extLst>
      <p:ext uri="{BB962C8B-B14F-4D97-AF65-F5344CB8AC3E}">
        <p14:creationId xmlns:p14="http://schemas.microsoft.com/office/powerpoint/2010/main" val="900424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4630" y="1483829"/>
            <a:ext cx="6096000" cy="2031325"/>
          </a:xfrm>
          <a:prstGeom prst="rect">
            <a:avLst/>
          </a:prstGeom>
        </p:spPr>
        <p:txBody>
          <a:bodyPr>
            <a:spAutoFit/>
          </a:bodyPr>
          <a:lstStyle/>
          <a:p>
            <a:pPr>
              <a:buNone/>
            </a:pPr>
            <a:r>
              <a:rPr lang="en-US" b="1" dirty="0"/>
              <a:t>Create or replace trigger </a:t>
            </a:r>
            <a:r>
              <a:rPr lang="en-US" b="1" dirty="0" smtClean="0"/>
              <a:t>t</a:t>
            </a:r>
            <a:endParaRPr lang="en-US" b="1" dirty="0"/>
          </a:p>
          <a:p>
            <a:pPr>
              <a:buNone/>
            </a:pPr>
            <a:r>
              <a:rPr lang="en-US" b="1" dirty="0"/>
              <a:t>	Before INSERT or UPDATE of NAME </a:t>
            </a:r>
          </a:p>
          <a:p>
            <a:pPr>
              <a:buNone/>
            </a:pPr>
            <a:r>
              <a:rPr lang="en-US" b="1" dirty="0"/>
              <a:t>ON </a:t>
            </a:r>
            <a:r>
              <a:rPr lang="en-US" b="1" dirty="0" smtClean="0"/>
              <a:t>Persons</a:t>
            </a:r>
            <a:endParaRPr lang="en-US" b="1" dirty="0"/>
          </a:p>
          <a:p>
            <a:pPr>
              <a:buNone/>
            </a:pPr>
            <a:r>
              <a:rPr lang="en-US" b="1" dirty="0"/>
              <a:t>	For each row</a:t>
            </a:r>
          </a:p>
          <a:p>
            <a:pPr>
              <a:buNone/>
            </a:pPr>
            <a:r>
              <a:rPr lang="en-US" b="1" dirty="0"/>
              <a:t>Begin </a:t>
            </a:r>
          </a:p>
          <a:p>
            <a:pPr>
              <a:buNone/>
            </a:pPr>
            <a:r>
              <a:rPr lang="en-US" b="1" dirty="0"/>
              <a:t>	:NEW.NAME := UPPER(:NEW.NAME);</a:t>
            </a:r>
          </a:p>
          <a:p>
            <a:pPr>
              <a:buNone/>
            </a:pPr>
            <a:r>
              <a:rPr lang="en-US" b="1" dirty="0"/>
              <a:t>End;</a:t>
            </a:r>
          </a:p>
        </p:txBody>
      </p:sp>
    </p:spTree>
    <p:extLst>
      <p:ext uri="{BB962C8B-B14F-4D97-AF65-F5344CB8AC3E}">
        <p14:creationId xmlns:p14="http://schemas.microsoft.com/office/powerpoint/2010/main" val="1806399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0841" y="2073955"/>
            <a:ext cx="9564413" cy="1384995"/>
          </a:xfrm>
          <a:prstGeom prst="rect">
            <a:avLst/>
          </a:prstGeom>
        </p:spPr>
        <p:txBody>
          <a:bodyPr wrap="square">
            <a:spAutoFit/>
          </a:bodyPr>
          <a:lstStyle/>
          <a:p>
            <a:pPr algn="just"/>
            <a:r>
              <a:rPr lang="en-US" sz="2800" b="1" dirty="0"/>
              <a:t>Create PL/SQL trigger which will delete the detail of the employee from employee table when particular branch is deleted from </a:t>
            </a:r>
            <a:r>
              <a:rPr lang="en-US" sz="2800" b="1" dirty="0" err="1"/>
              <a:t>dept</a:t>
            </a:r>
            <a:endParaRPr lang="en-US" sz="2800" b="1" dirty="0"/>
          </a:p>
        </p:txBody>
      </p:sp>
    </p:spTree>
    <p:extLst>
      <p:ext uri="{BB962C8B-B14F-4D97-AF65-F5344CB8AC3E}">
        <p14:creationId xmlns:p14="http://schemas.microsoft.com/office/powerpoint/2010/main" val="1740357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9835" y="1875445"/>
            <a:ext cx="6096000" cy="2308324"/>
          </a:xfrm>
          <a:prstGeom prst="rect">
            <a:avLst/>
          </a:prstGeom>
        </p:spPr>
        <p:txBody>
          <a:bodyPr>
            <a:spAutoFit/>
          </a:bodyPr>
          <a:lstStyle/>
          <a:p>
            <a:pPr>
              <a:buNone/>
            </a:pPr>
            <a:r>
              <a:rPr lang="en-US" dirty="0"/>
              <a:t>Create or replace trigger t22</a:t>
            </a:r>
          </a:p>
          <a:p>
            <a:pPr>
              <a:buNone/>
            </a:pPr>
            <a:r>
              <a:rPr lang="en-US" dirty="0"/>
              <a:t>	Before delete </a:t>
            </a:r>
          </a:p>
          <a:p>
            <a:pPr>
              <a:buNone/>
            </a:pPr>
            <a:r>
              <a:rPr lang="en-US" dirty="0"/>
              <a:t>On </a:t>
            </a:r>
            <a:r>
              <a:rPr lang="en-US" dirty="0" err="1"/>
              <a:t>dept</a:t>
            </a:r>
            <a:endParaRPr lang="en-US" dirty="0"/>
          </a:p>
          <a:p>
            <a:pPr>
              <a:buNone/>
            </a:pPr>
            <a:r>
              <a:rPr lang="en-US" dirty="0"/>
              <a:t>	For each row</a:t>
            </a:r>
          </a:p>
          <a:p>
            <a:pPr>
              <a:buNone/>
            </a:pPr>
            <a:r>
              <a:rPr lang="en-US" dirty="0"/>
              <a:t>Begin</a:t>
            </a:r>
          </a:p>
          <a:p>
            <a:pPr>
              <a:buNone/>
            </a:pPr>
            <a:r>
              <a:rPr lang="en-US" dirty="0"/>
              <a:t>	Delete from employee where </a:t>
            </a:r>
            <a:r>
              <a:rPr lang="en-US" dirty="0" err="1"/>
              <a:t>branch_id</a:t>
            </a:r>
            <a:r>
              <a:rPr lang="en-US" dirty="0"/>
              <a:t>= :</a:t>
            </a:r>
            <a:r>
              <a:rPr lang="en-US" dirty="0" err="1"/>
              <a:t>OLD.branch_id</a:t>
            </a:r>
            <a:r>
              <a:rPr lang="en-US" dirty="0"/>
              <a:t>;</a:t>
            </a:r>
          </a:p>
          <a:p>
            <a:pPr>
              <a:buNone/>
            </a:pPr>
            <a:r>
              <a:rPr lang="en-US" dirty="0"/>
              <a:t>End;</a:t>
            </a:r>
          </a:p>
        </p:txBody>
      </p:sp>
    </p:spTree>
    <p:extLst>
      <p:ext uri="{BB962C8B-B14F-4D97-AF65-F5344CB8AC3E}">
        <p14:creationId xmlns:p14="http://schemas.microsoft.com/office/powerpoint/2010/main" val="3193622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32511-57CB-4C75-A971-39D026880458}"/>
              </a:ext>
            </a:extLst>
          </p:cNvPr>
          <p:cNvPicPr>
            <a:picLocks noChangeAspect="1"/>
          </p:cNvPicPr>
          <p:nvPr/>
        </p:nvPicPr>
        <p:blipFill>
          <a:blip r:embed="rId2"/>
          <a:stretch>
            <a:fillRect/>
          </a:stretch>
        </p:blipFill>
        <p:spPr>
          <a:xfrm>
            <a:off x="1949669" y="895350"/>
            <a:ext cx="8839200" cy="4457700"/>
          </a:xfrm>
          <a:prstGeom prst="rect">
            <a:avLst/>
          </a:prstGeom>
        </p:spPr>
      </p:pic>
    </p:spTree>
    <p:extLst>
      <p:ext uri="{BB962C8B-B14F-4D97-AF65-F5344CB8AC3E}">
        <p14:creationId xmlns:p14="http://schemas.microsoft.com/office/powerpoint/2010/main" val="2290739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DD1CDC-788C-4AE7-BA14-D6D61B2C77D8}"/>
              </a:ext>
            </a:extLst>
          </p:cNvPr>
          <p:cNvPicPr>
            <a:picLocks noChangeAspect="1"/>
          </p:cNvPicPr>
          <p:nvPr/>
        </p:nvPicPr>
        <p:blipFill>
          <a:blip r:embed="rId2"/>
          <a:stretch>
            <a:fillRect/>
          </a:stretch>
        </p:blipFill>
        <p:spPr>
          <a:xfrm>
            <a:off x="1899746" y="700744"/>
            <a:ext cx="9083564" cy="5507907"/>
          </a:xfrm>
          <a:prstGeom prst="rect">
            <a:avLst/>
          </a:prstGeom>
        </p:spPr>
      </p:pic>
    </p:spTree>
    <p:extLst>
      <p:ext uri="{BB962C8B-B14F-4D97-AF65-F5344CB8AC3E}">
        <p14:creationId xmlns:p14="http://schemas.microsoft.com/office/powerpoint/2010/main" val="29658686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3387CF-F42B-4D43-AAF5-82A665AC0394}"/>
              </a:ext>
            </a:extLst>
          </p:cNvPr>
          <p:cNvPicPr>
            <a:picLocks noChangeAspect="1"/>
          </p:cNvPicPr>
          <p:nvPr/>
        </p:nvPicPr>
        <p:blipFill>
          <a:blip r:embed="rId2"/>
          <a:stretch>
            <a:fillRect/>
          </a:stretch>
        </p:blipFill>
        <p:spPr>
          <a:xfrm>
            <a:off x="2022091" y="1233323"/>
            <a:ext cx="8715375" cy="3601436"/>
          </a:xfrm>
          <a:prstGeom prst="rect">
            <a:avLst/>
          </a:prstGeom>
        </p:spPr>
      </p:pic>
    </p:spTree>
    <p:extLst>
      <p:ext uri="{BB962C8B-B14F-4D97-AF65-F5344CB8AC3E}">
        <p14:creationId xmlns:p14="http://schemas.microsoft.com/office/powerpoint/2010/main" val="1752607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436" y="295276"/>
            <a:ext cx="10018713" cy="1371600"/>
          </a:xfrm>
        </p:spPr>
        <p:txBody>
          <a:bodyPr/>
          <a:lstStyle/>
          <a:p>
            <a:r>
              <a:rPr lang="en-US" dirty="0" smtClean="0"/>
              <a:t>STORED PROCEDURES</a:t>
            </a:r>
            <a:endParaRPr lang="en-US" dirty="0"/>
          </a:p>
        </p:txBody>
      </p:sp>
      <p:sp>
        <p:nvSpPr>
          <p:cNvPr id="3" name="Content Placeholder 2"/>
          <p:cNvSpPr>
            <a:spLocks noGrp="1"/>
          </p:cNvSpPr>
          <p:nvPr>
            <p:ph idx="1"/>
          </p:nvPr>
        </p:nvSpPr>
        <p:spPr>
          <a:xfrm>
            <a:off x="1484310" y="1600200"/>
            <a:ext cx="10018713" cy="4191001"/>
          </a:xfrm>
        </p:spPr>
        <p:txBody>
          <a:bodyPr>
            <a:normAutofit lnSpcReduction="10000"/>
          </a:bodyPr>
          <a:lstStyle/>
          <a:p>
            <a:r>
              <a:rPr lang="en-US" b="1" dirty="0"/>
              <a:t>Stored Procedures</a:t>
            </a:r>
            <a:r>
              <a:rPr lang="en-US" dirty="0"/>
              <a:t> are created to perform one or more DML operations on Database. It is nothing but the group of SQL statements that accepts some input in the form of parameters and performs some task and may or may not returns a value. </a:t>
            </a:r>
          </a:p>
          <a:p>
            <a:r>
              <a:rPr lang="en-US" b="1" dirty="0" smtClean="0"/>
              <a:t>Syntax:  </a:t>
            </a:r>
            <a:r>
              <a:rPr lang="en-US" dirty="0" smtClean="0"/>
              <a:t>Creating a Procedure: </a:t>
            </a:r>
          </a:p>
          <a:p>
            <a:pPr>
              <a:lnSpc>
                <a:spcPct val="110000"/>
              </a:lnSpc>
            </a:pPr>
            <a:r>
              <a:rPr lang="en-US" altLang="en-US" i="1" dirty="0">
                <a:solidFill>
                  <a:srgbClr val="273239"/>
                </a:solidFill>
                <a:latin typeface="Consolas" panose="020B0609020204030204" pitchFamily="49" charset="0"/>
              </a:rPr>
              <a:t>CREATE or REPLACE PROCEDURE name(parameters</a:t>
            </a:r>
            <a:r>
              <a:rPr lang="en-US" altLang="en-US" i="1" dirty="0" smtClean="0">
                <a:solidFill>
                  <a:srgbClr val="273239"/>
                </a:solidFill>
                <a:latin typeface="Consolas" panose="020B0609020204030204" pitchFamily="49" charset="0"/>
              </a:rPr>
              <a:t>)</a:t>
            </a:r>
          </a:p>
          <a:p>
            <a:pPr marL="0" indent="0">
              <a:lnSpc>
                <a:spcPct val="110000"/>
              </a:lnSpc>
              <a:buNone/>
            </a:pPr>
            <a:r>
              <a:rPr lang="en-US" altLang="en-US" i="1" dirty="0" smtClean="0">
                <a:solidFill>
                  <a:srgbClr val="273239"/>
                </a:solidFill>
                <a:latin typeface="Consolas" panose="020B0609020204030204" pitchFamily="49" charset="0"/>
              </a:rPr>
              <a:t>	IS </a:t>
            </a:r>
            <a:r>
              <a:rPr lang="en-US" altLang="en-US" i="1" dirty="0">
                <a:solidFill>
                  <a:srgbClr val="273239"/>
                </a:solidFill>
                <a:latin typeface="Consolas" panose="020B0609020204030204" pitchFamily="49" charset="0"/>
              </a:rPr>
              <a:t>variables; </a:t>
            </a:r>
            <a:endParaRPr lang="en-US" altLang="en-US" i="1" dirty="0" smtClean="0">
              <a:solidFill>
                <a:srgbClr val="273239"/>
              </a:solidFill>
              <a:latin typeface="Consolas" panose="020B0609020204030204" pitchFamily="49" charset="0"/>
            </a:endParaRPr>
          </a:p>
          <a:p>
            <a:pPr marL="0" indent="0">
              <a:lnSpc>
                <a:spcPct val="110000"/>
              </a:lnSpc>
              <a:buNone/>
            </a:pPr>
            <a:r>
              <a:rPr lang="en-US" altLang="en-US" i="1" dirty="0">
                <a:solidFill>
                  <a:srgbClr val="273239"/>
                </a:solidFill>
                <a:latin typeface="Consolas" panose="020B0609020204030204" pitchFamily="49" charset="0"/>
              </a:rPr>
              <a:t>	</a:t>
            </a:r>
            <a:r>
              <a:rPr lang="en-US" altLang="en-US" i="1" dirty="0" smtClean="0">
                <a:solidFill>
                  <a:srgbClr val="273239"/>
                </a:solidFill>
                <a:latin typeface="Consolas" panose="020B0609020204030204" pitchFamily="49" charset="0"/>
              </a:rPr>
              <a:t>BEGIN </a:t>
            </a:r>
            <a:r>
              <a:rPr lang="en-US" altLang="en-US" i="1" dirty="0">
                <a:solidFill>
                  <a:srgbClr val="273239"/>
                </a:solidFill>
                <a:latin typeface="Consolas" panose="020B0609020204030204" pitchFamily="49" charset="0"/>
              </a:rPr>
              <a:t>//statements; </a:t>
            </a:r>
            <a:endParaRPr lang="en-US" altLang="en-US" i="1" dirty="0" smtClean="0">
              <a:solidFill>
                <a:srgbClr val="273239"/>
              </a:solidFill>
              <a:latin typeface="Consolas" panose="020B0609020204030204" pitchFamily="49" charset="0"/>
            </a:endParaRPr>
          </a:p>
          <a:p>
            <a:pPr marL="0" indent="0">
              <a:lnSpc>
                <a:spcPct val="110000"/>
              </a:lnSpc>
              <a:buNone/>
            </a:pPr>
            <a:r>
              <a:rPr lang="en-US" altLang="en-US" i="1" dirty="0">
                <a:solidFill>
                  <a:srgbClr val="273239"/>
                </a:solidFill>
                <a:latin typeface="Consolas" panose="020B0609020204030204" pitchFamily="49" charset="0"/>
              </a:rPr>
              <a:t>	</a:t>
            </a:r>
            <a:r>
              <a:rPr lang="en-US" altLang="en-US" i="1" dirty="0" smtClean="0">
                <a:solidFill>
                  <a:srgbClr val="273239"/>
                </a:solidFill>
                <a:latin typeface="Consolas" panose="020B0609020204030204" pitchFamily="49" charset="0"/>
              </a:rPr>
              <a:t>END</a:t>
            </a:r>
            <a:r>
              <a:rPr lang="en-US" altLang="en-US" i="1" dirty="0">
                <a:solidFill>
                  <a:srgbClr val="273239"/>
                </a:solidFill>
                <a:latin typeface="Consolas" panose="020B0609020204030204" pitchFamily="49" charset="0"/>
              </a:rPr>
              <a:t>;</a:t>
            </a:r>
            <a:r>
              <a:rPr lang="en-US" altLang="en-US" sz="1400" i="1" dirty="0"/>
              <a:t> </a:t>
            </a:r>
            <a:endParaRPr lang="en-US" altLang="en-US" sz="3600" i="1" dirty="0">
              <a:latin typeface="Arial" panose="020B0604020202020204" pitchFamily="34" charset="0"/>
            </a:endParaRPr>
          </a:p>
          <a:p>
            <a:pPr marL="0" indent="0">
              <a:buNone/>
            </a:pPr>
            <a:endParaRPr lang="en-US" dirty="0" smtClean="0"/>
          </a:p>
        </p:txBody>
      </p:sp>
    </p:spTree>
    <p:extLst>
      <p:ext uri="{BB962C8B-B14F-4D97-AF65-F5344CB8AC3E}">
        <p14:creationId xmlns:p14="http://schemas.microsoft.com/office/powerpoint/2010/main" val="1831227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628600-7E00-4C1D-94B8-5BFB18DEFA0B}"/>
              </a:ext>
            </a:extLst>
          </p:cNvPr>
          <p:cNvPicPr>
            <a:picLocks noChangeAspect="1"/>
          </p:cNvPicPr>
          <p:nvPr/>
        </p:nvPicPr>
        <p:blipFill>
          <a:blip r:embed="rId2"/>
          <a:stretch>
            <a:fillRect/>
          </a:stretch>
        </p:blipFill>
        <p:spPr>
          <a:xfrm>
            <a:off x="2340851" y="401857"/>
            <a:ext cx="8477250" cy="5991225"/>
          </a:xfrm>
          <a:prstGeom prst="rect">
            <a:avLst/>
          </a:prstGeom>
        </p:spPr>
      </p:pic>
    </p:spTree>
    <p:extLst>
      <p:ext uri="{BB962C8B-B14F-4D97-AF65-F5344CB8AC3E}">
        <p14:creationId xmlns:p14="http://schemas.microsoft.com/office/powerpoint/2010/main" val="15928949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Cursors</a:t>
            </a:r>
          </a:p>
        </p:txBody>
      </p:sp>
      <p:sp>
        <p:nvSpPr>
          <p:cNvPr id="3" name="Content Placeholder 2"/>
          <p:cNvSpPr>
            <a:spLocks noGrp="1"/>
          </p:cNvSpPr>
          <p:nvPr>
            <p:ph sz="quarter" idx="1"/>
          </p:nvPr>
        </p:nvSpPr>
        <p:spPr/>
        <p:txBody>
          <a:bodyPr>
            <a:normAutofit fontScale="92500"/>
          </a:bodyPr>
          <a:lstStyle/>
          <a:p>
            <a:r>
              <a:rPr lang="en-US" dirty="0"/>
              <a:t>A cursor is a work area where the result of a SQL query is stored at server  side. </a:t>
            </a:r>
          </a:p>
          <a:p>
            <a:r>
              <a:rPr lang="en-US" dirty="0"/>
              <a:t>A cursor is a PL/SQL construct that allows us to name these work area.</a:t>
            </a:r>
          </a:p>
          <a:p>
            <a:r>
              <a:rPr lang="en-US" dirty="0"/>
              <a:t>The data stored in the cursor is known as </a:t>
            </a:r>
            <a:r>
              <a:rPr lang="en-US" dirty="0">
                <a:solidFill>
                  <a:srgbClr val="FF0000"/>
                </a:solidFill>
              </a:rPr>
              <a:t>active data set</a:t>
            </a:r>
          </a:p>
          <a:p>
            <a:pPr lvl="1"/>
            <a:r>
              <a:rPr lang="en-US" dirty="0"/>
              <a:t>Declare a cursor</a:t>
            </a:r>
          </a:p>
          <a:p>
            <a:pPr lvl="1"/>
            <a:r>
              <a:rPr lang="en-US" dirty="0"/>
              <a:t>Open a cursor </a:t>
            </a:r>
          </a:p>
          <a:p>
            <a:pPr lvl="1"/>
            <a:r>
              <a:rPr lang="en-US" dirty="0"/>
              <a:t>Fetch or Read from a cursor </a:t>
            </a:r>
          </a:p>
          <a:p>
            <a:pPr lvl="1"/>
            <a:r>
              <a:rPr lang="en-US" dirty="0"/>
              <a:t>Close cursor </a:t>
            </a:r>
          </a:p>
        </p:txBody>
      </p:sp>
    </p:spTree>
    <p:extLst>
      <p:ext uri="{BB962C8B-B14F-4D97-AF65-F5344CB8AC3E}">
        <p14:creationId xmlns:p14="http://schemas.microsoft.com/office/powerpoint/2010/main" val="534725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cursors</a:t>
            </a:r>
          </a:p>
        </p:txBody>
      </p:sp>
      <p:sp>
        <p:nvSpPr>
          <p:cNvPr id="3" name="Content Placeholder 2"/>
          <p:cNvSpPr>
            <a:spLocks noGrp="1"/>
          </p:cNvSpPr>
          <p:nvPr>
            <p:ph sz="quarter" idx="1"/>
          </p:nvPr>
        </p:nvSpPr>
        <p:spPr/>
        <p:txBody>
          <a:bodyPr/>
          <a:lstStyle/>
          <a:p>
            <a:r>
              <a:rPr lang="en-US" dirty="0"/>
              <a:t>Implicit cursor </a:t>
            </a:r>
          </a:p>
          <a:p>
            <a:pPr lvl="1"/>
            <a:r>
              <a:rPr lang="en-US" dirty="0"/>
              <a:t>It is a work area that is declared, opened and closed internally by the oracle engine. PL/SQL declared a cursor implicitly for all SQL data manipulation statements.</a:t>
            </a:r>
          </a:p>
          <a:p>
            <a:r>
              <a:rPr lang="en-US" dirty="0"/>
              <a:t>Explicit cursor ( user defined)</a:t>
            </a:r>
          </a:p>
          <a:p>
            <a:pPr lvl="1"/>
            <a:r>
              <a:rPr lang="en-US" dirty="0"/>
              <a:t>It is a work area that is declared, opened and closed externally by the user.</a:t>
            </a:r>
          </a:p>
          <a:p>
            <a:pPr lvl="1"/>
            <a:r>
              <a:rPr lang="en-US" dirty="0"/>
              <a:t>Define in DECLARE  section of PL/SQL block </a:t>
            </a:r>
          </a:p>
        </p:txBody>
      </p:sp>
    </p:spTree>
    <p:extLst>
      <p:ext uri="{BB962C8B-B14F-4D97-AF65-F5344CB8AC3E}">
        <p14:creationId xmlns:p14="http://schemas.microsoft.com/office/powerpoint/2010/main" val="3392852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Cursor attributes </a:t>
            </a:r>
          </a:p>
        </p:txBody>
      </p:sp>
      <p:sp>
        <p:nvSpPr>
          <p:cNvPr id="3" name="Content Placeholder 2"/>
          <p:cNvSpPr>
            <a:spLocks noGrp="1"/>
          </p:cNvSpPr>
          <p:nvPr>
            <p:ph sz="quarter" idx="1"/>
          </p:nvPr>
        </p:nvSpPr>
        <p:spPr/>
        <p:txBody>
          <a:bodyPr/>
          <a:lstStyle/>
          <a:p>
            <a:pPr>
              <a:buNone/>
            </a:pPr>
            <a:r>
              <a:rPr lang="en-US" dirty="0"/>
              <a:t>To keep status of a cursor:</a:t>
            </a:r>
          </a:p>
          <a:p>
            <a:pPr>
              <a:buNone/>
            </a:pPr>
            <a:endParaRPr lang="en-US" dirty="0"/>
          </a:p>
          <a:p>
            <a:r>
              <a:rPr lang="en-US" dirty="0"/>
              <a:t>%ISOPEN- returns true if cursor is open</a:t>
            </a:r>
          </a:p>
          <a:p>
            <a:r>
              <a:rPr lang="en-US" dirty="0"/>
              <a:t>%FOUND- returns true if record was fetched successfully</a:t>
            </a:r>
          </a:p>
          <a:p>
            <a:r>
              <a:rPr lang="en-US" dirty="0"/>
              <a:t>%NOTFOUND- returns true if record was  not fetched successfully </a:t>
            </a:r>
          </a:p>
          <a:p>
            <a:r>
              <a:rPr lang="en-US" dirty="0"/>
              <a:t>%ROWCOUNT- returns number of records processed from cursor.</a:t>
            </a:r>
          </a:p>
        </p:txBody>
      </p:sp>
    </p:spTree>
    <p:extLst>
      <p:ext uri="{BB962C8B-B14F-4D97-AF65-F5344CB8AC3E}">
        <p14:creationId xmlns:p14="http://schemas.microsoft.com/office/powerpoint/2010/main" val="3330393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cursors</a:t>
            </a:r>
          </a:p>
        </p:txBody>
      </p:sp>
      <p:sp>
        <p:nvSpPr>
          <p:cNvPr id="3" name="Content Placeholder 2"/>
          <p:cNvSpPr>
            <a:spLocks noGrp="1"/>
          </p:cNvSpPr>
          <p:nvPr>
            <p:ph sz="quarter" idx="1"/>
          </p:nvPr>
        </p:nvSpPr>
        <p:spPr/>
        <p:txBody>
          <a:bodyPr>
            <a:normAutofit fontScale="85000" lnSpcReduction="20000"/>
          </a:bodyPr>
          <a:lstStyle/>
          <a:p>
            <a:r>
              <a:rPr lang="en-US" dirty="0"/>
              <a:t>Implicit cursor attributes are used to access the information about the status of last </a:t>
            </a:r>
            <a:r>
              <a:rPr lang="en-US" i="1" dirty="0"/>
              <a:t>insert, update, and delete</a:t>
            </a:r>
            <a:r>
              <a:rPr lang="en-US" dirty="0"/>
              <a:t> or </a:t>
            </a:r>
            <a:r>
              <a:rPr lang="en-US" b="1" dirty="0"/>
              <a:t>single row </a:t>
            </a:r>
            <a:r>
              <a:rPr lang="en-US" i="1" dirty="0"/>
              <a:t>select</a:t>
            </a:r>
            <a:r>
              <a:rPr lang="en-US" dirty="0"/>
              <a:t> statement. SQL is the default name for the implicit cursor.</a:t>
            </a:r>
          </a:p>
          <a:p>
            <a:r>
              <a:rPr lang="en-US" dirty="0"/>
              <a:t>Implicit cursor attributes: </a:t>
            </a:r>
          </a:p>
          <a:p>
            <a:r>
              <a:rPr lang="en-US" dirty="0"/>
              <a:t>SQL%ISOPEN- is always false because oracle engine closes the implicit cursor automatically after execution.</a:t>
            </a:r>
          </a:p>
          <a:p>
            <a:r>
              <a:rPr lang="en-US" dirty="0"/>
              <a:t>SQL%FOUND</a:t>
            </a:r>
          </a:p>
          <a:p>
            <a:r>
              <a:rPr lang="en-US" dirty="0"/>
              <a:t>SQL%NOTFOUND</a:t>
            </a:r>
          </a:p>
          <a:p>
            <a:r>
              <a:rPr lang="en-US" dirty="0"/>
              <a:t>SQL%ROWCOUNT</a:t>
            </a:r>
          </a:p>
          <a:p>
            <a:endParaRPr lang="en-US" dirty="0"/>
          </a:p>
        </p:txBody>
      </p:sp>
    </p:spTree>
    <p:extLst>
      <p:ext uri="{BB962C8B-B14F-4D97-AF65-F5344CB8AC3E}">
        <p14:creationId xmlns:p14="http://schemas.microsoft.com/office/powerpoint/2010/main" val="391330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Write a PL/SQL block to display a message that whether a record is updated or not.</a:t>
            </a:r>
          </a:p>
        </p:txBody>
      </p:sp>
      <p:sp>
        <p:nvSpPr>
          <p:cNvPr id="3" name="Content Placeholder 2"/>
          <p:cNvSpPr>
            <a:spLocks noGrp="1"/>
          </p:cNvSpPr>
          <p:nvPr>
            <p:ph sz="quarter" idx="1"/>
          </p:nvPr>
        </p:nvSpPr>
        <p:spPr/>
        <p:txBody>
          <a:bodyPr>
            <a:normAutofit fontScale="62500" lnSpcReduction="20000"/>
          </a:bodyPr>
          <a:lstStyle/>
          <a:p>
            <a:pPr>
              <a:buNone/>
            </a:pPr>
            <a:r>
              <a:rPr lang="en-US" sz="2600" b="1" dirty="0"/>
              <a:t>Begin</a:t>
            </a:r>
          </a:p>
          <a:p>
            <a:pPr>
              <a:buNone/>
            </a:pPr>
            <a:r>
              <a:rPr lang="en-US" sz="2600" b="1" dirty="0"/>
              <a:t>	Update persons set </a:t>
            </a:r>
            <a:r>
              <a:rPr lang="en-US" sz="2600" b="1" dirty="0" err="1"/>
              <a:t>firstname</a:t>
            </a:r>
            <a:r>
              <a:rPr lang="en-US" sz="2600" b="1" dirty="0"/>
              <a:t> = 'hello12' where </a:t>
            </a:r>
            <a:r>
              <a:rPr lang="en-US" sz="2600" b="1" dirty="0" err="1"/>
              <a:t>PersonID</a:t>
            </a:r>
            <a:r>
              <a:rPr lang="en-US" sz="2600" b="1" dirty="0"/>
              <a:t>=4;</a:t>
            </a:r>
          </a:p>
          <a:p>
            <a:pPr>
              <a:buNone/>
            </a:pPr>
            <a:r>
              <a:rPr lang="en-US" sz="2600" b="1" dirty="0"/>
              <a:t>	If SQL%FOUND  then</a:t>
            </a:r>
          </a:p>
          <a:p>
            <a:pPr>
              <a:buNone/>
            </a:pPr>
            <a:r>
              <a:rPr lang="en-US" sz="2600" b="1" dirty="0"/>
              <a:t>		</a:t>
            </a:r>
            <a:r>
              <a:rPr lang="en-US" sz="2600" b="1" dirty="0" err="1"/>
              <a:t>Dbms_output.put_line</a:t>
            </a:r>
            <a:r>
              <a:rPr lang="en-US" sz="2600" b="1" dirty="0"/>
              <a:t>('record updated');</a:t>
            </a:r>
          </a:p>
          <a:p>
            <a:pPr>
              <a:buNone/>
            </a:pPr>
            <a:r>
              <a:rPr lang="en-US" sz="2600" b="1" dirty="0"/>
              <a:t>	End if;</a:t>
            </a:r>
          </a:p>
          <a:p>
            <a:pPr>
              <a:buNone/>
            </a:pPr>
            <a:r>
              <a:rPr lang="en-US" sz="2600" b="1" dirty="0"/>
              <a:t>	If SQL%NOTFOUND  then</a:t>
            </a:r>
          </a:p>
          <a:p>
            <a:pPr>
              <a:buNone/>
            </a:pPr>
            <a:r>
              <a:rPr lang="en-US" sz="2600" b="1" dirty="0"/>
              <a:t>		</a:t>
            </a:r>
            <a:r>
              <a:rPr lang="en-US" sz="2600" b="1" dirty="0" err="1"/>
              <a:t>Dbms_output.put_line</a:t>
            </a:r>
            <a:r>
              <a:rPr lang="en-US" sz="2600" b="1" dirty="0"/>
              <a:t>('record not updated');</a:t>
            </a:r>
          </a:p>
          <a:p>
            <a:pPr>
              <a:buNone/>
            </a:pPr>
            <a:r>
              <a:rPr lang="en-US" sz="2600" b="1" dirty="0"/>
              <a:t>	End if;</a:t>
            </a:r>
          </a:p>
          <a:p>
            <a:pPr>
              <a:buNone/>
            </a:pPr>
            <a:r>
              <a:rPr lang="en-US" sz="2600" b="1" dirty="0"/>
              <a:t>End;</a:t>
            </a:r>
          </a:p>
          <a:p>
            <a:pPr>
              <a:buNone/>
            </a:pPr>
            <a:endParaRPr lang="en-US" dirty="0"/>
          </a:p>
        </p:txBody>
      </p:sp>
    </p:spTree>
    <p:extLst>
      <p:ext uri="{BB962C8B-B14F-4D97-AF65-F5344CB8AC3E}">
        <p14:creationId xmlns:p14="http://schemas.microsoft.com/office/powerpoint/2010/main" val="3638241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Write a PL/SQL block to count the number of rows affected by an update statement</a:t>
            </a:r>
          </a:p>
        </p:txBody>
      </p:sp>
      <p:sp>
        <p:nvSpPr>
          <p:cNvPr id="3" name="Content Placeholder 2"/>
          <p:cNvSpPr>
            <a:spLocks noGrp="1"/>
          </p:cNvSpPr>
          <p:nvPr>
            <p:ph sz="quarter" idx="1"/>
          </p:nvPr>
        </p:nvSpPr>
        <p:spPr/>
        <p:txBody>
          <a:bodyPr>
            <a:normAutofit fontScale="92500" lnSpcReduction="20000"/>
          </a:bodyPr>
          <a:lstStyle/>
          <a:p>
            <a:pPr>
              <a:buNone/>
            </a:pPr>
            <a:r>
              <a:rPr lang="en-US" b="1" dirty="0"/>
              <a:t>Declare </a:t>
            </a:r>
          </a:p>
          <a:p>
            <a:pPr>
              <a:buNone/>
            </a:pPr>
            <a:r>
              <a:rPr lang="en-US" b="1" dirty="0"/>
              <a:t>	</a:t>
            </a:r>
            <a:r>
              <a:rPr lang="en-US" b="1" dirty="0" err="1"/>
              <a:t>Num</a:t>
            </a:r>
            <a:r>
              <a:rPr lang="en-US" b="1" dirty="0"/>
              <a:t> number(2);</a:t>
            </a:r>
          </a:p>
          <a:p>
            <a:pPr>
              <a:buNone/>
            </a:pPr>
            <a:r>
              <a:rPr lang="en-US" b="1" dirty="0"/>
              <a:t>Begin</a:t>
            </a:r>
          </a:p>
          <a:p>
            <a:pPr>
              <a:buNone/>
            </a:pPr>
            <a:r>
              <a:rPr lang="en-US" b="1" dirty="0"/>
              <a:t>	Update Persons set city ='Delhi' where city ='</a:t>
            </a:r>
            <a:r>
              <a:rPr lang="en-US" b="1" dirty="0" err="1"/>
              <a:t>uuuu</a:t>
            </a:r>
            <a:r>
              <a:rPr lang="en-US" b="1" dirty="0"/>
              <a:t>';</a:t>
            </a:r>
          </a:p>
          <a:p>
            <a:pPr>
              <a:buNone/>
            </a:pPr>
            <a:r>
              <a:rPr lang="en-US" b="1" dirty="0"/>
              <a:t>	</a:t>
            </a:r>
            <a:r>
              <a:rPr lang="en-US" b="1" dirty="0" err="1"/>
              <a:t>Num</a:t>
            </a:r>
            <a:r>
              <a:rPr lang="en-US" b="1" dirty="0"/>
              <a:t> := SQL%ROWCOUNT;</a:t>
            </a:r>
          </a:p>
          <a:p>
            <a:pPr>
              <a:buNone/>
            </a:pPr>
            <a:r>
              <a:rPr lang="en-US" b="1" dirty="0"/>
              <a:t>	</a:t>
            </a:r>
            <a:r>
              <a:rPr lang="en-US" b="1" dirty="0" err="1"/>
              <a:t>Dbms_output.put_line</a:t>
            </a:r>
            <a:r>
              <a:rPr lang="en-US" b="1" dirty="0"/>
              <a:t>('total rows affected =' || </a:t>
            </a:r>
            <a:r>
              <a:rPr lang="en-US" b="1" dirty="0" err="1"/>
              <a:t>Num</a:t>
            </a:r>
            <a:r>
              <a:rPr lang="en-US" b="1" dirty="0"/>
              <a:t>);</a:t>
            </a:r>
          </a:p>
          <a:p>
            <a:pPr>
              <a:buNone/>
            </a:pPr>
            <a:r>
              <a:rPr lang="en-US" b="1" dirty="0"/>
              <a:t>End; </a:t>
            </a:r>
          </a:p>
          <a:p>
            <a:pPr>
              <a:buNone/>
            </a:pPr>
            <a:endParaRPr lang="en-US" dirty="0"/>
          </a:p>
          <a:p>
            <a:pPr>
              <a:buNone/>
            </a:pPr>
            <a:endParaRPr lang="en-US" dirty="0"/>
          </a:p>
        </p:txBody>
      </p:sp>
    </p:spTree>
    <p:extLst>
      <p:ext uri="{BB962C8B-B14F-4D97-AF65-F5344CB8AC3E}">
        <p14:creationId xmlns:p14="http://schemas.microsoft.com/office/powerpoint/2010/main" val="3740119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cursors</a:t>
            </a:r>
          </a:p>
        </p:txBody>
      </p:sp>
      <p:sp>
        <p:nvSpPr>
          <p:cNvPr id="3" name="Content Placeholder 2"/>
          <p:cNvSpPr>
            <a:spLocks noGrp="1"/>
          </p:cNvSpPr>
          <p:nvPr>
            <p:ph sz="quarter" idx="1"/>
          </p:nvPr>
        </p:nvSpPr>
        <p:spPr/>
        <p:txBody>
          <a:bodyPr>
            <a:normAutofit fontScale="92500" lnSpcReduction="10000"/>
          </a:bodyPr>
          <a:lstStyle/>
          <a:p>
            <a:pPr>
              <a:buNone/>
            </a:pPr>
            <a:r>
              <a:rPr lang="en-US" dirty="0"/>
              <a:t>When a query returns multiple rows, user can explicitly declare a cursor to process the rows.</a:t>
            </a:r>
          </a:p>
          <a:p>
            <a:pPr>
              <a:buNone/>
            </a:pPr>
            <a:endParaRPr lang="en-US" dirty="0"/>
          </a:p>
          <a:p>
            <a:r>
              <a:rPr lang="en-US" dirty="0"/>
              <a:t>%ISOPEN</a:t>
            </a:r>
          </a:p>
          <a:p>
            <a:r>
              <a:rPr lang="en-US" dirty="0"/>
              <a:t>%FOUND</a:t>
            </a:r>
          </a:p>
          <a:p>
            <a:r>
              <a:rPr lang="en-US" dirty="0"/>
              <a:t>%NOTFOUND</a:t>
            </a:r>
          </a:p>
          <a:p>
            <a:r>
              <a:rPr lang="en-US" dirty="0"/>
              <a:t>%ROWCOUNT</a:t>
            </a:r>
          </a:p>
          <a:p>
            <a:endParaRPr lang="en-US" dirty="0"/>
          </a:p>
        </p:txBody>
      </p:sp>
    </p:spTree>
    <p:extLst>
      <p:ext uri="{BB962C8B-B14F-4D97-AF65-F5344CB8AC3E}">
        <p14:creationId xmlns:p14="http://schemas.microsoft.com/office/powerpoint/2010/main" val="3320632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execution </a:t>
            </a:r>
          </a:p>
        </p:txBody>
      </p:sp>
      <p:sp>
        <p:nvSpPr>
          <p:cNvPr id="3" name="Content Placeholder 2"/>
          <p:cNvSpPr>
            <a:spLocks noGrp="1"/>
          </p:cNvSpPr>
          <p:nvPr>
            <p:ph sz="quarter" idx="1"/>
          </p:nvPr>
        </p:nvSpPr>
        <p:spPr/>
        <p:txBody>
          <a:bodyPr/>
          <a:lstStyle/>
          <a:p>
            <a:r>
              <a:rPr lang="en-US" dirty="0"/>
              <a:t>Declare the cursor </a:t>
            </a:r>
          </a:p>
          <a:p>
            <a:r>
              <a:rPr lang="en-US" dirty="0"/>
              <a:t>Open the cursor</a:t>
            </a:r>
          </a:p>
          <a:p>
            <a:r>
              <a:rPr lang="en-US" dirty="0"/>
              <a:t>Using loop, fetch the data from cursor one row at a time and store in memory variable</a:t>
            </a:r>
          </a:p>
          <a:p>
            <a:r>
              <a:rPr lang="en-US" dirty="0"/>
              <a:t>Exit from the loop</a:t>
            </a:r>
          </a:p>
          <a:p>
            <a:r>
              <a:rPr lang="en-US" dirty="0"/>
              <a:t>Close the cursor </a:t>
            </a:r>
          </a:p>
          <a:p>
            <a:endParaRPr lang="en-US" dirty="0"/>
          </a:p>
        </p:txBody>
      </p:sp>
    </p:spTree>
    <p:extLst>
      <p:ext uri="{BB962C8B-B14F-4D97-AF65-F5344CB8AC3E}">
        <p14:creationId xmlns:p14="http://schemas.microsoft.com/office/powerpoint/2010/main" val="1567301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 cursor</a:t>
            </a:r>
          </a:p>
        </p:txBody>
      </p:sp>
      <p:sp>
        <p:nvSpPr>
          <p:cNvPr id="3" name="Content Placeholder 2"/>
          <p:cNvSpPr>
            <a:spLocks noGrp="1"/>
          </p:cNvSpPr>
          <p:nvPr>
            <p:ph sz="quarter" idx="1"/>
          </p:nvPr>
        </p:nvSpPr>
        <p:spPr/>
        <p:txBody>
          <a:bodyPr/>
          <a:lstStyle/>
          <a:p>
            <a:r>
              <a:rPr lang="en-US" dirty="0"/>
              <a:t>Cursor </a:t>
            </a:r>
            <a:r>
              <a:rPr lang="en-US" dirty="0" err="1"/>
              <a:t>cursorname</a:t>
            </a:r>
            <a:r>
              <a:rPr lang="en-US" dirty="0"/>
              <a:t> IS select statements.</a:t>
            </a:r>
          </a:p>
          <a:p>
            <a:endParaRPr lang="en-US" dirty="0"/>
          </a:p>
          <a:p>
            <a:r>
              <a:rPr lang="en-US" dirty="0"/>
              <a:t>Cursor C123 IS select </a:t>
            </a:r>
            <a:r>
              <a:rPr lang="en-US" dirty="0" err="1"/>
              <a:t>rollno</a:t>
            </a:r>
            <a:r>
              <a:rPr lang="en-US" dirty="0"/>
              <a:t>, name from student where branch=‘CSE’;</a:t>
            </a:r>
          </a:p>
        </p:txBody>
      </p:sp>
    </p:spTree>
    <p:extLst>
      <p:ext uri="{BB962C8B-B14F-4D97-AF65-F5344CB8AC3E}">
        <p14:creationId xmlns:p14="http://schemas.microsoft.com/office/powerpoint/2010/main" val="293213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43000"/>
          </a:xfrm>
        </p:spPr>
        <p:txBody>
          <a:bodyPr>
            <a:normAutofit fontScale="90000"/>
          </a:bodyPr>
          <a:lstStyle/>
          <a:p>
            <a:pPr algn="just"/>
            <a:r>
              <a:rPr lang="en-US" sz="2400" b="1" dirty="0"/>
              <a:t>The most important part is parameters. Parameters are used to pass values to the Procedure. There are 3 different types of parameters, they are as follows: </a:t>
            </a:r>
          </a:p>
        </p:txBody>
      </p:sp>
      <p:sp>
        <p:nvSpPr>
          <p:cNvPr id="3" name="Content Placeholder 2"/>
          <p:cNvSpPr>
            <a:spLocks noGrp="1"/>
          </p:cNvSpPr>
          <p:nvPr>
            <p:ph idx="1"/>
          </p:nvPr>
        </p:nvSpPr>
        <p:spPr>
          <a:xfrm>
            <a:off x="1484310" y="1647825"/>
            <a:ext cx="10018713" cy="5076825"/>
          </a:xfrm>
        </p:spPr>
        <p:txBody>
          <a:bodyPr/>
          <a:lstStyle/>
          <a:p>
            <a:pPr fontAlgn="base">
              <a:buFont typeface="+mj-lt"/>
              <a:buAutoNum type="arabicPeriod"/>
            </a:pPr>
            <a:r>
              <a:rPr lang="en-US" b="1" dirty="0">
                <a:solidFill>
                  <a:srgbClr val="273239"/>
                </a:solidFill>
                <a:latin typeface="urw-din"/>
              </a:rPr>
              <a:t>IN:</a:t>
            </a:r>
            <a:r>
              <a:rPr lang="en-US" dirty="0">
                <a:solidFill>
                  <a:srgbClr val="273239"/>
                </a:solidFill>
                <a:latin typeface="urw-din"/>
              </a:rPr>
              <a:t> </a:t>
            </a:r>
            <a:br>
              <a:rPr lang="en-US" dirty="0">
                <a:solidFill>
                  <a:srgbClr val="273239"/>
                </a:solidFill>
                <a:latin typeface="urw-din"/>
              </a:rPr>
            </a:br>
            <a:r>
              <a:rPr lang="en-US" dirty="0">
                <a:solidFill>
                  <a:srgbClr val="273239"/>
                </a:solidFill>
                <a:latin typeface="urw-din"/>
              </a:rPr>
              <a:t>This is the Default Parameter for the procedure. It always receives the values from calling program.</a:t>
            </a:r>
          </a:p>
          <a:p>
            <a:pPr fontAlgn="base">
              <a:buFont typeface="+mj-lt"/>
              <a:buAutoNum type="arabicPeriod"/>
            </a:pPr>
            <a:r>
              <a:rPr lang="en-US" b="1" dirty="0">
                <a:solidFill>
                  <a:srgbClr val="273239"/>
                </a:solidFill>
                <a:latin typeface="urw-din"/>
              </a:rPr>
              <a:t>OUT:</a:t>
            </a:r>
            <a:r>
              <a:rPr lang="en-US" dirty="0">
                <a:solidFill>
                  <a:srgbClr val="273239"/>
                </a:solidFill>
                <a:latin typeface="urw-din"/>
              </a:rPr>
              <a:t> </a:t>
            </a:r>
            <a:br>
              <a:rPr lang="en-US" dirty="0">
                <a:solidFill>
                  <a:srgbClr val="273239"/>
                </a:solidFill>
                <a:latin typeface="urw-din"/>
              </a:rPr>
            </a:br>
            <a:r>
              <a:rPr lang="en-US" dirty="0">
                <a:solidFill>
                  <a:srgbClr val="273239"/>
                </a:solidFill>
                <a:latin typeface="urw-din"/>
              </a:rPr>
              <a:t>This parameter always sends the values to the calling program.</a:t>
            </a:r>
          </a:p>
          <a:p>
            <a:pPr fontAlgn="base">
              <a:buFont typeface="+mj-lt"/>
              <a:buAutoNum type="arabicPeriod"/>
            </a:pPr>
            <a:r>
              <a:rPr lang="en-US" b="1" dirty="0">
                <a:solidFill>
                  <a:srgbClr val="273239"/>
                </a:solidFill>
                <a:latin typeface="urw-din"/>
              </a:rPr>
              <a:t>IN OUT:</a:t>
            </a:r>
            <a:r>
              <a:rPr lang="en-US" dirty="0">
                <a:solidFill>
                  <a:srgbClr val="273239"/>
                </a:solidFill>
                <a:latin typeface="urw-din"/>
              </a:rPr>
              <a:t> </a:t>
            </a:r>
            <a:br>
              <a:rPr lang="en-US" dirty="0">
                <a:solidFill>
                  <a:srgbClr val="273239"/>
                </a:solidFill>
                <a:latin typeface="urw-din"/>
              </a:rPr>
            </a:br>
            <a:r>
              <a:rPr lang="en-US" dirty="0">
                <a:solidFill>
                  <a:srgbClr val="273239"/>
                </a:solidFill>
                <a:latin typeface="urw-din"/>
              </a:rPr>
              <a:t>This parameter performs both the operations. It Receives value from as well as sends the values to the calling program.</a:t>
            </a:r>
          </a:p>
          <a:p>
            <a:pPr marL="0" indent="0">
              <a:buNone/>
            </a:pPr>
            <a:endParaRPr lang="en-US" dirty="0"/>
          </a:p>
        </p:txBody>
      </p:sp>
    </p:spTree>
    <p:extLst>
      <p:ext uri="{BB962C8B-B14F-4D97-AF65-F5344CB8AC3E}">
        <p14:creationId xmlns:p14="http://schemas.microsoft.com/office/powerpoint/2010/main" val="20295632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 cursor</a:t>
            </a:r>
          </a:p>
        </p:txBody>
      </p:sp>
      <p:sp>
        <p:nvSpPr>
          <p:cNvPr id="3" name="Content Placeholder 2"/>
          <p:cNvSpPr>
            <a:spLocks noGrp="1"/>
          </p:cNvSpPr>
          <p:nvPr>
            <p:ph sz="quarter" idx="1"/>
          </p:nvPr>
        </p:nvSpPr>
        <p:spPr/>
        <p:txBody>
          <a:bodyPr/>
          <a:lstStyle/>
          <a:p>
            <a:r>
              <a:rPr lang="en-US" dirty="0"/>
              <a:t>Opening a cursor executes the query and identifies the result set.</a:t>
            </a:r>
          </a:p>
          <a:p>
            <a:r>
              <a:rPr lang="en-US" dirty="0"/>
              <a:t>Open </a:t>
            </a:r>
            <a:r>
              <a:rPr lang="en-US" dirty="0" err="1"/>
              <a:t>cursorname</a:t>
            </a:r>
            <a:r>
              <a:rPr lang="en-US" dirty="0"/>
              <a:t>;</a:t>
            </a:r>
          </a:p>
          <a:p>
            <a:r>
              <a:rPr lang="en-US" dirty="0" err="1"/>
              <a:t>Eg</a:t>
            </a:r>
            <a:r>
              <a:rPr lang="en-US" dirty="0"/>
              <a:t>:</a:t>
            </a:r>
          </a:p>
          <a:p>
            <a:pPr>
              <a:buNone/>
            </a:pPr>
            <a:r>
              <a:rPr lang="en-US" dirty="0"/>
              <a:t>		Open C123;</a:t>
            </a:r>
          </a:p>
        </p:txBody>
      </p:sp>
    </p:spTree>
    <p:extLst>
      <p:ext uri="{BB962C8B-B14F-4D97-AF65-F5344CB8AC3E}">
        <p14:creationId xmlns:p14="http://schemas.microsoft.com/office/powerpoint/2010/main" val="1992352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from cursor</a:t>
            </a:r>
          </a:p>
        </p:txBody>
      </p:sp>
      <p:sp>
        <p:nvSpPr>
          <p:cNvPr id="3" name="Content Placeholder 2"/>
          <p:cNvSpPr>
            <a:spLocks noGrp="1"/>
          </p:cNvSpPr>
          <p:nvPr>
            <p:ph sz="quarter" idx="1"/>
          </p:nvPr>
        </p:nvSpPr>
        <p:spPr/>
        <p:txBody>
          <a:bodyPr/>
          <a:lstStyle/>
          <a:p>
            <a:pPr>
              <a:buNone/>
            </a:pPr>
            <a:r>
              <a:rPr lang="en-US" dirty="0"/>
              <a:t>Fetch is used to load the rows from result set into memory variable, but one row at a time.</a:t>
            </a:r>
          </a:p>
          <a:p>
            <a:endParaRPr lang="en-US" dirty="0"/>
          </a:p>
          <a:p>
            <a:r>
              <a:rPr lang="en-US" dirty="0"/>
              <a:t>FETCH </a:t>
            </a:r>
            <a:r>
              <a:rPr lang="en-US" dirty="0" err="1"/>
              <a:t>cursorname</a:t>
            </a:r>
            <a:r>
              <a:rPr lang="en-US" dirty="0"/>
              <a:t> INTO variable;</a:t>
            </a:r>
          </a:p>
          <a:p>
            <a:pPr>
              <a:buNone/>
            </a:pPr>
            <a:r>
              <a:rPr lang="en-US" dirty="0" err="1"/>
              <a:t>Eg</a:t>
            </a:r>
            <a:r>
              <a:rPr lang="en-US" dirty="0"/>
              <a:t>:</a:t>
            </a:r>
          </a:p>
          <a:p>
            <a:r>
              <a:rPr lang="en-US" dirty="0"/>
              <a:t>FETCH C123 INTO </a:t>
            </a:r>
            <a:r>
              <a:rPr lang="en-US" dirty="0" err="1"/>
              <a:t>my_rollno</a:t>
            </a:r>
            <a:r>
              <a:rPr lang="en-US" dirty="0"/>
              <a:t>, </a:t>
            </a:r>
            <a:r>
              <a:rPr lang="en-US" dirty="0" err="1"/>
              <a:t>my_name</a:t>
            </a:r>
            <a:r>
              <a:rPr lang="en-US" dirty="0"/>
              <a:t>;</a:t>
            </a:r>
          </a:p>
        </p:txBody>
      </p:sp>
    </p:spTree>
    <p:extLst>
      <p:ext uri="{BB962C8B-B14F-4D97-AF65-F5344CB8AC3E}">
        <p14:creationId xmlns:p14="http://schemas.microsoft.com/office/powerpoint/2010/main" val="2839455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a:t>Typically fetch statement is used with loop:</a:t>
            </a:r>
          </a:p>
          <a:p>
            <a:pPr>
              <a:buNone/>
            </a:pPr>
            <a:endParaRPr lang="en-US" dirty="0"/>
          </a:p>
          <a:p>
            <a:pPr>
              <a:buNone/>
            </a:pPr>
            <a:r>
              <a:rPr lang="en-US" dirty="0"/>
              <a:t>Loop</a:t>
            </a:r>
          </a:p>
          <a:p>
            <a:pPr>
              <a:buNone/>
            </a:pPr>
            <a:r>
              <a:rPr lang="en-US" dirty="0"/>
              <a:t>	FETCH C123 into </a:t>
            </a:r>
            <a:r>
              <a:rPr lang="en-US" dirty="0" err="1"/>
              <a:t>my_record</a:t>
            </a:r>
            <a:r>
              <a:rPr lang="en-US" dirty="0"/>
              <a:t>;</a:t>
            </a:r>
          </a:p>
          <a:p>
            <a:pPr>
              <a:buNone/>
            </a:pPr>
            <a:r>
              <a:rPr lang="en-US" dirty="0"/>
              <a:t>	Exit when C123%notfound;</a:t>
            </a:r>
          </a:p>
          <a:p>
            <a:pPr>
              <a:buNone/>
            </a:pPr>
            <a:r>
              <a:rPr lang="en-US" dirty="0"/>
              <a:t>	--Other statements;</a:t>
            </a:r>
          </a:p>
          <a:p>
            <a:pPr>
              <a:buNone/>
            </a:pPr>
            <a:r>
              <a:rPr lang="en-US" dirty="0"/>
              <a:t>End loop;</a:t>
            </a:r>
          </a:p>
          <a:p>
            <a:pPr>
              <a:buNone/>
            </a:pPr>
            <a:endParaRPr lang="en-US" dirty="0"/>
          </a:p>
        </p:txBody>
      </p:sp>
    </p:spTree>
    <p:extLst>
      <p:ext uri="{BB962C8B-B14F-4D97-AF65-F5344CB8AC3E}">
        <p14:creationId xmlns:p14="http://schemas.microsoft.com/office/powerpoint/2010/main" val="2768044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a cursor</a:t>
            </a:r>
          </a:p>
        </p:txBody>
      </p:sp>
      <p:sp>
        <p:nvSpPr>
          <p:cNvPr id="3" name="Content Placeholder 2"/>
          <p:cNvSpPr>
            <a:spLocks noGrp="1"/>
          </p:cNvSpPr>
          <p:nvPr>
            <p:ph sz="quarter" idx="1"/>
          </p:nvPr>
        </p:nvSpPr>
        <p:spPr/>
        <p:txBody>
          <a:bodyPr/>
          <a:lstStyle/>
          <a:p>
            <a:r>
              <a:rPr lang="en-US" dirty="0"/>
              <a:t>CLOSE </a:t>
            </a:r>
            <a:r>
              <a:rPr lang="en-US" dirty="0" err="1"/>
              <a:t>cursorname</a:t>
            </a:r>
            <a:r>
              <a:rPr lang="en-US" dirty="0"/>
              <a:t>;</a:t>
            </a:r>
          </a:p>
          <a:p>
            <a:endParaRPr lang="en-US" dirty="0"/>
          </a:p>
          <a:p>
            <a:r>
              <a:rPr lang="en-US" dirty="0"/>
              <a:t>CLOSE C123;</a:t>
            </a:r>
          </a:p>
        </p:txBody>
      </p:sp>
    </p:spTree>
    <p:extLst>
      <p:ext uri="{BB962C8B-B14F-4D97-AF65-F5344CB8AC3E}">
        <p14:creationId xmlns:p14="http://schemas.microsoft.com/office/powerpoint/2010/main" val="393423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3060" y="2214295"/>
            <a:ext cx="7989570" cy="954107"/>
          </a:xfrm>
          <a:prstGeom prst="rect">
            <a:avLst/>
          </a:prstGeom>
        </p:spPr>
        <p:txBody>
          <a:bodyPr wrap="square">
            <a:spAutoFit/>
          </a:bodyPr>
          <a:lstStyle/>
          <a:p>
            <a:pPr algn="just"/>
            <a:r>
              <a:rPr lang="en-US" sz="2800" b="1" dirty="0"/>
              <a:t>Write a PL/SQL cursor to display the </a:t>
            </a:r>
            <a:r>
              <a:rPr lang="en-US" sz="2800" b="1" dirty="0" err="1"/>
              <a:t>lastname</a:t>
            </a:r>
            <a:r>
              <a:rPr lang="en-US" sz="2800" b="1" dirty="0"/>
              <a:t> of the Persons belonging to </a:t>
            </a:r>
            <a:r>
              <a:rPr lang="en-US" sz="2800" b="1" dirty="0" err="1"/>
              <a:t>PersonId</a:t>
            </a:r>
            <a:r>
              <a:rPr lang="en-US" sz="2800" b="1" dirty="0"/>
              <a:t>=‘1’</a:t>
            </a:r>
          </a:p>
        </p:txBody>
      </p:sp>
    </p:spTree>
    <p:extLst>
      <p:ext uri="{BB962C8B-B14F-4D97-AF65-F5344CB8AC3E}">
        <p14:creationId xmlns:p14="http://schemas.microsoft.com/office/powerpoint/2010/main" val="1995556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914400"/>
          </a:xfrm>
        </p:spPr>
        <p:txBody>
          <a:bodyPr>
            <a:normAutofit/>
          </a:bodyPr>
          <a:lstStyle/>
          <a:p>
            <a:endParaRPr lang="en-US" dirty="0"/>
          </a:p>
        </p:txBody>
      </p:sp>
      <p:sp>
        <p:nvSpPr>
          <p:cNvPr id="3" name="Content Placeholder 2"/>
          <p:cNvSpPr>
            <a:spLocks noGrp="1"/>
          </p:cNvSpPr>
          <p:nvPr>
            <p:ph sz="quarter" idx="1"/>
          </p:nvPr>
        </p:nvSpPr>
        <p:spPr/>
        <p:txBody>
          <a:bodyPr>
            <a:noAutofit/>
          </a:bodyPr>
          <a:lstStyle/>
          <a:p>
            <a:pPr>
              <a:buNone/>
            </a:pPr>
            <a:r>
              <a:rPr lang="en-US" sz="1800" b="1" dirty="0"/>
              <a:t>Declare</a:t>
            </a:r>
          </a:p>
          <a:p>
            <a:pPr>
              <a:buNone/>
            </a:pPr>
            <a:r>
              <a:rPr lang="en-US" sz="1800" b="1" dirty="0"/>
              <a:t>	Cursor C123 is select </a:t>
            </a:r>
            <a:r>
              <a:rPr lang="en-US" sz="1800" b="1" dirty="0" err="1"/>
              <a:t>lastname</a:t>
            </a:r>
            <a:r>
              <a:rPr lang="en-US" sz="1800" b="1" dirty="0"/>
              <a:t> from Persons where </a:t>
            </a:r>
            <a:r>
              <a:rPr lang="en-US" sz="1800" b="1" dirty="0" err="1"/>
              <a:t>PersonId</a:t>
            </a:r>
            <a:r>
              <a:rPr lang="en-US" sz="1800" b="1" dirty="0"/>
              <a:t> ='1';</a:t>
            </a:r>
          </a:p>
          <a:p>
            <a:pPr>
              <a:buNone/>
            </a:pPr>
            <a:r>
              <a:rPr lang="en-US" sz="1800" b="1" dirty="0"/>
              <a:t>	</a:t>
            </a:r>
            <a:r>
              <a:rPr lang="en-US" sz="1800" b="1" dirty="0" err="1"/>
              <a:t>last_name</a:t>
            </a:r>
            <a:r>
              <a:rPr lang="en-US" sz="1800" b="1" dirty="0"/>
              <a:t> </a:t>
            </a:r>
            <a:r>
              <a:rPr lang="en-US" sz="1800" b="1" dirty="0" err="1"/>
              <a:t>Persons.lastname%type</a:t>
            </a:r>
            <a:r>
              <a:rPr lang="en-US" sz="1800" b="1" dirty="0"/>
              <a:t>;</a:t>
            </a:r>
          </a:p>
          <a:p>
            <a:pPr>
              <a:buNone/>
            </a:pPr>
            <a:r>
              <a:rPr lang="en-US" sz="1800" b="1" dirty="0"/>
              <a:t>Begin</a:t>
            </a:r>
          </a:p>
          <a:p>
            <a:pPr>
              <a:buNone/>
            </a:pPr>
            <a:r>
              <a:rPr lang="en-US" sz="1800" b="1" dirty="0"/>
              <a:t>	Open C123;</a:t>
            </a:r>
          </a:p>
          <a:p>
            <a:pPr>
              <a:buNone/>
            </a:pPr>
            <a:r>
              <a:rPr lang="en-US" sz="1800" b="1" dirty="0"/>
              <a:t>	  Loop</a:t>
            </a:r>
          </a:p>
          <a:p>
            <a:pPr>
              <a:buNone/>
            </a:pPr>
            <a:r>
              <a:rPr lang="en-US" sz="1800" b="1" dirty="0"/>
              <a:t>		Fetch C123 into </a:t>
            </a:r>
            <a:r>
              <a:rPr lang="en-US" sz="1800" b="1" dirty="0" err="1"/>
              <a:t>last_name</a:t>
            </a:r>
            <a:r>
              <a:rPr lang="en-US" sz="1800" b="1" dirty="0"/>
              <a:t>;</a:t>
            </a:r>
          </a:p>
          <a:p>
            <a:pPr>
              <a:buNone/>
            </a:pPr>
            <a:r>
              <a:rPr lang="en-US" sz="1800" b="1" dirty="0"/>
              <a:t>		Exit when C123%NotFound;</a:t>
            </a:r>
          </a:p>
          <a:p>
            <a:pPr>
              <a:buNone/>
            </a:pPr>
            <a:r>
              <a:rPr lang="en-US" sz="1800" b="1" dirty="0"/>
              <a:t>		</a:t>
            </a:r>
            <a:r>
              <a:rPr lang="en-US" sz="1800" b="1" dirty="0" err="1"/>
              <a:t>dbms_output.put_line</a:t>
            </a:r>
            <a:r>
              <a:rPr lang="en-US" sz="1800" b="1" dirty="0"/>
              <a:t>(</a:t>
            </a:r>
            <a:r>
              <a:rPr lang="en-US" sz="1800" b="1" dirty="0" err="1"/>
              <a:t>last_name</a:t>
            </a:r>
            <a:r>
              <a:rPr lang="en-US" sz="1800" b="1" dirty="0"/>
              <a:t>);</a:t>
            </a:r>
          </a:p>
          <a:p>
            <a:pPr>
              <a:buNone/>
            </a:pPr>
            <a:r>
              <a:rPr lang="en-US" sz="1800" b="1" dirty="0"/>
              <a:t>	  End loop;</a:t>
            </a:r>
          </a:p>
          <a:p>
            <a:pPr>
              <a:buNone/>
            </a:pPr>
            <a:r>
              <a:rPr lang="en-US" sz="1800" b="1" dirty="0"/>
              <a:t>	Close C123;</a:t>
            </a:r>
          </a:p>
          <a:p>
            <a:pPr>
              <a:buNone/>
            </a:pPr>
            <a:r>
              <a:rPr lang="en-US" sz="1800" b="1" dirty="0"/>
              <a:t>End;</a:t>
            </a:r>
          </a:p>
        </p:txBody>
      </p:sp>
    </p:spTree>
    <p:extLst>
      <p:ext uri="{BB962C8B-B14F-4D97-AF65-F5344CB8AC3E}">
        <p14:creationId xmlns:p14="http://schemas.microsoft.com/office/powerpoint/2010/main" val="93388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0634" y="1229710"/>
            <a:ext cx="7851228" cy="1754326"/>
          </a:xfrm>
          <a:prstGeom prst="rect">
            <a:avLst/>
          </a:prstGeom>
          <a:noFill/>
        </p:spPr>
        <p:txBody>
          <a:bodyPr wrap="square" rtlCol="0">
            <a:spAutoFit/>
          </a:bodyPr>
          <a:lstStyle/>
          <a:p>
            <a:r>
              <a:rPr lang="en-US" b="1" dirty="0" smtClean="0"/>
              <a:t>CREATE OR REPLACE PROCEDURE Demo(id </a:t>
            </a:r>
            <a:r>
              <a:rPr lang="en-US" b="1" dirty="0"/>
              <a:t>IN number)</a:t>
            </a:r>
          </a:p>
          <a:p>
            <a:r>
              <a:rPr lang="en-US" b="1" dirty="0" smtClean="0"/>
              <a:t>IS</a:t>
            </a:r>
            <a:endParaRPr lang="en-US" b="1" dirty="0"/>
          </a:p>
          <a:p>
            <a:r>
              <a:rPr lang="en-US" b="1" dirty="0" smtClean="0"/>
              <a:t>BEGIN</a:t>
            </a:r>
            <a:endParaRPr lang="en-US" b="1" dirty="0"/>
          </a:p>
          <a:p>
            <a:r>
              <a:rPr lang="en-US" b="1" dirty="0" err="1"/>
              <a:t>dbms_output.put_line</a:t>
            </a:r>
            <a:r>
              <a:rPr lang="en-US" b="1" dirty="0"/>
              <a:t>('Hi ' || id);</a:t>
            </a:r>
          </a:p>
          <a:p>
            <a:r>
              <a:rPr lang="en-US" b="1" dirty="0" smtClean="0"/>
              <a:t>END;</a:t>
            </a:r>
            <a:endParaRPr lang="en-US" b="1" dirty="0"/>
          </a:p>
          <a:p>
            <a:endParaRPr lang="en-US" dirty="0"/>
          </a:p>
        </p:txBody>
      </p:sp>
      <p:sp>
        <p:nvSpPr>
          <p:cNvPr id="3" name="TextBox 2"/>
          <p:cNvSpPr txBox="1"/>
          <p:nvPr/>
        </p:nvSpPr>
        <p:spPr>
          <a:xfrm>
            <a:off x="1660634" y="2984036"/>
            <a:ext cx="2900856" cy="1200329"/>
          </a:xfrm>
          <a:prstGeom prst="rect">
            <a:avLst/>
          </a:prstGeom>
          <a:noFill/>
        </p:spPr>
        <p:txBody>
          <a:bodyPr wrap="square" rtlCol="0">
            <a:spAutoFit/>
          </a:bodyPr>
          <a:lstStyle/>
          <a:p>
            <a:r>
              <a:rPr lang="en-US" sz="2400" dirty="0" smtClean="0">
                <a:solidFill>
                  <a:srgbClr val="0070C0"/>
                </a:solidFill>
              </a:rPr>
              <a:t>BEGIN</a:t>
            </a:r>
          </a:p>
          <a:p>
            <a:r>
              <a:rPr lang="en-US" sz="2400" dirty="0" smtClean="0">
                <a:solidFill>
                  <a:srgbClr val="0070C0"/>
                </a:solidFill>
              </a:rPr>
              <a:t>Demo(1);</a:t>
            </a:r>
          </a:p>
          <a:p>
            <a:r>
              <a:rPr lang="en-US" sz="2400" dirty="0" smtClean="0">
                <a:solidFill>
                  <a:srgbClr val="0070C0"/>
                </a:solidFill>
              </a:rPr>
              <a:t>END;</a:t>
            </a:r>
            <a:endParaRPr lang="en-US" sz="2400" dirty="0">
              <a:solidFill>
                <a:srgbClr val="0070C0"/>
              </a:solidFill>
            </a:endParaRPr>
          </a:p>
        </p:txBody>
      </p:sp>
      <p:sp>
        <p:nvSpPr>
          <p:cNvPr id="7" name="TextBox 6"/>
          <p:cNvSpPr txBox="1"/>
          <p:nvPr/>
        </p:nvSpPr>
        <p:spPr>
          <a:xfrm>
            <a:off x="1660634" y="4348048"/>
            <a:ext cx="5591907" cy="1077218"/>
          </a:xfrm>
          <a:prstGeom prst="rect">
            <a:avLst/>
          </a:prstGeom>
          <a:noFill/>
        </p:spPr>
        <p:txBody>
          <a:bodyPr wrap="square" rtlCol="0">
            <a:spAutoFit/>
          </a:bodyPr>
          <a:lstStyle/>
          <a:p>
            <a:r>
              <a:rPr lang="en-US" sz="3200" dirty="0" smtClean="0">
                <a:solidFill>
                  <a:srgbClr val="FF0000"/>
                </a:solidFill>
              </a:rPr>
              <a:t>Output:</a:t>
            </a:r>
          </a:p>
          <a:p>
            <a:r>
              <a:rPr lang="en-US" sz="3200" dirty="0" smtClean="0">
                <a:solidFill>
                  <a:srgbClr val="FF0000"/>
                </a:solidFill>
              </a:rPr>
              <a:t>Hi  1</a:t>
            </a:r>
            <a:endParaRPr lang="en-US" sz="3200" dirty="0">
              <a:solidFill>
                <a:srgbClr val="FF0000"/>
              </a:solidFill>
            </a:endParaRPr>
          </a:p>
        </p:txBody>
      </p:sp>
    </p:spTree>
    <p:extLst>
      <p:ext uri="{BB962C8B-B14F-4D97-AF65-F5344CB8AC3E}">
        <p14:creationId xmlns:p14="http://schemas.microsoft.com/office/powerpoint/2010/main" val="1837610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342697"/>
          </a:xfrm>
        </p:spPr>
        <p:txBody>
          <a:bodyPr>
            <a:normAutofit/>
          </a:bodyPr>
          <a:lstStyle/>
          <a:p>
            <a:pPr algn="just"/>
            <a:r>
              <a:rPr lang="en-US" sz="2400" b="1" dirty="0"/>
              <a:t>Imagine a table named with </a:t>
            </a:r>
            <a:r>
              <a:rPr lang="en-US" sz="2400" b="1" dirty="0" err="1"/>
              <a:t>emp_table</a:t>
            </a:r>
            <a:r>
              <a:rPr lang="en-US" sz="2400" b="1" dirty="0"/>
              <a:t> stored in Database. We are Writing a Procedure to update a Salary of Employee with 1000. </a:t>
            </a:r>
          </a:p>
        </p:txBody>
      </p:sp>
      <p:sp>
        <p:nvSpPr>
          <p:cNvPr id="4" name="Rectangle 1"/>
          <p:cNvSpPr>
            <a:spLocks noGrp="1" noChangeArrowheads="1"/>
          </p:cNvSpPr>
          <p:nvPr>
            <p:ph idx="1"/>
          </p:nvPr>
        </p:nvSpPr>
        <p:spPr bwMode="auto">
          <a:xfrm>
            <a:off x="1484311" y="2163236"/>
            <a:ext cx="10660828" cy="223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1" u="none" strike="noStrike" cap="none" normalizeH="0" baseline="0" dirty="0" smtClean="0">
                <a:ln>
                  <a:noFill/>
                </a:ln>
                <a:solidFill>
                  <a:srgbClr val="273239"/>
                </a:solidFill>
                <a:effectLst/>
                <a:latin typeface="Consolas" panose="020B0609020204030204" pitchFamily="49" charset="0"/>
              </a:rPr>
              <a:t>CREATE or REPLACE PROCEDURE INC_SAL(</a:t>
            </a:r>
            <a:r>
              <a:rPr kumimoji="0" lang="en-US" altLang="en-US" sz="2000" i="1" u="none" strike="noStrike" cap="none" normalizeH="0" baseline="0" dirty="0" err="1" smtClean="0">
                <a:ln>
                  <a:noFill/>
                </a:ln>
                <a:solidFill>
                  <a:srgbClr val="273239"/>
                </a:solidFill>
                <a:effectLst/>
                <a:latin typeface="Consolas" panose="020B0609020204030204" pitchFamily="49" charset="0"/>
              </a:rPr>
              <a:t>eno</a:t>
            </a:r>
            <a:r>
              <a:rPr kumimoji="0" lang="en-US" altLang="en-US" sz="2000" i="1" u="none" strike="noStrike" cap="none" normalizeH="0" baseline="0" dirty="0" smtClean="0">
                <a:ln>
                  <a:noFill/>
                </a:ln>
                <a:solidFill>
                  <a:srgbClr val="273239"/>
                </a:solidFill>
                <a:effectLst/>
                <a:latin typeface="Consolas" panose="020B0609020204030204" pitchFamily="49" charset="0"/>
              </a:rPr>
              <a:t> IN NUMBER, </a:t>
            </a:r>
            <a:r>
              <a:rPr kumimoji="0" lang="en-US" altLang="en-US" sz="2000" i="1" u="none" strike="noStrike" cap="none" normalizeH="0" baseline="0" dirty="0" err="1" smtClean="0">
                <a:ln>
                  <a:noFill/>
                </a:ln>
                <a:solidFill>
                  <a:srgbClr val="273239"/>
                </a:solidFill>
                <a:effectLst/>
                <a:latin typeface="Consolas" panose="020B0609020204030204" pitchFamily="49" charset="0"/>
              </a:rPr>
              <a:t>up_sal</a:t>
            </a:r>
            <a:r>
              <a:rPr kumimoji="0" lang="en-US" altLang="en-US" sz="2000" i="1" u="none" strike="noStrike" cap="none" normalizeH="0" baseline="0" dirty="0" smtClean="0">
                <a:ln>
                  <a:noFill/>
                </a:ln>
                <a:solidFill>
                  <a:srgbClr val="273239"/>
                </a:solidFill>
                <a:effectLst/>
                <a:latin typeface="Consolas" panose="020B0609020204030204" pitchFamily="49" charset="0"/>
              </a:rPr>
              <a:t> OUT NUMBER)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1" u="none" strike="noStrike" cap="none" normalizeH="0" baseline="0" dirty="0" smtClean="0">
                <a:ln>
                  <a:noFill/>
                </a:ln>
                <a:solidFill>
                  <a:srgbClr val="273239"/>
                </a:solidFill>
                <a:effectLst/>
                <a:latin typeface="Consolas" panose="020B0609020204030204" pitchFamily="49" charset="0"/>
              </a:rPr>
              <a:t> IS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1" u="none" strike="noStrike" cap="none" normalizeH="0" baseline="0" dirty="0" smtClean="0">
                <a:ln>
                  <a:noFill/>
                </a:ln>
                <a:solidFill>
                  <a:srgbClr val="273239"/>
                </a:solidFill>
                <a:effectLst/>
                <a:latin typeface="Consolas" panose="020B0609020204030204" pitchFamily="49" charset="0"/>
              </a:rPr>
              <a:t> BEGIN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1" u="none" strike="noStrike" cap="none" normalizeH="0" baseline="0" dirty="0" smtClean="0">
                <a:ln>
                  <a:noFill/>
                </a:ln>
                <a:solidFill>
                  <a:srgbClr val="273239"/>
                </a:solidFill>
                <a:effectLst/>
                <a:latin typeface="Consolas" panose="020B0609020204030204" pitchFamily="49" charset="0"/>
              </a:rPr>
              <a:t>UPDATE </a:t>
            </a:r>
            <a:r>
              <a:rPr kumimoji="0" lang="en-US" altLang="en-US" sz="2000" i="1" u="none" strike="noStrike" cap="none" normalizeH="0" baseline="0" dirty="0" err="1" smtClean="0">
                <a:ln>
                  <a:noFill/>
                </a:ln>
                <a:solidFill>
                  <a:srgbClr val="273239"/>
                </a:solidFill>
                <a:effectLst/>
                <a:latin typeface="Consolas" panose="020B0609020204030204" pitchFamily="49" charset="0"/>
              </a:rPr>
              <a:t>emp_table</a:t>
            </a:r>
            <a:r>
              <a:rPr kumimoji="0" lang="en-US" altLang="en-US" sz="2000" i="1" u="none" strike="noStrike" cap="none" normalizeH="0" baseline="0" dirty="0" smtClean="0">
                <a:ln>
                  <a:noFill/>
                </a:ln>
                <a:solidFill>
                  <a:srgbClr val="273239"/>
                </a:solidFill>
                <a:effectLst/>
                <a:latin typeface="Consolas" panose="020B0609020204030204" pitchFamily="49" charset="0"/>
              </a:rPr>
              <a:t> SET salary = salary+1000 WHERE </a:t>
            </a:r>
            <a:r>
              <a:rPr kumimoji="0" lang="en-US" altLang="en-US" sz="2000" i="1" u="none" strike="noStrike" cap="none" normalizeH="0" baseline="0" dirty="0" err="1" smtClean="0">
                <a:ln>
                  <a:noFill/>
                </a:ln>
                <a:solidFill>
                  <a:srgbClr val="273239"/>
                </a:solidFill>
                <a:effectLst/>
                <a:latin typeface="Consolas" panose="020B0609020204030204" pitchFamily="49" charset="0"/>
              </a:rPr>
              <a:t>emp_no</a:t>
            </a:r>
            <a:r>
              <a:rPr kumimoji="0" lang="en-US" altLang="en-US" sz="2000" i="1" u="none" strike="noStrike" cap="none" normalizeH="0" baseline="0" dirty="0" smtClean="0">
                <a:ln>
                  <a:noFill/>
                </a:ln>
                <a:solidFill>
                  <a:srgbClr val="273239"/>
                </a:solidFill>
                <a:effectLst/>
                <a:latin typeface="Consolas" panose="020B0609020204030204" pitchFamily="49" charset="0"/>
              </a:rPr>
              <a:t> = </a:t>
            </a:r>
            <a:r>
              <a:rPr kumimoji="0" lang="en-US" altLang="en-US" sz="2000" i="1" u="none" strike="noStrike" cap="none" normalizeH="0" baseline="0" dirty="0" err="1" smtClean="0">
                <a:ln>
                  <a:noFill/>
                </a:ln>
                <a:solidFill>
                  <a:srgbClr val="273239"/>
                </a:solidFill>
                <a:effectLst/>
                <a:latin typeface="Consolas" panose="020B0609020204030204" pitchFamily="49" charset="0"/>
              </a:rPr>
              <a:t>eno</a:t>
            </a:r>
            <a:r>
              <a:rPr kumimoji="0" lang="en-US" altLang="en-US" sz="2000" i="1" u="none" strike="noStrike" cap="none" normalizeH="0" baseline="0" dirty="0" smtClean="0">
                <a:ln>
                  <a:noFill/>
                </a:ln>
                <a:solidFill>
                  <a:srgbClr val="273239"/>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1" u="none" strike="noStrike" cap="none" normalizeH="0" baseline="0" dirty="0" smtClean="0">
                <a:ln>
                  <a:noFill/>
                </a:ln>
                <a:solidFill>
                  <a:srgbClr val="273239"/>
                </a:solidFill>
                <a:effectLst/>
                <a:latin typeface="Consolas" panose="020B0609020204030204" pitchFamily="49" charset="0"/>
              </a:rPr>
              <a:t>COMMIT;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1" u="none" strike="noStrike" cap="none" normalizeH="0" baseline="0" dirty="0" smtClean="0">
                <a:ln>
                  <a:noFill/>
                </a:ln>
                <a:solidFill>
                  <a:srgbClr val="273239"/>
                </a:solidFill>
                <a:effectLst/>
                <a:latin typeface="Consolas" panose="020B0609020204030204" pitchFamily="49" charset="0"/>
              </a:rPr>
              <a:t>SELECT </a:t>
            </a:r>
            <a:r>
              <a:rPr kumimoji="0" lang="en-US" altLang="en-US" sz="2000" i="1" u="none" strike="noStrike" cap="none" normalizeH="0" baseline="0" dirty="0" err="1" smtClean="0">
                <a:ln>
                  <a:noFill/>
                </a:ln>
                <a:solidFill>
                  <a:srgbClr val="273239"/>
                </a:solidFill>
                <a:effectLst/>
                <a:latin typeface="Consolas" panose="020B0609020204030204" pitchFamily="49" charset="0"/>
              </a:rPr>
              <a:t>sal</a:t>
            </a:r>
            <a:r>
              <a:rPr kumimoji="0" lang="en-US" altLang="en-US" sz="2000" i="1" u="none" strike="noStrike" cap="none" normalizeH="0" baseline="0" dirty="0" smtClean="0">
                <a:ln>
                  <a:noFill/>
                </a:ln>
                <a:solidFill>
                  <a:srgbClr val="273239"/>
                </a:solidFill>
                <a:effectLst/>
                <a:latin typeface="Consolas" panose="020B0609020204030204" pitchFamily="49" charset="0"/>
              </a:rPr>
              <a:t> INTO </a:t>
            </a:r>
            <a:r>
              <a:rPr kumimoji="0" lang="en-US" altLang="en-US" sz="2000" i="1" u="none" strike="noStrike" cap="none" normalizeH="0" baseline="0" dirty="0" err="1" smtClean="0">
                <a:ln>
                  <a:noFill/>
                </a:ln>
                <a:solidFill>
                  <a:srgbClr val="273239"/>
                </a:solidFill>
                <a:effectLst/>
                <a:latin typeface="Consolas" panose="020B0609020204030204" pitchFamily="49" charset="0"/>
              </a:rPr>
              <a:t>up_sal</a:t>
            </a:r>
            <a:r>
              <a:rPr kumimoji="0" lang="en-US" altLang="en-US" sz="2000" i="1" u="none" strike="noStrike" cap="none" normalizeH="0" baseline="0" dirty="0" smtClean="0">
                <a:ln>
                  <a:noFill/>
                </a:ln>
                <a:solidFill>
                  <a:srgbClr val="273239"/>
                </a:solidFill>
                <a:effectLst/>
                <a:latin typeface="Consolas" panose="020B0609020204030204" pitchFamily="49" charset="0"/>
              </a:rPr>
              <a:t> FROM </a:t>
            </a:r>
            <a:r>
              <a:rPr kumimoji="0" lang="en-US" altLang="en-US" sz="2000" i="1" u="none" strike="noStrike" cap="none" normalizeH="0" baseline="0" dirty="0" err="1" smtClean="0">
                <a:ln>
                  <a:noFill/>
                </a:ln>
                <a:solidFill>
                  <a:srgbClr val="273239"/>
                </a:solidFill>
                <a:effectLst/>
                <a:latin typeface="Consolas" panose="020B0609020204030204" pitchFamily="49" charset="0"/>
              </a:rPr>
              <a:t>emp_table</a:t>
            </a:r>
            <a:r>
              <a:rPr kumimoji="0" lang="en-US" altLang="en-US" sz="2000" i="1" u="none" strike="noStrike" cap="none" normalizeH="0" baseline="0" dirty="0" smtClean="0">
                <a:ln>
                  <a:noFill/>
                </a:ln>
                <a:solidFill>
                  <a:srgbClr val="273239"/>
                </a:solidFill>
                <a:effectLst/>
                <a:latin typeface="Consolas" panose="020B0609020204030204" pitchFamily="49" charset="0"/>
              </a:rPr>
              <a:t> WHERE </a:t>
            </a:r>
            <a:r>
              <a:rPr kumimoji="0" lang="en-US" altLang="en-US" sz="2000" i="1" u="none" strike="noStrike" cap="none" normalizeH="0" baseline="0" dirty="0" err="1" smtClean="0">
                <a:ln>
                  <a:noFill/>
                </a:ln>
                <a:solidFill>
                  <a:srgbClr val="273239"/>
                </a:solidFill>
                <a:effectLst/>
                <a:latin typeface="Consolas" panose="020B0609020204030204" pitchFamily="49" charset="0"/>
              </a:rPr>
              <a:t>emp_no</a:t>
            </a:r>
            <a:r>
              <a:rPr kumimoji="0" lang="en-US" altLang="en-US" sz="2000" i="1" u="none" strike="noStrike" cap="none" normalizeH="0" baseline="0" dirty="0" smtClean="0">
                <a:ln>
                  <a:noFill/>
                </a:ln>
                <a:solidFill>
                  <a:srgbClr val="273239"/>
                </a:solidFill>
                <a:effectLst/>
                <a:latin typeface="Consolas" panose="020B0609020204030204" pitchFamily="49" charset="0"/>
              </a:rPr>
              <a:t> = </a:t>
            </a:r>
            <a:r>
              <a:rPr kumimoji="0" lang="en-US" altLang="en-US" sz="2000" i="1" u="none" strike="noStrike" cap="none" normalizeH="0" baseline="0" dirty="0" err="1" smtClean="0">
                <a:ln>
                  <a:noFill/>
                </a:ln>
                <a:solidFill>
                  <a:srgbClr val="273239"/>
                </a:solidFill>
                <a:effectLst/>
                <a:latin typeface="Consolas" panose="020B0609020204030204" pitchFamily="49" charset="0"/>
              </a:rPr>
              <a:t>eno</a:t>
            </a:r>
            <a:r>
              <a:rPr kumimoji="0" lang="en-US" altLang="en-US" sz="2000" i="1" u="none" strike="noStrike" cap="none" normalizeH="0" baseline="0" dirty="0" smtClean="0">
                <a:ln>
                  <a:noFill/>
                </a:ln>
                <a:solidFill>
                  <a:srgbClr val="273239"/>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1" u="none" strike="noStrike" cap="none" normalizeH="0" baseline="0" dirty="0" smtClean="0">
                <a:ln>
                  <a:noFill/>
                </a:ln>
                <a:solidFill>
                  <a:srgbClr val="273239"/>
                </a:solidFill>
                <a:effectLst/>
                <a:latin typeface="Consolas" panose="020B0609020204030204" pitchFamily="49" charset="0"/>
              </a:rPr>
              <a:t>END; </a:t>
            </a:r>
            <a:endParaRPr kumimoji="0" lang="en-US" altLang="en-US" sz="2000" i="1"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148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511" y="685801"/>
            <a:ext cx="10136679" cy="1006366"/>
          </a:xfrm>
        </p:spPr>
        <p:txBody>
          <a:bodyPr>
            <a:normAutofit fontScale="90000"/>
          </a:bodyPr>
          <a:lstStyle/>
          <a:p>
            <a:pPr algn="l"/>
            <a:r>
              <a:rPr lang="en-IN" sz="2700" dirty="0">
                <a:solidFill>
                  <a:srgbClr val="000000"/>
                </a:solidFill>
                <a:latin typeface="Arial" panose="020B0604020202020204" pitchFamily="34" charset="0"/>
              </a:rPr>
              <a:t>Write </a:t>
            </a:r>
            <a:r>
              <a:rPr lang="en-IN" sz="2700" dirty="0" smtClean="0">
                <a:solidFill>
                  <a:srgbClr val="000000"/>
                </a:solidFill>
                <a:latin typeface="Arial" panose="020B0604020202020204" pitchFamily="34" charset="0"/>
              </a:rPr>
              <a:t>a procedure that </a:t>
            </a:r>
            <a:r>
              <a:rPr lang="en-IN" sz="2700" dirty="0">
                <a:solidFill>
                  <a:srgbClr val="000000"/>
                </a:solidFill>
                <a:latin typeface="Arial" panose="020B0604020202020204" pitchFamily="34" charset="0"/>
              </a:rPr>
              <a:t>computes the square of value of a passed value</a:t>
            </a:r>
            <a:r>
              <a:rPr lang="en-IN" dirty="0">
                <a:solidFill>
                  <a:srgbClr val="000000"/>
                </a:solidFill>
                <a:latin typeface="Arial" panose="020B0604020202020204" pitchFamily="34" charset="0"/>
              </a:rPr>
              <a:t>.</a:t>
            </a:r>
            <a:endParaRPr lang="en-US" dirty="0"/>
          </a:p>
        </p:txBody>
      </p:sp>
      <p:sp>
        <p:nvSpPr>
          <p:cNvPr id="3" name="Content Placeholder 2"/>
          <p:cNvSpPr>
            <a:spLocks noGrp="1"/>
          </p:cNvSpPr>
          <p:nvPr>
            <p:ph idx="1"/>
          </p:nvPr>
        </p:nvSpPr>
        <p:spPr>
          <a:xfrm>
            <a:off x="2173287" y="3013841"/>
            <a:ext cx="10018713" cy="3124201"/>
          </a:xfrm>
        </p:spPr>
        <p:txBody>
          <a:bodyPr>
            <a:noAutofit/>
          </a:bodyPr>
          <a:lstStyle/>
          <a:p>
            <a:pPr marL="0" indent="0">
              <a:buNone/>
            </a:pPr>
            <a:r>
              <a:rPr lang="en-US" sz="1800" dirty="0"/>
              <a:t>DECLARE </a:t>
            </a:r>
          </a:p>
          <a:p>
            <a:pPr marL="0" indent="0">
              <a:buNone/>
            </a:pPr>
            <a:r>
              <a:rPr lang="en-US" sz="1800" dirty="0"/>
              <a:t>   a number; </a:t>
            </a:r>
          </a:p>
          <a:p>
            <a:pPr marL="0" indent="0">
              <a:buNone/>
            </a:pPr>
            <a:r>
              <a:rPr lang="en-US" sz="1800" dirty="0"/>
              <a:t>PROCEDURE </a:t>
            </a:r>
            <a:r>
              <a:rPr lang="en-US" sz="1800" dirty="0" err="1"/>
              <a:t>squareNum</a:t>
            </a:r>
            <a:r>
              <a:rPr lang="en-US" sz="1800" dirty="0"/>
              <a:t>(x IN OUT number) IS </a:t>
            </a:r>
          </a:p>
          <a:p>
            <a:pPr marL="0" indent="0">
              <a:buNone/>
            </a:pPr>
            <a:r>
              <a:rPr lang="en-US" sz="1800" dirty="0"/>
              <a:t>BEGIN </a:t>
            </a:r>
          </a:p>
          <a:p>
            <a:pPr marL="0" indent="0">
              <a:buNone/>
            </a:pPr>
            <a:r>
              <a:rPr lang="en-US" sz="1800" dirty="0"/>
              <a:t>  x := x * x; </a:t>
            </a:r>
          </a:p>
          <a:p>
            <a:pPr marL="0" indent="0">
              <a:buNone/>
            </a:pPr>
            <a:r>
              <a:rPr lang="en-US" sz="1800" dirty="0"/>
              <a:t>END;  </a:t>
            </a:r>
          </a:p>
          <a:p>
            <a:pPr marL="0" indent="0">
              <a:buNone/>
            </a:pPr>
            <a:r>
              <a:rPr lang="en-US" sz="1800" dirty="0"/>
              <a:t>BEGIN </a:t>
            </a:r>
          </a:p>
          <a:p>
            <a:pPr marL="0" indent="0">
              <a:buNone/>
            </a:pPr>
            <a:r>
              <a:rPr lang="en-US" sz="1800" dirty="0"/>
              <a:t>   a:= 12; </a:t>
            </a:r>
          </a:p>
          <a:p>
            <a:pPr marL="0" indent="0">
              <a:buNone/>
            </a:pPr>
            <a:r>
              <a:rPr lang="en-US" sz="1800" dirty="0"/>
              <a:t>   </a:t>
            </a:r>
            <a:r>
              <a:rPr lang="en-US" sz="1800" dirty="0" err="1"/>
              <a:t>squareNum</a:t>
            </a:r>
            <a:r>
              <a:rPr lang="en-US" sz="1800" dirty="0"/>
              <a:t>(a); </a:t>
            </a:r>
          </a:p>
          <a:p>
            <a:pPr marL="0" indent="0">
              <a:buNone/>
            </a:pPr>
            <a:r>
              <a:rPr lang="en-US" sz="1800" dirty="0"/>
              <a:t>   </a:t>
            </a:r>
            <a:r>
              <a:rPr lang="en-US" sz="1800" dirty="0" err="1"/>
              <a:t>dbms_output.put_line</a:t>
            </a:r>
            <a:r>
              <a:rPr lang="en-US" sz="1800" dirty="0"/>
              <a:t>(' Square of (12): ' || a); </a:t>
            </a:r>
          </a:p>
          <a:p>
            <a:pPr marL="0" indent="0">
              <a:buNone/>
            </a:pPr>
            <a:r>
              <a:rPr lang="en-US" sz="1800" dirty="0"/>
              <a:t>END;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23450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771863"/>
            <a:ext cx="10018713" cy="1067696"/>
          </a:xfrm>
        </p:spPr>
        <p:txBody>
          <a:bodyPr>
            <a:normAutofit fontScale="90000"/>
          </a:bodyPr>
          <a:lstStyle/>
          <a:p>
            <a:r>
              <a:rPr lang="en-US" b="1" dirty="0"/>
              <a:t>Functions in PL/SQL</a:t>
            </a:r>
            <a:br>
              <a:rPr lang="en-US" b="1" dirty="0"/>
            </a:br>
            <a:endParaRPr lang="en-US" dirty="0"/>
          </a:p>
        </p:txBody>
      </p:sp>
      <p:sp>
        <p:nvSpPr>
          <p:cNvPr id="3" name="Content Placeholder 2"/>
          <p:cNvSpPr>
            <a:spLocks noGrp="1"/>
          </p:cNvSpPr>
          <p:nvPr>
            <p:ph idx="1"/>
          </p:nvPr>
        </p:nvSpPr>
        <p:spPr>
          <a:xfrm>
            <a:off x="1217160" y="1839559"/>
            <a:ext cx="10553012" cy="4445876"/>
          </a:xfrm>
        </p:spPr>
        <p:txBody>
          <a:bodyPr>
            <a:normAutofit/>
          </a:bodyPr>
          <a:lstStyle/>
          <a:p>
            <a:pPr algn="just"/>
            <a:r>
              <a:rPr lang="en-US" dirty="0"/>
              <a:t>A function can be used as a part of SQL expression i.e. we can use them with select/update/merge commands. One most important characteristic of a function is that unlike procedures, it must return a value</a:t>
            </a:r>
            <a:r>
              <a:rPr lang="en-US" dirty="0" smtClean="0"/>
              <a:t>.</a:t>
            </a:r>
          </a:p>
          <a:p>
            <a:endParaRPr lang="en-US" dirty="0" smtClean="0"/>
          </a:p>
          <a:p>
            <a:endParaRPr lang="en-US" dirty="0"/>
          </a:p>
        </p:txBody>
      </p:sp>
    </p:spTree>
    <p:extLst>
      <p:ext uri="{BB962C8B-B14F-4D97-AF65-F5344CB8AC3E}">
        <p14:creationId xmlns:p14="http://schemas.microsoft.com/office/powerpoint/2010/main" val="2437953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3697" y="750837"/>
            <a:ext cx="9532883" cy="2031325"/>
          </a:xfrm>
          <a:prstGeom prst="rect">
            <a:avLst/>
          </a:prstGeom>
          <a:ln>
            <a:solidFill>
              <a:schemeClr val="tx1"/>
            </a:solidFill>
          </a:ln>
        </p:spPr>
        <p:txBody>
          <a:bodyPr wrap="square">
            <a:spAutoFit/>
          </a:bodyPr>
          <a:lstStyle/>
          <a:p>
            <a:pPr algn="just"/>
            <a:r>
              <a:rPr lang="en-US" altLang="en-US" i="1" dirty="0" smtClean="0">
                <a:solidFill>
                  <a:srgbClr val="273239"/>
                </a:solidFill>
                <a:latin typeface="Consolas" panose="020B0609020204030204" pitchFamily="49" charset="0"/>
              </a:rPr>
              <a:t>CREATE [OR REPLACE] FUNCTION </a:t>
            </a:r>
            <a:r>
              <a:rPr lang="en-US" altLang="en-US" i="1" dirty="0" err="1" smtClean="0">
                <a:solidFill>
                  <a:srgbClr val="273239"/>
                </a:solidFill>
                <a:latin typeface="Consolas" panose="020B0609020204030204" pitchFamily="49" charset="0"/>
              </a:rPr>
              <a:t>function_name</a:t>
            </a:r>
            <a:r>
              <a:rPr lang="en-US" altLang="en-US" i="1" dirty="0" smtClean="0">
                <a:solidFill>
                  <a:srgbClr val="273239"/>
                </a:solidFill>
                <a:latin typeface="Consolas" panose="020B0609020204030204" pitchFamily="49" charset="0"/>
              </a:rPr>
              <a:t> [(</a:t>
            </a:r>
            <a:r>
              <a:rPr lang="en-US" altLang="en-US" i="1" dirty="0" err="1" smtClean="0">
                <a:solidFill>
                  <a:srgbClr val="273239"/>
                </a:solidFill>
                <a:latin typeface="Consolas" panose="020B0609020204030204" pitchFamily="49" charset="0"/>
              </a:rPr>
              <a:t>parameter_name</a:t>
            </a:r>
            <a:r>
              <a:rPr lang="en-US" altLang="en-US" i="1" dirty="0" smtClean="0">
                <a:solidFill>
                  <a:srgbClr val="273239"/>
                </a:solidFill>
                <a:latin typeface="Consolas" panose="020B0609020204030204" pitchFamily="49" charset="0"/>
              </a:rPr>
              <a:t> type [, ...])] </a:t>
            </a:r>
          </a:p>
          <a:p>
            <a:pPr algn="just"/>
            <a:r>
              <a:rPr lang="en-US" altLang="en-US" i="1" dirty="0" smtClean="0">
                <a:solidFill>
                  <a:srgbClr val="273239"/>
                </a:solidFill>
                <a:latin typeface="Consolas" panose="020B0609020204030204" pitchFamily="49" charset="0"/>
              </a:rPr>
              <a:t>	// this statement is must for functions </a:t>
            </a:r>
          </a:p>
          <a:p>
            <a:pPr algn="just"/>
            <a:r>
              <a:rPr lang="en-US" altLang="en-US" i="1" dirty="0" smtClean="0">
                <a:solidFill>
                  <a:srgbClr val="273239"/>
                </a:solidFill>
                <a:latin typeface="Consolas" panose="020B0609020204030204" pitchFamily="49" charset="0"/>
              </a:rPr>
              <a:t>RETURN </a:t>
            </a:r>
            <a:r>
              <a:rPr lang="en-US" altLang="en-US" i="1" dirty="0" err="1" smtClean="0">
                <a:solidFill>
                  <a:srgbClr val="273239"/>
                </a:solidFill>
                <a:latin typeface="Consolas" panose="020B0609020204030204" pitchFamily="49" charset="0"/>
              </a:rPr>
              <a:t>return_datatype</a:t>
            </a:r>
            <a:r>
              <a:rPr lang="en-US" altLang="en-US" i="1" dirty="0" smtClean="0">
                <a:solidFill>
                  <a:srgbClr val="273239"/>
                </a:solidFill>
                <a:latin typeface="Consolas" panose="020B0609020204030204" pitchFamily="49" charset="0"/>
              </a:rPr>
              <a:t> </a:t>
            </a:r>
          </a:p>
          <a:p>
            <a:pPr algn="just"/>
            <a:r>
              <a:rPr lang="en-US" altLang="en-US" i="1" dirty="0" smtClean="0">
                <a:solidFill>
                  <a:srgbClr val="273239"/>
                </a:solidFill>
                <a:latin typeface="Consolas" panose="020B0609020204030204" pitchFamily="49" charset="0"/>
              </a:rPr>
              <a:t>{IS | AS}</a:t>
            </a:r>
          </a:p>
          <a:p>
            <a:pPr algn="just"/>
            <a:r>
              <a:rPr lang="en-US" altLang="en-US" i="1" dirty="0" smtClean="0">
                <a:solidFill>
                  <a:srgbClr val="273239"/>
                </a:solidFill>
                <a:latin typeface="Consolas" panose="020B0609020204030204" pitchFamily="49" charset="0"/>
              </a:rPr>
              <a:t>BEGIN // program code </a:t>
            </a:r>
          </a:p>
          <a:p>
            <a:pPr algn="just"/>
            <a:r>
              <a:rPr lang="en-US" altLang="en-US" i="1" dirty="0" smtClean="0">
                <a:solidFill>
                  <a:srgbClr val="273239"/>
                </a:solidFill>
                <a:latin typeface="Consolas" panose="020B0609020204030204" pitchFamily="49" charset="0"/>
              </a:rPr>
              <a:t>[EXCEPTION </a:t>
            </a:r>
            <a:r>
              <a:rPr lang="en-US" altLang="en-US" i="1" dirty="0" err="1" smtClean="0">
                <a:solidFill>
                  <a:srgbClr val="273239"/>
                </a:solidFill>
                <a:latin typeface="Consolas" panose="020B0609020204030204" pitchFamily="49" charset="0"/>
              </a:rPr>
              <a:t>exception_section</a:t>
            </a:r>
            <a:r>
              <a:rPr lang="en-US" altLang="en-US" i="1" dirty="0" smtClean="0">
                <a:solidFill>
                  <a:srgbClr val="273239"/>
                </a:solidFill>
                <a:latin typeface="Consolas" panose="020B0609020204030204" pitchFamily="49" charset="0"/>
              </a:rPr>
              <a:t>;</a:t>
            </a:r>
          </a:p>
          <a:p>
            <a:pPr algn="just"/>
            <a:r>
              <a:rPr lang="en-US" altLang="en-US" i="1" dirty="0" smtClean="0">
                <a:solidFill>
                  <a:srgbClr val="273239"/>
                </a:solidFill>
                <a:latin typeface="Consolas" panose="020B0609020204030204" pitchFamily="49" charset="0"/>
              </a:rPr>
              <a:t>END [</a:t>
            </a:r>
            <a:r>
              <a:rPr lang="en-US" altLang="en-US" i="1" dirty="0" err="1" smtClean="0">
                <a:solidFill>
                  <a:srgbClr val="273239"/>
                </a:solidFill>
                <a:latin typeface="Consolas" panose="020B0609020204030204" pitchFamily="49" charset="0"/>
              </a:rPr>
              <a:t>function_name</a:t>
            </a:r>
            <a:r>
              <a:rPr lang="en-US" altLang="en-US" i="1" dirty="0" smtClean="0">
                <a:solidFill>
                  <a:srgbClr val="273239"/>
                </a:solidFill>
                <a:latin typeface="Consolas" panose="020B0609020204030204" pitchFamily="49" charset="0"/>
              </a:rPr>
              <a:t>];</a:t>
            </a:r>
            <a:r>
              <a:rPr lang="en-US" altLang="en-US" sz="1100" i="1" dirty="0" smtClean="0"/>
              <a:t> </a:t>
            </a:r>
            <a:endParaRPr lang="en-US" altLang="en-US" sz="2800" i="1" dirty="0">
              <a:latin typeface="Arial" panose="020B0604020202020204" pitchFamily="34" charset="0"/>
            </a:endParaRPr>
          </a:p>
        </p:txBody>
      </p:sp>
      <p:sp>
        <p:nvSpPr>
          <p:cNvPr id="5" name="Rectangle 4"/>
          <p:cNvSpPr/>
          <p:nvPr/>
        </p:nvSpPr>
        <p:spPr>
          <a:xfrm>
            <a:off x="1429405" y="2820475"/>
            <a:ext cx="10394731" cy="2862322"/>
          </a:xfrm>
          <a:prstGeom prst="rect">
            <a:avLst/>
          </a:prstGeom>
          <a:ln>
            <a:solidFill>
              <a:schemeClr val="tx1"/>
            </a:solidFill>
          </a:ln>
        </p:spPr>
        <p:txBody>
          <a:bodyPr wrap="square">
            <a:spAutoFit/>
          </a:bodyPr>
          <a:lstStyle/>
          <a:p>
            <a:pPr algn="just"/>
            <a:r>
              <a:rPr lang="en-US" dirty="0">
                <a:solidFill>
                  <a:srgbClr val="000000"/>
                </a:solidFill>
                <a:latin typeface="Calibri" panose="020F0502020204030204" pitchFamily="34" charset="0"/>
              </a:rPr>
              <a:t>Where,</a:t>
            </a:r>
          </a:p>
          <a:p>
            <a:pPr algn="just"/>
            <a:r>
              <a:rPr lang="en-US" dirty="0">
                <a:solidFill>
                  <a:srgbClr val="000000"/>
                </a:solidFill>
                <a:latin typeface="Arial" panose="020B0604020202020204" pitchFamily="34" charset="0"/>
              </a:rPr>
              <a:t>•</a:t>
            </a:r>
            <a:r>
              <a:rPr lang="en-US" dirty="0">
                <a:solidFill>
                  <a:srgbClr val="000000"/>
                </a:solidFill>
                <a:latin typeface="Calibri" panose="020F0502020204030204" pitchFamily="34" charset="0"/>
              </a:rPr>
              <a:t>function-name specifies the name of the function.</a:t>
            </a:r>
          </a:p>
          <a:p>
            <a:pPr algn="just"/>
            <a:r>
              <a:rPr lang="en-US" dirty="0">
                <a:solidFill>
                  <a:srgbClr val="000000"/>
                </a:solidFill>
                <a:latin typeface="Arial" panose="020B0604020202020204" pitchFamily="34" charset="0"/>
              </a:rPr>
              <a:t>•</a:t>
            </a:r>
            <a:r>
              <a:rPr lang="en-US" dirty="0">
                <a:solidFill>
                  <a:srgbClr val="000000"/>
                </a:solidFill>
                <a:latin typeface="Calibri" panose="020F0502020204030204" pitchFamily="34" charset="0"/>
              </a:rPr>
              <a:t>[OR REPLACE] option allows the modification of an existing function.</a:t>
            </a:r>
          </a:p>
          <a:p>
            <a:pPr algn="just"/>
            <a:r>
              <a:rPr lang="en-US" dirty="0">
                <a:solidFill>
                  <a:srgbClr val="000000"/>
                </a:solidFill>
                <a:latin typeface="Arial" panose="020B0604020202020204" pitchFamily="34" charset="0"/>
              </a:rPr>
              <a:t>•</a:t>
            </a:r>
            <a:r>
              <a:rPr lang="en-US" dirty="0">
                <a:solidFill>
                  <a:srgbClr val="000000"/>
                </a:solidFill>
                <a:latin typeface="Calibri" panose="020F0502020204030204" pitchFamily="34" charset="0"/>
              </a:rPr>
              <a:t>The optional parameter list contains name, mode and types of the parameters. IN represents the value that will be passed from outside and OUT represents the parameter that will be used to return a value outside of the procedure.</a:t>
            </a:r>
          </a:p>
          <a:p>
            <a:pPr algn="just"/>
            <a:r>
              <a:rPr lang="en-US" dirty="0">
                <a:solidFill>
                  <a:srgbClr val="000000"/>
                </a:solidFill>
                <a:latin typeface="Arial" panose="020B0604020202020204" pitchFamily="34" charset="0"/>
              </a:rPr>
              <a:t>•</a:t>
            </a:r>
            <a:r>
              <a:rPr lang="en-US" dirty="0">
                <a:solidFill>
                  <a:srgbClr val="000000"/>
                </a:solidFill>
                <a:latin typeface="Calibri" panose="020F0502020204030204" pitchFamily="34" charset="0"/>
              </a:rPr>
              <a:t>The function must contain a return statement.</a:t>
            </a:r>
          </a:p>
          <a:p>
            <a:pPr algn="just"/>
            <a:r>
              <a:rPr lang="en-US" dirty="0">
                <a:solidFill>
                  <a:srgbClr val="000000"/>
                </a:solidFill>
                <a:latin typeface="Arial" panose="020B0604020202020204" pitchFamily="34" charset="0"/>
              </a:rPr>
              <a:t>•</a:t>
            </a:r>
            <a:r>
              <a:rPr lang="en-US" dirty="0">
                <a:solidFill>
                  <a:srgbClr val="000000"/>
                </a:solidFill>
                <a:latin typeface="Calibri" panose="020F0502020204030204" pitchFamily="34" charset="0"/>
              </a:rPr>
              <a:t>The RETURN clause specifies the data type you are going to return from the function.</a:t>
            </a:r>
          </a:p>
          <a:p>
            <a:pPr algn="just"/>
            <a:r>
              <a:rPr lang="en-US" dirty="0">
                <a:solidFill>
                  <a:srgbClr val="000000"/>
                </a:solidFill>
                <a:latin typeface="Arial" panose="020B0604020202020204" pitchFamily="34" charset="0"/>
              </a:rPr>
              <a:t>•</a:t>
            </a:r>
            <a:r>
              <a:rPr lang="en-US" dirty="0">
                <a:solidFill>
                  <a:srgbClr val="000000"/>
                </a:solidFill>
                <a:latin typeface="Calibri" panose="020F0502020204030204" pitchFamily="34" charset="0"/>
              </a:rPr>
              <a:t>function-body contains the executable part.</a:t>
            </a:r>
          </a:p>
          <a:p>
            <a:pPr algn="just"/>
            <a:r>
              <a:rPr lang="en-US" dirty="0">
                <a:solidFill>
                  <a:srgbClr val="000000"/>
                </a:solidFill>
                <a:latin typeface="Arial" panose="020B0604020202020204" pitchFamily="34" charset="0"/>
              </a:rPr>
              <a:t>•</a:t>
            </a:r>
            <a:r>
              <a:rPr lang="en-US" dirty="0">
                <a:solidFill>
                  <a:srgbClr val="000000"/>
                </a:solidFill>
                <a:latin typeface="Calibri" panose="020F0502020204030204" pitchFamily="34" charset="0"/>
              </a:rPr>
              <a:t>The AS keyword is used instead of the IS keyword for creating a standalone function.</a:t>
            </a:r>
          </a:p>
        </p:txBody>
      </p:sp>
    </p:spTree>
    <p:extLst>
      <p:ext uri="{BB962C8B-B14F-4D97-AF65-F5344CB8AC3E}">
        <p14:creationId xmlns:p14="http://schemas.microsoft.com/office/powerpoint/2010/main" val="1759419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626</TotalTime>
  <Words>1454</Words>
  <Application>Microsoft Office PowerPoint</Application>
  <PresentationFormat>Widescreen</PresentationFormat>
  <Paragraphs>348</Paragraphs>
  <Slides>45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Consolas</vt:lpstr>
      <vt:lpstr>Corbel</vt:lpstr>
      <vt:lpstr>Helvetica_a_2</vt:lpstr>
      <vt:lpstr>Helvetica_a_4</vt:lpstr>
      <vt:lpstr>Helvetica_a_7</vt:lpstr>
      <vt:lpstr>inter-regular</vt:lpstr>
      <vt:lpstr>Source Sans Pro</vt:lpstr>
      <vt:lpstr>urw-din</vt:lpstr>
      <vt:lpstr>Parallax</vt:lpstr>
      <vt:lpstr>STORED PROCEDURES AND FUNCTIONS</vt:lpstr>
      <vt:lpstr>Subprogram</vt:lpstr>
      <vt:lpstr>STORED PROCEDURES</vt:lpstr>
      <vt:lpstr>The most important part is parameters. Parameters are used to pass values to the Procedure. There are 3 different types of parameters, they are as follows: </vt:lpstr>
      <vt:lpstr>PowerPoint Presentation</vt:lpstr>
      <vt:lpstr>Imagine a table named with emp_table stored in Database. We are Writing a Procedure to update a Salary of Employee with 1000. </vt:lpstr>
      <vt:lpstr>Write a procedure that computes the square of value of a passed value.</vt:lpstr>
      <vt:lpstr>Functions in PL/SQL </vt:lpstr>
      <vt:lpstr>PowerPoint Presentation</vt:lpstr>
      <vt:lpstr>PowerPoint Presentation</vt:lpstr>
      <vt:lpstr>PowerPoint Presentation</vt:lpstr>
      <vt:lpstr>PowerPoint Presentation</vt:lpstr>
      <vt:lpstr>Difference between Stored Procedure and Functions</vt:lpstr>
      <vt:lpstr>Triggers</vt:lpstr>
      <vt:lpstr>Use of Database Triggers</vt:lpstr>
      <vt:lpstr>PowerPoint Presentation</vt:lpstr>
      <vt:lpstr>Parts of a Trigger</vt:lpstr>
      <vt:lpstr>Types of Triggers</vt:lpstr>
      <vt:lpstr>PowerPoint Presentation</vt:lpstr>
      <vt:lpstr>Syntax for Creating a Trigger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Cursors</vt:lpstr>
      <vt:lpstr>Types of cursors</vt:lpstr>
      <vt:lpstr>General Cursor attributes </vt:lpstr>
      <vt:lpstr>Implicit cursors</vt:lpstr>
      <vt:lpstr>Write a PL/SQL block to display a message that whether a record is updated or not.</vt:lpstr>
      <vt:lpstr>Write a PL/SQL block to count the number of rows affected by an update statement</vt:lpstr>
      <vt:lpstr>Explicit cursors</vt:lpstr>
      <vt:lpstr>Steps of execution </vt:lpstr>
      <vt:lpstr>Declaring a cursor</vt:lpstr>
      <vt:lpstr>Opening a cursor</vt:lpstr>
      <vt:lpstr>Fetching from cursor</vt:lpstr>
      <vt:lpstr>PowerPoint Presentation</vt:lpstr>
      <vt:lpstr>Closing a cursor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STORED PROCEDURES AND FUNCTIONS</dc:title>
  <dc:creator>Admin</dc:creator>
  <cp:lastModifiedBy>Admin</cp:lastModifiedBy>
  <cp:revision>26</cp:revision>
  <dcterms:created xsi:type="dcterms:W3CDTF">2021-11-22T03:40:16Z</dcterms:created>
  <dcterms:modified xsi:type="dcterms:W3CDTF">2021-11-24T08:52:31Z</dcterms:modified>
</cp:coreProperties>
</file>