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7"/>
  </p:notesMasterIdLst>
  <p:sldIdLst>
    <p:sldId id="256" r:id="rId2"/>
    <p:sldId id="319" r:id="rId3"/>
    <p:sldId id="320" r:id="rId4"/>
    <p:sldId id="321" r:id="rId5"/>
    <p:sldId id="322" r:id="rId6"/>
    <p:sldId id="323" r:id="rId7"/>
    <p:sldId id="324" r:id="rId8"/>
    <p:sldId id="325" r:id="rId9"/>
    <p:sldId id="263" r:id="rId10"/>
    <p:sldId id="326" r:id="rId11"/>
    <p:sldId id="267" r:id="rId12"/>
    <p:sldId id="268" r:id="rId13"/>
    <p:sldId id="269" r:id="rId14"/>
    <p:sldId id="270" r:id="rId15"/>
    <p:sldId id="271" r:id="rId16"/>
    <p:sldId id="272" r:id="rId17"/>
    <p:sldId id="273" r:id="rId18"/>
    <p:sldId id="274" r:id="rId19"/>
    <p:sldId id="275" r:id="rId20"/>
    <p:sldId id="276" r:id="rId21"/>
    <p:sldId id="277" r:id="rId22"/>
    <p:sldId id="327" r:id="rId23"/>
    <p:sldId id="284" r:id="rId24"/>
    <p:sldId id="285" r:id="rId25"/>
    <p:sldId id="286" r:id="rId26"/>
    <p:sldId id="287" r:id="rId27"/>
    <p:sldId id="288" r:id="rId28"/>
    <p:sldId id="289" r:id="rId29"/>
    <p:sldId id="290" r:id="rId30"/>
    <p:sldId id="317" r:id="rId31"/>
    <p:sldId id="318" r:id="rId32"/>
    <p:sldId id="291" r:id="rId33"/>
    <p:sldId id="292" r:id="rId34"/>
    <p:sldId id="293" r:id="rId35"/>
    <p:sldId id="296" r:id="rId36"/>
    <p:sldId id="297" r:id="rId37"/>
    <p:sldId id="298" r:id="rId38"/>
    <p:sldId id="299" r:id="rId39"/>
    <p:sldId id="300" r:id="rId40"/>
    <p:sldId id="301" r:id="rId41"/>
    <p:sldId id="302" r:id="rId42"/>
    <p:sldId id="303" r:id="rId43"/>
    <p:sldId id="304" r:id="rId44"/>
    <p:sldId id="305" r:id="rId45"/>
    <p:sldId id="306" r:id="rId46"/>
    <p:sldId id="307" r:id="rId47"/>
    <p:sldId id="308" r:id="rId48"/>
    <p:sldId id="309" r:id="rId49"/>
    <p:sldId id="310" r:id="rId50"/>
    <p:sldId id="311" r:id="rId51"/>
    <p:sldId id="312" r:id="rId52"/>
    <p:sldId id="313" r:id="rId53"/>
    <p:sldId id="314" r:id="rId54"/>
    <p:sldId id="315" r:id="rId55"/>
    <p:sldId id="316" r:id="rId5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15" autoAdjust="0"/>
    <p:restoredTop sz="94660"/>
  </p:normalViewPr>
  <p:slideViewPr>
    <p:cSldViewPr>
      <p:cViewPr varScale="1">
        <p:scale>
          <a:sx n="97" d="100"/>
          <a:sy n="97" d="100"/>
        </p:scale>
        <p:origin x="186"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AF6E8A29-CE17-4377-950C-C1EF478BFF68}" type="datetimeFigureOut">
              <a:rPr lang="en-US" smtClean="0"/>
              <a:t>10/4/2021</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57154AB3-8C50-4BD1-9374-C2A75981D6A4}" type="slidenum">
              <a:rPr lang="en-US" smtClean="0"/>
              <a:t>‹#›</a:t>
            </a:fld>
            <a:endParaRPr lang="en-US"/>
          </a:p>
        </p:txBody>
      </p:sp>
    </p:spTree>
    <p:extLst>
      <p:ext uri="{BB962C8B-B14F-4D97-AF65-F5344CB8AC3E}">
        <p14:creationId xmlns:p14="http://schemas.microsoft.com/office/powerpoint/2010/main" val="22024268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371563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7154AB3-8C50-4BD1-9374-C2A75981D6A4}" type="slidenum">
              <a:rPr lang="en-US" smtClean="0"/>
              <a:t>24</a:t>
            </a:fld>
            <a:endParaRPr lang="en-US"/>
          </a:p>
        </p:txBody>
      </p:sp>
    </p:spTree>
    <p:extLst>
      <p:ext uri="{BB962C8B-B14F-4D97-AF65-F5344CB8AC3E}">
        <p14:creationId xmlns:p14="http://schemas.microsoft.com/office/powerpoint/2010/main" val="36294775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570056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1" name="Google Shape;111;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053478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7" name="Google Shape;117;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73632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3" name="Google Shape;123;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82964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1" name="Google Shape;131;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347751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7" name="Google Shape;137;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480624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3" name="Google Shape;143;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157030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5" name="Google Shape;215;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945398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10/4/2021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000" b="0" i="0">
                <a:solidFill>
                  <a:schemeClr val="tx1"/>
                </a:solidFill>
                <a:latin typeface="Calibri Light"/>
                <a:cs typeface="Calibri Light"/>
              </a:defRPr>
            </a:lvl1pPr>
          </a:lstStyle>
          <a:p>
            <a:endParaRPr/>
          </a:p>
        </p:txBody>
      </p:sp>
      <p:sp>
        <p:nvSpPr>
          <p:cNvPr id="3" name="Holder 3"/>
          <p:cNvSpPr>
            <a:spLocks noGrp="1"/>
          </p:cNvSpPr>
          <p:nvPr>
            <p:ph type="body" idx="1"/>
          </p:nvPr>
        </p:nvSpPr>
        <p:spPr/>
        <p:txBody>
          <a:bodyPr lIns="0" tIns="0" rIns="0" bIns="0"/>
          <a:lstStyle>
            <a:lvl1pPr>
              <a:defRPr sz="180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10/4/2021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000" b="0" i="0">
                <a:solidFill>
                  <a:schemeClr val="tx1"/>
                </a:solidFill>
                <a:latin typeface="Calibri Light"/>
                <a:cs typeface="Calibri Light"/>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10/4/2021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000" b="0" i="0">
                <a:solidFill>
                  <a:schemeClr val="tx1"/>
                </a:solidFill>
                <a:latin typeface="Calibri Light"/>
                <a:cs typeface="Calibri Light"/>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10/4/2021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10/4/2021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Text, and Content" type="txAndObj">
  <p:cSld name="Title, Text, and Content">
    <p:spTree>
      <p:nvGrpSpPr>
        <p:cNvPr id="1" name="Shape 27"/>
        <p:cNvGrpSpPr/>
        <p:nvPr/>
      </p:nvGrpSpPr>
      <p:grpSpPr>
        <a:xfrm>
          <a:off x="0" y="0"/>
          <a:ext cx="0" cy="0"/>
          <a:chOff x="0" y="0"/>
          <a:chExt cx="0" cy="0"/>
        </a:xfrm>
      </p:grpSpPr>
      <p:sp>
        <p:nvSpPr>
          <p:cNvPr id="28" name="Google Shape;28;p87"/>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87"/>
          <p:cNvSpPr txBox="1">
            <a:spLocks noGrp="1"/>
          </p:cNvSpPr>
          <p:nvPr>
            <p:ph type="body" idx="1"/>
          </p:nvPr>
        </p:nvSpPr>
        <p:spPr>
          <a:xfrm>
            <a:off x="609600" y="1600201"/>
            <a:ext cx="53848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0" name="Google Shape;30;p87"/>
          <p:cNvSpPr txBox="1">
            <a:spLocks noGrp="1"/>
          </p:cNvSpPr>
          <p:nvPr>
            <p:ph type="body" idx="2"/>
          </p:nvPr>
        </p:nvSpPr>
        <p:spPr>
          <a:xfrm>
            <a:off x="6197600" y="1600201"/>
            <a:ext cx="53848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1" name="Google Shape;31;p87"/>
          <p:cNvSpPr txBox="1">
            <a:spLocks noGrp="1"/>
          </p:cNvSpPr>
          <p:nvPr>
            <p:ph type="dt" idx="10"/>
          </p:nvPr>
        </p:nvSpPr>
        <p:spPr>
          <a:xfrm>
            <a:off x="609600" y="6251575"/>
            <a:ext cx="2844800" cy="47625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87"/>
          <p:cNvSpPr txBox="1">
            <a:spLocks noGrp="1"/>
          </p:cNvSpPr>
          <p:nvPr>
            <p:ph type="sldNum" idx="12"/>
          </p:nvPr>
        </p:nvSpPr>
        <p:spPr>
          <a:xfrm>
            <a:off x="8737600" y="6248400"/>
            <a:ext cx="2844800" cy="476250"/>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1200" b="0" i="0" u="none" strike="noStrike" cap="none">
                <a:solidFill>
                  <a:srgbClr val="888888"/>
                </a:solidFill>
                <a:latin typeface="Calibri"/>
                <a:ea typeface="Calibri"/>
                <a:cs typeface="Calibri"/>
                <a:sym typeface="Calibri"/>
              </a:defRPr>
            </a:lvl1pPr>
            <a:lvl2pPr marL="0" marR="0" lvl="1" indent="0" algn="r">
              <a:spcBef>
                <a:spcPts val="0"/>
              </a:spcBef>
              <a:buNone/>
              <a:defRPr sz="1200" b="0" i="0" u="none" strike="noStrike" cap="none">
                <a:solidFill>
                  <a:srgbClr val="888888"/>
                </a:solidFill>
                <a:latin typeface="Calibri"/>
                <a:ea typeface="Calibri"/>
                <a:cs typeface="Calibri"/>
                <a:sym typeface="Calibri"/>
              </a:defRPr>
            </a:lvl2pPr>
            <a:lvl3pPr marL="0" marR="0" lvl="2" indent="0" algn="r">
              <a:spcBef>
                <a:spcPts val="0"/>
              </a:spcBef>
              <a:buNone/>
              <a:defRPr sz="1200" b="0" i="0" u="none" strike="noStrike" cap="none">
                <a:solidFill>
                  <a:srgbClr val="888888"/>
                </a:solidFill>
                <a:latin typeface="Calibri"/>
                <a:ea typeface="Calibri"/>
                <a:cs typeface="Calibri"/>
                <a:sym typeface="Calibri"/>
              </a:defRPr>
            </a:lvl3pPr>
            <a:lvl4pPr marL="0" marR="0" lvl="3" indent="0" algn="r">
              <a:spcBef>
                <a:spcPts val="0"/>
              </a:spcBef>
              <a:buNone/>
              <a:defRPr sz="1200" b="0" i="0" u="none" strike="noStrike" cap="none">
                <a:solidFill>
                  <a:srgbClr val="888888"/>
                </a:solidFill>
                <a:latin typeface="Calibri"/>
                <a:ea typeface="Calibri"/>
                <a:cs typeface="Calibri"/>
                <a:sym typeface="Calibri"/>
              </a:defRPr>
            </a:lvl4pPr>
            <a:lvl5pPr marL="0" marR="0" lvl="4" indent="0" algn="r">
              <a:spcBef>
                <a:spcPts val="0"/>
              </a:spcBef>
              <a:buNone/>
              <a:defRPr sz="1200" b="0" i="0" u="none" strike="noStrike" cap="none">
                <a:solidFill>
                  <a:srgbClr val="888888"/>
                </a:solidFill>
                <a:latin typeface="Calibri"/>
                <a:ea typeface="Calibri"/>
                <a:cs typeface="Calibri"/>
                <a:sym typeface="Calibri"/>
              </a:defRPr>
            </a:lvl5pPr>
            <a:lvl6pPr marL="0" marR="0" lvl="5" indent="0" algn="r">
              <a:spcBef>
                <a:spcPts val="0"/>
              </a:spcBef>
              <a:buNone/>
              <a:defRPr sz="1200" b="0" i="0" u="none" strike="noStrike" cap="none">
                <a:solidFill>
                  <a:srgbClr val="888888"/>
                </a:solidFill>
                <a:latin typeface="Calibri"/>
                <a:ea typeface="Calibri"/>
                <a:cs typeface="Calibri"/>
                <a:sym typeface="Calibri"/>
              </a:defRPr>
            </a:lvl6pPr>
            <a:lvl7pPr marL="0" marR="0" lvl="6" indent="0" algn="r">
              <a:spcBef>
                <a:spcPts val="0"/>
              </a:spcBef>
              <a:buNone/>
              <a:defRPr sz="1200" b="0" i="0" u="none" strike="noStrike" cap="none">
                <a:solidFill>
                  <a:srgbClr val="888888"/>
                </a:solidFill>
                <a:latin typeface="Calibri"/>
                <a:ea typeface="Calibri"/>
                <a:cs typeface="Calibri"/>
                <a:sym typeface="Calibri"/>
              </a:defRPr>
            </a:lvl7pPr>
            <a:lvl8pPr marL="0" marR="0" lvl="7" indent="0" algn="r">
              <a:spcBef>
                <a:spcPts val="0"/>
              </a:spcBef>
              <a:buNone/>
              <a:defRPr sz="1200" b="0" i="0" u="none" strike="noStrike" cap="none">
                <a:solidFill>
                  <a:srgbClr val="888888"/>
                </a:solidFill>
                <a:latin typeface="Calibri"/>
                <a:ea typeface="Calibri"/>
                <a:cs typeface="Calibri"/>
                <a:sym typeface="Calibri"/>
              </a:defRPr>
            </a:lvl8pPr>
            <a:lvl9pPr marL="0" marR="0" lvl="8" indent="0" algn="r">
              <a:spcBef>
                <a:spcPts val="0"/>
              </a:spcBef>
              <a:buNone/>
              <a:defRPr sz="1200" b="0" i="0" u="none" strike="noStrike" cap="none">
                <a:solidFill>
                  <a:srgbClr val="888888"/>
                </a:solidFill>
                <a:latin typeface="Calibri"/>
                <a:ea typeface="Calibri"/>
                <a:cs typeface="Calibri"/>
                <a:sym typeface="Calibri"/>
              </a:defRPr>
            </a:lvl9pPr>
          </a:lstStyle>
          <a:p>
            <a:fld id="{00000000-1234-1234-1234-123412341234}" type="slidenum">
              <a:rPr lang="en-US" smtClean="0"/>
              <a:pPr/>
              <a:t>‹#›</a:t>
            </a:fld>
            <a:endParaRPr lang="en-US"/>
          </a:p>
        </p:txBody>
      </p:sp>
      <p:sp>
        <p:nvSpPr>
          <p:cNvPr id="33" name="Google Shape;33;p87"/>
          <p:cNvSpPr txBox="1">
            <a:spLocks noGrp="1"/>
          </p:cNvSpPr>
          <p:nvPr>
            <p:ph type="ftr" idx="11"/>
          </p:nvPr>
        </p:nvSpPr>
        <p:spPr>
          <a:xfrm>
            <a:off x="4165600" y="6248400"/>
            <a:ext cx="3860800" cy="47625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extLst>
      <p:ext uri="{BB962C8B-B14F-4D97-AF65-F5344CB8AC3E}">
        <p14:creationId xmlns:p14="http://schemas.microsoft.com/office/powerpoint/2010/main" val="352643464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968496" y="1666113"/>
            <a:ext cx="4255007" cy="939800"/>
          </a:xfrm>
          <a:prstGeom prst="rect">
            <a:avLst/>
          </a:prstGeom>
        </p:spPr>
        <p:txBody>
          <a:bodyPr wrap="square" lIns="0" tIns="0" rIns="0" bIns="0">
            <a:spAutoFit/>
          </a:bodyPr>
          <a:lstStyle>
            <a:lvl1pPr>
              <a:defRPr sz="6000" b="0" i="0">
                <a:solidFill>
                  <a:schemeClr val="tx1"/>
                </a:solidFill>
                <a:latin typeface="Calibri Light"/>
                <a:cs typeface="Calibri Light"/>
              </a:defRPr>
            </a:lvl1pPr>
          </a:lstStyle>
          <a:p>
            <a:endParaRPr/>
          </a:p>
        </p:txBody>
      </p:sp>
      <p:sp>
        <p:nvSpPr>
          <p:cNvPr id="3" name="Holder 3"/>
          <p:cNvSpPr>
            <a:spLocks noGrp="1"/>
          </p:cNvSpPr>
          <p:nvPr>
            <p:ph type="body" idx="1"/>
          </p:nvPr>
        </p:nvSpPr>
        <p:spPr>
          <a:xfrm>
            <a:off x="346583" y="1899920"/>
            <a:ext cx="11498833" cy="1397635"/>
          </a:xfrm>
          <a:prstGeom prst="rect">
            <a:avLst/>
          </a:prstGeom>
        </p:spPr>
        <p:txBody>
          <a:bodyPr wrap="square" lIns="0" tIns="0" rIns="0" bIns="0">
            <a:spAutoFit/>
          </a:bodyPr>
          <a:lstStyle>
            <a:lvl1pPr>
              <a:defRPr sz="1800" b="0" i="0">
                <a:solidFill>
                  <a:schemeClr val="tx1"/>
                </a:solidFill>
                <a:latin typeface="Calibri"/>
                <a:cs typeface="Calibri"/>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10/4/2021</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en.wikipedia.org/wiki/Attributes"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hyperlink" Target="http://en.wikipedia.org/wiki/If_and_only_if"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jpg"/><Relationship Id="rId1" Type="http://schemas.openxmlformats.org/officeDocument/2006/relationships/slideLayout" Target="../slideLayouts/slideLayout5.xml"/><Relationship Id="rId4" Type="http://schemas.openxmlformats.org/officeDocument/2006/relationships/image" Target="../media/image22.jpg"/></Relationships>
</file>

<file path=ppt/slides/_rels/slide33.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3.jp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jpg"/><Relationship Id="rId1" Type="http://schemas.openxmlformats.org/officeDocument/2006/relationships/slideLayout" Target="../slideLayouts/slideLayout5.xml"/><Relationship Id="rId4" Type="http://schemas.openxmlformats.org/officeDocument/2006/relationships/image" Target="../media/image27.png"/></Relationships>
</file>

<file path=ppt/slides/_rels/slide35.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image" Target="../media/image30.jp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5.xml"/><Relationship Id="rId5" Type="http://schemas.openxmlformats.org/officeDocument/2006/relationships/image" Target="../media/image37.png"/><Relationship Id="rId4" Type="http://schemas.openxmlformats.org/officeDocument/2006/relationships/image" Target="../media/image36.jpg"/></Relationships>
</file>

<file path=ppt/slides/_rels/slide4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5.xml"/><Relationship Id="rId5" Type="http://schemas.openxmlformats.org/officeDocument/2006/relationships/image" Target="../media/image41.png"/><Relationship Id="rId4" Type="http://schemas.openxmlformats.org/officeDocument/2006/relationships/image" Target="../media/image40.jpg"/></Relationships>
</file>

<file path=ppt/slides/_rels/slide4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5.xml"/><Relationship Id="rId4" Type="http://schemas.openxmlformats.org/officeDocument/2006/relationships/image" Target="../media/image44.jpg"/></Relationships>
</file>

<file path=ppt/slides/_rels/slide4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jpg"/><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3" Type="http://schemas.openxmlformats.org/officeDocument/2006/relationships/image" Target="../media/image48.jpg"/><Relationship Id="rId2" Type="http://schemas.openxmlformats.org/officeDocument/2006/relationships/image" Target="../media/image47.jp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hyperlink" Target="http://en.wikipedia.org/wiki/Tuple"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jpg"/><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3" Type="http://schemas.openxmlformats.org/officeDocument/2006/relationships/image" Target="../media/image56.jpg"/><Relationship Id="rId2" Type="http://schemas.openxmlformats.org/officeDocument/2006/relationships/image" Target="../media/image55.png"/><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3" Type="http://schemas.openxmlformats.org/officeDocument/2006/relationships/image" Target="../media/image58.jpg"/><Relationship Id="rId2" Type="http://schemas.openxmlformats.org/officeDocument/2006/relationships/image" Target="../media/image57.jp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9050">
              <a:lnSpc>
                <a:spcPct val="100000"/>
              </a:lnSpc>
              <a:spcBef>
                <a:spcPts val="100"/>
              </a:spcBef>
            </a:pPr>
            <a:r>
              <a:rPr spc="-60" dirty="0"/>
              <a:t>Normalization</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9"/>
          <p:cNvSpPr txBox="1">
            <a:spLocks noGrp="1"/>
          </p:cNvSpPr>
          <p:nvPr>
            <p:ph type="title"/>
          </p:nvPr>
        </p:nvSpPr>
        <p:spPr>
          <a:xfrm>
            <a:off x="1981200" y="381000"/>
            <a:ext cx="8229600" cy="1143000"/>
          </a:xfrm>
          <a:prstGeom prst="rect">
            <a:avLst/>
          </a:prstGeom>
          <a:noFill/>
          <a:ln>
            <a:noFill/>
          </a:ln>
        </p:spPr>
        <p:txBody>
          <a:bodyPr spcFirstLastPara="1" wrap="square" lIns="91425" tIns="45700" rIns="91425" bIns="45700" anchor="ctr" anchorCtr="0">
            <a:normAutofit fontScale="90000"/>
          </a:bodyPr>
          <a:lstStyle/>
          <a:p>
            <a:pPr algn="ctr" rtl="0">
              <a:buClr>
                <a:srgbClr val="366092"/>
              </a:buClr>
              <a:buSzPts val="4400"/>
            </a:pPr>
            <a:r>
              <a:rPr lang="en-US" b="1" dirty="0">
                <a:solidFill>
                  <a:srgbClr val="366092"/>
                </a:solidFill>
              </a:rPr>
              <a:t>Fully Functional Dependency</a:t>
            </a:r>
            <a:endParaRPr dirty="0"/>
          </a:p>
        </p:txBody>
      </p:sp>
      <p:pic>
        <p:nvPicPr>
          <p:cNvPr id="146" name="Google Shape;146;p9"/>
          <p:cNvPicPr preferRelativeResize="0">
            <a:picLocks noGrp="1"/>
          </p:cNvPicPr>
          <p:nvPr>
            <p:ph type="body" idx="4294967295"/>
          </p:nvPr>
        </p:nvPicPr>
        <p:blipFill rotWithShape="1">
          <a:blip r:embed="rId3">
            <a:alphaModFix/>
          </a:blip>
          <a:srcRect l="25174" t="34701" r="23952" b="23881"/>
          <a:stretch/>
        </p:blipFill>
        <p:spPr>
          <a:xfrm>
            <a:off x="1700982" y="1905000"/>
            <a:ext cx="5810863" cy="4343400"/>
          </a:xfrm>
          <a:prstGeom prst="rect">
            <a:avLst/>
          </a:prstGeom>
          <a:noFill/>
          <a:ln>
            <a:noFill/>
          </a:ln>
        </p:spPr>
      </p:pic>
    </p:spTree>
    <p:extLst>
      <p:ext uri="{BB962C8B-B14F-4D97-AF65-F5344CB8AC3E}">
        <p14:creationId xmlns:p14="http://schemas.microsoft.com/office/powerpoint/2010/main" val="11203795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09676"/>
            <a:ext cx="4346575" cy="697230"/>
          </a:xfrm>
          <a:prstGeom prst="rect">
            <a:avLst/>
          </a:prstGeom>
        </p:spPr>
        <p:txBody>
          <a:bodyPr vert="horz" wrap="square" lIns="0" tIns="13335" rIns="0" bIns="0" rtlCol="0">
            <a:spAutoFit/>
          </a:bodyPr>
          <a:lstStyle/>
          <a:p>
            <a:pPr marL="12700">
              <a:lnSpc>
                <a:spcPct val="100000"/>
              </a:lnSpc>
              <a:spcBef>
                <a:spcPts val="105"/>
              </a:spcBef>
            </a:pPr>
            <a:r>
              <a:rPr sz="4400" spc="-15" dirty="0"/>
              <a:t>Partial</a:t>
            </a:r>
            <a:r>
              <a:rPr sz="4400" spc="-50" dirty="0"/>
              <a:t> </a:t>
            </a:r>
            <a:r>
              <a:rPr sz="4400" dirty="0"/>
              <a:t>dependency</a:t>
            </a:r>
            <a:endParaRPr sz="4400"/>
          </a:p>
        </p:txBody>
      </p:sp>
      <p:sp>
        <p:nvSpPr>
          <p:cNvPr id="3" name="object 3"/>
          <p:cNvSpPr txBox="1"/>
          <p:nvPr/>
        </p:nvSpPr>
        <p:spPr>
          <a:xfrm>
            <a:off x="916939" y="1793189"/>
            <a:ext cx="9384030" cy="1859280"/>
          </a:xfrm>
          <a:prstGeom prst="rect">
            <a:avLst/>
          </a:prstGeom>
        </p:spPr>
        <p:txBody>
          <a:bodyPr vert="horz" wrap="square" lIns="0" tIns="60325" rIns="0" bIns="0" rtlCol="0">
            <a:spAutoFit/>
          </a:bodyPr>
          <a:lstStyle/>
          <a:p>
            <a:pPr marL="241300" marR="5080" indent="-228600">
              <a:lnSpc>
                <a:spcPts val="3030"/>
              </a:lnSpc>
              <a:spcBef>
                <a:spcPts val="475"/>
              </a:spcBef>
              <a:buFont typeface="Arial"/>
              <a:buChar char="•"/>
              <a:tabLst>
                <a:tab pos="241300" algn="l"/>
              </a:tabLst>
            </a:pPr>
            <a:r>
              <a:rPr sz="2800" spc="-5" dirty="0">
                <a:latin typeface="Calibri"/>
                <a:cs typeface="Calibri"/>
              </a:rPr>
              <a:t>The </a:t>
            </a:r>
            <a:r>
              <a:rPr sz="2800" spc="-10" dirty="0">
                <a:latin typeface="Calibri"/>
                <a:cs typeface="Calibri"/>
              </a:rPr>
              <a:t>value </a:t>
            </a:r>
            <a:r>
              <a:rPr sz="2800" spc="-5" dirty="0">
                <a:latin typeface="Calibri"/>
                <a:cs typeface="Calibri"/>
              </a:rPr>
              <a:t>of one </a:t>
            </a:r>
            <a:r>
              <a:rPr sz="2800" spc="-15" dirty="0">
                <a:latin typeface="Calibri"/>
                <a:cs typeface="Calibri"/>
              </a:rPr>
              <a:t>attribute </a:t>
            </a:r>
            <a:r>
              <a:rPr sz="2800" spc="-5" dirty="0">
                <a:latin typeface="Calibri"/>
                <a:cs typeface="Calibri"/>
              </a:rPr>
              <a:t>is </a:t>
            </a:r>
            <a:r>
              <a:rPr sz="2800" spc="-10" dirty="0">
                <a:latin typeface="Calibri"/>
                <a:cs typeface="Calibri"/>
              </a:rPr>
              <a:t>dependent </a:t>
            </a:r>
            <a:r>
              <a:rPr sz="2800" spc="-5" dirty="0">
                <a:latin typeface="Calibri"/>
                <a:cs typeface="Calibri"/>
              </a:rPr>
              <a:t>on another </a:t>
            </a:r>
            <a:r>
              <a:rPr sz="2800" spc="-15" dirty="0">
                <a:latin typeface="Calibri"/>
                <a:cs typeface="Calibri"/>
              </a:rPr>
              <a:t>attribute </a:t>
            </a:r>
            <a:r>
              <a:rPr sz="2800" spc="-10" dirty="0">
                <a:latin typeface="Calibri"/>
                <a:cs typeface="Calibri"/>
              </a:rPr>
              <a:t>of  relation </a:t>
            </a:r>
            <a:r>
              <a:rPr sz="2800" spc="-5" dirty="0">
                <a:latin typeface="Calibri"/>
                <a:cs typeface="Calibri"/>
              </a:rPr>
              <a:t>which is a part of </a:t>
            </a:r>
            <a:r>
              <a:rPr sz="2800" spc="-15" dirty="0">
                <a:latin typeface="Calibri"/>
                <a:cs typeface="Calibri"/>
              </a:rPr>
              <a:t>composite</a:t>
            </a:r>
            <a:r>
              <a:rPr sz="2800" spc="85" dirty="0">
                <a:latin typeface="Calibri"/>
                <a:cs typeface="Calibri"/>
              </a:rPr>
              <a:t> </a:t>
            </a:r>
            <a:r>
              <a:rPr sz="2800" spc="-75" dirty="0">
                <a:latin typeface="Calibri"/>
                <a:cs typeface="Calibri"/>
              </a:rPr>
              <a:t>key.</a:t>
            </a:r>
            <a:endParaRPr sz="2800">
              <a:latin typeface="Calibri"/>
              <a:cs typeface="Calibri"/>
            </a:endParaRPr>
          </a:p>
          <a:p>
            <a:pPr>
              <a:lnSpc>
                <a:spcPct val="100000"/>
              </a:lnSpc>
              <a:spcBef>
                <a:spcPts val="40"/>
              </a:spcBef>
              <a:buChar char="•"/>
            </a:pPr>
            <a:endParaRPr sz="4000">
              <a:latin typeface="Times New Roman"/>
              <a:cs typeface="Times New Roman"/>
            </a:endParaRPr>
          </a:p>
          <a:p>
            <a:pPr marL="241300" indent="-228600">
              <a:lnSpc>
                <a:spcPct val="100000"/>
              </a:lnSpc>
              <a:buFont typeface="Arial"/>
              <a:buChar char="•"/>
              <a:tabLst>
                <a:tab pos="241300" algn="l"/>
              </a:tabLst>
            </a:pPr>
            <a:r>
              <a:rPr sz="2800" spc="-5" dirty="0">
                <a:solidFill>
                  <a:srgbClr val="FF0000"/>
                </a:solidFill>
                <a:latin typeface="Calibri"/>
                <a:cs typeface="Calibri"/>
              </a:rPr>
              <a:t>Name is </a:t>
            </a:r>
            <a:r>
              <a:rPr sz="2800" spc="-10" dirty="0">
                <a:solidFill>
                  <a:srgbClr val="FF0000"/>
                </a:solidFill>
                <a:latin typeface="Calibri"/>
                <a:cs typeface="Calibri"/>
              </a:rPr>
              <a:t>partially dependent </a:t>
            </a:r>
            <a:r>
              <a:rPr sz="2800" spc="-5" dirty="0">
                <a:solidFill>
                  <a:srgbClr val="FF0000"/>
                </a:solidFill>
                <a:latin typeface="Calibri"/>
                <a:cs typeface="Calibri"/>
              </a:rPr>
              <a:t>on </a:t>
            </a:r>
            <a:r>
              <a:rPr sz="2800" spc="-20" dirty="0">
                <a:solidFill>
                  <a:srgbClr val="FF0000"/>
                </a:solidFill>
                <a:latin typeface="Calibri"/>
                <a:cs typeface="Calibri"/>
              </a:rPr>
              <a:t>roll</a:t>
            </a:r>
            <a:r>
              <a:rPr sz="2800" spc="100" dirty="0">
                <a:solidFill>
                  <a:srgbClr val="FF0000"/>
                </a:solidFill>
                <a:latin typeface="Calibri"/>
                <a:cs typeface="Calibri"/>
              </a:rPr>
              <a:t> </a:t>
            </a:r>
            <a:r>
              <a:rPr sz="2800" spc="-50" dirty="0">
                <a:solidFill>
                  <a:srgbClr val="FF0000"/>
                </a:solidFill>
                <a:latin typeface="Calibri"/>
                <a:cs typeface="Calibri"/>
              </a:rPr>
              <a:t>number.</a:t>
            </a:r>
            <a:endParaRPr sz="2800">
              <a:latin typeface="Calibri"/>
              <a:cs typeface="Calibri"/>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307924"/>
            <a:ext cx="7446009" cy="697230"/>
          </a:xfrm>
          <a:prstGeom prst="rect">
            <a:avLst/>
          </a:prstGeom>
        </p:spPr>
        <p:txBody>
          <a:bodyPr vert="horz" wrap="square" lIns="0" tIns="13335" rIns="0" bIns="0" rtlCol="0">
            <a:spAutoFit/>
          </a:bodyPr>
          <a:lstStyle/>
          <a:p>
            <a:pPr marL="12700">
              <a:lnSpc>
                <a:spcPct val="100000"/>
              </a:lnSpc>
              <a:spcBef>
                <a:spcPts val="105"/>
              </a:spcBef>
            </a:pPr>
            <a:r>
              <a:rPr sz="4400" spc="-45" dirty="0"/>
              <a:t>Transitive </a:t>
            </a:r>
            <a:r>
              <a:rPr sz="4400" dirty="0"/>
              <a:t>functional</a:t>
            </a:r>
            <a:r>
              <a:rPr sz="4400" spc="5" dirty="0"/>
              <a:t> </a:t>
            </a:r>
            <a:r>
              <a:rPr sz="4400" dirty="0"/>
              <a:t>dependency</a:t>
            </a:r>
            <a:endParaRPr sz="4400"/>
          </a:p>
        </p:txBody>
      </p:sp>
      <p:graphicFrame>
        <p:nvGraphicFramePr>
          <p:cNvPr id="3" name="object 3"/>
          <p:cNvGraphicFramePr>
            <a:graphicFrameLocks noGrp="1"/>
          </p:cNvGraphicFramePr>
          <p:nvPr/>
        </p:nvGraphicFramePr>
        <p:xfrm>
          <a:off x="831850" y="1136650"/>
          <a:ext cx="9448800" cy="2488817"/>
        </p:xfrm>
        <a:graphic>
          <a:graphicData uri="http://schemas.openxmlformats.org/drawingml/2006/table">
            <a:tbl>
              <a:tblPr firstRow="1" bandRow="1">
                <a:tableStyleId>{2D5ABB26-0587-4C30-8999-92F81FD0307C}</a:tableStyleId>
              </a:tblPr>
              <a:tblGrid>
                <a:gridCol w="1399540">
                  <a:extLst>
                    <a:ext uri="{9D8B030D-6E8A-4147-A177-3AD203B41FA5}">
                      <a16:colId xmlns:a16="http://schemas.microsoft.com/office/drawing/2014/main" val="20000"/>
                    </a:ext>
                  </a:extLst>
                </a:gridCol>
                <a:gridCol w="3149600">
                  <a:extLst>
                    <a:ext uri="{9D8B030D-6E8A-4147-A177-3AD203B41FA5}">
                      <a16:colId xmlns:a16="http://schemas.microsoft.com/office/drawing/2014/main" val="20001"/>
                    </a:ext>
                  </a:extLst>
                </a:gridCol>
                <a:gridCol w="4899660">
                  <a:extLst>
                    <a:ext uri="{9D8B030D-6E8A-4147-A177-3AD203B41FA5}">
                      <a16:colId xmlns:a16="http://schemas.microsoft.com/office/drawing/2014/main" val="20002"/>
                    </a:ext>
                  </a:extLst>
                </a:gridCol>
              </a:tblGrid>
              <a:tr h="497713">
                <a:tc>
                  <a:txBody>
                    <a:bodyPr/>
                    <a:lstStyle/>
                    <a:p>
                      <a:pPr marL="91440">
                        <a:lnSpc>
                          <a:spcPct val="100000"/>
                        </a:lnSpc>
                        <a:spcBef>
                          <a:spcPts val="240"/>
                        </a:spcBef>
                      </a:pPr>
                      <a:r>
                        <a:rPr sz="1800" b="1" spc="-5" dirty="0">
                          <a:solidFill>
                            <a:srgbClr val="FFFFFF"/>
                          </a:solidFill>
                          <a:latin typeface="Calibri"/>
                          <a:cs typeface="Calibri"/>
                        </a:rPr>
                        <a:t>Dept_id</a:t>
                      </a:r>
                      <a:endParaRPr sz="1800">
                        <a:latin typeface="Calibri"/>
                        <a:cs typeface="Calibri"/>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5B9BD4"/>
                    </a:solidFill>
                  </a:tcPr>
                </a:tc>
                <a:tc>
                  <a:txBody>
                    <a:bodyPr/>
                    <a:lstStyle/>
                    <a:p>
                      <a:pPr marL="91440">
                        <a:lnSpc>
                          <a:spcPct val="100000"/>
                        </a:lnSpc>
                        <a:spcBef>
                          <a:spcPts val="240"/>
                        </a:spcBef>
                      </a:pPr>
                      <a:r>
                        <a:rPr sz="1800" b="1" spc="-5" dirty="0">
                          <a:solidFill>
                            <a:srgbClr val="FFFFFF"/>
                          </a:solidFill>
                          <a:latin typeface="Calibri"/>
                          <a:cs typeface="Calibri"/>
                        </a:rPr>
                        <a:t>Dept_name</a:t>
                      </a:r>
                      <a:endParaRPr sz="1800">
                        <a:latin typeface="Calibri"/>
                        <a:cs typeface="Calibri"/>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5B9BD4"/>
                    </a:solidFill>
                  </a:tcPr>
                </a:tc>
                <a:tc>
                  <a:txBody>
                    <a:bodyPr/>
                    <a:lstStyle/>
                    <a:p>
                      <a:pPr marL="92075">
                        <a:lnSpc>
                          <a:spcPct val="100000"/>
                        </a:lnSpc>
                        <a:spcBef>
                          <a:spcPts val="240"/>
                        </a:spcBef>
                      </a:pPr>
                      <a:r>
                        <a:rPr sz="1800" b="1" dirty="0">
                          <a:solidFill>
                            <a:srgbClr val="FFFFFF"/>
                          </a:solidFill>
                          <a:latin typeface="Calibri"/>
                          <a:cs typeface="Calibri"/>
                        </a:rPr>
                        <a:t>Hod_name</a:t>
                      </a:r>
                      <a:endParaRPr sz="1800">
                        <a:latin typeface="Calibri"/>
                        <a:cs typeface="Calibri"/>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5B9BD4"/>
                    </a:solidFill>
                  </a:tcPr>
                </a:tc>
                <a:extLst>
                  <a:ext uri="{0D108BD9-81ED-4DB2-BD59-A6C34878D82A}">
                    <a16:rowId xmlns:a16="http://schemas.microsoft.com/office/drawing/2014/main" val="10000"/>
                  </a:ext>
                </a:extLst>
              </a:tr>
              <a:tr h="497839">
                <a:tc>
                  <a:txBody>
                    <a:bodyPr/>
                    <a:lstStyle/>
                    <a:p>
                      <a:pPr marL="91440">
                        <a:lnSpc>
                          <a:spcPct val="100000"/>
                        </a:lnSpc>
                        <a:spcBef>
                          <a:spcPts val="245"/>
                        </a:spcBef>
                      </a:pPr>
                      <a:r>
                        <a:rPr sz="1800" dirty="0">
                          <a:latin typeface="Calibri"/>
                          <a:cs typeface="Calibri"/>
                        </a:rPr>
                        <a:t>1</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2DEEE"/>
                    </a:solidFill>
                  </a:tcPr>
                </a:tc>
                <a:tc>
                  <a:txBody>
                    <a:bodyPr/>
                    <a:lstStyle/>
                    <a:p>
                      <a:pPr marL="91440">
                        <a:lnSpc>
                          <a:spcPct val="100000"/>
                        </a:lnSpc>
                        <a:spcBef>
                          <a:spcPts val="245"/>
                        </a:spcBef>
                      </a:pPr>
                      <a:r>
                        <a:rPr sz="1800" spc="-5" dirty="0">
                          <a:latin typeface="Calibri"/>
                          <a:cs typeface="Calibri"/>
                        </a:rPr>
                        <a:t>CSE</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2DEEE"/>
                    </a:solidFill>
                  </a:tcPr>
                </a:tc>
                <a:tc>
                  <a:txBody>
                    <a:bodyPr/>
                    <a:lstStyle/>
                    <a:p>
                      <a:pPr marL="92075">
                        <a:lnSpc>
                          <a:spcPct val="100000"/>
                        </a:lnSpc>
                        <a:spcBef>
                          <a:spcPts val="245"/>
                        </a:spcBef>
                      </a:pPr>
                      <a:r>
                        <a:rPr sz="1800" spc="-5" dirty="0">
                          <a:latin typeface="Calibri"/>
                          <a:cs typeface="Calibri"/>
                        </a:rPr>
                        <a:t>Mr</a:t>
                      </a:r>
                      <a:r>
                        <a:rPr sz="1800" dirty="0">
                          <a:latin typeface="Calibri"/>
                          <a:cs typeface="Calibri"/>
                        </a:rPr>
                        <a:t> X</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2DEEE"/>
                    </a:solidFill>
                  </a:tcPr>
                </a:tc>
                <a:extLst>
                  <a:ext uri="{0D108BD9-81ED-4DB2-BD59-A6C34878D82A}">
                    <a16:rowId xmlns:a16="http://schemas.microsoft.com/office/drawing/2014/main" val="10001"/>
                  </a:ext>
                </a:extLst>
              </a:tr>
              <a:tr h="497713">
                <a:tc>
                  <a:txBody>
                    <a:bodyPr/>
                    <a:lstStyle/>
                    <a:p>
                      <a:pPr marL="91440">
                        <a:lnSpc>
                          <a:spcPct val="100000"/>
                        </a:lnSpc>
                        <a:spcBef>
                          <a:spcPts val="240"/>
                        </a:spcBef>
                      </a:pPr>
                      <a:r>
                        <a:rPr sz="1800" dirty="0">
                          <a:latin typeface="Calibri"/>
                          <a:cs typeface="Calibri"/>
                        </a:rPr>
                        <a:t>2</a:t>
                      </a:r>
                      <a:endParaRPr sz="1800">
                        <a:latin typeface="Calibri"/>
                        <a:cs typeface="Calibri"/>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marL="91440">
                        <a:lnSpc>
                          <a:spcPct val="100000"/>
                        </a:lnSpc>
                        <a:spcBef>
                          <a:spcPts val="240"/>
                        </a:spcBef>
                      </a:pPr>
                      <a:r>
                        <a:rPr sz="1800" dirty="0">
                          <a:latin typeface="Calibri"/>
                          <a:cs typeface="Calibri"/>
                        </a:rPr>
                        <a:t>IT</a:t>
                      </a:r>
                      <a:endParaRPr sz="1800">
                        <a:latin typeface="Calibri"/>
                        <a:cs typeface="Calibri"/>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marL="92075">
                        <a:lnSpc>
                          <a:spcPct val="100000"/>
                        </a:lnSpc>
                        <a:spcBef>
                          <a:spcPts val="240"/>
                        </a:spcBef>
                      </a:pPr>
                      <a:r>
                        <a:rPr sz="1800" spc="-5" dirty="0">
                          <a:latin typeface="Calibri"/>
                          <a:cs typeface="Calibri"/>
                        </a:rPr>
                        <a:t>Mr</a:t>
                      </a:r>
                      <a:r>
                        <a:rPr sz="1800" dirty="0">
                          <a:latin typeface="Calibri"/>
                          <a:cs typeface="Calibri"/>
                        </a:rPr>
                        <a:t> Y</a:t>
                      </a:r>
                      <a:endParaRPr sz="1800">
                        <a:latin typeface="Calibri"/>
                        <a:cs typeface="Calibri"/>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extLst>
                  <a:ext uri="{0D108BD9-81ED-4DB2-BD59-A6C34878D82A}">
                    <a16:rowId xmlns:a16="http://schemas.microsoft.com/office/drawing/2014/main" val="10002"/>
                  </a:ext>
                </a:extLst>
              </a:tr>
              <a:tr h="497839">
                <a:tc>
                  <a:txBody>
                    <a:bodyPr/>
                    <a:lstStyle/>
                    <a:p>
                      <a:pPr marL="91440">
                        <a:lnSpc>
                          <a:spcPct val="100000"/>
                        </a:lnSpc>
                        <a:spcBef>
                          <a:spcPts val="245"/>
                        </a:spcBef>
                      </a:pPr>
                      <a:r>
                        <a:rPr sz="1800" dirty="0">
                          <a:latin typeface="Calibri"/>
                          <a:cs typeface="Calibri"/>
                        </a:rPr>
                        <a:t>3</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marL="91440">
                        <a:lnSpc>
                          <a:spcPct val="100000"/>
                        </a:lnSpc>
                        <a:spcBef>
                          <a:spcPts val="245"/>
                        </a:spcBef>
                      </a:pPr>
                      <a:r>
                        <a:rPr sz="1800" spc="-15" dirty="0">
                          <a:latin typeface="Calibri"/>
                          <a:cs typeface="Calibri"/>
                        </a:rPr>
                        <a:t>ECE</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marL="92075">
                        <a:lnSpc>
                          <a:spcPct val="100000"/>
                        </a:lnSpc>
                        <a:spcBef>
                          <a:spcPts val="245"/>
                        </a:spcBef>
                      </a:pPr>
                      <a:r>
                        <a:rPr sz="1800" spc="-5" dirty="0">
                          <a:latin typeface="Calibri"/>
                          <a:cs typeface="Calibri"/>
                        </a:rPr>
                        <a:t>Mr</a:t>
                      </a:r>
                      <a:r>
                        <a:rPr sz="1800" dirty="0">
                          <a:latin typeface="Calibri"/>
                          <a:cs typeface="Calibri"/>
                        </a:rPr>
                        <a:t> Z</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extLst>
                  <a:ext uri="{0D108BD9-81ED-4DB2-BD59-A6C34878D82A}">
                    <a16:rowId xmlns:a16="http://schemas.microsoft.com/office/drawing/2014/main" val="10003"/>
                  </a:ext>
                </a:extLst>
              </a:tr>
              <a:tr h="497713">
                <a:tc>
                  <a:txBody>
                    <a:bodyPr/>
                    <a:lstStyle/>
                    <a:p>
                      <a:pPr marL="91440">
                        <a:lnSpc>
                          <a:spcPct val="100000"/>
                        </a:lnSpc>
                        <a:spcBef>
                          <a:spcPts val="245"/>
                        </a:spcBef>
                      </a:pPr>
                      <a:r>
                        <a:rPr sz="1800" dirty="0">
                          <a:latin typeface="Calibri"/>
                          <a:cs typeface="Calibri"/>
                        </a:rPr>
                        <a:t>4</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marL="91440">
                        <a:lnSpc>
                          <a:spcPct val="100000"/>
                        </a:lnSpc>
                        <a:spcBef>
                          <a:spcPts val="245"/>
                        </a:spcBef>
                      </a:pPr>
                      <a:r>
                        <a:rPr sz="1800" spc="-5" dirty="0">
                          <a:latin typeface="Calibri"/>
                          <a:cs typeface="Calibri"/>
                        </a:rPr>
                        <a:t>ME</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marL="92075">
                        <a:lnSpc>
                          <a:spcPct val="100000"/>
                        </a:lnSpc>
                        <a:spcBef>
                          <a:spcPts val="245"/>
                        </a:spcBef>
                      </a:pPr>
                      <a:r>
                        <a:rPr sz="1800" spc="-5" dirty="0">
                          <a:latin typeface="Calibri"/>
                          <a:cs typeface="Calibri"/>
                        </a:rPr>
                        <a:t>Mr</a:t>
                      </a:r>
                      <a:r>
                        <a:rPr sz="1800" dirty="0">
                          <a:latin typeface="Calibri"/>
                          <a:cs typeface="Calibri"/>
                        </a:rPr>
                        <a:t> A</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extLst>
                  <a:ext uri="{0D108BD9-81ED-4DB2-BD59-A6C34878D82A}">
                    <a16:rowId xmlns:a16="http://schemas.microsoft.com/office/drawing/2014/main" val="10004"/>
                  </a:ext>
                </a:extLst>
              </a:tr>
            </a:tbl>
          </a:graphicData>
        </a:graphic>
      </p:graphicFrame>
      <p:sp>
        <p:nvSpPr>
          <p:cNvPr id="4" name="object 4"/>
          <p:cNvSpPr txBox="1"/>
          <p:nvPr/>
        </p:nvSpPr>
        <p:spPr>
          <a:xfrm>
            <a:off x="2617470" y="5353303"/>
            <a:ext cx="15811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A</a:t>
            </a:r>
            <a:endParaRPr sz="1800">
              <a:latin typeface="Calibri"/>
              <a:cs typeface="Calibri"/>
            </a:endParaRPr>
          </a:p>
        </p:txBody>
      </p:sp>
      <p:sp>
        <p:nvSpPr>
          <p:cNvPr id="5" name="object 5"/>
          <p:cNvSpPr txBox="1"/>
          <p:nvPr/>
        </p:nvSpPr>
        <p:spPr>
          <a:xfrm>
            <a:off x="3482352" y="5353303"/>
            <a:ext cx="14986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B</a:t>
            </a:r>
            <a:endParaRPr sz="1800">
              <a:latin typeface="Calibri"/>
              <a:cs typeface="Calibri"/>
            </a:endParaRPr>
          </a:p>
        </p:txBody>
      </p:sp>
      <p:sp>
        <p:nvSpPr>
          <p:cNvPr id="6" name="object 6"/>
          <p:cNvSpPr txBox="1"/>
          <p:nvPr/>
        </p:nvSpPr>
        <p:spPr>
          <a:xfrm>
            <a:off x="4861280" y="5353303"/>
            <a:ext cx="14732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C</a:t>
            </a:r>
            <a:endParaRPr sz="1800">
              <a:latin typeface="Calibri"/>
              <a:cs typeface="Calibri"/>
            </a:endParaRPr>
          </a:p>
        </p:txBody>
      </p:sp>
      <p:sp>
        <p:nvSpPr>
          <p:cNvPr id="7" name="object 7"/>
          <p:cNvSpPr/>
          <p:nvPr/>
        </p:nvSpPr>
        <p:spPr>
          <a:xfrm>
            <a:off x="2895600" y="5467730"/>
            <a:ext cx="457200" cy="103505"/>
          </a:xfrm>
          <a:custGeom>
            <a:avLst/>
            <a:gdLst/>
            <a:ahLst/>
            <a:cxnLst/>
            <a:rect l="l" t="t" r="r" b="b"/>
            <a:pathLst>
              <a:path w="457200" h="103504">
                <a:moveTo>
                  <a:pt x="421181" y="58386"/>
                </a:moveTo>
                <a:lnTo>
                  <a:pt x="361950" y="92456"/>
                </a:lnTo>
                <a:lnTo>
                  <a:pt x="360807" y="96266"/>
                </a:lnTo>
                <a:lnTo>
                  <a:pt x="364363" y="102362"/>
                </a:lnTo>
                <a:lnTo>
                  <a:pt x="368300" y="103378"/>
                </a:lnTo>
                <a:lnTo>
                  <a:pt x="371221" y="101600"/>
                </a:lnTo>
                <a:lnTo>
                  <a:pt x="446341" y="58547"/>
                </a:lnTo>
                <a:lnTo>
                  <a:pt x="421181" y="58386"/>
                </a:lnTo>
                <a:close/>
              </a:path>
              <a:path w="457200" h="103504">
                <a:moveTo>
                  <a:pt x="432034" y="52148"/>
                </a:moveTo>
                <a:lnTo>
                  <a:pt x="421181" y="58386"/>
                </a:lnTo>
                <a:lnTo>
                  <a:pt x="444626" y="58547"/>
                </a:lnTo>
                <a:lnTo>
                  <a:pt x="444626" y="57658"/>
                </a:lnTo>
                <a:lnTo>
                  <a:pt x="441325" y="57658"/>
                </a:lnTo>
                <a:lnTo>
                  <a:pt x="432034" y="52148"/>
                </a:lnTo>
                <a:close/>
              </a:path>
              <a:path w="457200" h="103504">
                <a:moveTo>
                  <a:pt x="368935" y="0"/>
                </a:moveTo>
                <a:lnTo>
                  <a:pt x="365125" y="1016"/>
                </a:lnTo>
                <a:lnTo>
                  <a:pt x="363220" y="4064"/>
                </a:lnTo>
                <a:lnTo>
                  <a:pt x="361441" y="6985"/>
                </a:lnTo>
                <a:lnTo>
                  <a:pt x="362458" y="10922"/>
                </a:lnTo>
                <a:lnTo>
                  <a:pt x="421134" y="45685"/>
                </a:lnTo>
                <a:lnTo>
                  <a:pt x="444626" y="45847"/>
                </a:lnTo>
                <a:lnTo>
                  <a:pt x="444626" y="58547"/>
                </a:lnTo>
                <a:lnTo>
                  <a:pt x="446341" y="58547"/>
                </a:lnTo>
                <a:lnTo>
                  <a:pt x="457200" y="52324"/>
                </a:lnTo>
                <a:lnTo>
                  <a:pt x="368935" y="0"/>
                </a:lnTo>
                <a:close/>
              </a:path>
              <a:path w="457200" h="103504">
                <a:moveTo>
                  <a:pt x="0" y="42799"/>
                </a:moveTo>
                <a:lnTo>
                  <a:pt x="0" y="55499"/>
                </a:lnTo>
                <a:lnTo>
                  <a:pt x="421181" y="58386"/>
                </a:lnTo>
                <a:lnTo>
                  <a:pt x="432034" y="52148"/>
                </a:lnTo>
                <a:lnTo>
                  <a:pt x="421134" y="45685"/>
                </a:lnTo>
                <a:lnTo>
                  <a:pt x="0" y="42799"/>
                </a:lnTo>
                <a:close/>
              </a:path>
              <a:path w="457200" h="103504">
                <a:moveTo>
                  <a:pt x="441451" y="46736"/>
                </a:moveTo>
                <a:lnTo>
                  <a:pt x="432034" y="52148"/>
                </a:lnTo>
                <a:lnTo>
                  <a:pt x="441325" y="57658"/>
                </a:lnTo>
                <a:lnTo>
                  <a:pt x="441451" y="46736"/>
                </a:lnTo>
                <a:close/>
              </a:path>
              <a:path w="457200" h="103504">
                <a:moveTo>
                  <a:pt x="444626" y="46736"/>
                </a:moveTo>
                <a:lnTo>
                  <a:pt x="441451" y="46736"/>
                </a:lnTo>
                <a:lnTo>
                  <a:pt x="441325" y="57658"/>
                </a:lnTo>
                <a:lnTo>
                  <a:pt x="444626" y="57658"/>
                </a:lnTo>
                <a:lnTo>
                  <a:pt x="444626" y="46736"/>
                </a:lnTo>
                <a:close/>
              </a:path>
              <a:path w="457200" h="103504">
                <a:moveTo>
                  <a:pt x="421134" y="45685"/>
                </a:moveTo>
                <a:lnTo>
                  <a:pt x="432034" y="52148"/>
                </a:lnTo>
                <a:lnTo>
                  <a:pt x="441451" y="46736"/>
                </a:lnTo>
                <a:lnTo>
                  <a:pt x="444626" y="46736"/>
                </a:lnTo>
                <a:lnTo>
                  <a:pt x="444626" y="45847"/>
                </a:lnTo>
                <a:lnTo>
                  <a:pt x="421134" y="45685"/>
                </a:lnTo>
                <a:close/>
              </a:path>
            </a:pathLst>
          </a:custGeom>
          <a:solidFill>
            <a:srgbClr val="5B9BD4"/>
          </a:solidFill>
        </p:spPr>
        <p:txBody>
          <a:bodyPr wrap="square" lIns="0" tIns="0" rIns="0" bIns="0" rtlCol="0"/>
          <a:lstStyle/>
          <a:p>
            <a:endParaRPr/>
          </a:p>
        </p:txBody>
      </p:sp>
      <p:sp>
        <p:nvSpPr>
          <p:cNvPr id="8" name="object 8"/>
          <p:cNvSpPr/>
          <p:nvPr/>
        </p:nvSpPr>
        <p:spPr>
          <a:xfrm>
            <a:off x="3886200" y="5469635"/>
            <a:ext cx="990600" cy="103505"/>
          </a:xfrm>
          <a:custGeom>
            <a:avLst/>
            <a:gdLst/>
            <a:ahLst/>
            <a:cxnLst/>
            <a:rect l="l" t="t" r="r" b="b"/>
            <a:pathLst>
              <a:path w="990600" h="103504">
                <a:moveTo>
                  <a:pt x="902080" y="0"/>
                </a:moveTo>
                <a:lnTo>
                  <a:pt x="898144" y="1015"/>
                </a:lnTo>
                <a:lnTo>
                  <a:pt x="894588" y="7111"/>
                </a:lnTo>
                <a:lnTo>
                  <a:pt x="895603" y="11048"/>
                </a:lnTo>
                <a:lnTo>
                  <a:pt x="954541" y="45429"/>
                </a:lnTo>
                <a:lnTo>
                  <a:pt x="978026" y="45465"/>
                </a:lnTo>
                <a:lnTo>
                  <a:pt x="978026" y="58165"/>
                </a:lnTo>
                <a:lnTo>
                  <a:pt x="954516" y="58165"/>
                </a:lnTo>
                <a:lnTo>
                  <a:pt x="895476" y="92455"/>
                </a:lnTo>
                <a:lnTo>
                  <a:pt x="894461" y="96392"/>
                </a:lnTo>
                <a:lnTo>
                  <a:pt x="896238" y="99313"/>
                </a:lnTo>
                <a:lnTo>
                  <a:pt x="898016" y="102361"/>
                </a:lnTo>
                <a:lnTo>
                  <a:pt x="901953" y="103377"/>
                </a:lnTo>
                <a:lnTo>
                  <a:pt x="905001" y="101726"/>
                </a:lnTo>
                <a:lnTo>
                  <a:pt x="979709" y="58165"/>
                </a:lnTo>
                <a:lnTo>
                  <a:pt x="978026" y="58165"/>
                </a:lnTo>
                <a:lnTo>
                  <a:pt x="979772" y="58129"/>
                </a:lnTo>
                <a:lnTo>
                  <a:pt x="990600" y="51815"/>
                </a:lnTo>
                <a:lnTo>
                  <a:pt x="902080" y="0"/>
                </a:lnTo>
                <a:close/>
              </a:path>
              <a:path w="990600" h="103504">
                <a:moveTo>
                  <a:pt x="965469" y="51804"/>
                </a:moveTo>
                <a:lnTo>
                  <a:pt x="954579" y="58129"/>
                </a:lnTo>
                <a:lnTo>
                  <a:pt x="978026" y="58165"/>
                </a:lnTo>
                <a:lnTo>
                  <a:pt x="978026" y="57276"/>
                </a:lnTo>
                <a:lnTo>
                  <a:pt x="974851" y="57276"/>
                </a:lnTo>
                <a:lnTo>
                  <a:pt x="965469" y="51804"/>
                </a:lnTo>
                <a:close/>
              </a:path>
              <a:path w="990600" h="103504">
                <a:moveTo>
                  <a:pt x="0" y="43941"/>
                </a:moveTo>
                <a:lnTo>
                  <a:pt x="0" y="56641"/>
                </a:lnTo>
                <a:lnTo>
                  <a:pt x="954579" y="58129"/>
                </a:lnTo>
                <a:lnTo>
                  <a:pt x="965469" y="51804"/>
                </a:lnTo>
                <a:lnTo>
                  <a:pt x="954541" y="45429"/>
                </a:lnTo>
                <a:lnTo>
                  <a:pt x="0" y="43941"/>
                </a:lnTo>
                <a:close/>
              </a:path>
              <a:path w="990600" h="103504">
                <a:moveTo>
                  <a:pt x="974851" y="46354"/>
                </a:moveTo>
                <a:lnTo>
                  <a:pt x="965469" y="51804"/>
                </a:lnTo>
                <a:lnTo>
                  <a:pt x="974851" y="57276"/>
                </a:lnTo>
                <a:lnTo>
                  <a:pt x="974851" y="46354"/>
                </a:lnTo>
                <a:close/>
              </a:path>
              <a:path w="990600" h="103504">
                <a:moveTo>
                  <a:pt x="978026" y="46354"/>
                </a:moveTo>
                <a:lnTo>
                  <a:pt x="974851" y="46354"/>
                </a:lnTo>
                <a:lnTo>
                  <a:pt x="974851" y="57276"/>
                </a:lnTo>
                <a:lnTo>
                  <a:pt x="978026" y="57276"/>
                </a:lnTo>
                <a:lnTo>
                  <a:pt x="978026" y="46354"/>
                </a:lnTo>
                <a:close/>
              </a:path>
              <a:path w="990600" h="103504">
                <a:moveTo>
                  <a:pt x="954541" y="45429"/>
                </a:moveTo>
                <a:lnTo>
                  <a:pt x="965469" y="51804"/>
                </a:lnTo>
                <a:lnTo>
                  <a:pt x="974851" y="46354"/>
                </a:lnTo>
                <a:lnTo>
                  <a:pt x="978026" y="46354"/>
                </a:lnTo>
                <a:lnTo>
                  <a:pt x="978026" y="45465"/>
                </a:lnTo>
                <a:lnTo>
                  <a:pt x="954541" y="45429"/>
                </a:lnTo>
                <a:close/>
              </a:path>
            </a:pathLst>
          </a:custGeom>
          <a:solidFill>
            <a:srgbClr val="5B9BD4"/>
          </a:solidFill>
        </p:spPr>
        <p:txBody>
          <a:bodyPr wrap="square" lIns="0" tIns="0" rIns="0" bIns="0" rtlCol="0"/>
          <a:lstStyle/>
          <a:p>
            <a:endParaRPr/>
          </a:p>
        </p:txBody>
      </p:sp>
      <p:sp>
        <p:nvSpPr>
          <p:cNvPr id="9" name="object 9"/>
          <p:cNvSpPr txBox="1"/>
          <p:nvPr/>
        </p:nvSpPr>
        <p:spPr>
          <a:xfrm>
            <a:off x="1500632" y="4498594"/>
            <a:ext cx="811530"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D</a:t>
            </a:r>
            <a:r>
              <a:rPr sz="1800" spc="-15" dirty="0">
                <a:latin typeface="Arial"/>
                <a:cs typeface="Arial"/>
              </a:rPr>
              <a:t>e</a:t>
            </a:r>
            <a:r>
              <a:rPr sz="1800" spc="-5" dirty="0">
                <a:latin typeface="Arial"/>
                <a:cs typeface="Arial"/>
              </a:rPr>
              <a:t>pt</a:t>
            </a:r>
            <a:r>
              <a:rPr sz="1800" spc="-15" dirty="0">
                <a:latin typeface="Arial"/>
                <a:cs typeface="Arial"/>
              </a:rPr>
              <a:t>_</a:t>
            </a:r>
            <a:r>
              <a:rPr sz="1800" spc="-5" dirty="0">
                <a:latin typeface="Arial"/>
                <a:cs typeface="Arial"/>
              </a:rPr>
              <a:t>id</a:t>
            </a:r>
            <a:endParaRPr sz="1800">
              <a:latin typeface="Arial"/>
              <a:cs typeface="Arial"/>
            </a:endParaRPr>
          </a:p>
        </p:txBody>
      </p:sp>
      <p:sp>
        <p:nvSpPr>
          <p:cNvPr id="10" name="object 10"/>
          <p:cNvSpPr txBox="1"/>
          <p:nvPr/>
        </p:nvSpPr>
        <p:spPr>
          <a:xfrm>
            <a:off x="3491966" y="4498594"/>
            <a:ext cx="120459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D</a:t>
            </a:r>
            <a:r>
              <a:rPr sz="1800" spc="-15" dirty="0">
                <a:latin typeface="Arial"/>
                <a:cs typeface="Arial"/>
              </a:rPr>
              <a:t>e</a:t>
            </a:r>
            <a:r>
              <a:rPr sz="1800" spc="-5" dirty="0">
                <a:latin typeface="Arial"/>
                <a:cs typeface="Arial"/>
              </a:rPr>
              <a:t>pt</a:t>
            </a:r>
            <a:r>
              <a:rPr sz="1800" spc="-15" dirty="0">
                <a:latin typeface="Arial"/>
                <a:cs typeface="Arial"/>
              </a:rPr>
              <a:t>_</a:t>
            </a:r>
            <a:r>
              <a:rPr sz="1800" spc="-5" dirty="0">
                <a:latin typeface="Arial"/>
                <a:cs typeface="Arial"/>
              </a:rPr>
              <a:t>n</a:t>
            </a:r>
            <a:r>
              <a:rPr sz="1800" spc="-15" dirty="0">
                <a:latin typeface="Arial"/>
                <a:cs typeface="Arial"/>
              </a:rPr>
              <a:t>a</a:t>
            </a:r>
            <a:r>
              <a:rPr sz="1800" spc="-5" dirty="0">
                <a:latin typeface="Arial"/>
                <a:cs typeface="Arial"/>
              </a:rPr>
              <a:t>me</a:t>
            </a:r>
            <a:endParaRPr sz="1800">
              <a:latin typeface="Arial"/>
              <a:cs typeface="Arial"/>
            </a:endParaRPr>
          </a:p>
        </p:txBody>
      </p:sp>
      <p:sp>
        <p:nvSpPr>
          <p:cNvPr id="11" name="object 11"/>
          <p:cNvSpPr txBox="1"/>
          <p:nvPr/>
        </p:nvSpPr>
        <p:spPr>
          <a:xfrm>
            <a:off x="5942558" y="4498594"/>
            <a:ext cx="1140460"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H</a:t>
            </a:r>
            <a:r>
              <a:rPr sz="1800" spc="-15" dirty="0">
                <a:latin typeface="Arial"/>
                <a:cs typeface="Arial"/>
              </a:rPr>
              <a:t>o</a:t>
            </a:r>
            <a:r>
              <a:rPr sz="1800" spc="-5" dirty="0">
                <a:latin typeface="Arial"/>
                <a:cs typeface="Arial"/>
              </a:rPr>
              <a:t>d</a:t>
            </a:r>
            <a:r>
              <a:rPr sz="1800" spc="-15" dirty="0">
                <a:latin typeface="Arial"/>
                <a:cs typeface="Arial"/>
              </a:rPr>
              <a:t>_</a:t>
            </a:r>
            <a:r>
              <a:rPr sz="1800" spc="-5" dirty="0">
                <a:latin typeface="Arial"/>
                <a:cs typeface="Arial"/>
              </a:rPr>
              <a:t>n</a:t>
            </a:r>
            <a:r>
              <a:rPr sz="1800" spc="-15" dirty="0">
                <a:latin typeface="Arial"/>
                <a:cs typeface="Arial"/>
              </a:rPr>
              <a:t>a</a:t>
            </a:r>
            <a:r>
              <a:rPr sz="1800" spc="-5" dirty="0">
                <a:latin typeface="Arial"/>
                <a:cs typeface="Arial"/>
              </a:rPr>
              <a:t>me</a:t>
            </a:r>
            <a:endParaRPr sz="1800">
              <a:latin typeface="Arial"/>
              <a:cs typeface="Arial"/>
            </a:endParaRPr>
          </a:p>
        </p:txBody>
      </p:sp>
      <p:sp>
        <p:nvSpPr>
          <p:cNvPr id="12" name="object 12"/>
          <p:cNvSpPr/>
          <p:nvPr/>
        </p:nvSpPr>
        <p:spPr>
          <a:xfrm>
            <a:off x="2362200" y="4617720"/>
            <a:ext cx="990600" cy="103505"/>
          </a:xfrm>
          <a:custGeom>
            <a:avLst/>
            <a:gdLst/>
            <a:ahLst/>
            <a:cxnLst/>
            <a:rect l="l" t="t" r="r" b="b"/>
            <a:pathLst>
              <a:path w="990600" h="103504">
                <a:moveTo>
                  <a:pt x="902080" y="0"/>
                </a:moveTo>
                <a:lnTo>
                  <a:pt x="898144" y="1015"/>
                </a:lnTo>
                <a:lnTo>
                  <a:pt x="894588" y="7111"/>
                </a:lnTo>
                <a:lnTo>
                  <a:pt x="895603" y="11048"/>
                </a:lnTo>
                <a:lnTo>
                  <a:pt x="954541" y="45429"/>
                </a:lnTo>
                <a:lnTo>
                  <a:pt x="978026" y="45465"/>
                </a:lnTo>
                <a:lnTo>
                  <a:pt x="978026" y="58165"/>
                </a:lnTo>
                <a:lnTo>
                  <a:pt x="954516" y="58165"/>
                </a:lnTo>
                <a:lnTo>
                  <a:pt x="895476" y="92455"/>
                </a:lnTo>
                <a:lnTo>
                  <a:pt x="894461" y="96392"/>
                </a:lnTo>
                <a:lnTo>
                  <a:pt x="896238" y="99313"/>
                </a:lnTo>
                <a:lnTo>
                  <a:pt x="898016" y="102361"/>
                </a:lnTo>
                <a:lnTo>
                  <a:pt x="901953" y="103377"/>
                </a:lnTo>
                <a:lnTo>
                  <a:pt x="905001" y="101726"/>
                </a:lnTo>
                <a:lnTo>
                  <a:pt x="979709" y="58165"/>
                </a:lnTo>
                <a:lnTo>
                  <a:pt x="978026" y="58165"/>
                </a:lnTo>
                <a:lnTo>
                  <a:pt x="979772" y="58129"/>
                </a:lnTo>
                <a:lnTo>
                  <a:pt x="990600" y="51815"/>
                </a:lnTo>
                <a:lnTo>
                  <a:pt x="902080" y="0"/>
                </a:lnTo>
                <a:close/>
              </a:path>
              <a:path w="990600" h="103504">
                <a:moveTo>
                  <a:pt x="965469" y="51804"/>
                </a:moveTo>
                <a:lnTo>
                  <a:pt x="954579" y="58129"/>
                </a:lnTo>
                <a:lnTo>
                  <a:pt x="978026" y="58165"/>
                </a:lnTo>
                <a:lnTo>
                  <a:pt x="978026" y="57276"/>
                </a:lnTo>
                <a:lnTo>
                  <a:pt x="974851" y="57276"/>
                </a:lnTo>
                <a:lnTo>
                  <a:pt x="965469" y="51804"/>
                </a:lnTo>
                <a:close/>
              </a:path>
              <a:path w="990600" h="103504">
                <a:moveTo>
                  <a:pt x="0" y="43941"/>
                </a:moveTo>
                <a:lnTo>
                  <a:pt x="0" y="56641"/>
                </a:lnTo>
                <a:lnTo>
                  <a:pt x="954579" y="58129"/>
                </a:lnTo>
                <a:lnTo>
                  <a:pt x="965469" y="51804"/>
                </a:lnTo>
                <a:lnTo>
                  <a:pt x="954541" y="45429"/>
                </a:lnTo>
                <a:lnTo>
                  <a:pt x="0" y="43941"/>
                </a:lnTo>
                <a:close/>
              </a:path>
              <a:path w="990600" h="103504">
                <a:moveTo>
                  <a:pt x="974851" y="46354"/>
                </a:moveTo>
                <a:lnTo>
                  <a:pt x="965469" y="51804"/>
                </a:lnTo>
                <a:lnTo>
                  <a:pt x="974851" y="57276"/>
                </a:lnTo>
                <a:lnTo>
                  <a:pt x="974851" y="46354"/>
                </a:lnTo>
                <a:close/>
              </a:path>
              <a:path w="990600" h="103504">
                <a:moveTo>
                  <a:pt x="978026" y="46354"/>
                </a:moveTo>
                <a:lnTo>
                  <a:pt x="974851" y="46354"/>
                </a:lnTo>
                <a:lnTo>
                  <a:pt x="974851" y="57276"/>
                </a:lnTo>
                <a:lnTo>
                  <a:pt x="978026" y="57276"/>
                </a:lnTo>
                <a:lnTo>
                  <a:pt x="978026" y="46354"/>
                </a:lnTo>
                <a:close/>
              </a:path>
              <a:path w="990600" h="103504">
                <a:moveTo>
                  <a:pt x="954541" y="45429"/>
                </a:moveTo>
                <a:lnTo>
                  <a:pt x="965469" y="51804"/>
                </a:lnTo>
                <a:lnTo>
                  <a:pt x="974851" y="46354"/>
                </a:lnTo>
                <a:lnTo>
                  <a:pt x="978026" y="46354"/>
                </a:lnTo>
                <a:lnTo>
                  <a:pt x="978026" y="45465"/>
                </a:lnTo>
                <a:lnTo>
                  <a:pt x="954541" y="45429"/>
                </a:lnTo>
                <a:close/>
              </a:path>
            </a:pathLst>
          </a:custGeom>
          <a:solidFill>
            <a:srgbClr val="5B9BD4"/>
          </a:solidFill>
        </p:spPr>
        <p:txBody>
          <a:bodyPr wrap="square" lIns="0" tIns="0" rIns="0" bIns="0" rtlCol="0"/>
          <a:lstStyle/>
          <a:p>
            <a:endParaRPr/>
          </a:p>
        </p:txBody>
      </p:sp>
      <p:sp>
        <p:nvSpPr>
          <p:cNvPr id="13" name="object 13"/>
          <p:cNvSpPr/>
          <p:nvPr/>
        </p:nvSpPr>
        <p:spPr>
          <a:xfrm>
            <a:off x="4759452" y="4605528"/>
            <a:ext cx="990600" cy="103505"/>
          </a:xfrm>
          <a:custGeom>
            <a:avLst/>
            <a:gdLst/>
            <a:ahLst/>
            <a:cxnLst/>
            <a:rect l="l" t="t" r="r" b="b"/>
            <a:pathLst>
              <a:path w="990600" h="103504">
                <a:moveTo>
                  <a:pt x="902081" y="0"/>
                </a:moveTo>
                <a:lnTo>
                  <a:pt x="898144" y="1016"/>
                </a:lnTo>
                <a:lnTo>
                  <a:pt x="894588" y="7112"/>
                </a:lnTo>
                <a:lnTo>
                  <a:pt x="895603" y="11049"/>
                </a:lnTo>
                <a:lnTo>
                  <a:pt x="954541" y="45429"/>
                </a:lnTo>
                <a:lnTo>
                  <a:pt x="978026" y="45466"/>
                </a:lnTo>
                <a:lnTo>
                  <a:pt x="978026" y="58166"/>
                </a:lnTo>
                <a:lnTo>
                  <a:pt x="954516" y="58166"/>
                </a:lnTo>
                <a:lnTo>
                  <a:pt x="895476" y="92456"/>
                </a:lnTo>
                <a:lnTo>
                  <a:pt x="894461" y="96393"/>
                </a:lnTo>
                <a:lnTo>
                  <a:pt x="896238" y="99314"/>
                </a:lnTo>
                <a:lnTo>
                  <a:pt x="898017" y="102362"/>
                </a:lnTo>
                <a:lnTo>
                  <a:pt x="901953" y="103378"/>
                </a:lnTo>
                <a:lnTo>
                  <a:pt x="905001" y="101727"/>
                </a:lnTo>
                <a:lnTo>
                  <a:pt x="979709" y="58166"/>
                </a:lnTo>
                <a:lnTo>
                  <a:pt x="978026" y="58166"/>
                </a:lnTo>
                <a:lnTo>
                  <a:pt x="979772" y="58129"/>
                </a:lnTo>
                <a:lnTo>
                  <a:pt x="990600" y="51816"/>
                </a:lnTo>
                <a:lnTo>
                  <a:pt x="902081" y="0"/>
                </a:lnTo>
                <a:close/>
              </a:path>
              <a:path w="990600" h="103504">
                <a:moveTo>
                  <a:pt x="965469" y="51804"/>
                </a:moveTo>
                <a:lnTo>
                  <a:pt x="954579" y="58129"/>
                </a:lnTo>
                <a:lnTo>
                  <a:pt x="978026" y="58166"/>
                </a:lnTo>
                <a:lnTo>
                  <a:pt x="978026" y="57277"/>
                </a:lnTo>
                <a:lnTo>
                  <a:pt x="974851" y="57277"/>
                </a:lnTo>
                <a:lnTo>
                  <a:pt x="965469" y="51804"/>
                </a:lnTo>
                <a:close/>
              </a:path>
              <a:path w="990600" h="103504">
                <a:moveTo>
                  <a:pt x="0" y="43942"/>
                </a:moveTo>
                <a:lnTo>
                  <a:pt x="0" y="56642"/>
                </a:lnTo>
                <a:lnTo>
                  <a:pt x="954579" y="58129"/>
                </a:lnTo>
                <a:lnTo>
                  <a:pt x="965469" y="51804"/>
                </a:lnTo>
                <a:lnTo>
                  <a:pt x="954541" y="45429"/>
                </a:lnTo>
                <a:lnTo>
                  <a:pt x="0" y="43942"/>
                </a:lnTo>
                <a:close/>
              </a:path>
              <a:path w="990600" h="103504">
                <a:moveTo>
                  <a:pt x="974851" y="46355"/>
                </a:moveTo>
                <a:lnTo>
                  <a:pt x="965469" y="51804"/>
                </a:lnTo>
                <a:lnTo>
                  <a:pt x="974851" y="57277"/>
                </a:lnTo>
                <a:lnTo>
                  <a:pt x="974851" y="46355"/>
                </a:lnTo>
                <a:close/>
              </a:path>
              <a:path w="990600" h="103504">
                <a:moveTo>
                  <a:pt x="978026" y="46355"/>
                </a:moveTo>
                <a:lnTo>
                  <a:pt x="974851" y="46355"/>
                </a:lnTo>
                <a:lnTo>
                  <a:pt x="974851" y="57277"/>
                </a:lnTo>
                <a:lnTo>
                  <a:pt x="978026" y="57277"/>
                </a:lnTo>
                <a:lnTo>
                  <a:pt x="978026" y="46355"/>
                </a:lnTo>
                <a:close/>
              </a:path>
              <a:path w="990600" h="103504">
                <a:moveTo>
                  <a:pt x="954541" y="45429"/>
                </a:moveTo>
                <a:lnTo>
                  <a:pt x="965469" y="51804"/>
                </a:lnTo>
                <a:lnTo>
                  <a:pt x="974851" y="46355"/>
                </a:lnTo>
                <a:lnTo>
                  <a:pt x="978026" y="46355"/>
                </a:lnTo>
                <a:lnTo>
                  <a:pt x="978026" y="45466"/>
                </a:lnTo>
                <a:lnTo>
                  <a:pt x="954541" y="45429"/>
                </a:lnTo>
                <a:close/>
              </a:path>
            </a:pathLst>
          </a:custGeom>
          <a:solidFill>
            <a:srgbClr val="5B9BD4"/>
          </a:solid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307924"/>
            <a:ext cx="8163559" cy="697230"/>
          </a:xfrm>
          <a:prstGeom prst="rect">
            <a:avLst/>
          </a:prstGeom>
        </p:spPr>
        <p:txBody>
          <a:bodyPr vert="horz" wrap="square" lIns="0" tIns="13335" rIns="0" bIns="0" rtlCol="0">
            <a:spAutoFit/>
          </a:bodyPr>
          <a:lstStyle/>
          <a:p>
            <a:pPr marL="12700">
              <a:lnSpc>
                <a:spcPct val="100000"/>
              </a:lnSpc>
              <a:spcBef>
                <a:spcPts val="105"/>
              </a:spcBef>
            </a:pPr>
            <a:r>
              <a:rPr sz="4400" spc="-5" dirty="0"/>
              <a:t>Multi-valued </a:t>
            </a:r>
            <a:r>
              <a:rPr sz="4400" dirty="0"/>
              <a:t>functional</a:t>
            </a:r>
            <a:r>
              <a:rPr sz="4400" spc="-35" dirty="0"/>
              <a:t> </a:t>
            </a:r>
            <a:r>
              <a:rPr sz="4400" dirty="0"/>
              <a:t>dependency</a:t>
            </a:r>
            <a:endParaRPr sz="4400"/>
          </a:p>
        </p:txBody>
      </p:sp>
      <p:graphicFrame>
        <p:nvGraphicFramePr>
          <p:cNvPr id="3" name="object 3"/>
          <p:cNvGraphicFramePr>
            <a:graphicFrameLocks noGrp="1"/>
          </p:cNvGraphicFramePr>
          <p:nvPr/>
        </p:nvGraphicFramePr>
        <p:xfrm>
          <a:off x="1974850" y="1593850"/>
          <a:ext cx="8229600" cy="2595622"/>
        </p:xfrm>
        <a:graphic>
          <a:graphicData uri="http://schemas.openxmlformats.org/drawingml/2006/table">
            <a:tbl>
              <a:tblPr firstRow="1" bandRow="1">
                <a:tableStyleId>{2D5ABB26-0587-4C30-8999-92F81FD0307C}</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370839">
                <a:tc>
                  <a:txBody>
                    <a:bodyPr/>
                    <a:lstStyle/>
                    <a:p>
                      <a:pPr marL="91440">
                        <a:lnSpc>
                          <a:spcPct val="100000"/>
                        </a:lnSpc>
                        <a:spcBef>
                          <a:spcPts val="245"/>
                        </a:spcBef>
                      </a:pPr>
                      <a:r>
                        <a:rPr sz="1800" b="1" dirty="0">
                          <a:solidFill>
                            <a:srgbClr val="FFFFFF"/>
                          </a:solidFill>
                          <a:latin typeface="Calibri"/>
                          <a:cs typeface="Calibri"/>
                        </a:rPr>
                        <a:t>Name</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5B9BD4"/>
                    </a:solidFill>
                  </a:tcPr>
                </a:tc>
                <a:tc>
                  <a:txBody>
                    <a:bodyPr/>
                    <a:lstStyle/>
                    <a:p>
                      <a:pPr marL="92075">
                        <a:lnSpc>
                          <a:spcPct val="100000"/>
                        </a:lnSpc>
                        <a:spcBef>
                          <a:spcPts val="245"/>
                        </a:spcBef>
                      </a:pPr>
                      <a:r>
                        <a:rPr sz="1800" b="1" spc="-5" dirty="0">
                          <a:solidFill>
                            <a:srgbClr val="FFFFFF"/>
                          </a:solidFill>
                          <a:latin typeface="Calibri"/>
                          <a:cs typeface="Calibri"/>
                        </a:rPr>
                        <a:t>Ph_number</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5B9BD4"/>
                    </a:solidFill>
                  </a:tcPr>
                </a:tc>
                <a:extLst>
                  <a:ext uri="{0D108BD9-81ED-4DB2-BD59-A6C34878D82A}">
                    <a16:rowId xmlns:a16="http://schemas.microsoft.com/office/drawing/2014/main" val="10000"/>
                  </a:ext>
                </a:extLst>
              </a:tr>
              <a:tr h="370713">
                <a:tc>
                  <a:txBody>
                    <a:bodyPr/>
                    <a:lstStyle/>
                    <a:p>
                      <a:pPr marL="91440">
                        <a:lnSpc>
                          <a:spcPct val="100000"/>
                        </a:lnSpc>
                        <a:spcBef>
                          <a:spcPts val="240"/>
                        </a:spcBef>
                      </a:pPr>
                      <a:r>
                        <a:rPr sz="1800" dirty="0">
                          <a:latin typeface="Calibri"/>
                          <a:cs typeface="Calibri"/>
                        </a:rPr>
                        <a:t>Ram</a:t>
                      </a:r>
                      <a:endParaRPr sz="1800">
                        <a:latin typeface="Calibri"/>
                        <a:cs typeface="Calibri"/>
                      </a:endParaRPr>
                    </a:p>
                  </a:txBody>
                  <a:tcPr marL="0" marR="0" marT="3048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2DEEE"/>
                    </a:solidFill>
                  </a:tcPr>
                </a:tc>
                <a:tc>
                  <a:txBody>
                    <a:bodyPr/>
                    <a:lstStyle/>
                    <a:p>
                      <a:pPr marL="92075">
                        <a:lnSpc>
                          <a:spcPct val="100000"/>
                        </a:lnSpc>
                        <a:spcBef>
                          <a:spcPts val="240"/>
                        </a:spcBef>
                      </a:pPr>
                      <a:r>
                        <a:rPr sz="1800" spc="-5" dirty="0">
                          <a:latin typeface="Calibri"/>
                          <a:cs typeface="Calibri"/>
                        </a:rPr>
                        <a:t>987217701</a:t>
                      </a:r>
                      <a:endParaRPr sz="1800">
                        <a:latin typeface="Calibri"/>
                        <a:cs typeface="Calibri"/>
                      </a:endParaRPr>
                    </a:p>
                  </a:txBody>
                  <a:tcPr marL="0" marR="0" marT="3048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2DEEE"/>
                    </a:solidFill>
                  </a:tcPr>
                </a:tc>
                <a:extLst>
                  <a:ext uri="{0D108BD9-81ED-4DB2-BD59-A6C34878D82A}">
                    <a16:rowId xmlns:a16="http://schemas.microsoft.com/office/drawing/2014/main" val="10001"/>
                  </a:ext>
                </a:extLst>
              </a:tr>
              <a:tr h="370839">
                <a:tc>
                  <a:txBody>
                    <a:bodyPr/>
                    <a:lstStyle/>
                    <a:p>
                      <a:pPr marL="91440">
                        <a:lnSpc>
                          <a:spcPct val="100000"/>
                        </a:lnSpc>
                        <a:spcBef>
                          <a:spcPts val="244"/>
                        </a:spcBef>
                      </a:pPr>
                      <a:r>
                        <a:rPr sz="1800" spc="-5" dirty="0">
                          <a:latin typeface="Calibri"/>
                          <a:cs typeface="Calibri"/>
                        </a:rPr>
                        <a:t>Sham</a:t>
                      </a:r>
                      <a:endParaRPr sz="1800">
                        <a:latin typeface="Calibri"/>
                        <a:cs typeface="Calibri"/>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marL="92075">
                        <a:lnSpc>
                          <a:spcPct val="100000"/>
                        </a:lnSpc>
                        <a:spcBef>
                          <a:spcPts val="244"/>
                        </a:spcBef>
                      </a:pPr>
                      <a:r>
                        <a:rPr sz="1800" spc="-5" dirty="0">
                          <a:latin typeface="Calibri"/>
                          <a:cs typeface="Calibri"/>
                        </a:rPr>
                        <a:t>982271661</a:t>
                      </a:r>
                      <a:endParaRPr sz="1800">
                        <a:latin typeface="Calibri"/>
                        <a:cs typeface="Calibri"/>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extLst>
                  <a:ext uri="{0D108BD9-81ED-4DB2-BD59-A6C34878D82A}">
                    <a16:rowId xmlns:a16="http://schemas.microsoft.com/office/drawing/2014/main" val="10002"/>
                  </a:ext>
                </a:extLst>
              </a:tr>
              <a:tr h="370840">
                <a:tc>
                  <a:txBody>
                    <a:bodyPr/>
                    <a:lstStyle/>
                    <a:p>
                      <a:pPr marL="91440">
                        <a:lnSpc>
                          <a:spcPct val="100000"/>
                        </a:lnSpc>
                        <a:spcBef>
                          <a:spcPts val="245"/>
                        </a:spcBef>
                      </a:pPr>
                      <a:r>
                        <a:rPr sz="1800" dirty="0">
                          <a:latin typeface="Calibri"/>
                          <a:cs typeface="Calibri"/>
                        </a:rPr>
                        <a:t>Ram</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marL="92075">
                        <a:lnSpc>
                          <a:spcPct val="100000"/>
                        </a:lnSpc>
                        <a:spcBef>
                          <a:spcPts val="245"/>
                        </a:spcBef>
                      </a:pPr>
                      <a:r>
                        <a:rPr sz="1800" spc="-5" dirty="0">
                          <a:latin typeface="Calibri"/>
                          <a:cs typeface="Calibri"/>
                        </a:rPr>
                        <a:t>876622134</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extLst>
                  <a:ext uri="{0D108BD9-81ED-4DB2-BD59-A6C34878D82A}">
                    <a16:rowId xmlns:a16="http://schemas.microsoft.com/office/drawing/2014/main" val="10003"/>
                  </a:ext>
                </a:extLst>
              </a:tr>
              <a:tr h="370713">
                <a:tc>
                  <a:txBody>
                    <a:bodyPr/>
                    <a:lstStyle/>
                    <a:p>
                      <a:pPr marL="91440">
                        <a:lnSpc>
                          <a:spcPct val="100000"/>
                        </a:lnSpc>
                        <a:spcBef>
                          <a:spcPts val="245"/>
                        </a:spcBef>
                      </a:pPr>
                      <a:r>
                        <a:rPr sz="1800" dirty="0">
                          <a:latin typeface="Calibri"/>
                          <a:cs typeface="Calibri"/>
                        </a:rPr>
                        <a:t>Rajesh</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marL="92075">
                        <a:lnSpc>
                          <a:spcPct val="100000"/>
                        </a:lnSpc>
                        <a:spcBef>
                          <a:spcPts val="245"/>
                        </a:spcBef>
                      </a:pPr>
                      <a:r>
                        <a:rPr sz="1800" spc="-5" dirty="0">
                          <a:latin typeface="Calibri"/>
                          <a:cs typeface="Calibri"/>
                        </a:rPr>
                        <a:t>872213477</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extLst>
                  <a:ext uri="{0D108BD9-81ED-4DB2-BD59-A6C34878D82A}">
                    <a16:rowId xmlns:a16="http://schemas.microsoft.com/office/drawing/2014/main" val="10004"/>
                  </a:ext>
                </a:extLst>
              </a:tr>
              <a:tr h="370839">
                <a:tc>
                  <a:txBody>
                    <a:bodyPr/>
                    <a:lstStyle/>
                    <a:p>
                      <a:pPr marL="91440">
                        <a:lnSpc>
                          <a:spcPct val="100000"/>
                        </a:lnSpc>
                        <a:spcBef>
                          <a:spcPts val="245"/>
                        </a:spcBef>
                      </a:pPr>
                      <a:r>
                        <a:rPr sz="1800" dirty="0">
                          <a:latin typeface="Calibri"/>
                          <a:cs typeface="Calibri"/>
                        </a:rPr>
                        <a:t>Raj</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marL="92075">
                        <a:lnSpc>
                          <a:spcPct val="100000"/>
                        </a:lnSpc>
                        <a:spcBef>
                          <a:spcPts val="245"/>
                        </a:spcBef>
                      </a:pPr>
                      <a:r>
                        <a:rPr sz="1800" spc="-5" dirty="0">
                          <a:latin typeface="Calibri"/>
                          <a:cs typeface="Calibri"/>
                        </a:rPr>
                        <a:t>657932721</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extLst>
                  <a:ext uri="{0D108BD9-81ED-4DB2-BD59-A6C34878D82A}">
                    <a16:rowId xmlns:a16="http://schemas.microsoft.com/office/drawing/2014/main" val="10005"/>
                  </a:ext>
                </a:extLst>
              </a:tr>
              <a:tr h="370839">
                <a:tc>
                  <a:txBody>
                    <a:bodyPr/>
                    <a:lstStyle/>
                    <a:p>
                      <a:pPr marL="91440">
                        <a:lnSpc>
                          <a:spcPct val="100000"/>
                        </a:lnSpc>
                        <a:spcBef>
                          <a:spcPts val="245"/>
                        </a:spcBef>
                      </a:pPr>
                      <a:r>
                        <a:rPr sz="1800" spc="-10" dirty="0">
                          <a:latin typeface="Calibri"/>
                          <a:cs typeface="Calibri"/>
                        </a:rPr>
                        <a:t>Ajay</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marL="92075">
                        <a:lnSpc>
                          <a:spcPct val="100000"/>
                        </a:lnSpc>
                        <a:spcBef>
                          <a:spcPts val="245"/>
                        </a:spcBef>
                      </a:pPr>
                      <a:r>
                        <a:rPr sz="1800" spc="-5" dirty="0">
                          <a:latin typeface="Calibri"/>
                          <a:cs typeface="Calibri"/>
                        </a:rPr>
                        <a:t>873539262</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extLst>
                  <a:ext uri="{0D108BD9-81ED-4DB2-BD59-A6C34878D82A}">
                    <a16:rowId xmlns:a16="http://schemas.microsoft.com/office/drawing/2014/main" val="10006"/>
                  </a:ext>
                </a:extLst>
              </a:tr>
            </a:tbl>
          </a:graphicData>
        </a:graphic>
      </p:graphicFrame>
      <p:sp>
        <p:nvSpPr>
          <p:cNvPr id="4" name="object 4"/>
          <p:cNvSpPr txBox="1"/>
          <p:nvPr/>
        </p:nvSpPr>
        <p:spPr>
          <a:xfrm>
            <a:off x="2669794" y="4972050"/>
            <a:ext cx="15811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A</a:t>
            </a:r>
            <a:endParaRPr sz="1800">
              <a:latin typeface="Calibri"/>
              <a:cs typeface="Calibri"/>
            </a:endParaRPr>
          </a:p>
        </p:txBody>
      </p:sp>
      <p:sp>
        <p:nvSpPr>
          <p:cNvPr id="5" name="object 5"/>
          <p:cNvSpPr txBox="1"/>
          <p:nvPr/>
        </p:nvSpPr>
        <p:spPr>
          <a:xfrm>
            <a:off x="5574016" y="4972050"/>
            <a:ext cx="14986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B</a:t>
            </a:r>
            <a:endParaRPr sz="1800">
              <a:latin typeface="Calibri"/>
              <a:cs typeface="Calibri"/>
            </a:endParaRPr>
          </a:p>
        </p:txBody>
      </p:sp>
      <p:sp>
        <p:nvSpPr>
          <p:cNvPr id="6" name="object 6"/>
          <p:cNvSpPr/>
          <p:nvPr/>
        </p:nvSpPr>
        <p:spPr>
          <a:xfrm>
            <a:off x="2971800" y="5055108"/>
            <a:ext cx="1066800" cy="103505"/>
          </a:xfrm>
          <a:custGeom>
            <a:avLst/>
            <a:gdLst/>
            <a:ahLst/>
            <a:cxnLst/>
            <a:rect l="l" t="t" r="r" b="b"/>
            <a:pathLst>
              <a:path w="1066800" h="103504">
                <a:moveTo>
                  <a:pt x="978280" y="0"/>
                </a:moveTo>
                <a:lnTo>
                  <a:pt x="974344" y="1016"/>
                </a:lnTo>
                <a:lnTo>
                  <a:pt x="970788" y="7112"/>
                </a:lnTo>
                <a:lnTo>
                  <a:pt x="971803" y="11049"/>
                </a:lnTo>
                <a:lnTo>
                  <a:pt x="1030746" y="45432"/>
                </a:lnTo>
                <a:lnTo>
                  <a:pt x="1054227" y="45466"/>
                </a:lnTo>
                <a:lnTo>
                  <a:pt x="1054227" y="58166"/>
                </a:lnTo>
                <a:lnTo>
                  <a:pt x="1030716" y="58166"/>
                </a:lnTo>
                <a:lnTo>
                  <a:pt x="971676" y="92456"/>
                </a:lnTo>
                <a:lnTo>
                  <a:pt x="970661" y="96393"/>
                </a:lnTo>
                <a:lnTo>
                  <a:pt x="972438" y="99441"/>
                </a:lnTo>
                <a:lnTo>
                  <a:pt x="974216" y="102362"/>
                </a:lnTo>
                <a:lnTo>
                  <a:pt x="978153" y="103505"/>
                </a:lnTo>
                <a:lnTo>
                  <a:pt x="1055909" y="58166"/>
                </a:lnTo>
                <a:lnTo>
                  <a:pt x="1054227" y="58166"/>
                </a:lnTo>
                <a:lnTo>
                  <a:pt x="1055967" y="58132"/>
                </a:lnTo>
                <a:lnTo>
                  <a:pt x="1066800" y="51816"/>
                </a:lnTo>
                <a:lnTo>
                  <a:pt x="978280" y="0"/>
                </a:lnTo>
                <a:close/>
              </a:path>
              <a:path w="1066800" h="103504">
                <a:moveTo>
                  <a:pt x="1041669" y="51804"/>
                </a:moveTo>
                <a:lnTo>
                  <a:pt x="1030774" y="58132"/>
                </a:lnTo>
                <a:lnTo>
                  <a:pt x="1054227" y="58166"/>
                </a:lnTo>
                <a:lnTo>
                  <a:pt x="1054227" y="57277"/>
                </a:lnTo>
                <a:lnTo>
                  <a:pt x="1051052" y="57277"/>
                </a:lnTo>
                <a:lnTo>
                  <a:pt x="1041669" y="51804"/>
                </a:lnTo>
                <a:close/>
              </a:path>
              <a:path w="1066800" h="103504">
                <a:moveTo>
                  <a:pt x="0" y="43942"/>
                </a:moveTo>
                <a:lnTo>
                  <a:pt x="0" y="56642"/>
                </a:lnTo>
                <a:lnTo>
                  <a:pt x="1030774" y="58132"/>
                </a:lnTo>
                <a:lnTo>
                  <a:pt x="1041669" y="51804"/>
                </a:lnTo>
                <a:lnTo>
                  <a:pt x="1030746" y="45432"/>
                </a:lnTo>
                <a:lnTo>
                  <a:pt x="0" y="43942"/>
                </a:lnTo>
                <a:close/>
              </a:path>
              <a:path w="1066800" h="103504">
                <a:moveTo>
                  <a:pt x="1051052" y="46355"/>
                </a:moveTo>
                <a:lnTo>
                  <a:pt x="1041669" y="51804"/>
                </a:lnTo>
                <a:lnTo>
                  <a:pt x="1051052" y="57277"/>
                </a:lnTo>
                <a:lnTo>
                  <a:pt x="1051052" y="46355"/>
                </a:lnTo>
                <a:close/>
              </a:path>
              <a:path w="1066800" h="103504">
                <a:moveTo>
                  <a:pt x="1054227" y="46355"/>
                </a:moveTo>
                <a:lnTo>
                  <a:pt x="1051052" y="46355"/>
                </a:lnTo>
                <a:lnTo>
                  <a:pt x="1051052" y="57277"/>
                </a:lnTo>
                <a:lnTo>
                  <a:pt x="1054227" y="57277"/>
                </a:lnTo>
                <a:lnTo>
                  <a:pt x="1054227" y="46355"/>
                </a:lnTo>
                <a:close/>
              </a:path>
              <a:path w="1066800" h="103504">
                <a:moveTo>
                  <a:pt x="1030746" y="45432"/>
                </a:moveTo>
                <a:lnTo>
                  <a:pt x="1041669" y="51804"/>
                </a:lnTo>
                <a:lnTo>
                  <a:pt x="1051052" y="46355"/>
                </a:lnTo>
                <a:lnTo>
                  <a:pt x="1054227" y="46355"/>
                </a:lnTo>
                <a:lnTo>
                  <a:pt x="1054227" y="45466"/>
                </a:lnTo>
                <a:lnTo>
                  <a:pt x="1030746" y="45432"/>
                </a:lnTo>
                <a:close/>
              </a:path>
            </a:pathLst>
          </a:custGeom>
          <a:solidFill>
            <a:srgbClr val="5B9BD4"/>
          </a:solidFill>
        </p:spPr>
        <p:txBody>
          <a:bodyPr wrap="square" lIns="0" tIns="0" rIns="0" bIns="0" rtlCol="0"/>
          <a:lstStyle/>
          <a:p>
            <a:endParaRPr/>
          </a:p>
        </p:txBody>
      </p:sp>
      <p:sp>
        <p:nvSpPr>
          <p:cNvPr id="7" name="object 7"/>
          <p:cNvSpPr/>
          <p:nvPr/>
        </p:nvSpPr>
        <p:spPr>
          <a:xfrm>
            <a:off x="4114800" y="5055108"/>
            <a:ext cx="1066800" cy="103505"/>
          </a:xfrm>
          <a:custGeom>
            <a:avLst/>
            <a:gdLst/>
            <a:ahLst/>
            <a:cxnLst/>
            <a:rect l="l" t="t" r="r" b="b"/>
            <a:pathLst>
              <a:path w="1066800" h="103504">
                <a:moveTo>
                  <a:pt x="978280" y="0"/>
                </a:moveTo>
                <a:lnTo>
                  <a:pt x="974344" y="1016"/>
                </a:lnTo>
                <a:lnTo>
                  <a:pt x="970788" y="7112"/>
                </a:lnTo>
                <a:lnTo>
                  <a:pt x="971803" y="11049"/>
                </a:lnTo>
                <a:lnTo>
                  <a:pt x="1030746" y="45432"/>
                </a:lnTo>
                <a:lnTo>
                  <a:pt x="1054227" y="45466"/>
                </a:lnTo>
                <a:lnTo>
                  <a:pt x="1054227" y="58166"/>
                </a:lnTo>
                <a:lnTo>
                  <a:pt x="1030716" y="58166"/>
                </a:lnTo>
                <a:lnTo>
                  <a:pt x="971676" y="92456"/>
                </a:lnTo>
                <a:lnTo>
                  <a:pt x="970661" y="96393"/>
                </a:lnTo>
                <a:lnTo>
                  <a:pt x="972438" y="99441"/>
                </a:lnTo>
                <a:lnTo>
                  <a:pt x="974216" y="102362"/>
                </a:lnTo>
                <a:lnTo>
                  <a:pt x="978153" y="103505"/>
                </a:lnTo>
                <a:lnTo>
                  <a:pt x="1055909" y="58166"/>
                </a:lnTo>
                <a:lnTo>
                  <a:pt x="1054227" y="58166"/>
                </a:lnTo>
                <a:lnTo>
                  <a:pt x="1055967" y="58132"/>
                </a:lnTo>
                <a:lnTo>
                  <a:pt x="1066800" y="51816"/>
                </a:lnTo>
                <a:lnTo>
                  <a:pt x="978280" y="0"/>
                </a:lnTo>
                <a:close/>
              </a:path>
              <a:path w="1066800" h="103504">
                <a:moveTo>
                  <a:pt x="1041669" y="51804"/>
                </a:moveTo>
                <a:lnTo>
                  <a:pt x="1030774" y="58132"/>
                </a:lnTo>
                <a:lnTo>
                  <a:pt x="1054227" y="58166"/>
                </a:lnTo>
                <a:lnTo>
                  <a:pt x="1054227" y="57277"/>
                </a:lnTo>
                <a:lnTo>
                  <a:pt x="1051052" y="57277"/>
                </a:lnTo>
                <a:lnTo>
                  <a:pt x="1041669" y="51804"/>
                </a:lnTo>
                <a:close/>
              </a:path>
              <a:path w="1066800" h="103504">
                <a:moveTo>
                  <a:pt x="0" y="43942"/>
                </a:moveTo>
                <a:lnTo>
                  <a:pt x="0" y="56642"/>
                </a:lnTo>
                <a:lnTo>
                  <a:pt x="1030774" y="58132"/>
                </a:lnTo>
                <a:lnTo>
                  <a:pt x="1041669" y="51804"/>
                </a:lnTo>
                <a:lnTo>
                  <a:pt x="1030746" y="45432"/>
                </a:lnTo>
                <a:lnTo>
                  <a:pt x="0" y="43942"/>
                </a:lnTo>
                <a:close/>
              </a:path>
              <a:path w="1066800" h="103504">
                <a:moveTo>
                  <a:pt x="1051052" y="46355"/>
                </a:moveTo>
                <a:lnTo>
                  <a:pt x="1041669" y="51804"/>
                </a:lnTo>
                <a:lnTo>
                  <a:pt x="1051052" y="57277"/>
                </a:lnTo>
                <a:lnTo>
                  <a:pt x="1051052" y="46355"/>
                </a:lnTo>
                <a:close/>
              </a:path>
              <a:path w="1066800" h="103504">
                <a:moveTo>
                  <a:pt x="1054227" y="46355"/>
                </a:moveTo>
                <a:lnTo>
                  <a:pt x="1051052" y="46355"/>
                </a:lnTo>
                <a:lnTo>
                  <a:pt x="1051052" y="57277"/>
                </a:lnTo>
                <a:lnTo>
                  <a:pt x="1054227" y="57277"/>
                </a:lnTo>
                <a:lnTo>
                  <a:pt x="1054227" y="46355"/>
                </a:lnTo>
                <a:close/>
              </a:path>
              <a:path w="1066800" h="103504">
                <a:moveTo>
                  <a:pt x="1030746" y="45432"/>
                </a:moveTo>
                <a:lnTo>
                  <a:pt x="1041669" y="51804"/>
                </a:lnTo>
                <a:lnTo>
                  <a:pt x="1051052" y="46355"/>
                </a:lnTo>
                <a:lnTo>
                  <a:pt x="1054227" y="46355"/>
                </a:lnTo>
                <a:lnTo>
                  <a:pt x="1054227" y="45466"/>
                </a:lnTo>
                <a:lnTo>
                  <a:pt x="1030746" y="45432"/>
                </a:lnTo>
                <a:close/>
              </a:path>
            </a:pathLst>
          </a:custGeom>
          <a:solidFill>
            <a:srgbClr val="5B9BD4"/>
          </a:solidFill>
        </p:spPr>
        <p:txBody>
          <a:bodyPr wrap="square" lIns="0" tIns="0" rIns="0" bIns="0" rtlCol="0"/>
          <a:lstStyle/>
          <a:p>
            <a:endParaRPr/>
          </a:p>
        </p:txBody>
      </p:sp>
      <p:sp>
        <p:nvSpPr>
          <p:cNvPr id="8" name="object 8"/>
          <p:cNvSpPr txBox="1"/>
          <p:nvPr/>
        </p:nvSpPr>
        <p:spPr>
          <a:xfrm>
            <a:off x="2669794" y="5819647"/>
            <a:ext cx="63436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N</a:t>
            </a:r>
            <a:r>
              <a:rPr sz="1800" spc="-15" dirty="0">
                <a:latin typeface="Arial"/>
                <a:cs typeface="Arial"/>
              </a:rPr>
              <a:t>a</a:t>
            </a:r>
            <a:r>
              <a:rPr sz="1800" spc="-5" dirty="0">
                <a:latin typeface="Arial"/>
                <a:cs typeface="Arial"/>
              </a:rPr>
              <a:t>me</a:t>
            </a:r>
            <a:endParaRPr sz="1800">
              <a:latin typeface="Arial"/>
              <a:cs typeface="Arial"/>
            </a:endParaRPr>
          </a:p>
        </p:txBody>
      </p:sp>
      <p:sp>
        <p:nvSpPr>
          <p:cNvPr id="9" name="object 9"/>
          <p:cNvSpPr txBox="1"/>
          <p:nvPr/>
        </p:nvSpPr>
        <p:spPr>
          <a:xfrm>
            <a:off x="5877966" y="5819647"/>
            <a:ext cx="120459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P</a:t>
            </a:r>
            <a:r>
              <a:rPr sz="1800" spc="-15" dirty="0">
                <a:latin typeface="Arial"/>
                <a:cs typeface="Arial"/>
              </a:rPr>
              <a:t>h</a:t>
            </a:r>
            <a:r>
              <a:rPr sz="1800" spc="-5" dirty="0">
                <a:latin typeface="Arial"/>
                <a:cs typeface="Arial"/>
              </a:rPr>
              <a:t>_</a:t>
            </a:r>
            <a:r>
              <a:rPr sz="1800" spc="-15" dirty="0">
                <a:latin typeface="Arial"/>
                <a:cs typeface="Arial"/>
              </a:rPr>
              <a:t>n</a:t>
            </a:r>
            <a:r>
              <a:rPr sz="1800" spc="-5" dirty="0">
                <a:latin typeface="Arial"/>
                <a:cs typeface="Arial"/>
              </a:rPr>
              <a:t>um</a:t>
            </a:r>
            <a:r>
              <a:rPr sz="1800" spc="-15" dirty="0">
                <a:latin typeface="Arial"/>
                <a:cs typeface="Arial"/>
              </a:rPr>
              <a:t>b</a:t>
            </a:r>
            <a:r>
              <a:rPr sz="1800" spc="-5" dirty="0">
                <a:latin typeface="Arial"/>
                <a:cs typeface="Arial"/>
              </a:rPr>
              <a:t>er</a:t>
            </a:r>
            <a:endParaRPr sz="1800">
              <a:latin typeface="Arial"/>
              <a:cs typeface="Arial"/>
            </a:endParaRPr>
          </a:p>
        </p:txBody>
      </p:sp>
      <p:sp>
        <p:nvSpPr>
          <p:cNvPr id="10" name="object 10"/>
          <p:cNvSpPr/>
          <p:nvPr/>
        </p:nvSpPr>
        <p:spPr>
          <a:xfrm>
            <a:off x="3352800" y="5948210"/>
            <a:ext cx="1066800" cy="103505"/>
          </a:xfrm>
          <a:custGeom>
            <a:avLst/>
            <a:gdLst/>
            <a:ahLst/>
            <a:cxnLst/>
            <a:rect l="l" t="t" r="r" b="b"/>
            <a:pathLst>
              <a:path w="1066800" h="103504">
                <a:moveTo>
                  <a:pt x="978280" y="0"/>
                </a:moveTo>
                <a:lnTo>
                  <a:pt x="974344" y="1028"/>
                </a:lnTo>
                <a:lnTo>
                  <a:pt x="970788" y="7073"/>
                </a:lnTo>
                <a:lnTo>
                  <a:pt x="971803" y="10960"/>
                </a:lnTo>
                <a:lnTo>
                  <a:pt x="1030751" y="45431"/>
                </a:lnTo>
                <a:lnTo>
                  <a:pt x="1054227" y="45465"/>
                </a:lnTo>
                <a:lnTo>
                  <a:pt x="1054227" y="58165"/>
                </a:lnTo>
                <a:lnTo>
                  <a:pt x="1030672" y="58165"/>
                </a:lnTo>
                <a:lnTo>
                  <a:pt x="971676" y="92430"/>
                </a:lnTo>
                <a:lnTo>
                  <a:pt x="970661" y="96316"/>
                </a:lnTo>
                <a:lnTo>
                  <a:pt x="974216" y="102374"/>
                </a:lnTo>
                <a:lnTo>
                  <a:pt x="978153" y="103403"/>
                </a:lnTo>
                <a:lnTo>
                  <a:pt x="1055931" y="58165"/>
                </a:lnTo>
                <a:lnTo>
                  <a:pt x="1054227" y="58165"/>
                </a:lnTo>
                <a:lnTo>
                  <a:pt x="1055990" y="58131"/>
                </a:lnTo>
                <a:lnTo>
                  <a:pt x="1066800" y="51841"/>
                </a:lnTo>
                <a:lnTo>
                  <a:pt x="978280" y="0"/>
                </a:lnTo>
                <a:close/>
              </a:path>
              <a:path w="1066800" h="103504">
                <a:moveTo>
                  <a:pt x="1041637" y="51797"/>
                </a:moveTo>
                <a:lnTo>
                  <a:pt x="1030732" y="58131"/>
                </a:lnTo>
                <a:lnTo>
                  <a:pt x="1054227" y="58165"/>
                </a:lnTo>
                <a:lnTo>
                  <a:pt x="1054227" y="57302"/>
                </a:lnTo>
                <a:lnTo>
                  <a:pt x="1051052" y="57302"/>
                </a:lnTo>
                <a:lnTo>
                  <a:pt x="1041637" y="51797"/>
                </a:lnTo>
                <a:close/>
              </a:path>
              <a:path w="1066800" h="103504">
                <a:moveTo>
                  <a:pt x="0" y="43903"/>
                </a:moveTo>
                <a:lnTo>
                  <a:pt x="0" y="56603"/>
                </a:lnTo>
                <a:lnTo>
                  <a:pt x="1030732" y="58131"/>
                </a:lnTo>
                <a:lnTo>
                  <a:pt x="1041637" y="51797"/>
                </a:lnTo>
                <a:lnTo>
                  <a:pt x="1030751" y="45431"/>
                </a:lnTo>
                <a:lnTo>
                  <a:pt x="0" y="43903"/>
                </a:lnTo>
                <a:close/>
              </a:path>
              <a:path w="1066800" h="103504">
                <a:moveTo>
                  <a:pt x="1051052" y="46329"/>
                </a:moveTo>
                <a:lnTo>
                  <a:pt x="1041637" y="51797"/>
                </a:lnTo>
                <a:lnTo>
                  <a:pt x="1051052" y="57302"/>
                </a:lnTo>
                <a:lnTo>
                  <a:pt x="1051052" y="46329"/>
                </a:lnTo>
                <a:close/>
              </a:path>
              <a:path w="1066800" h="103504">
                <a:moveTo>
                  <a:pt x="1054227" y="46329"/>
                </a:moveTo>
                <a:lnTo>
                  <a:pt x="1051052" y="46329"/>
                </a:lnTo>
                <a:lnTo>
                  <a:pt x="1051052" y="57302"/>
                </a:lnTo>
                <a:lnTo>
                  <a:pt x="1054227" y="57302"/>
                </a:lnTo>
                <a:lnTo>
                  <a:pt x="1054227" y="46329"/>
                </a:lnTo>
                <a:close/>
              </a:path>
              <a:path w="1066800" h="103504">
                <a:moveTo>
                  <a:pt x="1030751" y="45431"/>
                </a:moveTo>
                <a:lnTo>
                  <a:pt x="1041637" y="51797"/>
                </a:lnTo>
                <a:lnTo>
                  <a:pt x="1051052" y="46329"/>
                </a:lnTo>
                <a:lnTo>
                  <a:pt x="1054227" y="46329"/>
                </a:lnTo>
                <a:lnTo>
                  <a:pt x="1054227" y="45465"/>
                </a:lnTo>
                <a:lnTo>
                  <a:pt x="1030751" y="45431"/>
                </a:lnTo>
                <a:close/>
              </a:path>
            </a:pathLst>
          </a:custGeom>
          <a:solidFill>
            <a:srgbClr val="5B9BD4"/>
          </a:solidFill>
        </p:spPr>
        <p:txBody>
          <a:bodyPr wrap="square" lIns="0" tIns="0" rIns="0" bIns="0" rtlCol="0"/>
          <a:lstStyle/>
          <a:p>
            <a:endParaRPr/>
          </a:p>
        </p:txBody>
      </p:sp>
      <p:sp>
        <p:nvSpPr>
          <p:cNvPr id="11" name="object 11"/>
          <p:cNvSpPr/>
          <p:nvPr/>
        </p:nvSpPr>
        <p:spPr>
          <a:xfrm>
            <a:off x="4648200" y="5932970"/>
            <a:ext cx="1066800" cy="103505"/>
          </a:xfrm>
          <a:custGeom>
            <a:avLst/>
            <a:gdLst/>
            <a:ahLst/>
            <a:cxnLst/>
            <a:rect l="l" t="t" r="r" b="b"/>
            <a:pathLst>
              <a:path w="1066800" h="103504">
                <a:moveTo>
                  <a:pt x="978280" y="0"/>
                </a:moveTo>
                <a:lnTo>
                  <a:pt x="974344" y="1028"/>
                </a:lnTo>
                <a:lnTo>
                  <a:pt x="970788" y="7073"/>
                </a:lnTo>
                <a:lnTo>
                  <a:pt x="971803" y="10960"/>
                </a:lnTo>
                <a:lnTo>
                  <a:pt x="1030751" y="45431"/>
                </a:lnTo>
                <a:lnTo>
                  <a:pt x="1054227" y="45465"/>
                </a:lnTo>
                <a:lnTo>
                  <a:pt x="1054227" y="58165"/>
                </a:lnTo>
                <a:lnTo>
                  <a:pt x="1030672" y="58165"/>
                </a:lnTo>
                <a:lnTo>
                  <a:pt x="971676" y="92430"/>
                </a:lnTo>
                <a:lnTo>
                  <a:pt x="970661" y="96316"/>
                </a:lnTo>
                <a:lnTo>
                  <a:pt x="974216" y="102374"/>
                </a:lnTo>
                <a:lnTo>
                  <a:pt x="978153" y="103403"/>
                </a:lnTo>
                <a:lnTo>
                  <a:pt x="1055931" y="58165"/>
                </a:lnTo>
                <a:lnTo>
                  <a:pt x="1054227" y="58165"/>
                </a:lnTo>
                <a:lnTo>
                  <a:pt x="1055990" y="58131"/>
                </a:lnTo>
                <a:lnTo>
                  <a:pt x="1066800" y="51841"/>
                </a:lnTo>
                <a:lnTo>
                  <a:pt x="978280" y="0"/>
                </a:lnTo>
                <a:close/>
              </a:path>
              <a:path w="1066800" h="103504">
                <a:moveTo>
                  <a:pt x="1041637" y="51797"/>
                </a:moveTo>
                <a:lnTo>
                  <a:pt x="1030732" y="58131"/>
                </a:lnTo>
                <a:lnTo>
                  <a:pt x="1054227" y="58165"/>
                </a:lnTo>
                <a:lnTo>
                  <a:pt x="1054227" y="57302"/>
                </a:lnTo>
                <a:lnTo>
                  <a:pt x="1051052" y="57302"/>
                </a:lnTo>
                <a:lnTo>
                  <a:pt x="1041637" y="51797"/>
                </a:lnTo>
                <a:close/>
              </a:path>
              <a:path w="1066800" h="103504">
                <a:moveTo>
                  <a:pt x="0" y="43903"/>
                </a:moveTo>
                <a:lnTo>
                  <a:pt x="0" y="56603"/>
                </a:lnTo>
                <a:lnTo>
                  <a:pt x="1030732" y="58131"/>
                </a:lnTo>
                <a:lnTo>
                  <a:pt x="1041637" y="51797"/>
                </a:lnTo>
                <a:lnTo>
                  <a:pt x="1030751" y="45431"/>
                </a:lnTo>
                <a:lnTo>
                  <a:pt x="0" y="43903"/>
                </a:lnTo>
                <a:close/>
              </a:path>
              <a:path w="1066800" h="103504">
                <a:moveTo>
                  <a:pt x="1051052" y="46329"/>
                </a:moveTo>
                <a:lnTo>
                  <a:pt x="1041637" y="51797"/>
                </a:lnTo>
                <a:lnTo>
                  <a:pt x="1051052" y="57302"/>
                </a:lnTo>
                <a:lnTo>
                  <a:pt x="1051052" y="46329"/>
                </a:lnTo>
                <a:close/>
              </a:path>
              <a:path w="1066800" h="103504">
                <a:moveTo>
                  <a:pt x="1054227" y="46329"/>
                </a:moveTo>
                <a:lnTo>
                  <a:pt x="1051052" y="46329"/>
                </a:lnTo>
                <a:lnTo>
                  <a:pt x="1051052" y="57302"/>
                </a:lnTo>
                <a:lnTo>
                  <a:pt x="1054227" y="57302"/>
                </a:lnTo>
                <a:lnTo>
                  <a:pt x="1054227" y="46329"/>
                </a:lnTo>
                <a:close/>
              </a:path>
              <a:path w="1066800" h="103504">
                <a:moveTo>
                  <a:pt x="1030751" y="45431"/>
                </a:moveTo>
                <a:lnTo>
                  <a:pt x="1041637" y="51797"/>
                </a:lnTo>
                <a:lnTo>
                  <a:pt x="1051052" y="46329"/>
                </a:lnTo>
                <a:lnTo>
                  <a:pt x="1054227" y="46329"/>
                </a:lnTo>
                <a:lnTo>
                  <a:pt x="1054227" y="45465"/>
                </a:lnTo>
                <a:lnTo>
                  <a:pt x="1030751" y="45431"/>
                </a:lnTo>
                <a:close/>
              </a:path>
            </a:pathLst>
          </a:custGeom>
          <a:solidFill>
            <a:srgbClr val="5B9BD4"/>
          </a:solid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09676"/>
            <a:ext cx="5479415" cy="697230"/>
          </a:xfrm>
          <a:prstGeom prst="rect">
            <a:avLst/>
          </a:prstGeom>
        </p:spPr>
        <p:txBody>
          <a:bodyPr vert="horz" wrap="square" lIns="0" tIns="13335" rIns="0" bIns="0" rtlCol="0">
            <a:spAutoFit/>
          </a:bodyPr>
          <a:lstStyle/>
          <a:p>
            <a:pPr marL="12700">
              <a:lnSpc>
                <a:spcPct val="100000"/>
              </a:lnSpc>
              <a:spcBef>
                <a:spcPts val="105"/>
              </a:spcBef>
            </a:pPr>
            <a:r>
              <a:rPr sz="4400" spc="-10" dirty="0"/>
              <a:t>Decomposition </a:t>
            </a:r>
            <a:r>
              <a:rPr sz="4400" dirty="0"/>
              <a:t>of</a:t>
            </a:r>
            <a:r>
              <a:rPr sz="4400" spc="5" dirty="0"/>
              <a:t> </a:t>
            </a:r>
            <a:r>
              <a:rPr sz="4400" spc="-10" dirty="0"/>
              <a:t>tables</a:t>
            </a:r>
            <a:endParaRPr sz="4400"/>
          </a:p>
        </p:txBody>
      </p:sp>
      <p:sp>
        <p:nvSpPr>
          <p:cNvPr id="3" name="object 3"/>
          <p:cNvSpPr txBox="1"/>
          <p:nvPr/>
        </p:nvSpPr>
        <p:spPr>
          <a:xfrm>
            <a:off x="916939" y="1706841"/>
            <a:ext cx="3635375" cy="1050925"/>
          </a:xfrm>
          <a:prstGeom prst="rect">
            <a:avLst/>
          </a:prstGeom>
        </p:spPr>
        <p:txBody>
          <a:bodyPr vert="horz" wrap="square" lIns="0" tIns="98425" rIns="0" bIns="0" rtlCol="0">
            <a:spAutoFit/>
          </a:bodyPr>
          <a:lstStyle/>
          <a:p>
            <a:pPr marL="241300" indent="-228600">
              <a:lnSpc>
                <a:spcPct val="100000"/>
              </a:lnSpc>
              <a:spcBef>
                <a:spcPts val="775"/>
              </a:spcBef>
              <a:buFont typeface="Arial"/>
              <a:buChar char="•"/>
              <a:tabLst>
                <a:tab pos="241300" algn="l"/>
              </a:tabLst>
            </a:pPr>
            <a:r>
              <a:rPr sz="2800" spc="-15" dirty="0">
                <a:latin typeface="Calibri"/>
                <a:cs typeface="Calibri"/>
              </a:rPr>
              <a:t>Lossy </a:t>
            </a:r>
            <a:r>
              <a:rPr sz="2800" spc="-10" dirty="0">
                <a:latin typeface="Calibri"/>
                <a:cs typeface="Calibri"/>
              </a:rPr>
              <a:t>decomposition</a:t>
            </a:r>
            <a:endParaRPr sz="2800">
              <a:latin typeface="Calibri"/>
              <a:cs typeface="Calibri"/>
            </a:endParaRPr>
          </a:p>
          <a:p>
            <a:pPr marL="241300" indent="-228600">
              <a:lnSpc>
                <a:spcPct val="100000"/>
              </a:lnSpc>
              <a:spcBef>
                <a:spcPts val="675"/>
              </a:spcBef>
              <a:buFont typeface="Arial"/>
              <a:buChar char="•"/>
              <a:tabLst>
                <a:tab pos="241300" algn="l"/>
              </a:tabLst>
            </a:pPr>
            <a:r>
              <a:rPr sz="2800" spc="-10" dirty="0">
                <a:latin typeface="Calibri"/>
                <a:cs typeface="Calibri"/>
              </a:rPr>
              <a:t>Lossless</a:t>
            </a:r>
            <a:r>
              <a:rPr sz="2800" spc="-15" dirty="0">
                <a:latin typeface="Calibri"/>
                <a:cs typeface="Calibri"/>
              </a:rPr>
              <a:t> </a:t>
            </a:r>
            <a:r>
              <a:rPr sz="2800" spc="-10" dirty="0">
                <a:latin typeface="Calibri"/>
                <a:cs typeface="Calibri"/>
              </a:rPr>
              <a:t>decomposition</a:t>
            </a:r>
            <a:endParaRPr sz="2800">
              <a:latin typeface="Calibri"/>
              <a:cs typeface="Calibri"/>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1165631" y="788923"/>
          <a:ext cx="9504044" cy="2050922"/>
        </p:xfrm>
        <a:graphic>
          <a:graphicData uri="http://schemas.openxmlformats.org/drawingml/2006/table">
            <a:tbl>
              <a:tblPr firstRow="1" bandRow="1">
                <a:tableStyleId>{2D5ABB26-0587-4C30-8999-92F81FD0307C}</a:tableStyleId>
              </a:tblPr>
              <a:tblGrid>
                <a:gridCol w="3168015">
                  <a:extLst>
                    <a:ext uri="{9D8B030D-6E8A-4147-A177-3AD203B41FA5}">
                      <a16:colId xmlns:a16="http://schemas.microsoft.com/office/drawing/2014/main" val="20000"/>
                    </a:ext>
                  </a:extLst>
                </a:gridCol>
                <a:gridCol w="3168015">
                  <a:extLst>
                    <a:ext uri="{9D8B030D-6E8A-4147-A177-3AD203B41FA5}">
                      <a16:colId xmlns:a16="http://schemas.microsoft.com/office/drawing/2014/main" val="20001"/>
                    </a:ext>
                  </a:extLst>
                </a:gridCol>
                <a:gridCol w="3168014">
                  <a:extLst>
                    <a:ext uri="{9D8B030D-6E8A-4147-A177-3AD203B41FA5}">
                      <a16:colId xmlns:a16="http://schemas.microsoft.com/office/drawing/2014/main" val="20002"/>
                    </a:ext>
                  </a:extLst>
                </a:gridCol>
              </a:tblGrid>
              <a:tr h="512699">
                <a:tc>
                  <a:txBody>
                    <a:bodyPr/>
                    <a:lstStyle/>
                    <a:p>
                      <a:pPr marL="91440">
                        <a:lnSpc>
                          <a:spcPct val="100000"/>
                        </a:lnSpc>
                        <a:spcBef>
                          <a:spcPts val="240"/>
                        </a:spcBef>
                      </a:pPr>
                      <a:r>
                        <a:rPr sz="1800" b="1" dirty="0">
                          <a:solidFill>
                            <a:srgbClr val="FFFFFF"/>
                          </a:solidFill>
                          <a:latin typeface="Calibri"/>
                          <a:cs typeface="Calibri"/>
                        </a:rPr>
                        <a:t>Model</a:t>
                      </a:r>
                      <a:endParaRPr sz="1800">
                        <a:latin typeface="Calibri"/>
                        <a:cs typeface="Calibri"/>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5B9BD4"/>
                    </a:solidFill>
                  </a:tcPr>
                </a:tc>
                <a:tc>
                  <a:txBody>
                    <a:bodyPr/>
                    <a:lstStyle/>
                    <a:p>
                      <a:pPr marL="91440">
                        <a:lnSpc>
                          <a:spcPct val="100000"/>
                        </a:lnSpc>
                        <a:spcBef>
                          <a:spcPts val="240"/>
                        </a:spcBef>
                      </a:pPr>
                      <a:r>
                        <a:rPr sz="1800" b="1" spc="-5" dirty="0">
                          <a:solidFill>
                            <a:srgbClr val="FFFFFF"/>
                          </a:solidFill>
                          <a:latin typeface="Calibri"/>
                          <a:cs typeface="Calibri"/>
                        </a:rPr>
                        <a:t>Price</a:t>
                      </a:r>
                      <a:endParaRPr sz="1800">
                        <a:latin typeface="Calibri"/>
                        <a:cs typeface="Calibri"/>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5B9BD4"/>
                    </a:solidFill>
                  </a:tcPr>
                </a:tc>
                <a:tc>
                  <a:txBody>
                    <a:bodyPr/>
                    <a:lstStyle/>
                    <a:p>
                      <a:pPr marL="92075">
                        <a:lnSpc>
                          <a:spcPct val="100000"/>
                        </a:lnSpc>
                        <a:spcBef>
                          <a:spcPts val="240"/>
                        </a:spcBef>
                      </a:pPr>
                      <a:r>
                        <a:rPr sz="1800" b="1" spc="-15" dirty="0">
                          <a:solidFill>
                            <a:srgbClr val="FFFFFF"/>
                          </a:solidFill>
                          <a:latin typeface="Calibri"/>
                          <a:cs typeface="Calibri"/>
                        </a:rPr>
                        <a:t>Make</a:t>
                      </a:r>
                      <a:endParaRPr sz="1800">
                        <a:latin typeface="Calibri"/>
                        <a:cs typeface="Calibri"/>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5B9BD4"/>
                    </a:solidFill>
                  </a:tcPr>
                </a:tc>
                <a:extLst>
                  <a:ext uri="{0D108BD9-81ED-4DB2-BD59-A6C34878D82A}">
                    <a16:rowId xmlns:a16="http://schemas.microsoft.com/office/drawing/2014/main" val="10000"/>
                  </a:ext>
                </a:extLst>
              </a:tr>
              <a:tr h="512825">
                <a:tc>
                  <a:txBody>
                    <a:bodyPr/>
                    <a:lstStyle/>
                    <a:p>
                      <a:pPr marL="91440">
                        <a:lnSpc>
                          <a:spcPct val="100000"/>
                        </a:lnSpc>
                        <a:spcBef>
                          <a:spcPts val="240"/>
                        </a:spcBef>
                      </a:pPr>
                      <a:r>
                        <a:rPr sz="1800" dirty="0">
                          <a:latin typeface="Calibri"/>
                          <a:cs typeface="Calibri"/>
                        </a:rPr>
                        <a:t>N12</a:t>
                      </a:r>
                      <a:endParaRPr sz="1800">
                        <a:latin typeface="Calibri"/>
                        <a:cs typeface="Calibri"/>
                      </a:endParaRPr>
                    </a:p>
                  </a:txBody>
                  <a:tcPr marL="0" marR="0" marT="3048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2DEEE"/>
                    </a:solidFill>
                  </a:tcPr>
                </a:tc>
                <a:tc>
                  <a:txBody>
                    <a:bodyPr/>
                    <a:lstStyle/>
                    <a:p>
                      <a:pPr marL="91440">
                        <a:lnSpc>
                          <a:spcPct val="100000"/>
                        </a:lnSpc>
                        <a:spcBef>
                          <a:spcPts val="240"/>
                        </a:spcBef>
                      </a:pPr>
                      <a:r>
                        <a:rPr sz="1800" spc="-5" dirty="0">
                          <a:latin typeface="Calibri"/>
                          <a:cs typeface="Calibri"/>
                        </a:rPr>
                        <a:t>10000</a:t>
                      </a:r>
                      <a:endParaRPr sz="1800">
                        <a:latin typeface="Calibri"/>
                        <a:cs typeface="Calibri"/>
                      </a:endParaRPr>
                    </a:p>
                  </a:txBody>
                  <a:tcPr marL="0" marR="0" marT="3048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2DEEE"/>
                    </a:solidFill>
                  </a:tcPr>
                </a:tc>
                <a:tc>
                  <a:txBody>
                    <a:bodyPr/>
                    <a:lstStyle/>
                    <a:p>
                      <a:pPr marL="92075">
                        <a:lnSpc>
                          <a:spcPct val="100000"/>
                        </a:lnSpc>
                        <a:spcBef>
                          <a:spcPts val="240"/>
                        </a:spcBef>
                      </a:pPr>
                      <a:r>
                        <a:rPr sz="1800" spc="-5" dirty="0">
                          <a:latin typeface="Calibri"/>
                          <a:cs typeface="Calibri"/>
                        </a:rPr>
                        <a:t>CANON</a:t>
                      </a:r>
                      <a:endParaRPr sz="1800">
                        <a:latin typeface="Calibri"/>
                        <a:cs typeface="Calibri"/>
                      </a:endParaRPr>
                    </a:p>
                  </a:txBody>
                  <a:tcPr marL="0" marR="0" marT="3048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2DEEE"/>
                    </a:solidFill>
                  </a:tcPr>
                </a:tc>
                <a:extLst>
                  <a:ext uri="{0D108BD9-81ED-4DB2-BD59-A6C34878D82A}">
                    <a16:rowId xmlns:a16="http://schemas.microsoft.com/office/drawing/2014/main" val="10001"/>
                  </a:ext>
                </a:extLst>
              </a:tr>
              <a:tr h="512699">
                <a:tc>
                  <a:txBody>
                    <a:bodyPr/>
                    <a:lstStyle/>
                    <a:p>
                      <a:pPr marL="91440">
                        <a:lnSpc>
                          <a:spcPct val="100000"/>
                        </a:lnSpc>
                        <a:spcBef>
                          <a:spcPts val="240"/>
                        </a:spcBef>
                      </a:pPr>
                      <a:r>
                        <a:rPr sz="1800" spc="-5" dirty="0">
                          <a:latin typeface="Calibri"/>
                          <a:cs typeface="Calibri"/>
                        </a:rPr>
                        <a:t>P20</a:t>
                      </a:r>
                      <a:endParaRPr sz="1800">
                        <a:latin typeface="Calibri"/>
                        <a:cs typeface="Calibri"/>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marL="91440">
                        <a:lnSpc>
                          <a:spcPct val="100000"/>
                        </a:lnSpc>
                        <a:spcBef>
                          <a:spcPts val="240"/>
                        </a:spcBef>
                      </a:pPr>
                      <a:r>
                        <a:rPr sz="1800" spc="-5" dirty="0">
                          <a:latin typeface="Calibri"/>
                          <a:cs typeface="Calibri"/>
                        </a:rPr>
                        <a:t>12000</a:t>
                      </a:r>
                      <a:endParaRPr sz="1800">
                        <a:latin typeface="Calibri"/>
                        <a:cs typeface="Calibri"/>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marL="92075">
                        <a:lnSpc>
                          <a:spcPct val="100000"/>
                        </a:lnSpc>
                        <a:spcBef>
                          <a:spcPts val="240"/>
                        </a:spcBef>
                      </a:pPr>
                      <a:r>
                        <a:rPr sz="1800" spc="-20" dirty="0">
                          <a:latin typeface="Calibri"/>
                          <a:cs typeface="Calibri"/>
                        </a:rPr>
                        <a:t>NIKON</a:t>
                      </a:r>
                      <a:endParaRPr sz="1800">
                        <a:latin typeface="Calibri"/>
                        <a:cs typeface="Calibri"/>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extLst>
                  <a:ext uri="{0D108BD9-81ED-4DB2-BD59-A6C34878D82A}">
                    <a16:rowId xmlns:a16="http://schemas.microsoft.com/office/drawing/2014/main" val="10002"/>
                  </a:ext>
                </a:extLst>
              </a:tr>
              <a:tr h="512699">
                <a:tc>
                  <a:txBody>
                    <a:bodyPr/>
                    <a:lstStyle/>
                    <a:p>
                      <a:pPr marL="91440">
                        <a:lnSpc>
                          <a:spcPct val="100000"/>
                        </a:lnSpc>
                        <a:spcBef>
                          <a:spcPts val="245"/>
                        </a:spcBef>
                      </a:pPr>
                      <a:r>
                        <a:rPr sz="1800" dirty="0">
                          <a:latin typeface="Calibri"/>
                          <a:cs typeface="Calibri"/>
                        </a:rPr>
                        <a:t>A73</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marL="91440">
                        <a:lnSpc>
                          <a:spcPct val="100000"/>
                        </a:lnSpc>
                        <a:spcBef>
                          <a:spcPts val="245"/>
                        </a:spcBef>
                      </a:pPr>
                      <a:r>
                        <a:rPr sz="1800" spc="-5" dirty="0">
                          <a:latin typeface="Calibri"/>
                          <a:cs typeface="Calibri"/>
                        </a:rPr>
                        <a:t>15000</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marL="92075">
                        <a:lnSpc>
                          <a:spcPct val="100000"/>
                        </a:lnSpc>
                        <a:spcBef>
                          <a:spcPts val="245"/>
                        </a:spcBef>
                      </a:pPr>
                      <a:r>
                        <a:rPr sz="1800" spc="-5" dirty="0">
                          <a:latin typeface="Calibri"/>
                          <a:cs typeface="Calibri"/>
                        </a:rPr>
                        <a:t>CANON</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extLst>
                  <a:ext uri="{0D108BD9-81ED-4DB2-BD59-A6C34878D82A}">
                    <a16:rowId xmlns:a16="http://schemas.microsoft.com/office/drawing/2014/main" val="10003"/>
                  </a:ext>
                </a:extLst>
              </a:tr>
            </a:tbl>
          </a:graphicData>
        </a:graphic>
      </p:graphicFrame>
      <p:graphicFrame>
        <p:nvGraphicFramePr>
          <p:cNvPr id="3" name="object 3"/>
          <p:cNvGraphicFramePr>
            <a:graphicFrameLocks noGrp="1"/>
          </p:cNvGraphicFramePr>
          <p:nvPr/>
        </p:nvGraphicFramePr>
        <p:xfrm>
          <a:off x="1059383" y="3947414"/>
          <a:ext cx="3886200" cy="1482725"/>
        </p:xfrm>
        <a:graphic>
          <a:graphicData uri="http://schemas.openxmlformats.org/drawingml/2006/table">
            <a:tbl>
              <a:tblPr firstRow="1" bandRow="1">
                <a:tableStyleId>{2D5ABB26-0587-4C30-8999-92F81FD0307C}</a:tableStyleId>
              </a:tblPr>
              <a:tblGrid>
                <a:gridCol w="1943100">
                  <a:extLst>
                    <a:ext uri="{9D8B030D-6E8A-4147-A177-3AD203B41FA5}">
                      <a16:colId xmlns:a16="http://schemas.microsoft.com/office/drawing/2014/main" val="20000"/>
                    </a:ext>
                  </a:extLst>
                </a:gridCol>
                <a:gridCol w="1943100">
                  <a:extLst>
                    <a:ext uri="{9D8B030D-6E8A-4147-A177-3AD203B41FA5}">
                      <a16:colId xmlns:a16="http://schemas.microsoft.com/office/drawing/2014/main" val="20001"/>
                    </a:ext>
                  </a:extLst>
                </a:gridCol>
              </a:tblGrid>
              <a:tr h="370713">
                <a:tc>
                  <a:txBody>
                    <a:bodyPr/>
                    <a:lstStyle/>
                    <a:p>
                      <a:pPr marL="91440">
                        <a:lnSpc>
                          <a:spcPct val="100000"/>
                        </a:lnSpc>
                        <a:spcBef>
                          <a:spcPts val="245"/>
                        </a:spcBef>
                      </a:pPr>
                      <a:r>
                        <a:rPr sz="1800" b="1" dirty="0">
                          <a:solidFill>
                            <a:srgbClr val="FFFFFF"/>
                          </a:solidFill>
                          <a:latin typeface="Calibri"/>
                          <a:cs typeface="Calibri"/>
                        </a:rPr>
                        <a:t>Model</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5B9BD4"/>
                    </a:solidFill>
                  </a:tcPr>
                </a:tc>
                <a:tc>
                  <a:txBody>
                    <a:bodyPr/>
                    <a:lstStyle/>
                    <a:p>
                      <a:pPr marL="91440">
                        <a:lnSpc>
                          <a:spcPct val="100000"/>
                        </a:lnSpc>
                        <a:spcBef>
                          <a:spcPts val="245"/>
                        </a:spcBef>
                      </a:pPr>
                      <a:r>
                        <a:rPr sz="1800" b="1" spc="-15" dirty="0">
                          <a:solidFill>
                            <a:srgbClr val="FFFFFF"/>
                          </a:solidFill>
                          <a:latin typeface="Calibri"/>
                          <a:cs typeface="Calibri"/>
                        </a:rPr>
                        <a:t>Make</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5B9BD4"/>
                    </a:solidFill>
                  </a:tcPr>
                </a:tc>
                <a:extLst>
                  <a:ext uri="{0D108BD9-81ED-4DB2-BD59-A6C34878D82A}">
                    <a16:rowId xmlns:a16="http://schemas.microsoft.com/office/drawing/2014/main" val="10000"/>
                  </a:ext>
                </a:extLst>
              </a:tr>
              <a:tr h="370713">
                <a:tc>
                  <a:txBody>
                    <a:bodyPr/>
                    <a:lstStyle/>
                    <a:p>
                      <a:pPr marL="91440">
                        <a:lnSpc>
                          <a:spcPct val="100000"/>
                        </a:lnSpc>
                        <a:spcBef>
                          <a:spcPts val="250"/>
                        </a:spcBef>
                      </a:pPr>
                      <a:r>
                        <a:rPr sz="1800" dirty="0">
                          <a:latin typeface="Calibri"/>
                          <a:cs typeface="Calibri"/>
                        </a:rPr>
                        <a:t>N12</a:t>
                      </a:r>
                      <a:endParaRPr sz="1800">
                        <a:latin typeface="Calibri"/>
                        <a:cs typeface="Calibri"/>
                      </a:endParaRPr>
                    </a:p>
                  </a:txBody>
                  <a:tcPr marL="0" marR="0" marT="3175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2DEEE"/>
                    </a:solidFill>
                  </a:tcPr>
                </a:tc>
                <a:tc>
                  <a:txBody>
                    <a:bodyPr/>
                    <a:lstStyle/>
                    <a:p>
                      <a:pPr marL="91440">
                        <a:lnSpc>
                          <a:spcPct val="100000"/>
                        </a:lnSpc>
                        <a:spcBef>
                          <a:spcPts val="250"/>
                        </a:spcBef>
                      </a:pPr>
                      <a:r>
                        <a:rPr sz="1800" spc="-5" dirty="0">
                          <a:latin typeface="Calibri"/>
                          <a:cs typeface="Calibri"/>
                        </a:rPr>
                        <a:t>CANON</a:t>
                      </a:r>
                      <a:endParaRPr sz="1800">
                        <a:latin typeface="Calibri"/>
                        <a:cs typeface="Calibri"/>
                      </a:endParaRPr>
                    </a:p>
                  </a:txBody>
                  <a:tcPr marL="0" marR="0" marT="3175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2DEEE"/>
                    </a:solidFill>
                  </a:tcPr>
                </a:tc>
                <a:extLst>
                  <a:ext uri="{0D108BD9-81ED-4DB2-BD59-A6C34878D82A}">
                    <a16:rowId xmlns:a16="http://schemas.microsoft.com/office/drawing/2014/main" val="10001"/>
                  </a:ext>
                </a:extLst>
              </a:tr>
              <a:tr h="370713">
                <a:tc>
                  <a:txBody>
                    <a:bodyPr/>
                    <a:lstStyle/>
                    <a:p>
                      <a:pPr marL="91440">
                        <a:lnSpc>
                          <a:spcPct val="100000"/>
                        </a:lnSpc>
                        <a:spcBef>
                          <a:spcPts val="250"/>
                        </a:spcBef>
                      </a:pPr>
                      <a:r>
                        <a:rPr sz="1800" spc="-5" dirty="0">
                          <a:latin typeface="Calibri"/>
                          <a:cs typeface="Calibri"/>
                        </a:rPr>
                        <a:t>P20</a:t>
                      </a:r>
                      <a:endParaRPr sz="1800">
                        <a:latin typeface="Calibri"/>
                        <a:cs typeface="Calibri"/>
                      </a:endParaRP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marL="91440">
                        <a:lnSpc>
                          <a:spcPct val="100000"/>
                        </a:lnSpc>
                        <a:spcBef>
                          <a:spcPts val="250"/>
                        </a:spcBef>
                      </a:pPr>
                      <a:r>
                        <a:rPr sz="1800" spc="-20" dirty="0">
                          <a:latin typeface="Calibri"/>
                          <a:cs typeface="Calibri"/>
                        </a:rPr>
                        <a:t>NIKON</a:t>
                      </a:r>
                      <a:endParaRPr sz="1800">
                        <a:latin typeface="Calibri"/>
                        <a:cs typeface="Calibri"/>
                      </a:endParaRP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extLst>
                  <a:ext uri="{0D108BD9-81ED-4DB2-BD59-A6C34878D82A}">
                    <a16:rowId xmlns:a16="http://schemas.microsoft.com/office/drawing/2014/main" val="10002"/>
                  </a:ext>
                </a:extLst>
              </a:tr>
              <a:tr h="370586">
                <a:tc>
                  <a:txBody>
                    <a:bodyPr/>
                    <a:lstStyle/>
                    <a:p>
                      <a:pPr marL="91440">
                        <a:lnSpc>
                          <a:spcPct val="100000"/>
                        </a:lnSpc>
                        <a:spcBef>
                          <a:spcPts val="250"/>
                        </a:spcBef>
                      </a:pPr>
                      <a:r>
                        <a:rPr sz="1800" dirty="0">
                          <a:latin typeface="Calibri"/>
                          <a:cs typeface="Calibri"/>
                        </a:rPr>
                        <a:t>A73</a:t>
                      </a:r>
                      <a:endParaRPr sz="1800">
                        <a:latin typeface="Calibri"/>
                        <a:cs typeface="Calibri"/>
                      </a:endParaRP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marL="91440">
                        <a:lnSpc>
                          <a:spcPct val="100000"/>
                        </a:lnSpc>
                        <a:spcBef>
                          <a:spcPts val="250"/>
                        </a:spcBef>
                      </a:pPr>
                      <a:r>
                        <a:rPr sz="1800" spc="-5" dirty="0">
                          <a:latin typeface="Calibri"/>
                          <a:cs typeface="Calibri"/>
                        </a:rPr>
                        <a:t>CANON</a:t>
                      </a:r>
                      <a:endParaRPr sz="1800">
                        <a:latin typeface="Calibri"/>
                        <a:cs typeface="Calibri"/>
                      </a:endParaRP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extLst>
                  <a:ext uri="{0D108BD9-81ED-4DB2-BD59-A6C34878D82A}">
                    <a16:rowId xmlns:a16="http://schemas.microsoft.com/office/drawing/2014/main" val="10003"/>
                  </a:ext>
                </a:extLst>
              </a:tr>
            </a:tbl>
          </a:graphicData>
        </a:graphic>
      </p:graphicFrame>
      <p:graphicFrame>
        <p:nvGraphicFramePr>
          <p:cNvPr id="4" name="object 4"/>
          <p:cNvGraphicFramePr>
            <a:graphicFrameLocks noGrp="1"/>
          </p:cNvGraphicFramePr>
          <p:nvPr/>
        </p:nvGraphicFramePr>
        <p:xfrm>
          <a:off x="6383654" y="3947414"/>
          <a:ext cx="3886200" cy="1482725"/>
        </p:xfrm>
        <a:graphic>
          <a:graphicData uri="http://schemas.openxmlformats.org/drawingml/2006/table">
            <a:tbl>
              <a:tblPr firstRow="1" bandRow="1">
                <a:tableStyleId>{2D5ABB26-0587-4C30-8999-92F81FD0307C}</a:tableStyleId>
              </a:tblPr>
              <a:tblGrid>
                <a:gridCol w="1943100">
                  <a:extLst>
                    <a:ext uri="{9D8B030D-6E8A-4147-A177-3AD203B41FA5}">
                      <a16:colId xmlns:a16="http://schemas.microsoft.com/office/drawing/2014/main" val="20000"/>
                    </a:ext>
                  </a:extLst>
                </a:gridCol>
                <a:gridCol w="1943100">
                  <a:extLst>
                    <a:ext uri="{9D8B030D-6E8A-4147-A177-3AD203B41FA5}">
                      <a16:colId xmlns:a16="http://schemas.microsoft.com/office/drawing/2014/main" val="20001"/>
                    </a:ext>
                  </a:extLst>
                </a:gridCol>
              </a:tblGrid>
              <a:tr h="370713">
                <a:tc>
                  <a:txBody>
                    <a:bodyPr/>
                    <a:lstStyle/>
                    <a:p>
                      <a:pPr marL="92075">
                        <a:lnSpc>
                          <a:spcPct val="100000"/>
                        </a:lnSpc>
                        <a:spcBef>
                          <a:spcPts val="245"/>
                        </a:spcBef>
                      </a:pPr>
                      <a:r>
                        <a:rPr sz="1800" b="1" spc="-5" dirty="0">
                          <a:solidFill>
                            <a:srgbClr val="FFFFFF"/>
                          </a:solidFill>
                          <a:latin typeface="Calibri"/>
                          <a:cs typeface="Calibri"/>
                        </a:rPr>
                        <a:t>price</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5B9BD4"/>
                    </a:solidFill>
                  </a:tcPr>
                </a:tc>
                <a:tc>
                  <a:txBody>
                    <a:bodyPr/>
                    <a:lstStyle/>
                    <a:p>
                      <a:pPr marL="92075">
                        <a:lnSpc>
                          <a:spcPct val="100000"/>
                        </a:lnSpc>
                        <a:spcBef>
                          <a:spcPts val="245"/>
                        </a:spcBef>
                      </a:pPr>
                      <a:r>
                        <a:rPr sz="1800" b="1" spc="-15" dirty="0">
                          <a:solidFill>
                            <a:srgbClr val="FFFFFF"/>
                          </a:solidFill>
                          <a:latin typeface="Calibri"/>
                          <a:cs typeface="Calibri"/>
                        </a:rPr>
                        <a:t>make</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5B9BD4"/>
                    </a:solidFill>
                  </a:tcPr>
                </a:tc>
                <a:extLst>
                  <a:ext uri="{0D108BD9-81ED-4DB2-BD59-A6C34878D82A}">
                    <a16:rowId xmlns:a16="http://schemas.microsoft.com/office/drawing/2014/main" val="10000"/>
                  </a:ext>
                </a:extLst>
              </a:tr>
              <a:tr h="370713">
                <a:tc>
                  <a:txBody>
                    <a:bodyPr/>
                    <a:lstStyle/>
                    <a:p>
                      <a:pPr marL="92075">
                        <a:lnSpc>
                          <a:spcPct val="100000"/>
                        </a:lnSpc>
                        <a:spcBef>
                          <a:spcPts val="250"/>
                        </a:spcBef>
                      </a:pPr>
                      <a:r>
                        <a:rPr sz="1800" spc="-5" dirty="0">
                          <a:latin typeface="Calibri"/>
                          <a:cs typeface="Calibri"/>
                        </a:rPr>
                        <a:t>10000</a:t>
                      </a:r>
                      <a:endParaRPr sz="1800">
                        <a:latin typeface="Calibri"/>
                        <a:cs typeface="Calibri"/>
                      </a:endParaRPr>
                    </a:p>
                  </a:txBody>
                  <a:tcPr marL="0" marR="0" marT="3175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2DEEE"/>
                    </a:solidFill>
                  </a:tcPr>
                </a:tc>
                <a:tc>
                  <a:txBody>
                    <a:bodyPr/>
                    <a:lstStyle/>
                    <a:p>
                      <a:pPr marL="92075">
                        <a:lnSpc>
                          <a:spcPct val="100000"/>
                        </a:lnSpc>
                        <a:spcBef>
                          <a:spcPts val="250"/>
                        </a:spcBef>
                      </a:pPr>
                      <a:r>
                        <a:rPr sz="1800" spc="-5" dirty="0">
                          <a:latin typeface="Calibri"/>
                          <a:cs typeface="Calibri"/>
                        </a:rPr>
                        <a:t>CANON</a:t>
                      </a:r>
                      <a:endParaRPr sz="1800">
                        <a:latin typeface="Calibri"/>
                        <a:cs typeface="Calibri"/>
                      </a:endParaRPr>
                    </a:p>
                  </a:txBody>
                  <a:tcPr marL="0" marR="0" marT="3175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2DEEE"/>
                    </a:solidFill>
                  </a:tcPr>
                </a:tc>
                <a:extLst>
                  <a:ext uri="{0D108BD9-81ED-4DB2-BD59-A6C34878D82A}">
                    <a16:rowId xmlns:a16="http://schemas.microsoft.com/office/drawing/2014/main" val="10001"/>
                  </a:ext>
                </a:extLst>
              </a:tr>
              <a:tr h="370713">
                <a:tc>
                  <a:txBody>
                    <a:bodyPr/>
                    <a:lstStyle/>
                    <a:p>
                      <a:pPr marL="92075">
                        <a:lnSpc>
                          <a:spcPct val="100000"/>
                        </a:lnSpc>
                        <a:spcBef>
                          <a:spcPts val="250"/>
                        </a:spcBef>
                      </a:pPr>
                      <a:r>
                        <a:rPr sz="1800" spc="-5" dirty="0">
                          <a:latin typeface="Calibri"/>
                          <a:cs typeface="Calibri"/>
                        </a:rPr>
                        <a:t>12000</a:t>
                      </a:r>
                      <a:endParaRPr sz="1800">
                        <a:latin typeface="Calibri"/>
                        <a:cs typeface="Calibri"/>
                      </a:endParaRP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marL="92075">
                        <a:lnSpc>
                          <a:spcPct val="100000"/>
                        </a:lnSpc>
                        <a:spcBef>
                          <a:spcPts val="250"/>
                        </a:spcBef>
                      </a:pPr>
                      <a:r>
                        <a:rPr sz="1800" spc="-20" dirty="0">
                          <a:latin typeface="Calibri"/>
                          <a:cs typeface="Calibri"/>
                        </a:rPr>
                        <a:t>NIKON</a:t>
                      </a:r>
                      <a:endParaRPr sz="1800">
                        <a:latin typeface="Calibri"/>
                        <a:cs typeface="Calibri"/>
                      </a:endParaRP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extLst>
                  <a:ext uri="{0D108BD9-81ED-4DB2-BD59-A6C34878D82A}">
                    <a16:rowId xmlns:a16="http://schemas.microsoft.com/office/drawing/2014/main" val="10002"/>
                  </a:ext>
                </a:extLst>
              </a:tr>
              <a:tr h="370586">
                <a:tc>
                  <a:txBody>
                    <a:bodyPr/>
                    <a:lstStyle/>
                    <a:p>
                      <a:pPr marL="92075">
                        <a:lnSpc>
                          <a:spcPct val="100000"/>
                        </a:lnSpc>
                        <a:spcBef>
                          <a:spcPts val="250"/>
                        </a:spcBef>
                      </a:pPr>
                      <a:r>
                        <a:rPr sz="1800" spc="-5" dirty="0">
                          <a:latin typeface="Calibri"/>
                          <a:cs typeface="Calibri"/>
                        </a:rPr>
                        <a:t>15000</a:t>
                      </a:r>
                      <a:endParaRPr sz="1800">
                        <a:latin typeface="Calibri"/>
                        <a:cs typeface="Calibri"/>
                      </a:endParaRP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marL="92075">
                        <a:lnSpc>
                          <a:spcPct val="100000"/>
                        </a:lnSpc>
                        <a:spcBef>
                          <a:spcPts val="250"/>
                        </a:spcBef>
                      </a:pPr>
                      <a:r>
                        <a:rPr sz="1800" spc="-5" dirty="0">
                          <a:latin typeface="Calibri"/>
                          <a:cs typeface="Calibri"/>
                        </a:rPr>
                        <a:t>CANON</a:t>
                      </a:r>
                      <a:endParaRPr sz="1800">
                        <a:latin typeface="Calibri"/>
                        <a:cs typeface="Calibri"/>
                      </a:endParaRP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extLst>
                  <a:ext uri="{0D108BD9-81ED-4DB2-BD59-A6C34878D82A}">
                    <a16:rowId xmlns:a16="http://schemas.microsoft.com/office/drawing/2014/main" val="10003"/>
                  </a:ext>
                </a:extLst>
              </a:tr>
            </a:tbl>
          </a:graphicData>
        </a:graphic>
      </p:graphicFrame>
      <p:sp>
        <p:nvSpPr>
          <p:cNvPr id="5" name="object 5"/>
          <p:cNvSpPr txBox="1"/>
          <p:nvPr/>
        </p:nvSpPr>
        <p:spPr>
          <a:xfrm>
            <a:off x="1547241" y="120777"/>
            <a:ext cx="2272030"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Calibri"/>
                <a:cs typeface="Calibri"/>
              </a:rPr>
              <a:t>Consider </a:t>
            </a:r>
            <a:r>
              <a:rPr sz="1800" spc="-10" dirty="0">
                <a:latin typeface="Calibri"/>
                <a:cs typeface="Calibri"/>
              </a:rPr>
              <a:t>following</a:t>
            </a:r>
            <a:r>
              <a:rPr sz="1800" spc="-15" dirty="0">
                <a:latin typeface="Calibri"/>
                <a:cs typeface="Calibri"/>
              </a:rPr>
              <a:t> </a:t>
            </a:r>
            <a:r>
              <a:rPr sz="1800" spc="-10" dirty="0">
                <a:latin typeface="Calibri"/>
                <a:cs typeface="Calibri"/>
              </a:rPr>
              <a:t>table</a:t>
            </a:r>
            <a:endParaRPr sz="1800">
              <a:latin typeface="Calibri"/>
              <a:cs typeface="Calibri"/>
            </a:endParaRPr>
          </a:p>
        </p:txBody>
      </p:sp>
      <p:sp>
        <p:nvSpPr>
          <p:cNvPr id="6" name="object 6"/>
          <p:cNvSpPr txBox="1"/>
          <p:nvPr/>
        </p:nvSpPr>
        <p:spPr>
          <a:xfrm>
            <a:off x="1547241" y="3096514"/>
            <a:ext cx="371538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Calibri"/>
                <a:cs typeface="Calibri"/>
              </a:rPr>
              <a:t>This </a:t>
            </a:r>
            <a:r>
              <a:rPr sz="1800" spc="-10" dirty="0">
                <a:latin typeface="Calibri"/>
                <a:cs typeface="Calibri"/>
              </a:rPr>
              <a:t>can </a:t>
            </a:r>
            <a:r>
              <a:rPr sz="1800" spc="-5" dirty="0">
                <a:latin typeface="Calibri"/>
                <a:cs typeface="Calibri"/>
              </a:rPr>
              <a:t>be further divided </a:t>
            </a:r>
            <a:r>
              <a:rPr sz="1800" dirty="0">
                <a:latin typeface="Calibri"/>
                <a:cs typeface="Calibri"/>
              </a:rPr>
              <a:t>as</a:t>
            </a:r>
            <a:r>
              <a:rPr sz="1800" spc="5" dirty="0">
                <a:latin typeface="Calibri"/>
                <a:cs typeface="Calibri"/>
              </a:rPr>
              <a:t> </a:t>
            </a:r>
            <a:r>
              <a:rPr sz="1800" spc="-10" dirty="0">
                <a:latin typeface="Calibri"/>
                <a:cs typeface="Calibri"/>
              </a:rPr>
              <a:t>following</a:t>
            </a:r>
            <a:endParaRPr sz="1800">
              <a:latin typeface="Calibri"/>
              <a:cs typeface="Calibri"/>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1572386" y="2275332"/>
          <a:ext cx="8955405" cy="2753991"/>
        </p:xfrm>
        <a:graphic>
          <a:graphicData uri="http://schemas.openxmlformats.org/drawingml/2006/table">
            <a:tbl>
              <a:tblPr firstRow="1" bandRow="1">
                <a:tableStyleId>{2D5ABB26-0587-4C30-8999-92F81FD0307C}</a:tableStyleId>
              </a:tblPr>
              <a:tblGrid>
                <a:gridCol w="2985135">
                  <a:extLst>
                    <a:ext uri="{9D8B030D-6E8A-4147-A177-3AD203B41FA5}">
                      <a16:colId xmlns:a16="http://schemas.microsoft.com/office/drawing/2014/main" val="20000"/>
                    </a:ext>
                  </a:extLst>
                </a:gridCol>
                <a:gridCol w="2985135">
                  <a:extLst>
                    <a:ext uri="{9D8B030D-6E8A-4147-A177-3AD203B41FA5}">
                      <a16:colId xmlns:a16="http://schemas.microsoft.com/office/drawing/2014/main" val="20001"/>
                    </a:ext>
                  </a:extLst>
                </a:gridCol>
                <a:gridCol w="2985135">
                  <a:extLst>
                    <a:ext uri="{9D8B030D-6E8A-4147-A177-3AD203B41FA5}">
                      <a16:colId xmlns:a16="http://schemas.microsoft.com/office/drawing/2014/main" val="20002"/>
                    </a:ext>
                  </a:extLst>
                </a:gridCol>
              </a:tblGrid>
              <a:tr h="458977">
                <a:tc>
                  <a:txBody>
                    <a:bodyPr/>
                    <a:lstStyle/>
                    <a:p>
                      <a:pPr marL="91440">
                        <a:lnSpc>
                          <a:spcPct val="100000"/>
                        </a:lnSpc>
                        <a:spcBef>
                          <a:spcPts val="244"/>
                        </a:spcBef>
                      </a:pPr>
                      <a:r>
                        <a:rPr sz="1800" b="1" spc="-5" dirty="0">
                          <a:solidFill>
                            <a:srgbClr val="FFFFFF"/>
                          </a:solidFill>
                          <a:latin typeface="Calibri"/>
                          <a:cs typeface="Calibri"/>
                        </a:rPr>
                        <a:t>model</a:t>
                      </a:r>
                      <a:endParaRPr sz="1800">
                        <a:latin typeface="Calibri"/>
                        <a:cs typeface="Calibri"/>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5B9BD4"/>
                    </a:solidFill>
                  </a:tcPr>
                </a:tc>
                <a:tc>
                  <a:txBody>
                    <a:bodyPr/>
                    <a:lstStyle/>
                    <a:p>
                      <a:pPr marL="91440">
                        <a:lnSpc>
                          <a:spcPct val="100000"/>
                        </a:lnSpc>
                        <a:spcBef>
                          <a:spcPts val="244"/>
                        </a:spcBef>
                      </a:pPr>
                      <a:r>
                        <a:rPr sz="1800" b="1" spc="-5" dirty="0">
                          <a:solidFill>
                            <a:srgbClr val="FFFFFF"/>
                          </a:solidFill>
                          <a:latin typeface="Calibri"/>
                          <a:cs typeface="Calibri"/>
                        </a:rPr>
                        <a:t>price</a:t>
                      </a:r>
                      <a:endParaRPr sz="1800">
                        <a:latin typeface="Calibri"/>
                        <a:cs typeface="Calibri"/>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5B9BD4"/>
                    </a:solidFill>
                  </a:tcPr>
                </a:tc>
                <a:tc>
                  <a:txBody>
                    <a:bodyPr/>
                    <a:lstStyle/>
                    <a:p>
                      <a:pPr marL="92075">
                        <a:lnSpc>
                          <a:spcPct val="100000"/>
                        </a:lnSpc>
                        <a:spcBef>
                          <a:spcPts val="244"/>
                        </a:spcBef>
                      </a:pPr>
                      <a:r>
                        <a:rPr sz="1800" b="1" spc="-15" dirty="0">
                          <a:solidFill>
                            <a:srgbClr val="FFFFFF"/>
                          </a:solidFill>
                          <a:latin typeface="Calibri"/>
                          <a:cs typeface="Calibri"/>
                        </a:rPr>
                        <a:t>make</a:t>
                      </a:r>
                      <a:endParaRPr sz="1800">
                        <a:latin typeface="Calibri"/>
                        <a:cs typeface="Calibri"/>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5B9BD4"/>
                    </a:solidFill>
                  </a:tcPr>
                </a:tc>
                <a:extLst>
                  <a:ext uri="{0D108BD9-81ED-4DB2-BD59-A6C34878D82A}">
                    <a16:rowId xmlns:a16="http://schemas.microsoft.com/office/drawing/2014/main" val="10000"/>
                  </a:ext>
                </a:extLst>
              </a:tr>
              <a:tr h="458977">
                <a:tc>
                  <a:txBody>
                    <a:bodyPr/>
                    <a:lstStyle/>
                    <a:p>
                      <a:pPr marL="91440">
                        <a:lnSpc>
                          <a:spcPct val="100000"/>
                        </a:lnSpc>
                        <a:spcBef>
                          <a:spcPts val="245"/>
                        </a:spcBef>
                      </a:pPr>
                      <a:r>
                        <a:rPr sz="1800" dirty="0">
                          <a:latin typeface="Calibri"/>
                          <a:cs typeface="Calibri"/>
                        </a:rPr>
                        <a:t>N12</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2DEEE"/>
                    </a:solidFill>
                  </a:tcPr>
                </a:tc>
                <a:tc>
                  <a:txBody>
                    <a:bodyPr/>
                    <a:lstStyle/>
                    <a:p>
                      <a:pPr marL="91440">
                        <a:lnSpc>
                          <a:spcPct val="100000"/>
                        </a:lnSpc>
                        <a:spcBef>
                          <a:spcPts val="245"/>
                        </a:spcBef>
                      </a:pPr>
                      <a:r>
                        <a:rPr sz="1800" spc="-5" dirty="0">
                          <a:latin typeface="Calibri"/>
                          <a:cs typeface="Calibri"/>
                        </a:rPr>
                        <a:t>10000</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2DEEE"/>
                    </a:solidFill>
                  </a:tcPr>
                </a:tc>
                <a:tc>
                  <a:txBody>
                    <a:bodyPr/>
                    <a:lstStyle/>
                    <a:p>
                      <a:pPr marL="92075">
                        <a:lnSpc>
                          <a:spcPct val="100000"/>
                        </a:lnSpc>
                        <a:spcBef>
                          <a:spcPts val="245"/>
                        </a:spcBef>
                      </a:pPr>
                      <a:r>
                        <a:rPr sz="1800" spc="-5" dirty="0">
                          <a:latin typeface="Calibri"/>
                          <a:cs typeface="Calibri"/>
                        </a:rPr>
                        <a:t>CANON</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2DEEE"/>
                    </a:solidFill>
                  </a:tcPr>
                </a:tc>
                <a:extLst>
                  <a:ext uri="{0D108BD9-81ED-4DB2-BD59-A6C34878D82A}">
                    <a16:rowId xmlns:a16="http://schemas.microsoft.com/office/drawing/2014/main" val="10001"/>
                  </a:ext>
                </a:extLst>
              </a:tr>
              <a:tr h="458978">
                <a:tc>
                  <a:txBody>
                    <a:bodyPr/>
                    <a:lstStyle/>
                    <a:p>
                      <a:pPr marL="91440">
                        <a:lnSpc>
                          <a:spcPct val="100000"/>
                        </a:lnSpc>
                        <a:spcBef>
                          <a:spcPts val="245"/>
                        </a:spcBef>
                      </a:pPr>
                      <a:r>
                        <a:rPr sz="1800" dirty="0">
                          <a:latin typeface="Calibri"/>
                          <a:cs typeface="Calibri"/>
                        </a:rPr>
                        <a:t>N12</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marL="91440">
                        <a:lnSpc>
                          <a:spcPct val="100000"/>
                        </a:lnSpc>
                        <a:spcBef>
                          <a:spcPts val="245"/>
                        </a:spcBef>
                      </a:pPr>
                      <a:r>
                        <a:rPr sz="1800" spc="-5" dirty="0">
                          <a:latin typeface="Calibri"/>
                          <a:cs typeface="Calibri"/>
                        </a:rPr>
                        <a:t>15000</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marL="92075">
                        <a:lnSpc>
                          <a:spcPct val="100000"/>
                        </a:lnSpc>
                        <a:spcBef>
                          <a:spcPts val="245"/>
                        </a:spcBef>
                      </a:pPr>
                      <a:r>
                        <a:rPr sz="1800" spc="-5" dirty="0">
                          <a:latin typeface="Calibri"/>
                          <a:cs typeface="Calibri"/>
                        </a:rPr>
                        <a:t>CANON</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extLst>
                  <a:ext uri="{0D108BD9-81ED-4DB2-BD59-A6C34878D82A}">
                    <a16:rowId xmlns:a16="http://schemas.microsoft.com/office/drawing/2014/main" val="10002"/>
                  </a:ext>
                </a:extLst>
              </a:tr>
              <a:tr h="459104">
                <a:tc>
                  <a:txBody>
                    <a:bodyPr/>
                    <a:lstStyle/>
                    <a:p>
                      <a:pPr marL="91440">
                        <a:lnSpc>
                          <a:spcPct val="100000"/>
                        </a:lnSpc>
                        <a:spcBef>
                          <a:spcPts val="250"/>
                        </a:spcBef>
                      </a:pPr>
                      <a:r>
                        <a:rPr sz="1800" spc="-5" dirty="0">
                          <a:latin typeface="Calibri"/>
                          <a:cs typeface="Calibri"/>
                        </a:rPr>
                        <a:t>P20</a:t>
                      </a:r>
                      <a:endParaRPr sz="1800">
                        <a:latin typeface="Calibri"/>
                        <a:cs typeface="Calibri"/>
                      </a:endParaRP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marL="91440">
                        <a:lnSpc>
                          <a:spcPct val="100000"/>
                        </a:lnSpc>
                        <a:spcBef>
                          <a:spcPts val="250"/>
                        </a:spcBef>
                      </a:pPr>
                      <a:r>
                        <a:rPr sz="1800" spc="-5" dirty="0">
                          <a:latin typeface="Calibri"/>
                          <a:cs typeface="Calibri"/>
                        </a:rPr>
                        <a:t>12000</a:t>
                      </a:r>
                      <a:endParaRPr sz="1800">
                        <a:latin typeface="Calibri"/>
                        <a:cs typeface="Calibri"/>
                      </a:endParaRP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marL="92075">
                        <a:lnSpc>
                          <a:spcPct val="100000"/>
                        </a:lnSpc>
                        <a:spcBef>
                          <a:spcPts val="250"/>
                        </a:spcBef>
                      </a:pPr>
                      <a:r>
                        <a:rPr sz="1800" spc="-20" dirty="0">
                          <a:latin typeface="Calibri"/>
                          <a:cs typeface="Calibri"/>
                        </a:rPr>
                        <a:t>NIKON</a:t>
                      </a:r>
                      <a:endParaRPr sz="1800">
                        <a:latin typeface="Calibri"/>
                        <a:cs typeface="Calibri"/>
                      </a:endParaRP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extLst>
                  <a:ext uri="{0D108BD9-81ED-4DB2-BD59-A6C34878D82A}">
                    <a16:rowId xmlns:a16="http://schemas.microsoft.com/office/drawing/2014/main" val="10003"/>
                  </a:ext>
                </a:extLst>
              </a:tr>
              <a:tr h="458978">
                <a:tc>
                  <a:txBody>
                    <a:bodyPr/>
                    <a:lstStyle/>
                    <a:p>
                      <a:pPr marL="91440">
                        <a:lnSpc>
                          <a:spcPct val="100000"/>
                        </a:lnSpc>
                        <a:spcBef>
                          <a:spcPts val="245"/>
                        </a:spcBef>
                      </a:pPr>
                      <a:r>
                        <a:rPr sz="1800" dirty="0">
                          <a:latin typeface="Calibri"/>
                          <a:cs typeface="Calibri"/>
                        </a:rPr>
                        <a:t>A73</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marL="91440">
                        <a:lnSpc>
                          <a:spcPct val="100000"/>
                        </a:lnSpc>
                        <a:spcBef>
                          <a:spcPts val="245"/>
                        </a:spcBef>
                      </a:pPr>
                      <a:r>
                        <a:rPr sz="1800" spc="-5" dirty="0">
                          <a:latin typeface="Calibri"/>
                          <a:cs typeface="Calibri"/>
                        </a:rPr>
                        <a:t>10000</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marL="92075">
                        <a:lnSpc>
                          <a:spcPct val="100000"/>
                        </a:lnSpc>
                        <a:spcBef>
                          <a:spcPts val="245"/>
                        </a:spcBef>
                      </a:pPr>
                      <a:r>
                        <a:rPr sz="1800" spc="-5" dirty="0">
                          <a:latin typeface="Calibri"/>
                          <a:cs typeface="Calibri"/>
                        </a:rPr>
                        <a:t>CANON</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extLst>
                  <a:ext uri="{0D108BD9-81ED-4DB2-BD59-A6C34878D82A}">
                    <a16:rowId xmlns:a16="http://schemas.microsoft.com/office/drawing/2014/main" val="10004"/>
                  </a:ext>
                </a:extLst>
              </a:tr>
              <a:tr h="458977">
                <a:tc>
                  <a:txBody>
                    <a:bodyPr/>
                    <a:lstStyle/>
                    <a:p>
                      <a:pPr marL="91440">
                        <a:lnSpc>
                          <a:spcPct val="100000"/>
                        </a:lnSpc>
                        <a:spcBef>
                          <a:spcPts val="250"/>
                        </a:spcBef>
                      </a:pPr>
                      <a:r>
                        <a:rPr sz="1800" dirty="0">
                          <a:latin typeface="Calibri"/>
                          <a:cs typeface="Calibri"/>
                        </a:rPr>
                        <a:t>A73</a:t>
                      </a:r>
                      <a:endParaRPr sz="1800">
                        <a:latin typeface="Calibri"/>
                        <a:cs typeface="Calibri"/>
                      </a:endParaRP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marL="91440">
                        <a:lnSpc>
                          <a:spcPct val="100000"/>
                        </a:lnSpc>
                        <a:spcBef>
                          <a:spcPts val="250"/>
                        </a:spcBef>
                      </a:pPr>
                      <a:r>
                        <a:rPr sz="1800" spc="-5" dirty="0">
                          <a:latin typeface="Calibri"/>
                          <a:cs typeface="Calibri"/>
                        </a:rPr>
                        <a:t>15000</a:t>
                      </a:r>
                      <a:endParaRPr sz="1800">
                        <a:latin typeface="Calibri"/>
                        <a:cs typeface="Calibri"/>
                      </a:endParaRP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marL="92075">
                        <a:lnSpc>
                          <a:spcPct val="100000"/>
                        </a:lnSpc>
                        <a:spcBef>
                          <a:spcPts val="250"/>
                        </a:spcBef>
                      </a:pPr>
                      <a:r>
                        <a:rPr sz="1800" spc="-5" dirty="0">
                          <a:latin typeface="Calibri"/>
                          <a:cs typeface="Calibri"/>
                        </a:rPr>
                        <a:t>CANON</a:t>
                      </a:r>
                      <a:endParaRPr sz="1800">
                        <a:latin typeface="Calibri"/>
                        <a:cs typeface="Calibri"/>
                      </a:endParaRP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extLst>
                  <a:ext uri="{0D108BD9-81ED-4DB2-BD59-A6C34878D82A}">
                    <a16:rowId xmlns:a16="http://schemas.microsoft.com/office/drawing/2014/main" val="10005"/>
                  </a:ext>
                </a:extLst>
              </a:tr>
            </a:tbl>
          </a:graphicData>
        </a:graphic>
      </p:graphicFrame>
      <p:sp>
        <p:nvSpPr>
          <p:cNvPr id="3" name="object 3"/>
          <p:cNvSpPr txBox="1">
            <a:spLocks noGrp="1"/>
          </p:cNvSpPr>
          <p:nvPr>
            <p:ph type="title"/>
          </p:nvPr>
        </p:nvSpPr>
        <p:spPr>
          <a:xfrm>
            <a:off x="1534160" y="512825"/>
            <a:ext cx="4923790" cy="452120"/>
          </a:xfrm>
          <a:prstGeom prst="rect">
            <a:avLst/>
          </a:prstGeom>
        </p:spPr>
        <p:txBody>
          <a:bodyPr vert="horz" wrap="square" lIns="0" tIns="12065" rIns="0" bIns="0" rtlCol="0">
            <a:spAutoFit/>
          </a:bodyPr>
          <a:lstStyle/>
          <a:p>
            <a:pPr marL="12700">
              <a:lnSpc>
                <a:spcPct val="100000"/>
              </a:lnSpc>
              <a:spcBef>
                <a:spcPts val="95"/>
              </a:spcBef>
            </a:pPr>
            <a:r>
              <a:rPr sz="2800" b="0" spc="-10" dirty="0">
                <a:latin typeface="Calibri"/>
                <a:cs typeface="Calibri"/>
              </a:rPr>
              <a:t>Now </a:t>
            </a:r>
            <a:r>
              <a:rPr sz="2800" b="0" spc="-5" dirty="0">
                <a:latin typeface="Calibri"/>
                <a:cs typeface="Calibri"/>
              </a:rPr>
              <a:t>try </a:t>
            </a:r>
            <a:r>
              <a:rPr sz="2800" b="0" spc="-20" dirty="0">
                <a:latin typeface="Calibri"/>
                <a:cs typeface="Calibri"/>
              </a:rPr>
              <a:t>to </a:t>
            </a:r>
            <a:r>
              <a:rPr sz="2800" b="0" spc="-15" dirty="0">
                <a:latin typeface="Calibri"/>
                <a:cs typeface="Calibri"/>
              </a:rPr>
              <a:t>re-create </a:t>
            </a:r>
            <a:r>
              <a:rPr sz="2800" b="0" spc="-10" dirty="0">
                <a:latin typeface="Calibri"/>
                <a:cs typeface="Calibri"/>
              </a:rPr>
              <a:t>original</a:t>
            </a:r>
            <a:r>
              <a:rPr sz="2800" b="0" spc="25" dirty="0">
                <a:latin typeface="Calibri"/>
                <a:cs typeface="Calibri"/>
              </a:rPr>
              <a:t> </a:t>
            </a:r>
            <a:r>
              <a:rPr sz="2800" b="0" spc="-10" dirty="0">
                <a:latin typeface="Calibri"/>
                <a:cs typeface="Calibri"/>
              </a:rPr>
              <a:t>table</a:t>
            </a:r>
            <a:endParaRPr sz="2800">
              <a:latin typeface="Calibri"/>
              <a:cs typeface="Calibri"/>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09676"/>
            <a:ext cx="6433820" cy="697230"/>
          </a:xfrm>
          <a:prstGeom prst="rect">
            <a:avLst/>
          </a:prstGeom>
        </p:spPr>
        <p:txBody>
          <a:bodyPr vert="horz" wrap="square" lIns="0" tIns="13335" rIns="0" bIns="0" rtlCol="0">
            <a:spAutoFit/>
          </a:bodyPr>
          <a:lstStyle/>
          <a:p>
            <a:pPr marL="12700">
              <a:lnSpc>
                <a:spcPct val="100000"/>
              </a:lnSpc>
              <a:spcBef>
                <a:spcPts val="105"/>
              </a:spcBef>
            </a:pPr>
            <a:r>
              <a:rPr sz="4400" spc="-15" dirty="0"/>
              <a:t>Properties </a:t>
            </a:r>
            <a:r>
              <a:rPr sz="4400" dirty="0"/>
              <a:t>of</a:t>
            </a:r>
            <a:r>
              <a:rPr sz="4400" spc="-45" dirty="0"/>
              <a:t> </a:t>
            </a:r>
            <a:r>
              <a:rPr sz="4400" spc="-10" dirty="0"/>
              <a:t>Decomposition</a:t>
            </a:r>
            <a:endParaRPr sz="4400"/>
          </a:p>
        </p:txBody>
      </p:sp>
      <p:sp>
        <p:nvSpPr>
          <p:cNvPr id="3" name="object 3"/>
          <p:cNvSpPr txBox="1"/>
          <p:nvPr/>
        </p:nvSpPr>
        <p:spPr>
          <a:xfrm>
            <a:off x="916939" y="1793189"/>
            <a:ext cx="7223125" cy="1604645"/>
          </a:xfrm>
          <a:prstGeom prst="rect">
            <a:avLst/>
          </a:prstGeom>
        </p:spPr>
        <p:txBody>
          <a:bodyPr vert="horz" wrap="square" lIns="0" tIns="12065" rIns="0" bIns="0" rtlCol="0">
            <a:spAutoFit/>
          </a:bodyPr>
          <a:lstStyle/>
          <a:p>
            <a:pPr marL="241300" indent="-228600">
              <a:lnSpc>
                <a:spcPts val="3195"/>
              </a:lnSpc>
              <a:spcBef>
                <a:spcPts val="95"/>
              </a:spcBef>
              <a:buFont typeface="Arial"/>
              <a:buChar char="•"/>
              <a:tabLst>
                <a:tab pos="241300" algn="l"/>
              </a:tabLst>
            </a:pPr>
            <a:r>
              <a:rPr sz="2800" b="1" spc="-10" dirty="0">
                <a:latin typeface="Calibri"/>
                <a:cs typeface="Calibri"/>
              </a:rPr>
              <a:t>Following </a:t>
            </a:r>
            <a:r>
              <a:rPr sz="2800" b="1" spc="-15" dirty="0">
                <a:latin typeface="Calibri"/>
                <a:cs typeface="Calibri"/>
              </a:rPr>
              <a:t>are </a:t>
            </a:r>
            <a:r>
              <a:rPr sz="2800" b="1" spc="-5" dirty="0">
                <a:latin typeface="Calibri"/>
                <a:cs typeface="Calibri"/>
              </a:rPr>
              <a:t>the properties of</a:t>
            </a:r>
            <a:r>
              <a:rPr sz="2800" b="1" spc="114" dirty="0">
                <a:latin typeface="Calibri"/>
                <a:cs typeface="Calibri"/>
              </a:rPr>
              <a:t> </a:t>
            </a:r>
            <a:r>
              <a:rPr sz="2800" b="1" spc="-10" dirty="0">
                <a:latin typeface="Calibri"/>
                <a:cs typeface="Calibri"/>
              </a:rPr>
              <a:t>Decomposition,</a:t>
            </a:r>
            <a:endParaRPr sz="2800">
              <a:latin typeface="Calibri"/>
              <a:cs typeface="Calibri"/>
            </a:endParaRPr>
          </a:p>
          <a:p>
            <a:pPr marL="593090" lvl="1" indent="-352425">
              <a:lnSpc>
                <a:spcPts val="3025"/>
              </a:lnSpc>
              <a:buAutoNum type="arabicPeriod"/>
              <a:tabLst>
                <a:tab pos="593725" algn="l"/>
              </a:tabLst>
            </a:pPr>
            <a:r>
              <a:rPr sz="2800" spc="-10" dirty="0">
                <a:latin typeface="Calibri"/>
                <a:cs typeface="Calibri"/>
              </a:rPr>
              <a:t>Lossless</a:t>
            </a:r>
            <a:r>
              <a:rPr sz="2800" spc="25" dirty="0">
                <a:latin typeface="Calibri"/>
                <a:cs typeface="Calibri"/>
              </a:rPr>
              <a:t> </a:t>
            </a:r>
            <a:r>
              <a:rPr sz="2800" spc="-10" dirty="0">
                <a:latin typeface="Calibri"/>
                <a:cs typeface="Calibri"/>
              </a:rPr>
              <a:t>Decomposition</a:t>
            </a:r>
            <a:endParaRPr sz="2800">
              <a:latin typeface="Calibri"/>
              <a:cs typeface="Calibri"/>
            </a:endParaRPr>
          </a:p>
          <a:p>
            <a:pPr marL="593090" lvl="1" indent="-352425">
              <a:lnSpc>
                <a:spcPts val="3025"/>
              </a:lnSpc>
              <a:buAutoNum type="arabicPeriod"/>
              <a:tabLst>
                <a:tab pos="593725" algn="l"/>
              </a:tabLst>
            </a:pPr>
            <a:r>
              <a:rPr sz="2800" spc="-10" dirty="0">
                <a:latin typeface="Calibri"/>
                <a:cs typeface="Calibri"/>
              </a:rPr>
              <a:t>Dependency</a:t>
            </a:r>
            <a:r>
              <a:rPr sz="2800" spc="40" dirty="0">
                <a:latin typeface="Calibri"/>
                <a:cs typeface="Calibri"/>
              </a:rPr>
              <a:t> </a:t>
            </a:r>
            <a:r>
              <a:rPr sz="2800" spc="-10" dirty="0">
                <a:latin typeface="Calibri"/>
                <a:cs typeface="Calibri"/>
              </a:rPr>
              <a:t>Preservation</a:t>
            </a:r>
            <a:endParaRPr sz="2800">
              <a:latin typeface="Calibri"/>
              <a:cs typeface="Calibri"/>
            </a:endParaRPr>
          </a:p>
          <a:p>
            <a:pPr marL="593090" lvl="1" indent="-352425">
              <a:lnSpc>
                <a:spcPts val="3190"/>
              </a:lnSpc>
              <a:buAutoNum type="arabicPeriod"/>
              <a:tabLst>
                <a:tab pos="593725" algn="l"/>
              </a:tabLst>
            </a:pPr>
            <a:r>
              <a:rPr sz="2800" spc="-5" dirty="0">
                <a:latin typeface="Calibri"/>
                <a:cs typeface="Calibri"/>
              </a:rPr>
              <a:t>Lack of </a:t>
            </a:r>
            <a:r>
              <a:rPr sz="2800" spc="-20" dirty="0">
                <a:latin typeface="Calibri"/>
                <a:cs typeface="Calibri"/>
              </a:rPr>
              <a:t>Data</a:t>
            </a:r>
            <a:r>
              <a:rPr sz="2800" spc="5" dirty="0">
                <a:latin typeface="Calibri"/>
                <a:cs typeface="Calibri"/>
              </a:rPr>
              <a:t> </a:t>
            </a:r>
            <a:r>
              <a:rPr sz="2800" spc="-10" dirty="0">
                <a:latin typeface="Calibri"/>
                <a:cs typeface="Calibri"/>
              </a:rPr>
              <a:t>Redundancy</a:t>
            </a:r>
            <a:endParaRPr sz="2800">
              <a:latin typeface="Calibri"/>
              <a:cs typeface="Calibri"/>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42819" y="618744"/>
            <a:ext cx="9519802" cy="1143979"/>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330820" y="2638044"/>
            <a:ext cx="7438275" cy="2324820"/>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156463" y="694463"/>
            <a:ext cx="8770899" cy="255801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919115" y="3614575"/>
            <a:ext cx="9136811" cy="2152982"/>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
          <p:cNvSpPr txBox="1">
            <a:spLocks noGrp="1"/>
          </p:cNvSpPr>
          <p:nvPr>
            <p:ph type="title"/>
          </p:nvPr>
        </p:nvSpPr>
        <p:spPr>
          <a:xfrm>
            <a:off x="1981200" y="274638"/>
            <a:ext cx="8229600" cy="1143000"/>
          </a:xfrm>
          <a:prstGeom prst="rect">
            <a:avLst/>
          </a:prstGeom>
          <a:noFill/>
          <a:ln>
            <a:noFill/>
          </a:ln>
        </p:spPr>
        <p:txBody>
          <a:bodyPr spcFirstLastPara="1" wrap="square" lIns="91425" tIns="45700" rIns="91425" bIns="45700" anchor="ctr" anchorCtr="0">
            <a:normAutofit/>
          </a:bodyPr>
          <a:lstStyle/>
          <a:p>
            <a:pPr algn="ctr" rtl="0">
              <a:buClr>
                <a:srgbClr val="366092"/>
              </a:buClr>
              <a:buSzPts val="4400"/>
            </a:pPr>
            <a:r>
              <a:rPr lang="en-US" b="1">
                <a:solidFill>
                  <a:srgbClr val="366092"/>
                </a:solidFill>
              </a:rPr>
              <a:t>Dependency</a:t>
            </a:r>
            <a:endParaRPr/>
          </a:p>
        </p:txBody>
      </p:sp>
      <p:sp>
        <p:nvSpPr>
          <p:cNvPr id="102" name="Google Shape;102;p2"/>
          <p:cNvSpPr txBox="1">
            <a:spLocks noGrp="1"/>
          </p:cNvSpPr>
          <p:nvPr>
            <p:ph type="body" idx="4294967295"/>
          </p:nvPr>
        </p:nvSpPr>
        <p:spPr>
          <a:xfrm>
            <a:off x="1981200" y="1600201"/>
            <a:ext cx="8229600" cy="4525963"/>
          </a:xfrm>
          <a:prstGeom prst="rect">
            <a:avLst/>
          </a:prstGeom>
          <a:noFill/>
          <a:ln>
            <a:noFill/>
          </a:ln>
        </p:spPr>
        <p:txBody>
          <a:bodyPr spcFirstLastPara="1" wrap="square" lIns="91425" tIns="45700" rIns="91425" bIns="45700" anchor="t" anchorCtr="0">
            <a:normAutofit/>
          </a:bodyPr>
          <a:lstStyle/>
          <a:p>
            <a:pPr marL="342900" indent="-342900" algn="just" rtl="0">
              <a:buClr>
                <a:schemeClr val="dk1"/>
              </a:buClr>
              <a:buSzPts val="2800"/>
              <a:buChar char="•"/>
            </a:pPr>
            <a:r>
              <a:rPr lang="en-US" sz="2800"/>
              <a:t>A dependency occurs in a database when information stored in the same database table uniquely determines other information stored in the same table.</a:t>
            </a:r>
            <a:endParaRPr/>
          </a:p>
        </p:txBody>
      </p:sp>
    </p:spTree>
    <p:extLst>
      <p:ext uri="{BB962C8B-B14F-4D97-AF65-F5344CB8AC3E}">
        <p14:creationId xmlns:p14="http://schemas.microsoft.com/office/powerpoint/2010/main" val="24216610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479077" y="1798729"/>
            <a:ext cx="9075506" cy="3208889"/>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74787" y="778352"/>
            <a:ext cx="10192954" cy="2541043"/>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2428556" y="4040890"/>
            <a:ext cx="8467156" cy="1579358"/>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1"/>
          <p:cNvSpPr txBox="1">
            <a:spLocks noGrp="1"/>
          </p:cNvSpPr>
          <p:nvPr>
            <p:ph type="title"/>
          </p:nvPr>
        </p:nvSpPr>
        <p:spPr>
          <a:xfrm>
            <a:off x="1981200" y="274638"/>
            <a:ext cx="8229600" cy="1143000"/>
          </a:xfrm>
          <a:prstGeom prst="rect">
            <a:avLst/>
          </a:prstGeom>
          <a:noFill/>
          <a:ln>
            <a:noFill/>
          </a:ln>
        </p:spPr>
        <p:txBody>
          <a:bodyPr spcFirstLastPara="1" wrap="square" lIns="91425" tIns="45700" rIns="91425" bIns="45700" anchor="ctr" anchorCtr="0">
            <a:normAutofit/>
          </a:bodyPr>
          <a:lstStyle/>
          <a:p>
            <a:pPr algn="ctr" rtl="0">
              <a:buClr>
                <a:srgbClr val="366092"/>
              </a:buClr>
              <a:buSzPts val="4400"/>
            </a:pPr>
            <a:r>
              <a:rPr lang="en-US" b="1">
                <a:solidFill>
                  <a:srgbClr val="366092"/>
                </a:solidFill>
              </a:rPr>
              <a:t>Normalization </a:t>
            </a:r>
            <a:endParaRPr/>
          </a:p>
        </p:txBody>
      </p:sp>
      <p:sp>
        <p:nvSpPr>
          <p:cNvPr id="218" name="Google Shape;218;p21"/>
          <p:cNvSpPr txBox="1">
            <a:spLocks noGrp="1"/>
          </p:cNvSpPr>
          <p:nvPr>
            <p:ph type="body" idx="4294967295"/>
          </p:nvPr>
        </p:nvSpPr>
        <p:spPr>
          <a:xfrm>
            <a:off x="1143000" y="1676400"/>
            <a:ext cx="8229600" cy="4525963"/>
          </a:xfrm>
          <a:prstGeom prst="rect">
            <a:avLst/>
          </a:prstGeom>
          <a:noFill/>
          <a:ln>
            <a:noFill/>
          </a:ln>
        </p:spPr>
        <p:txBody>
          <a:bodyPr spcFirstLastPara="1" wrap="square" lIns="91425" tIns="45700" rIns="91425" bIns="45700" anchor="t" anchorCtr="0">
            <a:normAutofit/>
          </a:bodyPr>
          <a:lstStyle/>
          <a:p>
            <a:pPr marL="342900" indent="-342900" algn="just" rtl="0">
              <a:buClr>
                <a:schemeClr val="dk1"/>
              </a:buClr>
              <a:buSzPts val="3200"/>
              <a:buChar char="•"/>
            </a:pPr>
            <a:r>
              <a:rPr lang="en-US" dirty="0"/>
              <a:t>Data normalization is a technique of organizing the data in database. </a:t>
            </a:r>
            <a:endParaRPr dirty="0"/>
          </a:p>
          <a:p>
            <a:pPr marL="342900" indent="-342900" algn="just" rtl="0">
              <a:spcBef>
                <a:spcPts val="640"/>
              </a:spcBef>
              <a:buClr>
                <a:schemeClr val="dk1"/>
              </a:buClr>
              <a:buSzPts val="3200"/>
              <a:buChar char="•"/>
            </a:pPr>
            <a:r>
              <a:rPr lang="en-US" dirty="0"/>
              <a:t>Normalization of data can be defined as a process during which redundant  relation schemas are decomposed by breaking up their attributes into smaller relation schemas that process desirable properties.</a:t>
            </a:r>
            <a:endParaRPr dirty="0"/>
          </a:p>
        </p:txBody>
      </p:sp>
    </p:spTree>
    <p:extLst>
      <p:ext uri="{BB962C8B-B14F-4D97-AF65-F5344CB8AC3E}">
        <p14:creationId xmlns:p14="http://schemas.microsoft.com/office/powerpoint/2010/main" val="10302034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402795" y="771513"/>
            <a:ext cx="9509438" cy="3284479"/>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38529" y="872744"/>
            <a:ext cx="9226550" cy="3336811"/>
          </a:xfrm>
          <a:prstGeom prst="rect">
            <a:avLst/>
          </a:prstGeom>
        </p:spPr>
        <p:txBody>
          <a:bodyPr vert="horz" wrap="square" lIns="0" tIns="12700" rIns="0" bIns="0" rtlCol="0">
            <a:spAutoFit/>
          </a:bodyPr>
          <a:lstStyle/>
          <a:p>
            <a:pPr marL="12700">
              <a:lnSpc>
                <a:spcPct val="100000"/>
              </a:lnSpc>
              <a:spcBef>
                <a:spcPts val="100"/>
              </a:spcBef>
            </a:pPr>
            <a:r>
              <a:rPr sz="2400" spc="-5" dirty="0">
                <a:latin typeface="Calibri"/>
                <a:cs typeface="Calibri"/>
              </a:rPr>
              <a:t>The </a:t>
            </a:r>
            <a:r>
              <a:rPr sz="2400" spc="-15" dirty="0">
                <a:latin typeface="Calibri"/>
                <a:cs typeface="Calibri"/>
              </a:rPr>
              <a:t>first </a:t>
            </a:r>
            <a:r>
              <a:rPr sz="2400" spc="-5" dirty="0">
                <a:latin typeface="Calibri"/>
                <a:cs typeface="Calibri"/>
              </a:rPr>
              <a:t>normal </a:t>
            </a:r>
            <a:r>
              <a:rPr sz="2400" spc="-15" dirty="0">
                <a:latin typeface="Calibri"/>
                <a:cs typeface="Calibri"/>
              </a:rPr>
              <a:t>form </a:t>
            </a:r>
            <a:r>
              <a:rPr sz="2400" spc="-20" dirty="0">
                <a:latin typeface="Calibri"/>
                <a:cs typeface="Calibri"/>
              </a:rPr>
              <a:t>states</a:t>
            </a:r>
            <a:r>
              <a:rPr sz="2400" spc="45" dirty="0">
                <a:latin typeface="Calibri"/>
                <a:cs typeface="Calibri"/>
              </a:rPr>
              <a:t> </a:t>
            </a:r>
            <a:r>
              <a:rPr sz="2400" spc="-5" dirty="0">
                <a:latin typeface="Calibri"/>
                <a:cs typeface="Calibri"/>
              </a:rPr>
              <a:t>that:</a:t>
            </a:r>
            <a:endParaRPr sz="2400" dirty="0">
              <a:latin typeface="Calibri"/>
              <a:cs typeface="Calibri"/>
            </a:endParaRPr>
          </a:p>
          <a:p>
            <a:pPr marL="299085" indent="-287020">
              <a:lnSpc>
                <a:spcPct val="100000"/>
              </a:lnSpc>
              <a:buFont typeface="Arial"/>
              <a:buChar char="•"/>
              <a:tabLst>
                <a:tab pos="299085" algn="l"/>
                <a:tab pos="299720" algn="l"/>
              </a:tabLst>
            </a:pPr>
            <a:r>
              <a:rPr sz="2400" spc="-10" dirty="0">
                <a:latin typeface="Calibri"/>
                <a:cs typeface="Calibri"/>
              </a:rPr>
              <a:t>Every column </a:t>
            </a:r>
            <a:r>
              <a:rPr sz="2400" spc="-5" dirty="0">
                <a:latin typeface="Calibri"/>
                <a:cs typeface="Calibri"/>
              </a:rPr>
              <a:t>in </a:t>
            </a:r>
            <a:r>
              <a:rPr sz="2400" dirty="0">
                <a:latin typeface="Calibri"/>
                <a:cs typeface="Calibri"/>
              </a:rPr>
              <a:t>the </a:t>
            </a:r>
            <a:r>
              <a:rPr sz="2400" spc="-5" dirty="0">
                <a:latin typeface="Calibri"/>
                <a:cs typeface="Calibri"/>
              </a:rPr>
              <a:t>table must be</a:t>
            </a:r>
            <a:r>
              <a:rPr sz="2400" spc="65" dirty="0">
                <a:latin typeface="Calibri"/>
                <a:cs typeface="Calibri"/>
              </a:rPr>
              <a:t> </a:t>
            </a:r>
            <a:r>
              <a:rPr sz="2400" spc="-5" dirty="0">
                <a:latin typeface="Calibri"/>
                <a:cs typeface="Calibri"/>
              </a:rPr>
              <a:t>unique</a:t>
            </a:r>
            <a:endParaRPr sz="2400" dirty="0">
              <a:latin typeface="Calibri"/>
              <a:cs typeface="Calibri"/>
            </a:endParaRPr>
          </a:p>
          <a:p>
            <a:pPr marL="299085" indent="-287020">
              <a:lnSpc>
                <a:spcPct val="100000"/>
              </a:lnSpc>
              <a:buFont typeface="Arial"/>
              <a:buChar char="•"/>
              <a:tabLst>
                <a:tab pos="299085" algn="l"/>
                <a:tab pos="299720" algn="l"/>
              </a:tabLst>
            </a:pPr>
            <a:r>
              <a:rPr sz="2400" spc="-15" dirty="0">
                <a:latin typeface="Calibri"/>
                <a:cs typeface="Calibri"/>
              </a:rPr>
              <a:t>Separate </a:t>
            </a:r>
            <a:r>
              <a:rPr sz="2400" spc="-5" dirty="0">
                <a:latin typeface="Calibri"/>
                <a:cs typeface="Calibri"/>
              </a:rPr>
              <a:t>tables must be </a:t>
            </a:r>
            <a:r>
              <a:rPr sz="2400" spc="-15" dirty="0">
                <a:latin typeface="Calibri"/>
                <a:cs typeface="Calibri"/>
              </a:rPr>
              <a:t>created for </a:t>
            </a:r>
            <a:r>
              <a:rPr sz="2400" dirty="0">
                <a:latin typeface="Calibri"/>
                <a:cs typeface="Calibri"/>
              </a:rPr>
              <a:t>each </a:t>
            </a:r>
            <a:r>
              <a:rPr sz="2400" spc="-5" dirty="0">
                <a:latin typeface="Calibri"/>
                <a:cs typeface="Calibri"/>
              </a:rPr>
              <a:t>set of </a:t>
            </a:r>
            <a:r>
              <a:rPr sz="2400" spc="-15" dirty="0">
                <a:latin typeface="Calibri"/>
                <a:cs typeface="Calibri"/>
              </a:rPr>
              <a:t>related</a:t>
            </a:r>
            <a:r>
              <a:rPr sz="2400" spc="110" dirty="0">
                <a:latin typeface="Calibri"/>
                <a:cs typeface="Calibri"/>
              </a:rPr>
              <a:t> </a:t>
            </a:r>
            <a:r>
              <a:rPr sz="2400" spc="-15" dirty="0">
                <a:latin typeface="Calibri"/>
                <a:cs typeface="Calibri"/>
              </a:rPr>
              <a:t>data</a:t>
            </a:r>
            <a:endParaRPr sz="2400" dirty="0">
              <a:latin typeface="Calibri"/>
              <a:cs typeface="Calibri"/>
            </a:endParaRPr>
          </a:p>
          <a:p>
            <a:pPr marL="299085" marR="5080" indent="-287020">
              <a:lnSpc>
                <a:spcPct val="100000"/>
              </a:lnSpc>
              <a:buFont typeface="Arial"/>
              <a:buChar char="•"/>
              <a:tabLst>
                <a:tab pos="299085" algn="l"/>
                <a:tab pos="299720" algn="l"/>
              </a:tabLst>
            </a:pPr>
            <a:r>
              <a:rPr sz="2400" spc="-10" dirty="0">
                <a:latin typeface="Calibri"/>
                <a:cs typeface="Calibri"/>
              </a:rPr>
              <a:t>Each table </a:t>
            </a:r>
            <a:r>
              <a:rPr sz="2400" spc="-5" dirty="0">
                <a:latin typeface="Calibri"/>
                <a:cs typeface="Calibri"/>
              </a:rPr>
              <a:t>must be identified with </a:t>
            </a:r>
            <a:r>
              <a:rPr sz="2400" dirty="0">
                <a:latin typeface="Calibri"/>
                <a:cs typeface="Calibri"/>
              </a:rPr>
              <a:t>a </a:t>
            </a:r>
            <a:r>
              <a:rPr sz="2400" spc="-5" dirty="0">
                <a:latin typeface="Calibri"/>
                <a:cs typeface="Calibri"/>
              </a:rPr>
              <a:t>unique </a:t>
            </a:r>
            <a:r>
              <a:rPr sz="2400" spc="-10" dirty="0">
                <a:latin typeface="Calibri"/>
                <a:cs typeface="Calibri"/>
              </a:rPr>
              <a:t>column </a:t>
            </a:r>
            <a:r>
              <a:rPr sz="2400" spc="-5" dirty="0">
                <a:latin typeface="Calibri"/>
                <a:cs typeface="Calibri"/>
              </a:rPr>
              <a:t>or </a:t>
            </a:r>
            <a:r>
              <a:rPr sz="2400" spc="-15" dirty="0">
                <a:latin typeface="Calibri"/>
                <a:cs typeface="Calibri"/>
              </a:rPr>
              <a:t>concatenated </a:t>
            </a:r>
            <a:r>
              <a:rPr sz="2400" spc="-10" dirty="0">
                <a:latin typeface="Calibri"/>
                <a:cs typeface="Calibri"/>
              </a:rPr>
              <a:t>columns called </a:t>
            </a:r>
            <a:r>
              <a:rPr sz="2400" dirty="0">
                <a:latin typeface="Calibri"/>
                <a:cs typeface="Calibri"/>
              </a:rPr>
              <a:t>the </a:t>
            </a:r>
            <a:r>
              <a:rPr sz="2400" spc="-5" dirty="0">
                <a:latin typeface="Calibri"/>
                <a:cs typeface="Calibri"/>
              </a:rPr>
              <a:t>primary  </a:t>
            </a:r>
            <a:r>
              <a:rPr sz="2400" spc="-25" dirty="0">
                <a:latin typeface="Calibri"/>
                <a:cs typeface="Calibri"/>
              </a:rPr>
              <a:t>key</a:t>
            </a:r>
            <a:endParaRPr sz="2400" dirty="0">
              <a:latin typeface="Calibri"/>
              <a:cs typeface="Calibri"/>
            </a:endParaRPr>
          </a:p>
          <a:p>
            <a:pPr marL="299085" indent="-287020">
              <a:lnSpc>
                <a:spcPct val="100000"/>
              </a:lnSpc>
              <a:buFont typeface="Arial"/>
              <a:buChar char="•"/>
              <a:tabLst>
                <a:tab pos="299085" algn="l"/>
                <a:tab pos="299720" algn="l"/>
              </a:tabLst>
            </a:pPr>
            <a:r>
              <a:rPr sz="2400" dirty="0">
                <a:latin typeface="Calibri"/>
                <a:cs typeface="Calibri"/>
              </a:rPr>
              <a:t>No </a:t>
            </a:r>
            <a:r>
              <a:rPr sz="2400" spc="-15" dirty="0">
                <a:latin typeface="Calibri"/>
                <a:cs typeface="Calibri"/>
              </a:rPr>
              <a:t>rows may </a:t>
            </a:r>
            <a:r>
              <a:rPr sz="2400" spc="-5" dirty="0">
                <a:latin typeface="Calibri"/>
                <a:cs typeface="Calibri"/>
              </a:rPr>
              <a:t>be</a:t>
            </a:r>
            <a:r>
              <a:rPr sz="2400" spc="40" dirty="0">
                <a:latin typeface="Calibri"/>
                <a:cs typeface="Calibri"/>
              </a:rPr>
              <a:t> </a:t>
            </a:r>
            <a:r>
              <a:rPr sz="2400" spc="-10" dirty="0">
                <a:latin typeface="Calibri"/>
                <a:cs typeface="Calibri"/>
              </a:rPr>
              <a:t>duplicated</a:t>
            </a:r>
            <a:endParaRPr sz="2400" dirty="0">
              <a:latin typeface="Calibri"/>
              <a:cs typeface="Calibri"/>
            </a:endParaRPr>
          </a:p>
          <a:p>
            <a:pPr marL="299085" indent="-287020">
              <a:lnSpc>
                <a:spcPct val="100000"/>
              </a:lnSpc>
              <a:buFont typeface="Arial"/>
              <a:buChar char="•"/>
              <a:tabLst>
                <a:tab pos="299085" algn="l"/>
                <a:tab pos="299720" algn="l"/>
              </a:tabLst>
            </a:pPr>
            <a:r>
              <a:rPr sz="2400" spc="-5" dirty="0">
                <a:latin typeface="Calibri"/>
                <a:cs typeface="Calibri"/>
              </a:rPr>
              <a:t>no </a:t>
            </a:r>
            <a:r>
              <a:rPr sz="2400" spc="-10" dirty="0">
                <a:latin typeface="Calibri"/>
                <a:cs typeface="Calibri"/>
              </a:rPr>
              <a:t>columns </a:t>
            </a:r>
            <a:r>
              <a:rPr sz="2400" spc="-15" dirty="0">
                <a:latin typeface="Calibri"/>
                <a:cs typeface="Calibri"/>
              </a:rPr>
              <a:t>may </a:t>
            </a:r>
            <a:r>
              <a:rPr sz="2400" spc="-5" dirty="0">
                <a:latin typeface="Calibri"/>
                <a:cs typeface="Calibri"/>
              </a:rPr>
              <a:t>be</a:t>
            </a:r>
            <a:r>
              <a:rPr sz="2400" spc="50" dirty="0">
                <a:latin typeface="Calibri"/>
                <a:cs typeface="Calibri"/>
              </a:rPr>
              <a:t> </a:t>
            </a:r>
            <a:r>
              <a:rPr sz="2400" spc="-10" dirty="0">
                <a:latin typeface="Calibri"/>
                <a:cs typeface="Calibri"/>
              </a:rPr>
              <a:t>duplicated</a:t>
            </a:r>
            <a:endParaRPr sz="2400" dirty="0">
              <a:latin typeface="Calibri"/>
              <a:cs typeface="Calibri"/>
            </a:endParaRPr>
          </a:p>
          <a:p>
            <a:pPr marL="299085" indent="-287020">
              <a:lnSpc>
                <a:spcPct val="100000"/>
              </a:lnSpc>
              <a:buFont typeface="Arial"/>
              <a:buChar char="•"/>
              <a:tabLst>
                <a:tab pos="299085" algn="l"/>
                <a:tab pos="299720" algn="l"/>
              </a:tabLst>
            </a:pPr>
            <a:r>
              <a:rPr sz="2400" spc="-5" dirty="0">
                <a:latin typeface="Calibri"/>
                <a:cs typeface="Calibri"/>
              </a:rPr>
              <a:t>no </a:t>
            </a:r>
            <a:r>
              <a:rPr sz="2400" spc="-15" dirty="0">
                <a:latin typeface="Calibri"/>
                <a:cs typeface="Calibri"/>
              </a:rPr>
              <a:t>row/column </a:t>
            </a:r>
            <a:r>
              <a:rPr sz="2400" spc="-10" dirty="0">
                <a:latin typeface="Calibri"/>
                <a:cs typeface="Calibri"/>
              </a:rPr>
              <a:t>intersections contain </a:t>
            </a:r>
            <a:r>
              <a:rPr sz="2400" dirty="0">
                <a:latin typeface="Calibri"/>
                <a:cs typeface="Calibri"/>
              </a:rPr>
              <a:t>a </a:t>
            </a:r>
            <a:r>
              <a:rPr sz="2400" spc="-5" dirty="0">
                <a:latin typeface="Calibri"/>
                <a:cs typeface="Calibri"/>
              </a:rPr>
              <a:t>null</a:t>
            </a:r>
            <a:r>
              <a:rPr sz="2400" spc="100" dirty="0">
                <a:latin typeface="Calibri"/>
                <a:cs typeface="Calibri"/>
              </a:rPr>
              <a:t> </a:t>
            </a:r>
            <a:r>
              <a:rPr sz="2400" spc="-5" dirty="0">
                <a:latin typeface="Calibri"/>
                <a:cs typeface="Calibri"/>
              </a:rPr>
              <a:t>value</a:t>
            </a:r>
            <a:endParaRPr sz="2400" dirty="0">
              <a:latin typeface="Calibri"/>
              <a:cs typeface="Calibri"/>
            </a:endParaRPr>
          </a:p>
          <a:p>
            <a:pPr marL="299085" indent="-287020">
              <a:lnSpc>
                <a:spcPct val="100000"/>
              </a:lnSpc>
              <a:buFont typeface="Arial"/>
              <a:buChar char="•"/>
              <a:tabLst>
                <a:tab pos="299085" algn="l"/>
                <a:tab pos="299720" algn="l"/>
              </a:tabLst>
            </a:pPr>
            <a:r>
              <a:rPr sz="2400" spc="-5" dirty="0">
                <a:latin typeface="Calibri"/>
                <a:cs typeface="Calibri"/>
              </a:rPr>
              <a:t>no </a:t>
            </a:r>
            <a:r>
              <a:rPr sz="2400" spc="-15" dirty="0">
                <a:latin typeface="Calibri"/>
                <a:cs typeface="Calibri"/>
              </a:rPr>
              <a:t>row/column </a:t>
            </a:r>
            <a:r>
              <a:rPr sz="2400" spc="-10" dirty="0">
                <a:latin typeface="Calibri"/>
                <a:cs typeface="Calibri"/>
              </a:rPr>
              <a:t>intersections </a:t>
            </a:r>
            <a:r>
              <a:rPr sz="2400" spc="-15" dirty="0">
                <a:latin typeface="Calibri"/>
                <a:cs typeface="Calibri"/>
              </a:rPr>
              <a:t>contain </a:t>
            </a:r>
            <a:r>
              <a:rPr sz="2400" spc="-5" dirty="0">
                <a:latin typeface="Calibri"/>
                <a:cs typeface="Calibri"/>
              </a:rPr>
              <a:t>multivalued</a:t>
            </a:r>
            <a:r>
              <a:rPr sz="2400" spc="110" dirty="0">
                <a:latin typeface="Calibri"/>
                <a:cs typeface="Calibri"/>
              </a:rPr>
              <a:t> </a:t>
            </a:r>
            <a:r>
              <a:rPr sz="2400" spc="-5" dirty="0">
                <a:latin typeface="Calibri"/>
                <a:cs typeface="Calibri"/>
              </a:rPr>
              <a:t>fields</a:t>
            </a:r>
            <a:endParaRPr sz="2400" dirty="0">
              <a:latin typeface="Calibri"/>
              <a:cs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16273" y="150876"/>
            <a:ext cx="9059811" cy="302468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2845307" y="3233927"/>
            <a:ext cx="8573676" cy="3624069"/>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39186" y="1295182"/>
            <a:ext cx="9916095" cy="2420779"/>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32459" y="327659"/>
            <a:ext cx="4596383" cy="3218688"/>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5588000" y="1098550"/>
            <a:ext cx="5862320" cy="1397635"/>
          </a:xfrm>
          <a:prstGeom prst="rect">
            <a:avLst/>
          </a:prstGeom>
        </p:spPr>
        <p:txBody>
          <a:bodyPr vert="horz" wrap="square" lIns="0" tIns="12700" rIns="0" bIns="0" rtlCol="0">
            <a:spAutoFit/>
          </a:bodyPr>
          <a:lstStyle/>
          <a:p>
            <a:pPr marL="12700" marR="5080">
              <a:lnSpc>
                <a:spcPct val="100000"/>
              </a:lnSpc>
              <a:spcBef>
                <a:spcPts val="100"/>
              </a:spcBef>
            </a:pPr>
            <a:r>
              <a:rPr sz="1800" b="0" spc="-5" dirty="0">
                <a:latin typeface="Calibri"/>
                <a:cs typeface="Calibri"/>
              </a:rPr>
              <a:t>This </a:t>
            </a:r>
            <a:r>
              <a:rPr sz="1800" b="0" spc="-10" dirty="0">
                <a:latin typeface="Calibri"/>
                <a:cs typeface="Calibri"/>
              </a:rPr>
              <a:t>table </a:t>
            </a:r>
            <a:r>
              <a:rPr sz="1800" b="0" spc="-5" dirty="0">
                <a:latin typeface="Calibri"/>
                <a:cs typeface="Calibri"/>
              </a:rPr>
              <a:t>has </a:t>
            </a:r>
            <a:r>
              <a:rPr sz="1800" b="0" dirty="0">
                <a:latin typeface="Calibri"/>
                <a:cs typeface="Calibri"/>
              </a:rPr>
              <a:t>a </a:t>
            </a:r>
            <a:r>
              <a:rPr sz="1800" b="0" spc="-10" dirty="0">
                <a:latin typeface="Calibri"/>
                <a:cs typeface="Calibri"/>
              </a:rPr>
              <a:t>composite </a:t>
            </a:r>
            <a:r>
              <a:rPr sz="1800" b="0" spc="-5" dirty="0">
                <a:latin typeface="Calibri"/>
                <a:cs typeface="Calibri"/>
              </a:rPr>
              <a:t>primary </a:t>
            </a:r>
            <a:r>
              <a:rPr sz="1800" b="0" spc="-25" dirty="0">
                <a:latin typeface="Calibri"/>
                <a:cs typeface="Calibri"/>
              </a:rPr>
              <a:t>key </a:t>
            </a:r>
            <a:r>
              <a:rPr sz="1800" b="0" spc="-5" dirty="0">
                <a:latin typeface="Calibri"/>
                <a:cs typeface="Calibri"/>
              </a:rPr>
              <a:t>[Customer </a:t>
            </a:r>
            <a:r>
              <a:rPr sz="1800" b="0" spc="-20" dirty="0">
                <a:latin typeface="Calibri"/>
                <a:cs typeface="Calibri"/>
              </a:rPr>
              <a:t>ID, </a:t>
            </a:r>
            <a:r>
              <a:rPr sz="1800" b="0" spc="-15" dirty="0">
                <a:latin typeface="Calibri"/>
                <a:cs typeface="Calibri"/>
              </a:rPr>
              <a:t>Store </a:t>
            </a:r>
            <a:r>
              <a:rPr sz="1800" b="0" spc="-5" dirty="0">
                <a:latin typeface="Calibri"/>
                <a:cs typeface="Calibri"/>
              </a:rPr>
              <a:t>ID].  The </a:t>
            </a:r>
            <a:r>
              <a:rPr sz="1800" b="0" spc="-15" dirty="0">
                <a:latin typeface="Calibri"/>
                <a:cs typeface="Calibri"/>
              </a:rPr>
              <a:t>non-key attribute </a:t>
            </a:r>
            <a:r>
              <a:rPr sz="1800" b="0" spc="-5" dirty="0">
                <a:latin typeface="Calibri"/>
                <a:cs typeface="Calibri"/>
              </a:rPr>
              <a:t>is </a:t>
            </a:r>
            <a:r>
              <a:rPr sz="1800" b="0" spc="-10" dirty="0">
                <a:latin typeface="Calibri"/>
                <a:cs typeface="Calibri"/>
              </a:rPr>
              <a:t>[Purchase Location]. </a:t>
            </a:r>
            <a:r>
              <a:rPr sz="1800" b="0" dirty="0">
                <a:latin typeface="Calibri"/>
                <a:cs typeface="Calibri"/>
              </a:rPr>
              <a:t>In this </a:t>
            </a:r>
            <a:r>
              <a:rPr sz="1800" b="0" spc="-5" dirty="0">
                <a:latin typeface="Calibri"/>
                <a:cs typeface="Calibri"/>
              </a:rPr>
              <a:t>case,  </a:t>
            </a:r>
            <a:r>
              <a:rPr sz="1800" b="0" spc="-10" dirty="0">
                <a:latin typeface="Calibri"/>
                <a:cs typeface="Calibri"/>
              </a:rPr>
              <a:t>[Purchase Location] </a:t>
            </a:r>
            <a:r>
              <a:rPr sz="1800" b="0" spc="-5" dirty="0">
                <a:latin typeface="Calibri"/>
                <a:cs typeface="Calibri"/>
              </a:rPr>
              <a:t>only depends on </a:t>
            </a:r>
            <a:r>
              <a:rPr sz="1800" b="0" spc="-10" dirty="0">
                <a:latin typeface="Calibri"/>
                <a:cs typeface="Calibri"/>
              </a:rPr>
              <a:t>[Store </a:t>
            </a:r>
            <a:r>
              <a:rPr sz="1800" b="0" dirty="0">
                <a:latin typeface="Calibri"/>
                <a:cs typeface="Calibri"/>
              </a:rPr>
              <a:t>ID], </a:t>
            </a:r>
            <a:r>
              <a:rPr sz="1800" b="0" spc="-5" dirty="0">
                <a:latin typeface="Calibri"/>
                <a:cs typeface="Calibri"/>
              </a:rPr>
              <a:t>which is only  part of </a:t>
            </a:r>
            <a:r>
              <a:rPr sz="1800" b="0" dirty="0">
                <a:latin typeface="Calibri"/>
                <a:cs typeface="Calibri"/>
              </a:rPr>
              <a:t>the </a:t>
            </a:r>
            <a:r>
              <a:rPr sz="1800" b="0" spc="-5" dirty="0">
                <a:latin typeface="Calibri"/>
                <a:cs typeface="Calibri"/>
              </a:rPr>
              <a:t>primary </a:t>
            </a:r>
            <a:r>
              <a:rPr sz="1800" b="0" spc="-50" dirty="0">
                <a:latin typeface="Calibri"/>
                <a:cs typeface="Calibri"/>
              </a:rPr>
              <a:t>key. </a:t>
            </a:r>
            <a:r>
              <a:rPr sz="1800" b="0" spc="-15" dirty="0">
                <a:latin typeface="Calibri"/>
                <a:cs typeface="Calibri"/>
              </a:rPr>
              <a:t>Therefore, </a:t>
            </a:r>
            <a:r>
              <a:rPr sz="1800" b="0" spc="-5" dirty="0">
                <a:latin typeface="Calibri"/>
                <a:cs typeface="Calibri"/>
              </a:rPr>
              <a:t>this </a:t>
            </a:r>
            <a:r>
              <a:rPr sz="1800" b="0" spc="-10" dirty="0">
                <a:latin typeface="Calibri"/>
                <a:cs typeface="Calibri"/>
              </a:rPr>
              <a:t>table </a:t>
            </a:r>
            <a:r>
              <a:rPr sz="1800" b="0" spc="-5" dirty="0">
                <a:latin typeface="Calibri"/>
                <a:cs typeface="Calibri"/>
              </a:rPr>
              <a:t>does not satisfy  second normal</a:t>
            </a:r>
            <a:r>
              <a:rPr sz="1800" b="0" spc="5" dirty="0">
                <a:latin typeface="Calibri"/>
                <a:cs typeface="Calibri"/>
              </a:rPr>
              <a:t> </a:t>
            </a:r>
            <a:r>
              <a:rPr sz="1800" b="0" spc="-15" dirty="0">
                <a:latin typeface="Calibri"/>
                <a:cs typeface="Calibri"/>
              </a:rPr>
              <a:t>form.</a:t>
            </a:r>
            <a:endParaRPr sz="1800">
              <a:latin typeface="Calibri"/>
              <a:cs typeface="Calibri"/>
            </a:endParaRPr>
          </a:p>
        </p:txBody>
      </p:sp>
      <p:sp>
        <p:nvSpPr>
          <p:cNvPr id="4" name="object 4"/>
          <p:cNvSpPr/>
          <p:nvPr/>
        </p:nvSpPr>
        <p:spPr>
          <a:xfrm>
            <a:off x="507491" y="3619500"/>
            <a:ext cx="9555572" cy="2885474"/>
          </a:xfrm>
          <a:prstGeom prst="rect">
            <a:avLst/>
          </a:prstGeom>
          <a:blipFill>
            <a:blip r:embed="rId3" cstate="print"/>
            <a:stretch>
              <a:fillRect/>
            </a:stretch>
          </a:blipFill>
        </p:spPr>
        <p:txBody>
          <a:bodyPr wrap="square" lIns="0" tIns="0" rIns="0" bIns="0" rtlCol="0"/>
          <a:lstStyle/>
          <a:p>
            <a:endParaRPr/>
          </a:p>
        </p:txBody>
      </p:sp>
      <p:sp>
        <p:nvSpPr>
          <p:cNvPr id="5" name="object 5"/>
          <p:cNvSpPr txBox="1"/>
          <p:nvPr/>
        </p:nvSpPr>
        <p:spPr>
          <a:xfrm>
            <a:off x="5999479" y="5374335"/>
            <a:ext cx="5893435" cy="1122680"/>
          </a:xfrm>
          <a:prstGeom prst="rect">
            <a:avLst/>
          </a:prstGeom>
        </p:spPr>
        <p:txBody>
          <a:bodyPr vert="horz" wrap="square" lIns="0" tIns="12700" rIns="0" bIns="0" rtlCol="0">
            <a:spAutoFit/>
          </a:bodyPr>
          <a:lstStyle/>
          <a:p>
            <a:pPr marL="12700" marR="5080">
              <a:lnSpc>
                <a:spcPct val="100000"/>
              </a:lnSpc>
              <a:spcBef>
                <a:spcPts val="100"/>
              </a:spcBef>
            </a:pPr>
            <a:r>
              <a:rPr sz="1800" spc="-5" dirty="0">
                <a:latin typeface="Calibri"/>
                <a:cs typeface="Calibri"/>
              </a:rPr>
              <a:t>What </a:t>
            </a:r>
            <a:r>
              <a:rPr sz="1800" spc="-10" dirty="0">
                <a:latin typeface="Calibri"/>
                <a:cs typeface="Calibri"/>
              </a:rPr>
              <a:t>we have </a:t>
            </a:r>
            <a:r>
              <a:rPr sz="1800" spc="-5" dirty="0">
                <a:latin typeface="Calibri"/>
                <a:cs typeface="Calibri"/>
              </a:rPr>
              <a:t>done is </a:t>
            </a:r>
            <a:r>
              <a:rPr sz="1800" spc="-10" dirty="0">
                <a:latin typeface="Calibri"/>
                <a:cs typeface="Calibri"/>
              </a:rPr>
              <a:t>to remove </a:t>
            </a:r>
            <a:r>
              <a:rPr sz="1800" dirty="0">
                <a:latin typeface="Calibri"/>
                <a:cs typeface="Calibri"/>
              </a:rPr>
              <a:t>the </a:t>
            </a:r>
            <a:r>
              <a:rPr sz="1800" spc="-5" dirty="0">
                <a:latin typeface="Calibri"/>
                <a:cs typeface="Calibri"/>
              </a:rPr>
              <a:t>partial functional  dependency that </a:t>
            </a:r>
            <a:r>
              <a:rPr sz="1800" spc="-10" dirty="0">
                <a:latin typeface="Calibri"/>
                <a:cs typeface="Calibri"/>
              </a:rPr>
              <a:t>we initially </a:t>
            </a:r>
            <a:r>
              <a:rPr sz="1800" dirty="0">
                <a:latin typeface="Calibri"/>
                <a:cs typeface="Calibri"/>
              </a:rPr>
              <a:t>had. </a:t>
            </a:r>
            <a:r>
              <a:rPr sz="1800" spc="-45" dirty="0">
                <a:latin typeface="Calibri"/>
                <a:cs typeface="Calibri"/>
              </a:rPr>
              <a:t>Now, </a:t>
            </a:r>
            <a:r>
              <a:rPr sz="1800" spc="-5" dirty="0">
                <a:latin typeface="Calibri"/>
                <a:cs typeface="Calibri"/>
              </a:rPr>
              <a:t>in the </a:t>
            </a:r>
            <a:r>
              <a:rPr sz="1800" spc="-10" dirty="0">
                <a:latin typeface="Calibri"/>
                <a:cs typeface="Calibri"/>
              </a:rPr>
              <a:t>table  </a:t>
            </a:r>
            <a:r>
              <a:rPr sz="1800" spc="-20" dirty="0">
                <a:latin typeface="Calibri"/>
                <a:cs typeface="Calibri"/>
              </a:rPr>
              <a:t>[TABLE_STORE], </a:t>
            </a:r>
            <a:r>
              <a:rPr sz="1800" dirty="0">
                <a:latin typeface="Calibri"/>
                <a:cs typeface="Calibri"/>
              </a:rPr>
              <a:t>the </a:t>
            </a:r>
            <a:r>
              <a:rPr sz="1800" spc="-10" dirty="0">
                <a:latin typeface="Calibri"/>
                <a:cs typeface="Calibri"/>
              </a:rPr>
              <a:t>column [Purchase Location] </a:t>
            </a:r>
            <a:r>
              <a:rPr sz="1800" spc="-5" dirty="0">
                <a:latin typeface="Calibri"/>
                <a:cs typeface="Calibri"/>
              </a:rPr>
              <a:t>is fully  dependent </a:t>
            </a:r>
            <a:r>
              <a:rPr sz="1800" dirty="0">
                <a:latin typeface="Calibri"/>
                <a:cs typeface="Calibri"/>
              </a:rPr>
              <a:t>on </a:t>
            </a:r>
            <a:r>
              <a:rPr sz="1800" spc="-5" dirty="0">
                <a:latin typeface="Calibri"/>
                <a:cs typeface="Calibri"/>
              </a:rPr>
              <a:t>the primary </a:t>
            </a:r>
            <a:r>
              <a:rPr sz="1800" spc="-25" dirty="0">
                <a:latin typeface="Calibri"/>
                <a:cs typeface="Calibri"/>
              </a:rPr>
              <a:t>key </a:t>
            </a:r>
            <a:r>
              <a:rPr sz="1800" spc="-5" dirty="0">
                <a:latin typeface="Calibri"/>
                <a:cs typeface="Calibri"/>
              </a:rPr>
              <a:t>of that </a:t>
            </a:r>
            <a:r>
              <a:rPr sz="1800" spc="-10" dirty="0">
                <a:latin typeface="Calibri"/>
                <a:cs typeface="Calibri"/>
              </a:rPr>
              <a:t>table, </a:t>
            </a:r>
            <a:r>
              <a:rPr sz="1800" spc="-5" dirty="0">
                <a:latin typeface="Calibri"/>
                <a:cs typeface="Calibri"/>
              </a:rPr>
              <a:t>which is </a:t>
            </a:r>
            <a:r>
              <a:rPr sz="1800" spc="-10" dirty="0">
                <a:latin typeface="Calibri"/>
                <a:cs typeface="Calibri"/>
              </a:rPr>
              <a:t>[Store</a:t>
            </a:r>
            <a:r>
              <a:rPr sz="1800" spc="140" dirty="0">
                <a:latin typeface="Calibri"/>
                <a:cs typeface="Calibri"/>
              </a:rPr>
              <a:t> </a:t>
            </a:r>
            <a:r>
              <a:rPr sz="1800" spc="-5" dirty="0">
                <a:latin typeface="Calibri"/>
                <a:cs typeface="Calibri"/>
              </a:rPr>
              <a:t>ID].</a:t>
            </a:r>
            <a:endParaRPr sz="1800">
              <a:latin typeface="Calibri"/>
              <a:cs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97051" y="1104572"/>
            <a:ext cx="10231317" cy="1846283"/>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1137005" y="3744595"/>
            <a:ext cx="10156190" cy="1123315"/>
          </a:xfrm>
          <a:prstGeom prst="rect">
            <a:avLst/>
          </a:prstGeom>
        </p:spPr>
        <p:txBody>
          <a:bodyPr vert="horz" wrap="square" lIns="0" tIns="12700" rIns="0" bIns="0" rtlCol="0">
            <a:spAutoFit/>
          </a:bodyPr>
          <a:lstStyle/>
          <a:p>
            <a:pPr marL="12700" marR="5080">
              <a:lnSpc>
                <a:spcPct val="100000"/>
              </a:lnSpc>
              <a:spcBef>
                <a:spcPts val="100"/>
              </a:spcBef>
            </a:pPr>
            <a:r>
              <a:rPr sz="2400" spc="-15" dirty="0">
                <a:latin typeface="Calibri"/>
                <a:cs typeface="Calibri"/>
              </a:rPr>
              <a:t>By </a:t>
            </a:r>
            <a:r>
              <a:rPr sz="2400" spc="-10" dirty="0">
                <a:latin typeface="Calibri"/>
                <a:cs typeface="Calibri"/>
              </a:rPr>
              <a:t>transitive </a:t>
            </a:r>
            <a:r>
              <a:rPr sz="2400" spc="-5" dirty="0">
                <a:latin typeface="Calibri"/>
                <a:cs typeface="Calibri"/>
              </a:rPr>
              <a:t>functional </a:t>
            </a:r>
            <a:r>
              <a:rPr sz="2400" spc="-20" dirty="0">
                <a:latin typeface="Calibri"/>
                <a:cs typeface="Calibri"/>
              </a:rPr>
              <a:t>dependency, </a:t>
            </a:r>
            <a:r>
              <a:rPr sz="2400" spc="-15" dirty="0">
                <a:latin typeface="Calibri"/>
                <a:cs typeface="Calibri"/>
              </a:rPr>
              <a:t>we </a:t>
            </a:r>
            <a:r>
              <a:rPr sz="2400" dirty="0">
                <a:latin typeface="Calibri"/>
                <a:cs typeface="Calibri"/>
              </a:rPr>
              <a:t>mean </a:t>
            </a:r>
            <a:r>
              <a:rPr sz="2400" spc="-15" dirty="0">
                <a:latin typeface="Calibri"/>
                <a:cs typeface="Calibri"/>
              </a:rPr>
              <a:t>we </a:t>
            </a:r>
            <a:r>
              <a:rPr sz="2400" spc="-20" dirty="0">
                <a:latin typeface="Calibri"/>
                <a:cs typeface="Calibri"/>
              </a:rPr>
              <a:t>have </a:t>
            </a:r>
            <a:r>
              <a:rPr sz="2400" dirty="0">
                <a:latin typeface="Calibri"/>
                <a:cs typeface="Calibri"/>
              </a:rPr>
              <a:t>the </a:t>
            </a:r>
            <a:r>
              <a:rPr sz="2400" spc="-15" dirty="0">
                <a:latin typeface="Calibri"/>
                <a:cs typeface="Calibri"/>
              </a:rPr>
              <a:t>following </a:t>
            </a:r>
            <a:r>
              <a:rPr sz="2400" spc="-10" dirty="0">
                <a:latin typeface="Calibri"/>
                <a:cs typeface="Calibri"/>
              </a:rPr>
              <a:t>relationships  </a:t>
            </a:r>
            <a:r>
              <a:rPr sz="2400" dirty="0">
                <a:latin typeface="Calibri"/>
                <a:cs typeface="Calibri"/>
              </a:rPr>
              <a:t>in the </a:t>
            </a:r>
            <a:r>
              <a:rPr sz="2400" spc="-5" dirty="0">
                <a:latin typeface="Calibri"/>
                <a:cs typeface="Calibri"/>
              </a:rPr>
              <a:t>table: </a:t>
            </a:r>
            <a:r>
              <a:rPr sz="2400" dirty="0">
                <a:latin typeface="Calibri"/>
                <a:cs typeface="Calibri"/>
              </a:rPr>
              <a:t>A is </a:t>
            </a:r>
            <a:r>
              <a:rPr sz="2400" spc="-5" dirty="0">
                <a:latin typeface="Calibri"/>
                <a:cs typeface="Calibri"/>
              </a:rPr>
              <a:t>functionally </a:t>
            </a:r>
            <a:r>
              <a:rPr sz="2400" spc="-10" dirty="0">
                <a:latin typeface="Calibri"/>
                <a:cs typeface="Calibri"/>
              </a:rPr>
              <a:t>dependent </a:t>
            </a:r>
            <a:r>
              <a:rPr sz="2400" spc="-5" dirty="0">
                <a:latin typeface="Calibri"/>
                <a:cs typeface="Calibri"/>
              </a:rPr>
              <a:t>on </a:t>
            </a:r>
            <a:r>
              <a:rPr sz="2400" spc="-20" dirty="0">
                <a:latin typeface="Calibri"/>
                <a:cs typeface="Calibri"/>
              </a:rPr>
              <a:t>B, </a:t>
            </a:r>
            <a:r>
              <a:rPr sz="2400" dirty="0">
                <a:latin typeface="Calibri"/>
                <a:cs typeface="Calibri"/>
              </a:rPr>
              <a:t>and B is </a:t>
            </a:r>
            <a:r>
              <a:rPr sz="2400" spc="-5" dirty="0">
                <a:latin typeface="Calibri"/>
                <a:cs typeface="Calibri"/>
              </a:rPr>
              <a:t>functionally </a:t>
            </a:r>
            <a:r>
              <a:rPr sz="2400" spc="-10" dirty="0">
                <a:latin typeface="Calibri"/>
                <a:cs typeface="Calibri"/>
              </a:rPr>
              <a:t>dependent</a:t>
            </a:r>
            <a:r>
              <a:rPr sz="2400" spc="-40" dirty="0">
                <a:latin typeface="Calibri"/>
                <a:cs typeface="Calibri"/>
              </a:rPr>
              <a:t> </a:t>
            </a:r>
            <a:r>
              <a:rPr sz="2400" spc="-5" dirty="0">
                <a:latin typeface="Calibri"/>
                <a:cs typeface="Calibri"/>
              </a:rPr>
              <a:t>on</a:t>
            </a:r>
            <a:endParaRPr sz="2400">
              <a:latin typeface="Calibri"/>
              <a:cs typeface="Calibri"/>
            </a:endParaRPr>
          </a:p>
          <a:p>
            <a:pPr marL="12700">
              <a:lnSpc>
                <a:spcPct val="100000"/>
              </a:lnSpc>
            </a:pPr>
            <a:r>
              <a:rPr sz="2400" spc="-5" dirty="0">
                <a:latin typeface="Calibri"/>
                <a:cs typeface="Calibri"/>
              </a:rPr>
              <a:t>C. </a:t>
            </a:r>
            <a:r>
              <a:rPr sz="2400" dirty="0">
                <a:latin typeface="Calibri"/>
                <a:cs typeface="Calibri"/>
              </a:rPr>
              <a:t>In </a:t>
            </a:r>
            <a:r>
              <a:rPr sz="2400" spc="-5" dirty="0">
                <a:latin typeface="Calibri"/>
                <a:cs typeface="Calibri"/>
              </a:rPr>
              <a:t>this case, </a:t>
            </a:r>
            <a:r>
              <a:rPr sz="2400" dirty="0">
                <a:latin typeface="Calibri"/>
                <a:cs typeface="Calibri"/>
              </a:rPr>
              <a:t>C is </a:t>
            </a:r>
            <a:r>
              <a:rPr sz="2400" spc="-10" dirty="0">
                <a:latin typeface="Calibri"/>
                <a:cs typeface="Calibri"/>
              </a:rPr>
              <a:t>transitively dependent </a:t>
            </a:r>
            <a:r>
              <a:rPr sz="2400" spc="-5" dirty="0">
                <a:latin typeface="Calibri"/>
                <a:cs typeface="Calibri"/>
              </a:rPr>
              <a:t>on </a:t>
            </a:r>
            <a:r>
              <a:rPr sz="2400" dirty="0">
                <a:latin typeface="Calibri"/>
                <a:cs typeface="Calibri"/>
              </a:rPr>
              <a:t>A via</a:t>
            </a:r>
            <a:r>
              <a:rPr sz="2400" spc="-35" dirty="0">
                <a:latin typeface="Calibri"/>
                <a:cs typeface="Calibri"/>
              </a:rPr>
              <a:t> </a:t>
            </a:r>
            <a:r>
              <a:rPr sz="2400" dirty="0">
                <a:latin typeface="Calibri"/>
                <a:cs typeface="Calibri"/>
              </a:rPr>
              <a:t>B.</a:t>
            </a:r>
            <a:endParaRPr sz="2400">
              <a:latin typeface="Calibri"/>
              <a:cs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40420" y="405383"/>
            <a:ext cx="5529674" cy="3365202"/>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body" idx="1"/>
          </p:nvPr>
        </p:nvSpPr>
        <p:spPr>
          <a:prstGeom prst="rect">
            <a:avLst/>
          </a:prstGeom>
        </p:spPr>
        <p:txBody>
          <a:bodyPr vert="horz" wrap="square" lIns="0" tIns="12700" rIns="0" bIns="0" rtlCol="0">
            <a:spAutoFit/>
          </a:bodyPr>
          <a:lstStyle/>
          <a:p>
            <a:pPr marL="5729605" marR="5080">
              <a:lnSpc>
                <a:spcPct val="100000"/>
              </a:lnSpc>
              <a:spcBef>
                <a:spcPts val="100"/>
              </a:spcBef>
            </a:pPr>
            <a:r>
              <a:rPr dirty="0"/>
              <a:t>In the </a:t>
            </a:r>
            <a:r>
              <a:rPr spc="-10" dirty="0"/>
              <a:t>table </a:t>
            </a:r>
            <a:r>
              <a:rPr dirty="0"/>
              <a:t>able, [Book ID] </a:t>
            </a:r>
            <a:r>
              <a:rPr spc="-5" dirty="0"/>
              <a:t>determines [Genre ID], </a:t>
            </a:r>
            <a:r>
              <a:rPr dirty="0"/>
              <a:t>and </a:t>
            </a:r>
            <a:r>
              <a:rPr spc="-5" dirty="0"/>
              <a:t>[Genre  </a:t>
            </a:r>
            <a:r>
              <a:rPr dirty="0"/>
              <a:t>ID] </a:t>
            </a:r>
            <a:r>
              <a:rPr spc="-5" dirty="0"/>
              <a:t>determines [Genre </a:t>
            </a:r>
            <a:r>
              <a:rPr spc="-15" dirty="0"/>
              <a:t>Type]. Therefore, </a:t>
            </a:r>
            <a:r>
              <a:rPr dirty="0"/>
              <a:t>[Book ID] </a:t>
            </a:r>
            <a:r>
              <a:rPr spc="-5" dirty="0"/>
              <a:t>determines  [Genre </a:t>
            </a:r>
            <a:r>
              <a:rPr spc="-15" dirty="0"/>
              <a:t>Type] </a:t>
            </a:r>
            <a:r>
              <a:rPr dirty="0"/>
              <a:t>via </a:t>
            </a:r>
            <a:r>
              <a:rPr spc="-5" dirty="0"/>
              <a:t>[Genre </a:t>
            </a:r>
            <a:r>
              <a:rPr dirty="0"/>
              <a:t>ID] and </a:t>
            </a:r>
            <a:r>
              <a:rPr spc="-10" dirty="0"/>
              <a:t>we have transitive </a:t>
            </a:r>
            <a:r>
              <a:rPr spc="-5" dirty="0"/>
              <a:t>functional  </a:t>
            </a:r>
            <a:r>
              <a:rPr spc="-15" dirty="0"/>
              <a:t>dependency, </a:t>
            </a:r>
            <a:r>
              <a:rPr dirty="0"/>
              <a:t>and </a:t>
            </a:r>
            <a:r>
              <a:rPr spc="-5" dirty="0"/>
              <a:t>this </a:t>
            </a:r>
            <a:r>
              <a:rPr spc="-10" dirty="0"/>
              <a:t>structure </a:t>
            </a:r>
            <a:r>
              <a:rPr dirty="0"/>
              <a:t>does </a:t>
            </a:r>
            <a:r>
              <a:rPr spc="-5" dirty="0"/>
              <a:t>not satisfy </a:t>
            </a:r>
            <a:r>
              <a:rPr spc="-10" dirty="0"/>
              <a:t>third </a:t>
            </a:r>
            <a:r>
              <a:rPr spc="-5" dirty="0"/>
              <a:t>normal  </a:t>
            </a:r>
            <a:r>
              <a:rPr spc="-10" dirty="0"/>
              <a:t>form.</a:t>
            </a:r>
          </a:p>
        </p:txBody>
      </p:sp>
      <p:sp>
        <p:nvSpPr>
          <p:cNvPr id="4" name="object 4"/>
          <p:cNvSpPr/>
          <p:nvPr/>
        </p:nvSpPr>
        <p:spPr>
          <a:xfrm>
            <a:off x="803148" y="4049267"/>
            <a:ext cx="6908800" cy="2808728"/>
          </a:xfrm>
          <a:prstGeom prst="rect">
            <a:avLst/>
          </a:prstGeom>
          <a:blipFill>
            <a:blip r:embed="rId3" cstate="print"/>
            <a:stretch>
              <a:fillRect/>
            </a:stretch>
          </a:blipFill>
        </p:spPr>
        <p:txBody>
          <a:bodyPr wrap="square" lIns="0" tIns="0" rIns="0" bIns="0" rtlCol="0"/>
          <a:lstStyle/>
          <a:p>
            <a:endParaRPr/>
          </a:p>
        </p:txBody>
      </p:sp>
      <p:sp>
        <p:nvSpPr>
          <p:cNvPr id="5" name="object 5"/>
          <p:cNvSpPr txBox="1"/>
          <p:nvPr/>
        </p:nvSpPr>
        <p:spPr>
          <a:xfrm>
            <a:off x="7038593" y="5075935"/>
            <a:ext cx="5035550" cy="1397635"/>
          </a:xfrm>
          <a:prstGeom prst="rect">
            <a:avLst/>
          </a:prstGeom>
        </p:spPr>
        <p:txBody>
          <a:bodyPr vert="horz" wrap="square" lIns="0" tIns="12700" rIns="0" bIns="0" rtlCol="0">
            <a:spAutoFit/>
          </a:bodyPr>
          <a:lstStyle/>
          <a:p>
            <a:pPr marL="12700" marR="5080">
              <a:lnSpc>
                <a:spcPct val="100000"/>
              </a:lnSpc>
              <a:spcBef>
                <a:spcPts val="100"/>
              </a:spcBef>
            </a:pPr>
            <a:r>
              <a:rPr sz="1800" spc="-5" dirty="0">
                <a:latin typeface="Calibri"/>
                <a:cs typeface="Calibri"/>
              </a:rPr>
              <a:t>Now </a:t>
            </a:r>
            <a:r>
              <a:rPr sz="1800" dirty="0">
                <a:latin typeface="Calibri"/>
                <a:cs typeface="Calibri"/>
              </a:rPr>
              <a:t>all </a:t>
            </a:r>
            <a:r>
              <a:rPr sz="1800" spc="-15" dirty="0">
                <a:latin typeface="Calibri"/>
                <a:cs typeface="Calibri"/>
              </a:rPr>
              <a:t>non-key </a:t>
            </a:r>
            <a:r>
              <a:rPr sz="1800" spc="-10" dirty="0">
                <a:latin typeface="Calibri"/>
                <a:cs typeface="Calibri"/>
              </a:rPr>
              <a:t>attributes are </a:t>
            </a:r>
            <a:r>
              <a:rPr sz="1800" spc="-5" dirty="0">
                <a:latin typeface="Calibri"/>
                <a:cs typeface="Calibri"/>
              </a:rPr>
              <a:t>fully functional  dependent only </a:t>
            </a:r>
            <a:r>
              <a:rPr sz="1800" dirty="0">
                <a:latin typeface="Calibri"/>
                <a:cs typeface="Calibri"/>
              </a:rPr>
              <a:t>on </a:t>
            </a:r>
            <a:r>
              <a:rPr sz="1800" spc="-5" dirty="0">
                <a:latin typeface="Calibri"/>
                <a:cs typeface="Calibri"/>
              </a:rPr>
              <a:t>the primary </a:t>
            </a:r>
            <a:r>
              <a:rPr sz="1800" spc="-50" dirty="0">
                <a:latin typeface="Calibri"/>
                <a:cs typeface="Calibri"/>
              </a:rPr>
              <a:t>key. </a:t>
            </a:r>
            <a:r>
              <a:rPr sz="1800" dirty="0">
                <a:latin typeface="Calibri"/>
                <a:cs typeface="Calibri"/>
              </a:rPr>
              <a:t>In </a:t>
            </a:r>
            <a:r>
              <a:rPr sz="1800" spc="-15" dirty="0">
                <a:latin typeface="Calibri"/>
                <a:cs typeface="Calibri"/>
              </a:rPr>
              <a:t>[TABLE_BOOK],  </a:t>
            </a:r>
            <a:r>
              <a:rPr sz="1800" spc="-5" dirty="0">
                <a:latin typeface="Calibri"/>
                <a:cs typeface="Calibri"/>
              </a:rPr>
              <a:t>both [Genre </a:t>
            </a:r>
            <a:r>
              <a:rPr sz="1800" dirty="0">
                <a:latin typeface="Calibri"/>
                <a:cs typeface="Calibri"/>
              </a:rPr>
              <a:t>ID] and </a:t>
            </a:r>
            <a:r>
              <a:rPr sz="1800" spc="-5" dirty="0">
                <a:latin typeface="Calibri"/>
                <a:cs typeface="Calibri"/>
              </a:rPr>
              <a:t>[Price] </a:t>
            </a:r>
            <a:r>
              <a:rPr sz="1800" spc="-10" dirty="0">
                <a:latin typeface="Calibri"/>
                <a:cs typeface="Calibri"/>
              </a:rPr>
              <a:t>are </a:t>
            </a:r>
            <a:r>
              <a:rPr sz="1800" spc="-5" dirty="0">
                <a:latin typeface="Calibri"/>
                <a:cs typeface="Calibri"/>
              </a:rPr>
              <a:t>only dependent on  </a:t>
            </a:r>
            <a:r>
              <a:rPr sz="1800" dirty="0">
                <a:latin typeface="Calibri"/>
                <a:cs typeface="Calibri"/>
              </a:rPr>
              <a:t>[Book ID]. In </a:t>
            </a:r>
            <a:r>
              <a:rPr sz="1800" spc="-15" dirty="0">
                <a:latin typeface="Calibri"/>
                <a:cs typeface="Calibri"/>
              </a:rPr>
              <a:t>[TABLE_GENRE], </a:t>
            </a:r>
            <a:r>
              <a:rPr sz="1800" spc="-5" dirty="0">
                <a:latin typeface="Calibri"/>
                <a:cs typeface="Calibri"/>
              </a:rPr>
              <a:t>[Genre </a:t>
            </a:r>
            <a:r>
              <a:rPr sz="1800" spc="-15" dirty="0">
                <a:latin typeface="Calibri"/>
                <a:cs typeface="Calibri"/>
              </a:rPr>
              <a:t>Type] </a:t>
            </a:r>
            <a:r>
              <a:rPr sz="1800" spc="-5" dirty="0">
                <a:latin typeface="Calibri"/>
                <a:cs typeface="Calibri"/>
              </a:rPr>
              <a:t>is only  dependent </a:t>
            </a:r>
            <a:r>
              <a:rPr sz="1800" dirty="0">
                <a:latin typeface="Calibri"/>
                <a:cs typeface="Calibri"/>
              </a:rPr>
              <a:t>on </a:t>
            </a:r>
            <a:r>
              <a:rPr sz="1800" spc="-5" dirty="0">
                <a:latin typeface="Calibri"/>
                <a:cs typeface="Calibri"/>
              </a:rPr>
              <a:t>[Genre</a:t>
            </a:r>
            <a:r>
              <a:rPr sz="1800" spc="20" dirty="0">
                <a:latin typeface="Calibri"/>
                <a:cs typeface="Calibri"/>
              </a:rPr>
              <a:t> </a:t>
            </a:r>
            <a:r>
              <a:rPr sz="1800" spc="-5" dirty="0">
                <a:latin typeface="Calibri"/>
                <a:cs typeface="Calibri"/>
              </a:rPr>
              <a:t>ID].</a:t>
            </a:r>
            <a:endParaRPr sz="1800">
              <a:latin typeface="Calibri"/>
              <a:cs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3"/>
          <p:cNvSpPr txBox="1">
            <a:spLocks noGrp="1"/>
          </p:cNvSpPr>
          <p:nvPr>
            <p:ph type="title"/>
          </p:nvPr>
        </p:nvSpPr>
        <p:spPr>
          <a:xfrm>
            <a:off x="1981200" y="274638"/>
            <a:ext cx="8229600" cy="1143000"/>
          </a:xfrm>
          <a:prstGeom prst="rect">
            <a:avLst/>
          </a:prstGeom>
          <a:noFill/>
          <a:ln>
            <a:noFill/>
          </a:ln>
        </p:spPr>
        <p:txBody>
          <a:bodyPr spcFirstLastPara="1" wrap="square" lIns="91425" tIns="45700" rIns="91425" bIns="45700" anchor="ctr" anchorCtr="0">
            <a:normAutofit/>
          </a:bodyPr>
          <a:lstStyle/>
          <a:p>
            <a:pPr algn="ctr" rtl="0">
              <a:buClr>
                <a:srgbClr val="366092"/>
              </a:buClr>
              <a:buSzPts val="4400"/>
            </a:pPr>
            <a:r>
              <a:rPr lang="en-US" b="1">
                <a:solidFill>
                  <a:srgbClr val="366092"/>
                </a:solidFill>
              </a:rPr>
              <a:t>Functional Dependency</a:t>
            </a:r>
            <a:endParaRPr/>
          </a:p>
        </p:txBody>
      </p:sp>
      <p:sp>
        <p:nvSpPr>
          <p:cNvPr id="108" name="Google Shape;108;p3"/>
          <p:cNvSpPr txBox="1">
            <a:spLocks noGrp="1"/>
          </p:cNvSpPr>
          <p:nvPr>
            <p:ph type="body" idx="4294967295"/>
          </p:nvPr>
        </p:nvSpPr>
        <p:spPr>
          <a:xfrm>
            <a:off x="1981200" y="1600201"/>
            <a:ext cx="4576916" cy="4525963"/>
          </a:xfrm>
          <a:prstGeom prst="rect">
            <a:avLst/>
          </a:prstGeom>
          <a:noFill/>
          <a:ln>
            <a:noFill/>
          </a:ln>
        </p:spPr>
        <p:txBody>
          <a:bodyPr spcFirstLastPara="1" wrap="square" lIns="91425" tIns="45700" rIns="91425" bIns="45700" anchor="t" anchorCtr="0">
            <a:normAutofit fontScale="92500" lnSpcReduction="20000"/>
          </a:bodyPr>
          <a:lstStyle/>
          <a:p>
            <a:pPr marL="342900" indent="-342900" algn="just" rtl="0">
              <a:buClr>
                <a:schemeClr val="dk1"/>
              </a:buClr>
              <a:buSzPts val="2800"/>
              <a:buChar char="•"/>
            </a:pPr>
            <a:r>
              <a:rPr lang="en-US" sz="2800" dirty="0"/>
              <a:t>A functional dependency is defined as a constraint between two sets of attributes in a relation from a database.</a:t>
            </a:r>
            <a:endParaRPr dirty="0"/>
          </a:p>
          <a:p>
            <a:pPr marL="342900" indent="-342900" algn="just" rtl="0">
              <a:spcBef>
                <a:spcPts val="560"/>
              </a:spcBef>
              <a:buClr>
                <a:schemeClr val="dk1"/>
              </a:buClr>
              <a:buSzPts val="2800"/>
            </a:pPr>
            <a:endParaRPr sz="2800" dirty="0"/>
          </a:p>
          <a:p>
            <a:pPr marL="342900" indent="-342900" algn="just" rtl="0">
              <a:spcBef>
                <a:spcPts val="560"/>
              </a:spcBef>
              <a:buClr>
                <a:schemeClr val="dk1"/>
              </a:buClr>
              <a:buSzPts val="2800"/>
              <a:buChar char="•"/>
            </a:pPr>
            <a:r>
              <a:rPr lang="en-US" sz="2800" dirty="0"/>
              <a:t>Given a relation </a:t>
            </a:r>
            <a:r>
              <a:rPr lang="en-US" sz="2800" i="1" dirty="0"/>
              <a:t>R</a:t>
            </a:r>
            <a:r>
              <a:rPr lang="en-US" sz="2800" dirty="0"/>
              <a:t>, a set of </a:t>
            </a:r>
            <a:r>
              <a:rPr lang="en-US" sz="2800" u="sng" dirty="0">
                <a:solidFill>
                  <a:schemeClr val="hlink"/>
                </a:solidFill>
                <a:hlinkClick r:id="rId3"/>
              </a:rPr>
              <a:t>attributes</a:t>
            </a:r>
            <a:r>
              <a:rPr lang="en-US" sz="2800" dirty="0"/>
              <a:t> </a:t>
            </a:r>
            <a:r>
              <a:rPr lang="en-US" sz="2800" i="1" dirty="0"/>
              <a:t>X</a:t>
            </a:r>
            <a:r>
              <a:rPr lang="en-US" sz="2800" dirty="0"/>
              <a:t> in </a:t>
            </a:r>
            <a:r>
              <a:rPr lang="en-US" sz="2800" i="1" dirty="0"/>
              <a:t>R</a:t>
            </a:r>
            <a:r>
              <a:rPr lang="en-US" sz="2800" dirty="0"/>
              <a:t> is said to </a:t>
            </a:r>
            <a:r>
              <a:rPr lang="en-US" sz="2800" b="1" dirty="0"/>
              <a:t>functionally determine</a:t>
            </a:r>
            <a:r>
              <a:rPr lang="en-US" sz="2800" dirty="0"/>
              <a:t> another attribute </a:t>
            </a:r>
            <a:r>
              <a:rPr lang="en-US" sz="2800" i="1" dirty="0"/>
              <a:t>Y</a:t>
            </a:r>
            <a:r>
              <a:rPr lang="en-US" sz="2800" dirty="0"/>
              <a:t>, also in </a:t>
            </a:r>
            <a:r>
              <a:rPr lang="en-US" sz="2800" i="1" dirty="0"/>
              <a:t>R</a:t>
            </a:r>
            <a:r>
              <a:rPr lang="en-US" sz="2800" dirty="0"/>
              <a:t>, (written </a:t>
            </a:r>
            <a:r>
              <a:rPr lang="en-US" sz="2800" i="1" dirty="0"/>
              <a:t>X</a:t>
            </a:r>
            <a:r>
              <a:rPr lang="en-US" sz="2800" dirty="0"/>
              <a:t> → </a:t>
            </a:r>
            <a:r>
              <a:rPr lang="en-US" sz="2800" i="1" dirty="0"/>
              <a:t>Y</a:t>
            </a:r>
            <a:r>
              <a:rPr lang="en-US" sz="2800" dirty="0"/>
              <a:t>) </a:t>
            </a:r>
            <a:r>
              <a:rPr lang="en-US" sz="2800" u="sng" dirty="0">
                <a:solidFill>
                  <a:schemeClr val="hlink"/>
                </a:solidFill>
                <a:hlinkClick r:id="rId4"/>
              </a:rPr>
              <a:t>if and only if</a:t>
            </a:r>
            <a:r>
              <a:rPr lang="en-US" sz="2800" dirty="0"/>
              <a:t> each </a:t>
            </a:r>
            <a:r>
              <a:rPr lang="en-US" sz="2800" i="1" dirty="0"/>
              <a:t>X</a:t>
            </a:r>
            <a:r>
              <a:rPr lang="en-US" sz="2800" dirty="0"/>
              <a:t> value is associated with at most one </a:t>
            </a:r>
            <a:r>
              <a:rPr lang="en-US" sz="2800" i="1" dirty="0"/>
              <a:t>Y</a:t>
            </a:r>
            <a:r>
              <a:rPr lang="en-US" sz="2800" dirty="0"/>
              <a:t> value. </a:t>
            </a:r>
            <a:endParaRPr dirty="0"/>
          </a:p>
        </p:txBody>
      </p:sp>
    </p:spTree>
    <p:extLst>
      <p:ext uri="{BB962C8B-B14F-4D97-AF65-F5344CB8AC3E}">
        <p14:creationId xmlns:p14="http://schemas.microsoft.com/office/powerpoint/2010/main" val="286536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3048000" y="1397000"/>
          <a:ext cx="6096000" cy="2225676"/>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70946">
                <a:tc>
                  <a:txBody>
                    <a:bodyPr/>
                    <a:lstStyle/>
                    <a:p>
                      <a:r>
                        <a:rPr lang="en-US" sz="1800" dirty="0" smtClean="0"/>
                        <a:t>Roll-no</a:t>
                      </a:r>
                      <a:endParaRPr lang="en-US" sz="1800" dirty="0"/>
                    </a:p>
                  </a:txBody>
                  <a:tcPr marT="45733" marB="45733"/>
                </a:tc>
                <a:tc>
                  <a:txBody>
                    <a:bodyPr/>
                    <a:lstStyle/>
                    <a:p>
                      <a:r>
                        <a:rPr lang="en-US" sz="1800" dirty="0" smtClean="0"/>
                        <a:t>Game</a:t>
                      </a:r>
                      <a:endParaRPr lang="en-US" sz="1800" dirty="0"/>
                    </a:p>
                  </a:txBody>
                  <a:tcPr marT="45733" marB="45733"/>
                </a:tc>
                <a:tc>
                  <a:txBody>
                    <a:bodyPr/>
                    <a:lstStyle/>
                    <a:p>
                      <a:r>
                        <a:rPr lang="en-US" sz="1800" dirty="0" smtClean="0"/>
                        <a:t>Fee</a:t>
                      </a:r>
                      <a:endParaRPr lang="en-US" sz="1800" dirty="0"/>
                    </a:p>
                  </a:txBody>
                  <a:tcPr marT="45733" marB="45733"/>
                </a:tc>
                <a:extLst>
                  <a:ext uri="{0D108BD9-81ED-4DB2-BD59-A6C34878D82A}">
                    <a16:rowId xmlns:a16="http://schemas.microsoft.com/office/drawing/2014/main" val="10000"/>
                  </a:ext>
                </a:extLst>
              </a:tr>
              <a:tr h="370946">
                <a:tc>
                  <a:txBody>
                    <a:bodyPr/>
                    <a:lstStyle/>
                    <a:p>
                      <a:r>
                        <a:rPr lang="en-US" sz="1800" dirty="0" smtClean="0"/>
                        <a:t>1</a:t>
                      </a:r>
                      <a:endParaRPr lang="en-US" sz="1800" dirty="0"/>
                    </a:p>
                  </a:txBody>
                  <a:tcPr marT="45733" marB="45733"/>
                </a:tc>
                <a:tc>
                  <a:txBody>
                    <a:bodyPr/>
                    <a:lstStyle/>
                    <a:p>
                      <a:r>
                        <a:rPr lang="en-US" sz="1800" dirty="0" smtClean="0"/>
                        <a:t>Cricket</a:t>
                      </a:r>
                      <a:endParaRPr lang="en-US" sz="1800" dirty="0"/>
                    </a:p>
                  </a:txBody>
                  <a:tcPr marT="45733" marB="45733"/>
                </a:tc>
                <a:tc>
                  <a:txBody>
                    <a:bodyPr/>
                    <a:lstStyle/>
                    <a:p>
                      <a:r>
                        <a:rPr lang="en-US" sz="1800" dirty="0" smtClean="0"/>
                        <a:t>200</a:t>
                      </a:r>
                      <a:endParaRPr lang="en-US" sz="1800" dirty="0"/>
                    </a:p>
                  </a:txBody>
                  <a:tcPr marT="45733" marB="45733"/>
                </a:tc>
                <a:extLst>
                  <a:ext uri="{0D108BD9-81ED-4DB2-BD59-A6C34878D82A}">
                    <a16:rowId xmlns:a16="http://schemas.microsoft.com/office/drawing/2014/main" val="10001"/>
                  </a:ext>
                </a:extLst>
              </a:tr>
              <a:tr h="370946">
                <a:tc>
                  <a:txBody>
                    <a:bodyPr/>
                    <a:lstStyle/>
                    <a:p>
                      <a:r>
                        <a:rPr lang="en-US" sz="1800" dirty="0" smtClean="0"/>
                        <a:t>2</a:t>
                      </a:r>
                      <a:endParaRPr lang="en-US" sz="1800" dirty="0"/>
                    </a:p>
                  </a:txBody>
                  <a:tcPr marT="45733" marB="45733"/>
                </a:tc>
                <a:tc>
                  <a:txBody>
                    <a:bodyPr/>
                    <a:lstStyle/>
                    <a:p>
                      <a:r>
                        <a:rPr lang="en-US" sz="1800" dirty="0" smtClean="0"/>
                        <a:t>Tennis</a:t>
                      </a:r>
                      <a:endParaRPr lang="en-US" sz="1800" dirty="0"/>
                    </a:p>
                  </a:txBody>
                  <a:tcPr marT="45733" marB="45733"/>
                </a:tc>
                <a:tc>
                  <a:txBody>
                    <a:bodyPr/>
                    <a:lstStyle/>
                    <a:p>
                      <a:r>
                        <a:rPr lang="en-US" sz="1800" dirty="0" smtClean="0"/>
                        <a:t>300</a:t>
                      </a:r>
                      <a:endParaRPr lang="en-US" sz="1800" dirty="0"/>
                    </a:p>
                  </a:txBody>
                  <a:tcPr marT="45733" marB="45733"/>
                </a:tc>
                <a:extLst>
                  <a:ext uri="{0D108BD9-81ED-4DB2-BD59-A6C34878D82A}">
                    <a16:rowId xmlns:a16="http://schemas.microsoft.com/office/drawing/2014/main" val="10002"/>
                  </a:ext>
                </a:extLst>
              </a:tr>
              <a:tr h="370946">
                <a:tc>
                  <a:txBody>
                    <a:bodyPr/>
                    <a:lstStyle/>
                    <a:p>
                      <a:r>
                        <a:rPr lang="en-US" sz="1800" dirty="0" smtClean="0"/>
                        <a:t>3</a:t>
                      </a:r>
                      <a:endParaRPr lang="en-US" sz="1800" dirty="0"/>
                    </a:p>
                  </a:txBody>
                  <a:tcPr marT="45733" marB="45733"/>
                </a:tc>
                <a:tc>
                  <a:txBody>
                    <a:bodyPr/>
                    <a:lstStyle/>
                    <a:p>
                      <a:r>
                        <a:rPr lang="en-US" sz="1800" dirty="0" smtClean="0"/>
                        <a:t>Foot ball</a:t>
                      </a:r>
                      <a:endParaRPr lang="en-US" sz="1800" dirty="0"/>
                    </a:p>
                  </a:txBody>
                  <a:tcPr marT="45733" marB="45733"/>
                </a:tc>
                <a:tc>
                  <a:txBody>
                    <a:bodyPr/>
                    <a:lstStyle/>
                    <a:p>
                      <a:r>
                        <a:rPr lang="en-US" sz="1800" dirty="0" smtClean="0"/>
                        <a:t>100</a:t>
                      </a:r>
                      <a:endParaRPr lang="en-US" sz="1800" dirty="0"/>
                    </a:p>
                  </a:txBody>
                  <a:tcPr marT="45733" marB="45733"/>
                </a:tc>
                <a:extLst>
                  <a:ext uri="{0D108BD9-81ED-4DB2-BD59-A6C34878D82A}">
                    <a16:rowId xmlns:a16="http://schemas.microsoft.com/office/drawing/2014/main" val="10003"/>
                  </a:ext>
                </a:extLst>
              </a:tr>
              <a:tr h="370946">
                <a:tc>
                  <a:txBody>
                    <a:bodyPr/>
                    <a:lstStyle/>
                    <a:p>
                      <a:r>
                        <a:rPr lang="en-US" sz="1800" dirty="0" smtClean="0"/>
                        <a:t>4</a:t>
                      </a:r>
                      <a:endParaRPr lang="en-US" sz="1800" dirty="0"/>
                    </a:p>
                  </a:txBody>
                  <a:tcPr marT="45733" marB="45733"/>
                </a:tc>
                <a:tc>
                  <a:txBody>
                    <a:bodyPr/>
                    <a:lstStyle/>
                    <a:p>
                      <a:r>
                        <a:rPr lang="en-US" sz="1800" dirty="0" smtClean="0"/>
                        <a:t>Cricket</a:t>
                      </a:r>
                      <a:endParaRPr lang="en-US" sz="1800" dirty="0"/>
                    </a:p>
                  </a:txBody>
                  <a:tcPr marT="45733" marB="45733"/>
                </a:tc>
                <a:tc>
                  <a:txBody>
                    <a:bodyPr/>
                    <a:lstStyle/>
                    <a:p>
                      <a:r>
                        <a:rPr lang="en-US" sz="1800" dirty="0" smtClean="0"/>
                        <a:t>200</a:t>
                      </a:r>
                      <a:endParaRPr lang="en-US" sz="1800" dirty="0"/>
                    </a:p>
                  </a:txBody>
                  <a:tcPr marT="45733" marB="45733"/>
                </a:tc>
                <a:extLst>
                  <a:ext uri="{0D108BD9-81ED-4DB2-BD59-A6C34878D82A}">
                    <a16:rowId xmlns:a16="http://schemas.microsoft.com/office/drawing/2014/main" val="10004"/>
                  </a:ext>
                </a:extLst>
              </a:tr>
              <a:tr h="370946">
                <a:tc>
                  <a:txBody>
                    <a:bodyPr/>
                    <a:lstStyle/>
                    <a:p>
                      <a:r>
                        <a:rPr lang="en-US" sz="1800" dirty="0" smtClean="0"/>
                        <a:t>5</a:t>
                      </a:r>
                      <a:endParaRPr lang="en-US" sz="1800" dirty="0"/>
                    </a:p>
                  </a:txBody>
                  <a:tcPr marT="45733" marB="45733"/>
                </a:tc>
                <a:tc>
                  <a:txBody>
                    <a:bodyPr/>
                    <a:lstStyle/>
                    <a:p>
                      <a:r>
                        <a:rPr lang="en-US" sz="1800" dirty="0" smtClean="0"/>
                        <a:t>hockey</a:t>
                      </a:r>
                      <a:endParaRPr lang="en-US" sz="1800" dirty="0"/>
                    </a:p>
                  </a:txBody>
                  <a:tcPr marT="45733" marB="45733"/>
                </a:tc>
                <a:tc>
                  <a:txBody>
                    <a:bodyPr/>
                    <a:lstStyle/>
                    <a:p>
                      <a:r>
                        <a:rPr lang="en-US" sz="1800" dirty="0" smtClean="0"/>
                        <a:t>150</a:t>
                      </a:r>
                      <a:endParaRPr lang="en-US" sz="1800" dirty="0"/>
                    </a:p>
                  </a:txBody>
                  <a:tcPr marT="45733" marB="45733"/>
                </a:tc>
                <a:extLst>
                  <a:ext uri="{0D108BD9-81ED-4DB2-BD59-A6C34878D82A}">
                    <a16:rowId xmlns:a16="http://schemas.microsoft.com/office/drawing/2014/main" val="10005"/>
                  </a:ext>
                </a:extLst>
              </a:tr>
            </a:tbl>
          </a:graphicData>
        </a:graphic>
      </p:graphicFrame>
      <p:sp>
        <p:nvSpPr>
          <p:cNvPr id="43040" name="TextBox 4"/>
          <p:cNvSpPr txBox="1">
            <a:spLocks noChangeArrowheads="1"/>
          </p:cNvSpPr>
          <p:nvPr/>
        </p:nvSpPr>
        <p:spPr bwMode="auto">
          <a:xfrm>
            <a:off x="2819400" y="4637088"/>
            <a:ext cx="6705600"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sym typeface="Wingdings" panose="05000000000000000000" pitchFamily="2" charset="2"/>
              </a:rPr>
              <a:t>anomalies</a:t>
            </a:r>
          </a:p>
          <a:p>
            <a:pPr eaLnBrk="1" hangingPunct="1">
              <a:spcBef>
                <a:spcPct val="0"/>
              </a:spcBef>
              <a:buFontTx/>
              <a:buNone/>
            </a:pPr>
            <a:r>
              <a:rPr lang="en-US" altLang="en-US" sz="1800">
                <a:sym typeface="Wingdings" panose="05000000000000000000" pitchFamily="2" charset="2"/>
              </a:rPr>
              <a:t>Insert-------no new student added without assigning game</a:t>
            </a:r>
          </a:p>
          <a:p>
            <a:pPr eaLnBrk="1" hangingPunct="1">
              <a:spcBef>
                <a:spcPct val="0"/>
              </a:spcBef>
              <a:buFontTx/>
              <a:buNone/>
            </a:pPr>
            <a:r>
              <a:rPr lang="en-US" altLang="en-US" sz="1800">
                <a:sym typeface="Wingdings" panose="05000000000000000000" pitchFamily="2" charset="2"/>
              </a:rPr>
              <a:t>Update---- change in fee of cricket … needs to rows to be update</a:t>
            </a:r>
          </a:p>
          <a:p>
            <a:pPr eaLnBrk="1" hangingPunct="1">
              <a:spcBef>
                <a:spcPct val="0"/>
              </a:spcBef>
              <a:buFontTx/>
              <a:buNone/>
            </a:pPr>
            <a:r>
              <a:rPr lang="en-US" altLang="en-US" sz="1800">
                <a:sym typeface="Wingdings" panose="05000000000000000000" pitchFamily="2" charset="2"/>
              </a:rPr>
              <a:t>Delete----- student with roll no 2 is deleted then we loss the info regarding tennis game with its fee.</a:t>
            </a:r>
          </a:p>
          <a:p>
            <a:pPr eaLnBrk="1" hangingPunct="1">
              <a:spcBef>
                <a:spcPct val="0"/>
              </a:spcBef>
              <a:buFontTx/>
              <a:buNone/>
            </a:pPr>
            <a:endParaRPr lang="en-US" altLang="en-US" sz="1800">
              <a:sym typeface="Wingdings" panose="05000000000000000000" pitchFamily="2" charset="2"/>
            </a:endParaRPr>
          </a:p>
          <a:p>
            <a:pPr eaLnBrk="1" hangingPunct="1">
              <a:spcBef>
                <a:spcPct val="0"/>
              </a:spcBef>
              <a:buFontTx/>
              <a:buNone/>
            </a:pPr>
            <a:endParaRPr lang="en-US" altLang="en-US" sz="1800"/>
          </a:p>
        </p:txBody>
      </p:sp>
      <p:sp>
        <p:nvSpPr>
          <p:cNvPr id="2" name="Rectangle 1"/>
          <p:cNvSpPr>
            <a:spLocks noChangeArrowheads="1"/>
          </p:cNvSpPr>
          <p:nvPr/>
        </p:nvSpPr>
        <p:spPr bwMode="auto">
          <a:xfrm>
            <a:off x="2784476" y="4267200"/>
            <a:ext cx="44545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t>Roll-no</a:t>
            </a:r>
            <a:r>
              <a:rPr lang="en-US" altLang="en-US" sz="1800">
                <a:sym typeface="Wingdings" panose="05000000000000000000" pitchFamily="2" charset="2"/>
              </a:rPr>
              <a:t>gamefee</a:t>
            </a:r>
          </a:p>
        </p:txBody>
      </p:sp>
      <p:sp>
        <p:nvSpPr>
          <p:cNvPr id="29730" name="TextBox 2"/>
          <p:cNvSpPr txBox="1">
            <a:spLocks noChangeArrowheads="1"/>
          </p:cNvSpPr>
          <p:nvPr/>
        </p:nvSpPr>
        <p:spPr bwMode="auto">
          <a:xfrm>
            <a:off x="2819400" y="609600"/>
            <a:ext cx="2743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IN" altLang="en-US" sz="1800">
                <a:latin typeface="Arial" panose="020B0604020202020204" pitchFamily="34" charset="0"/>
              </a:rPr>
              <a:t>Students</a:t>
            </a:r>
          </a:p>
        </p:txBody>
      </p:sp>
    </p:spTree>
    <p:extLst>
      <p:ext uri="{BB962C8B-B14F-4D97-AF65-F5344CB8AC3E}">
        <p14:creationId xmlns:p14="http://schemas.microsoft.com/office/powerpoint/2010/main" val="11564745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3040"/>
                                        </p:tgtEl>
                                        <p:attrNameLst>
                                          <p:attrName>style.visibility</p:attrName>
                                        </p:attrNameLst>
                                      </p:cBhvr>
                                      <p:to>
                                        <p:strVal val="visible"/>
                                      </p:to>
                                    </p:set>
                                    <p:animEffect transition="in" filter="fade">
                                      <p:cBhvr>
                                        <p:cTn id="14" dur="1000"/>
                                        <p:tgtEl>
                                          <p:spTgt spid="43040"/>
                                        </p:tgtEl>
                                      </p:cBhvr>
                                    </p:animEffect>
                                    <p:anim calcmode="lin" valueType="num">
                                      <p:cBhvr>
                                        <p:cTn id="15" dur="1000" fill="hold"/>
                                        <p:tgtEl>
                                          <p:spTgt spid="43040"/>
                                        </p:tgtEl>
                                        <p:attrNameLst>
                                          <p:attrName>ppt_x</p:attrName>
                                        </p:attrNameLst>
                                      </p:cBhvr>
                                      <p:tavLst>
                                        <p:tav tm="0">
                                          <p:val>
                                            <p:strVal val="#ppt_x"/>
                                          </p:val>
                                        </p:tav>
                                        <p:tav tm="100000">
                                          <p:val>
                                            <p:strVal val="#ppt_x"/>
                                          </p:val>
                                        </p:tav>
                                      </p:tavLst>
                                    </p:anim>
                                    <p:anim calcmode="lin" valueType="num">
                                      <p:cBhvr>
                                        <p:cTn id="16" dur="1000" fill="hold"/>
                                        <p:tgtEl>
                                          <p:spTgt spid="4304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40" grpId="0"/>
      <p:bldP spid="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2895600" y="990600"/>
          <a:ext cx="6096000" cy="185420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r>
                        <a:rPr lang="en-US" sz="1800" dirty="0" smtClean="0"/>
                        <a:t>Roll-no</a:t>
                      </a:r>
                      <a:endParaRPr lang="en-US" sz="1800" dirty="0"/>
                    </a:p>
                  </a:txBody>
                  <a:tcPr/>
                </a:tc>
                <a:tc>
                  <a:txBody>
                    <a:bodyPr/>
                    <a:lstStyle/>
                    <a:p>
                      <a:r>
                        <a:rPr lang="en-US" sz="1800" dirty="0" smtClean="0"/>
                        <a:t>Game</a:t>
                      </a:r>
                      <a:endParaRPr lang="en-US" sz="1800" dirty="0"/>
                    </a:p>
                  </a:txBody>
                  <a:tcPr/>
                </a:tc>
                <a:extLst>
                  <a:ext uri="{0D108BD9-81ED-4DB2-BD59-A6C34878D82A}">
                    <a16:rowId xmlns:a16="http://schemas.microsoft.com/office/drawing/2014/main" val="10000"/>
                  </a:ext>
                </a:extLst>
              </a:tr>
              <a:tr h="370840">
                <a:tc>
                  <a:txBody>
                    <a:bodyPr/>
                    <a:lstStyle/>
                    <a:p>
                      <a:r>
                        <a:rPr lang="en-US" sz="1800" dirty="0" smtClean="0"/>
                        <a:t>1</a:t>
                      </a:r>
                      <a:endParaRPr lang="en-US" sz="1800" dirty="0"/>
                    </a:p>
                  </a:txBody>
                  <a:tcPr/>
                </a:tc>
                <a:tc>
                  <a:txBody>
                    <a:bodyPr/>
                    <a:lstStyle/>
                    <a:p>
                      <a:r>
                        <a:rPr lang="en-US" sz="1800" dirty="0" smtClean="0"/>
                        <a:t>Cricket</a:t>
                      </a:r>
                      <a:endParaRPr lang="en-US" sz="1800" dirty="0"/>
                    </a:p>
                  </a:txBody>
                  <a:tcPr/>
                </a:tc>
                <a:extLst>
                  <a:ext uri="{0D108BD9-81ED-4DB2-BD59-A6C34878D82A}">
                    <a16:rowId xmlns:a16="http://schemas.microsoft.com/office/drawing/2014/main" val="10001"/>
                  </a:ext>
                </a:extLst>
              </a:tr>
              <a:tr h="370840">
                <a:tc>
                  <a:txBody>
                    <a:bodyPr/>
                    <a:lstStyle/>
                    <a:p>
                      <a:r>
                        <a:rPr lang="en-US" sz="1800" dirty="0" smtClean="0"/>
                        <a:t>2</a:t>
                      </a:r>
                      <a:endParaRPr lang="en-US" sz="1800" dirty="0"/>
                    </a:p>
                  </a:txBody>
                  <a:tcPr/>
                </a:tc>
                <a:tc>
                  <a:txBody>
                    <a:bodyPr/>
                    <a:lstStyle/>
                    <a:p>
                      <a:r>
                        <a:rPr lang="en-US" sz="1800" dirty="0" smtClean="0"/>
                        <a:t>Tennis</a:t>
                      </a:r>
                      <a:endParaRPr lang="en-US" sz="1800" dirty="0"/>
                    </a:p>
                  </a:txBody>
                  <a:tcPr/>
                </a:tc>
                <a:extLst>
                  <a:ext uri="{0D108BD9-81ED-4DB2-BD59-A6C34878D82A}">
                    <a16:rowId xmlns:a16="http://schemas.microsoft.com/office/drawing/2014/main" val="10002"/>
                  </a:ext>
                </a:extLst>
              </a:tr>
              <a:tr h="370840">
                <a:tc>
                  <a:txBody>
                    <a:bodyPr/>
                    <a:lstStyle/>
                    <a:p>
                      <a:r>
                        <a:rPr lang="en-US" sz="1800" dirty="0" smtClean="0"/>
                        <a:t>3</a:t>
                      </a:r>
                      <a:endParaRPr lang="en-US" sz="1800" dirty="0"/>
                    </a:p>
                  </a:txBody>
                  <a:tcPr/>
                </a:tc>
                <a:tc>
                  <a:txBody>
                    <a:bodyPr/>
                    <a:lstStyle/>
                    <a:p>
                      <a:r>
                        <a:rPr lang="en-US" sz="1800" dirty="0" smtClean="0"/>
                        <a:t>Foot ball</a:t>
                      </a:r>
                      <a:endParaRPr lang="en-US" sz="1800" dirty="0"/>
                    </a:p>
                  </a:txBody>
                  <a:tcPr/>
                </a:tc>
                <a:extLst>
                  <a:ext uri="{0D108BD9-81ED-4DB2-BD59-A6C34878D82A}">
                    <a16:rowId xmlns:a16="http://schemas.microsoft.com/office/drawing/2014/main" val="10003"/>
                  </a:ext>
                </a:extLst>
              </a:tr>
              <a:tr h="370840">
                <a:tc>
                  <a:txBody>
                    <a:bodyPr/>
                    <a:lstStyle/>
                    <a:p>
                      <a:r>
                        <a:rPr lang="en-US" sz="1800" dirty="0" smtClean="0"/>
                        <a:t>4</a:t>
                      </a:r>
                      <a:endParaRPr lang="en-US" sz="1800" dirty="0"/>
                    </a:p>
                  </a:txBody>
                  <a:tcPr/>
                </a:tc>
                <a:tc>
                  <a:txBody>
                    <a:bodyPr/>
                    <a:lstStyle/>
                    <a:p>
                      <a:r>
                        <a:rPr lang="en-US" sz="1800" dirty="0" smtClean="0"/>
                        <a:t>hockey</a:t>
                      </a:r>
                      <a:endParaRPr lang="en-US" sz="1800" dirty="0"/>
                    </a:p>
                  </a:txBody>
                  <a:tcPr/>
                </a:tc>
                <a:extLst>
                  <a:ext uri="{0D108BD9-81ED-4DB2-BD59-A6C34878D82A}">
                    <a16:rowId xmlns:a16="http://schemas.microsoft.com/office/drawing/2014/main" val="10004"/>
                  </a:ext>
                </a:extLst>
              </a:tr>
            </a:tbl>
          </a:graphicData>
        </a:graphic>
      </p:graphicFrame>
      <p:graphicFrame>
        <p:nvGraphicFramePr>
          <p:cNvPr id="3" name="Table 2"/>
          <p:cNvGraphicFramePr>
            <a:graphicFrameLocks noGrp="1"/>
          </p:cNvGraphicFramePr>
          <p:nvPr/>
        </p:nvGraphicFramePr>
        <p:xfrm>
          <a:off x="3048000" y="4343400"/>
          <a:ext cx="6096000" cy="185420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r>
                        <a:rPr lang="en-US" sz="1800" dirty="0" smtClean="0"/>
                        <a:t>Game</a:t>
                      </a:r>
                      <a:endParaRPr lang="en-US" sz="1800" dirty="0"/>
                    </a:p>
                  </a:txBody>
                  <a:tcPr/>
                </a:tc>
                <a:tc>
                  <a:txBody>
                    <a:bodyPr/>
                    <a:lstStyle/>
                    <a:p>
                      <a:r>
                        <a:rPr lang="en-US" sz="1800" dirty="0" smtClean="0"/>
                        <a:t>Fee</a:t>
                      </a:r>
                      <a:endParaRPr lang="en-US" sz="1800" dirty="0"/>
                    </a:p>
                  </a:txBody>
                  <a:tcPr/>
                </a:tc>
                <a:extLst>
                  <a:ext uri="{0D108BD9-81ED-4DB2-BD59-A6C34878D82A}">
                    <a16:rowId xmlns:a16="http://schemas.microsoft.com/office/drawing/2014/main" val="10000"/>
                  </a:ext>
                </a:extLst>
              </a:tr>
              <a:tr h="370840">
                <a:tc>
                  <a:txBody>
                    <a:bodyPr/>
                    <a:lstStyle/>
                    <a:p>
                      <a:r>
                        <a:rPr lang="en-US" sz="1800" dirty="0" smtClean="0"/>
                        <a:t>Cricket</a:t>
                      </a:r>
                      <a:endParaRPr lang="en-US" sz="1800" dirty="0"/>
                    </a:p>
                  </a:txBody>
                  <a:tcPr/>
                </a:tc>
                <a:tc>
                  <a:txBody>
                    <a:bodyPr/>
                    <a:lstStyle/>
                    <a:p>
                      <a:r>
                        <a:rPr lang="en-US" sz="1800" dirty="0" smtClean="0"/>
                        <a:t>200</a:t>
                      </a:r>
                      <a:endParaRPr lang="en-US" sz="1800" dirty="0"/>
                    </a:p>
                  </a:txBody>
                  <a:tcPr/>
                </a:tc>
                <a:extLst>
                  <a:ext uri="{0D108BD9-81ED-4DB2-BD59-A6C34878D82A}">
                    <a16:rowId xmlns:a16="http://schemas.microsoft.com/office/drawing/2014/main" val="10001"/>
                  </a:ext>
                </a:extLst>
              </a:tr>
              <a:tr h="370840">
                <a:tc>
                  <a:txBody>
                    <a:bodyPr/>
                    <a:lstStyle/>
                    <a:p>
                      <a:r>
                        <a:rPr lang="en-US" sz="1800" dirty="0" smtClean="0"/>
                        <a:t>Tennis</a:t>
                      </a:r>
                      <a:endParaRPr lang="en-US" sz="1800" dirty="0"/>
                    </a:p>
                  </a:txBody>
                  <a:tcPr/>
                </a:tc>
                <a:tc>
                  <a:txBody>
                    <a:bodyPr/>
                    <a:lstStyle/>
                    <a:p>
                      <a:r>
                        <a:rPr lang="en-US" sz="1800" dirty="0" smtClean="0"/>
                        <a:t>300</a:t>
                      </a:r>
                      <a:endParaRPr lang="en-US" sz="1800" dirty="0"/>
                    </a:p>
                  </a:txBody>
                  <a:tcPr/>
                </a:tc>
                <a:extLst>
                  <a:ext uri="{0D108BD9-81ED-4DB2-BD59-A6C34878D82A}">
                    <a16:rowId xmlns:a16="http://schemas.microsoft.com/office/drawing/2014/main" val="10002"/>
                  </a:ext>
                </a:extLst>
              </a:tr>
              <a:tr h="370840">
                <a:tc>
                  <a:txBody>
                    <a:bodyPr/>
                    <a:lstStyle/>
                    <a:p>
                      <a:r>
                        <a:rPr lang="en-US" sz="1800" dirty="0" smtClean="0"/>
                        <a:t>Foot ball</a:t>
                      </a:r>
                      <a:endParaRPr lang="en-US" sz="1800" dirty="0"/>
                    </a:p>
                  </a:txBody>
                  <a:tcPr/>
                </a:tc>
                <a:tc>
                  <a:txBody>
                    <a:bodyPr/>
                    <a:lstStyle/>
                    <a:p>
                      <a:r>
                        <a:rPr lang="en-US" sz="1800" dirty="0" smtClean="0"/>
                        <a:t>100</a:t>
                      </a:r>
                      <a:endParaRPr lang="en-US" sz="1800" dirty="0"/>
                    </a:p>
                  </a:txBody>
                  <a:tcPr/>
                </a:tc>
                <a:extLst>
                  <a:ext uri="{0D108BD9-81ED-4DB2-BD59-A6C34878D82A}">
                    <a16:rowId xmlns:a16="http://schemas.microsoft.com/office/drawing/2014/main" val="10003"/>
                  </a:ext>
                </a:extLst>
              </a:tr>
              <a:tr h="370840">
                <a:tc>
                  <a:txBody>
                    <a:bodyPr/>
                    <a:lstStyle/>
                    <a:p>
                      <a:r>
                        <a:rPr lang="en-US" sz="1800" dirty="0" smtClean="0"/>
                        <a:t>hockey</a:t>
                      </a:r>
                      <a:endParaRPr lang="en-US" sz="1800" dirty="0"/>
                    </a:p>
                  </a:txBody>
                  <a:tcPr/>
                </a:tc>
                <a:tc>
                  <a:txBody>
                    <a:bodyPr/>
                    <a:lstStyle/>
                    <a:p>
                      <a:r>
                        <a:rPr lang="en-US" sz="1800" dirty="0" smtClean="0"/>
                        <a:t>150</a:t>
                      </a:r>
                      <a:endParaRPr lang="en-US" sz="1800" dirty="0"/>
                    </a:p>
                  </a:txBody>
                  <a:tcPr/>
                </a:tc>
                <a:extLst>
                  <a:ext uri="{0D108BD9-81ED-4DB2-BD59-A6C34878D82A}">
                    <a16:rowId xmlns:a16="http://schemas.microsoft.com/office/drawing/2014/main" val="10004"/>
                  </a:ext>
                </a:extLst>
              </a:tr>
            </a:tbl>
          </a:graphicData>
        </a:graphic>
      </p:graphicFrame>
      <p:sp>
        <p:nvSpPr>
          <p:cNvPr id="30762" name="TextBox 3"/>
          <p:cNvSpPr txBox="1">
            <a:spLocks noChangeArrowheads="1"/>
          </p:cNvSpPr>
          <p:nvPr/>
        </p:nvSpPr>
        <p:spPr bwMode="auto">
          <a:xfrm>
            <a:off x="2590800" y="228600"/>
            <a:ext cx="2667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IN" altLang="en-US" sz="1800">
                <a:latin typeface="Arial" panose="020B0604020202020204" pitchFamily="34" charset="0"/>
              </a:rPr>
              <a:t>Student_Game</a:t>
            </a:r>
          </a:p>
        </p:txBody>
      </p:sp>
      <p:sp>
        <p:nvSpPr>
          <p:cNvPr id="30763" name="TextBox 4"/>
          <p:cNvSpPr txBox="1">
            <a:spLocks noChangeArrowheads="1"/>
          </p:cNvSpPr>
          <p:nvPr/>
        </p:nvSpPr>
        <p:spPr bwMode="auto">
          <a:xfrm>
            <a:off x="2590800" y="3581400"/>
            <a:ext cx="304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IN" altLang="en-US" sz="1800">
                <a:latin typeface="Arial" panose="020B0604020202020204" pitchFamily="34" charset="0"/>
              </a:rPr>
              <a:t>Student_Fee</a:t>
            </a:r>
          </a:p>
        </p:txBody>
      </p:sp>
    </p:spTree>
    <p:extLst>
      <p:ext uri="{BB962C8B-B14F-4D97-AF65-F5344CB8AC3E}">
        <p14:creationId xmlns:p14="http://schemas.microsoft.com/office/powerpoint/2010/main" val="388758694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561326" y="569976"/>
            <a:ext cx="9221470" cy="1723414"/>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055973" y="2645664"/>
            <a:ext cx="4051168" cy="3579251"/>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5506211" y="3017289"/>
            <a:ext cx="6173565" cy="2391386"/>
          </a:xfrm>
          <a:prstGeom prst="rect">
            <a:avLst/>
          </a:prstGeom>
          <a:blipFill>
            <a:blip r:embed="rId4" cstate="print"/>
            <a:stretch>
              <a:fillRect/>
            </a:stretch>
          </a:blipFill>
        </p:spPr>
        <p:txBody>
          <a:bodyPr wrap="square" lIns="0" tIns="0" rIns="0" bIns="0" rtlCol="0"/>
          <a:lstStyle/>
          <a:p>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64108" y="780287"/>
            <a:ext cx="9053917" cy="1862945"/>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3605784" y="3275076"/>
            <a:ext cx="4068254" cy="2480930"/>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44123" y="577595"/>
            <a:ext cx="6608239" cy="186973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911273" y="2827773"/>
            <a:ext cx="2394604" cy="3457833"/>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6446520" y="2307335"/>
            <a:ext cx="3044952" cy="3939540"/>
          </a:xfrm>
          <a:prstGeom prst="rect">
            <a:avLst/>
          </a:prstGeom>
          <a:blipFill>
            <a:blip r:embed="rId4" cstate="print"/>
            <a:stretch>
              <a:fillRect/>
            </a:stretch>
          </a:blipFill>
        </p:spPr>
        <p:txBody>
          <a:bodyPr wrap="square" lIns="0" tIns="0" rIns="0" bIns="0" rtlCol="0"/>
          <a:lstStyle/>
          <a:p>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32158" y="2093528"/>
            <a:ext cx="10271507" cy="2304735"/>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975461" y="879094"/>
            <a:ext cx="4507230"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Draw </a:t>
            </a:r>
            <a:r>
              <a:rPr sz="1800" dirty="0">
                <a:latin typeface="Arial"/>
                <a:cs typeface="Arial"/>
              </a:rPr>
              <a:t>the </a:t>
            </a:r>
            <a:r>
              <a:rPr sz="1800" spc="-5" dirty="0">
                <a:latin typeface="Arial"/>
                <a:cs typeface="Arial"/>
              </a:rPr>
              <a:t>dependency diagram </a:t>
            </a:r>
            <a:r>
              <a:rPr sz="1800" dirty="0">
                <a:latin typeface="Arial"/>
                <a:cs typeface="Arial"/>
              </a:rPr>
              <a:t>for </a:t>
            </a:r>
            <a:r>
              <a:rPr sz="1800" spc="-5" dirty="0">
                <a:latin typeface="Arial"/>
                <a:cs typeface="Arial"/>
              </a:rPr>
              <a:t>this</a:t>
            </a:r>
            <a:r>
              <a:rPr sz="1800" spc="10" dirty="0">
                <a:latin typeface="Arial"/>
                <a:cs typeface="Arial"/>
              </a:rPr>
              <a:t> </a:t>
            </a:r>
            <a:r>
              <a:rPr sz="1800" spc="-5" dirty="0">
                <a:latin typeface="Arial"/>
                <a:cs typeface="Arial"/>
              </a:rPr>
              <a:t>table.</a:t>
            </a:r>
            <a:endParaRPr sz="1800">
              <a:latin typeface="Arial"/>
              <a:cs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5410" y="489330"/>
            <a:ext cx="10165715" cy="848360"/>
          </a:xfrm>
          <a:prstGeom prst="rect">
            <a:avLst/>
          </a:prstGeom>
        </p:spPr>
        <p:txBody>
          <a:bodyPr vert="horz" wrap="square" lIns="0" tIns="12700" rIns="0" bIns="0" rtlCol="0">
            <a:spAutoFit/>
          </a:bodyPr>
          <a:lstStyle/>
          <a:p>
            <a:pPr marL="12700" marR="5080">
              <a:lnSpc>
                <a:spcPct val="100000"/>
              </a:lnSpc>
              <a:spcBef>
                <a:spcPts val="100"/>
              </a:spcBef>
            </a:pPr>
            <a:r>
              <a:rPr sz="1800" b="0" dirty="0">
                <a:latin typeface="Calibri"/>
                <a:cs typeface="Calibri"/>
              </a:rPr>
              <a:t>An </a:t>
            </a:r>
            <a:r>
              <a:rPr sz="1800" b="0" spc="-5" dirty="0">
                <a:latin typeface="Calibri"/>
                <a:cs typeface="Calibri"/>
              </a:rPr>
              <a:t>agency </a:t>
            </a:r>
            <a:r>
              <a:rPr sz="1800" b="0" spc="-10" dirty="0">
                <a:latin typeface="Calibri"/>
                <a:cs typeface="Calibri"/>
              </a:rPr>
              <a:t>called Instant Cover </a:t>
            </a:r>
            <a:r>
              <a:rPr sz="1800" b="0" spc="-5" dirty="0">
                <a:latin typeface="Calibri"/>
                <a:cs typeface="Calibri"/>
              </a:rPr>
              <a:t>supplies part-time/temporary </a:t>
            </a:r>
            <a:r>
              <a:rPr sz="1800" b="0" spc="-15" dirty="0">
                <a:latin typeface="Calibri"/>
                <a:cs typeface="Calibri"/>
              </a:rPr>
              <a:t>staff </a:t>
            </a:r>
            <a:r>
              <a:rPr sz="1800" b="0" spc="-10" dirty="0">
                <a:latin typeface="Calibri"/>
                <a:cs typeface="Calibri"/>
              </a:rPr>
              <a:t>to hotels </a:t>
            </a:r>
            <a:r>
              <a:rPr sz="1800" b="0" spc="-5" dirty="0">
                <a:latin typeface="Calibri"/>
                <a:cs typeface="Calibri"/>
              </a:rPr>
              <a:t>in Scotland. </a:t>
            </a:r>
            <a:r>
              <a:rPr sz="1800" b="0" spc="-10" dirty="0">
                <a:latin typeface="Calibri"/>
                <a:cs typeface="Calibri"/>
              </a:rPr>
              <a:t>Figure </a:t>
            </a:r>
            <a:r>
              <a:rPr sz="1800" b="0" dirty="0">
                <a:latin typeface="Calibri"/>
                <a:cs typeface="Calibri"/>
              </a:rPr>
              <a:t>12.4 </a:t>
            </a:r>
            <a:r>
              <a:rPr sz="1800" b="0" spc="-10" dirty="0">
                <a:latin typeface="Calibri"/>
                <a:cs typeface="Calibri"/>
              </a:rPr>
              <a:t>lists </a:t>
            </a:r>
            <a:r>
              <a:rPr sz="1800" b="0" dirty="0">
                <a:latin typeface="Calibri"/>
                <a:cs typeface="Calibri"/>
              </a:rPr>
              <a:t>the  </a:t>
            </a:r>
            <a:r>
              <a:rPr sz="1800" b="0" spc="-5" dirty="0">
                <a:latin typeface="Calibri"/>
                <a:cs typeface="Calibri"/>
              </a:rPr>
              <a:t>time spent by agency </a:t>
            </a:r>
            <a:r>
              <a:rPr sz="1800" b="0" spc="-15" dirty="0">
                <a:latin typeface="Calibri"/>
                <a:cs typeface="Calibri"/>
              </a:rPr>
              <a:t>staff </a:t>
            </a:r>
            <a:r>
              <a:rPr sz="1800" b="0" spc="-10" dirty="0">
                <a:latin typeface="Calibri"/>
                <a:cs typeface="Calibri"/>
              </a:rPr>
              <a:t>working at various </a:t>
            </a:r>
            <a:r>
              <a:rPr sz="1800" b="0" spc="-5" dirty="0">
                <a:latin typeface="Calibri"/>
                <a:cs typeface="Calibri"/>
              </a:rPr>
              <a:t>hotels. The national </a:t>
            </a:r>
            <a:r>
              <a:rPr sz="1800" b="0" spc="-10" dirty="0">
                <a:latin typeface="Calibri"/>
                <a:cs typeface="Calibri"/>
              </a:rPr>
              <a:t>insurance </a:t>
            </a:r>
            <a:r>
              <a:rPr sz="1800" b="0" dirty="0">
                <a:latin typeface="Calibri"/>
                <a:cs typeface="Calibri"/>
              </a:rPr>
              <a:t>number </a:t>
            </a:r>
            <a:r>
              <a:rPr sz="1800" b="0" spc="-5" dirty="0">
                <a:latin typeface="Calibri"/>
                <a:cs typeface="Calibri"/>
              </a:rPr>
              <a:t>(NIN) is unique </a:t>
            </a:r>
            <a:r>
              <a:rPr sz="1800" b="0" spc="-15" dirty="0">
                <a:latin typeface="Calibri"/>
                <a:cs typeface="Calibri"/>
              </a:rPr>
              <a:t>for </a:t>
            </a:r>
            <a:r>
              <a:rPr sz="1800" b="0" spc="-5" dirty="0">
                <a:latin typeface="Calibri"/>
                <a:cs typeface="Calibri"/>
              </a:rPr>
              <a:t>every  </a:t>
            </a:r>
            <a:r>
              <a:rPr sz="1800" b="0" dirty="0">
                <a:latin typeface="Calibri"/>
                <a:cs typeface="Calibri"/>
              </a:rPr>
              <a:t>member </a:t>
            </a:r>
            <a:r>
              <a:rPr sz="1800" b="0" spc="-5" dirty="0">
                <a:latin typeface="Calibri"/>
                <a:cs typeface="Calibri"/>
              </a:rPr>
              <a:t>of </a:t>
            </a:r>
            <a:r>
              <a:rPr sz="1800" b="0" spc="-35" dirty="0">
                <a:latin typeface="Calibri"/>
                <a:cs typeface="Calibri"/>
              </a:rPr>
              <a:t>staff. </a:t>
            </a:r>
            <a:r>
              <a:rPr sz="1800" b="0" dirty="0">
                <a:latin typeface="Calibri"/>
                <a:cs typeface="Calibri"/>
              </a:rPr>
              <a:t>Use </a:t>
            </a:r>
            <a:r>
              <a:rPr sz="1800" b="0" spc="-10" dirty="0">
                <a:latin typeface="Calibri"/>
                <a:cs typeface="Calibri"/>
              </a:rPr>
              <a:t>Figure </a:t>
            </a:r>
            <a:r>
              <a:rPr sz="1800" b="0" dirty="0">
                <a:latin typeface="Calibri"/>
                <a:cs typeface="Calibri"/>
              </a:rPr>
              <a:t>12.4 </a:t>
            </a:r>
            <a:r>
              <a:rPr sz="1800" b="0" spc="-10" dirty="0">
                <a:latin typeface="Calibri"/>
                <a:cs typeface="Calibri"/>
              </a:rPr>
              <a:t>to </a:t>
            </a:r>
            <a:r>
              <a:rPr sz="1800" b="0" spc="-5" dirty="0">
                <a:latin typeface="Calibri"/>
                <a:cs typeface="Calibri"/>
              </a:rPr>
              <a:t>answer questions (a) </a:t>
            </a:r>
            <a:r>
              <a:rPr sz="1800" b="0" dirty="0">
                <a:latin typeface="Calibri"/>
                <a:cs typeface="Calibri"/>
              </a:rPr>
              <a:t>and</a:t>
            </a:r>
            <a:r>
              <a:rPr sz="1800" b="0" spc="85" dirty="0">
                <a:latin typeface="Calibri"/>
                <a:cs typeface="Calibri"/>
              </a:rPr>
              <a:t> </a:t>
            </a:r>
            <a:r>
              <a:rPr sz="1800" b="0" spc="-5" dirty="0">
                <a:latin typeface="Calibri"/>
                <a:cs typeface="Calibri"/>
              </a:rPr>
              <a:t>(b).</a:t>
            </a:r>
            <a:endParaRPr sz="1800">
              <a:latin typeface="Calibri"/>
              <a:cs typeface="Calibri"/>
            </a:endParaRPr>
          </a:p>
        </p:txBody>
      </p:sp>
      <p:sp>
        <p:nvSpPr>
          <p:cNvPr id="3" name="object 3"/>
          <p:cNvSpPr/>
          <p:nvPr/>
        </p:nvSpPr>
        <p:spPr>
          <a:xfrm>
            <a:off x="1665738" y="1670304"/>
            <a:ext cx="8496666" cy="2058537"/>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1175410" y="4409058"/>
            <a:ext cx="9260840" cy="848360"/>
          </a:xfrm>
          <a:prstGeom prst="rect">
            <a:avLst/>
          </a:prstGeom>
        </p:spPr>
        <p:txBody>
          <a:bodyPr vert="horz" wrap="square" lIns="0" tIns="12700" rIns="0" bIns="0" rtlCol="0">
            <a:spAutoFit/>
          </a:bodyPr>
          <a:lstStyle/>
          <a:p>
            <a:pPr marL="12700" marR="5080">
              <a:lnSpc>
                <a:spcPct val="100000"/>
              </a:lnSpc>
              <a:spcBef>
                <a:spcPts val="100"/>
              </a:spcBef>
              <a:buAutoNum type="alphaUcPeriod"/>
              <a:tabLst>
                <a:tab pos="255270" algn="l"/>
              </a:tabLst>
            </a:pPr>
            <a:r>
              <a:rPr sz="1800" spc="-5" dirty="0">
                <a:latin typeface="Calibri"/>
                <a:cs typeface="Calibri"/>
              </a:rPr>
              <a:t>This </a:t>
            </a:r>
            <a:r>
              <a:rPr sz="1800" spc="-10" dirty="0">
                <a:latin typeface="Calibri"/>
                <a:cs typeface="Calibri"/>
              </a:rPr>
              <a:t>table </a:t>
            </a:r>
            <a:r>
              <a:rPr sz="1800" spc="-5" dirty="0">
                <a:latin typeface="Calibri"/>
                <a:cs typeface="Calibri"/>
              </a:rPr>
              <a:t>is susceptible </a:t>
            </a:r>
            <a:r>
              <a:rPr sz="1800" spc="-10" dirty="0">
                <a:latin typeface="Calibri"/>
                <a:cs typeface="Calibri"/>
              </a:rPr>
              <a:t>to update </a:t>
            </a:r>
            <a:r>
              <a:rPr sz="1800" spc="-5" dirty="0">
                <a:latin typeface="Calibri"/>
                <a:cs typeface="Calibri"/>
              </a:rPr>
              <a:t>anomalies. </a:t>
            </a:r>
            <a:r>
              <a:rPr sz="1800" spc="-10" dirty="0">
                <a:latin typeface="Calibri"/>
                <a:cs typeface="Calibri"/>
              </a:rPr>
              <a:t>Provide examples </a:t>
            </a:r>
            <a:r>
              <a:rPr sz="1800" spc="-5" dirty="0">
                <a:latin typeface="Calibri"/>
                <a:cs typeface="Calibri"/>
              </a:rPr>
              <a:t>of insertion, deletion </a:t>
            </a:r>
            <a:r>
              <a:rPr sz="1800" dirty="0">
                <a:latin typeface="Calibri"/>
                <a:cs typeface="Calibri"/>
              </a:rPr>
              <a:t>and </a:t>
            </a:r>
            <a:r>
              <a:rPr sz="1800" spc="-10" dirty="0">
                <a:latin typeface="Calibri"/>
                <a:cs typeface="Calibri"/>
              </a:rPr>
              <a:t>update  </a:t>
            </a:r>
            <a:r>
              <a:rPr sz="1800" spc="-5" dirty="0">
                <a:latin typeface="Calibri"/>
                <a:cs typeface="Calibri"/>
              </a:rPr>
              <a:t>anomalies.</a:t>
            </a:r>
            <a:endParaRPr sz="1800">
              <a:latin typeface="Calibri"/>
              <a:cs typeface="Calibri"/>
            </a:endParaRPr>
          </a:p>
          <a:p>
            <a:pPr marL="245745" indent="-233679">
              <a:lnSpc>
                <a:spcPct val="100000"/>
              </a:lnSpc>
              <a:buAutoNum type="alphaUcPeriod"/>
              <a:tabLst>
                <a:tab pos="246379" algn="l"/>
              </a:tabLst>
            </a:pPr>
            <a:r>
              <a:rPr sz="1800" spc="-10" dirty="0">
                <a:latin typeface="Calibri"/>
                <a:cs typeface="Calibri"/>
              </a:rPr>
              <a:t>Normalize </a:t>
            </a:r>
            <a:r>
              <a:rPr sz="1800" spc="-5" dirty="0">
                <a:latin typeface="Calibri"/>
                <a:cs typeface="Calibri"/>
              </a:rPr>
              <a:t>this </a:t>
            </a:r>
            <a:r>
              <a:rPr sz="1800" spc="-10" dirty="0">
                <a:latin typeface="Calibri"/>
                <a:cs typeface="Calibri"/>
              </a:rPr>
              <a:t>table to third </a:t>
            </a:r>
            <a:r>
              <a:rPr sz="1800" spc="-5" dirty="0">
                <a:latin typeface="Calibri"/>
                <a:cs typeface="Calibri"/>
              </a:rPr>
              <a:t>normal </a:t>
            </a:r>
            <a:r>
              <a:rPr sz="1800" spc="-10" dirty="0">
                <a:latin typeface="Calibri"/>
                <a:cs typeface="Calibri"/>
              </a:rPr>
              <a:t>form. </a:t>
            </a:r>
            <a:r>
              <a:rPr sz="1800" spc="-20" dirty="0">
                <a:latin typeface="Calibri"/>
                <a:cs typeface="Calibri"/>
              </a:rPr>
              <a:t>State </a:t>
            </a:r>
            <a:r>
              <a:rPr sz="1800" spc="-10" dirty="0">
                <a:latin typeface="Calibri"/>
                <a:cs typeface="Calibri"/>
              </a:rPr>
              <a:t>any</a:t>
            </a:r>
            <a:r>
              <a:rPr sz="1800" spc="114" dirty="0">
                <a:latin typeface="Calibri"/>
                <a:cs typeface="Calibri"/>
              </a:rPr>
              <a:t> </a:t>
            </a:r>
            <a:r>
              <a:rPr sz="1800" spc="-5" dirty="0">
                <a:latin typeface="Calibri"/>
                <a:cs typeface="Calibri"/>
              </a:rPr>
              <a:t>assumptions.</a:t>
            </a:r>
            <a:endParaRPr sz="1800">
              <a:latin typeface="Calibri"/>
              <a:cs typeface="Calibri"/>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91539" y="609676"/>
            <a:ext cx="3773804" cy="697230"/>
          </a:xfrm>
          <a:prstGeom prst="rect">
            <a:avLst/>
          </a:prstGeom>
        </p:spPr>
        <p:txBody>
          <a:bodyPr vert="horz" wrap="square" lIns="0" tIns="13335" rIns="0" bIns="0" rtlCol="0">
            <a:spAutoFit/>
          </a:bodyPr>
          <a:lstStyle/>
          <a:p>
            <a:pPr marL="38100">
              <a:lnSpc>
                <a:spcPct val="100000"/>
              </a:lnSpc>
              <a:spcBef>
                <a:spcPts val="105"/>
              </a:spcBef>
              <a:tabLst>
                <a:tab pos="763270" algn="l"/>
              </a:tabLst>
            </a:pPr>
            <a:r>
              <a:rPr sz="4400" spc="5" dirty="0"/>
              <a:t>4</a:t>
            </a:r>
            <a:r>
              <a:rPr sz="4350" spc="7" baseline="24904" dirty="0"/>
              <a:t>th	</a:t>
            </a:r>
            <a:r>
              <a:rPr sz="4400" spc="-5" dirty="0"/>
              <a:t>Normal</a:t>
            </a:r>
            <a:r>
              <a:rPr sz="4400" spc="-60" dirty="0"/>
              <a:t> </a:t>
            </a:r>
            <a:r>
              <a:rPr sz="4400" spc="-20" dirty="0"/>
              <a:t>Form</a:t>
            </a:r>
            <a:endParaRPr sz="4400"/>
          </a:p>
        </p:txBody>
      </p:sp>
      <p:sp>
        <p:nvSpPr>
          <p:cNvPr id="3" name="object 3"/>
          <p:cNvSpPr txBox="1"/>
          <p:nvPr/>
        </p:nvSpPr>
        <p:spPr>
          <a:xfrm>
            <a:off x="916939" y="1706841"/>
            <a:ext cx="6938009" cy="1050925"/>
          </a:xfrm>
          <a:prstGeom prst="rect">
            <a:avLst/>
          </a:prstGeom>
        </p:spPr>
        <p:txBody>
          <a:bodyPr vert="horz" wrap="square" lIns="0" tIns="98425" rIns="0" bIns="0" rtlCol="0">
            <a:spAutoFit/>
          </a:bodyPr>
          <a:lstStyle/>
          <a:p>
            <a:pPr marL="241300" indent="-228600">
              <a:lnSpc>
                <a:spcPct val="100000"/>
              </a:lnSpc>
              <a:spcBef>
                <a:spcPts val="775"/>
              </a:spcBef>
              <a:buFont typeface="Arial"/>
              <a:buChar char="•"/>
              <a:tabLst>
                <a:tab pos="241300" algn="l"/>
              </a:tabLst>
            </a:pPr>
            <a:r>
              <a:rPr sz="2800" spc="-5" dirty="0">
                <a:latin typeface="Calibri"/>
                <a:cs typeface="Calibri"/>
              </a:rPr>
              <a:t>It is </a:t>
            </a:r>
            <a:r>
              <a:rPr sz="2800" spc="-10" dirty="0">
                <a:latin typeface="Calibri"/>
                <a:cs typeface="Calibri"/>
              </a:rPr>
              <a:t>in</a:t>
            </a:r>
            <a:r>
              <a:rPr sz="2800" spc="15" dirty="0">
                <a:latin typeface="Calibri"/>
                <a:cs typeface="Calibri"/>
              </a:rPr>
              <a:t> </a:t>
            </a:r>
            <a:r>
              <a:rPr sz="2800" spc="-5" dirty="0">
                <a:latin typeface="Calibri"/>
                <a:cs typeface="Calibri"/>
              </a:rPr>
              <a:t>BCNF</a:t>
            </a:r>
            <a:endParaRPr sz="2800">
              <a:latin typeface="Calibri"/>
              <a:cs typeface="Calibri"/>
            </a:endParaRPr>
          </a:p>
          <a:p>
            <a:pPr marL="241300" indent="-228600">
              <a:lnSpc>
                <a:spcPct val="100000"/>
              </a:lnSpc>
              <a:spcBef>
                <a:spcPts val="675"/>
              </a:spcBef>
              <a:buFont typeface="Arial"/>
              <a:buChar char="•"/>
              <a:tabLst>
                <a:tab pos="241300" algn="l"/>
              </a:tabLst>
            </a:pPr>
            <a:r>
              <a:rPr sz="2800" spc="-15" dirty="0">
                <a:latin typeface="Calibri"/>
                <a:cs typeface="Calibri"/>
              </a:rPr>
              <a:t>There </a:t>
            </a:r>
            <a:r>
              <a:rPr sz="2800" spc="-5" dirty="0">
                <a:latin typeface="Calibri"/>
                <a:cs typeface="Calibri"/>
              </a:rPr>
              <a:t>is no multi </a:t>
            </a:r>
            <a:r>
              <a:rPr sz="2800" spc="-10" dirty="0">
                <a:latin typeface="Calibri"/>
                <a:cs typeface="Calibri"/>
              </a:rPr>
              <a:t>value dependency </a:t>
            </a:r>
            <a:r>
              <a:rPr sz="2800" spc="-5" dirty="0">
                <a:latin typeface="Calibri"/>
                <a:cs typeface="Calibri"/>
              </a:rPr>
              <a:t>in</a:t>
            </a:r>
            <a:r>
              <a:rPr sz="2800" spc="105" dirty="0">
                <a:latin typeface="Calibri"/>
                <a:cs typeface="Calibri"/>
              </a:rPr>
              <a:t> </a:t>
            </a:r>
            <a:r>
              <a:rPr sz="2800" spc="-10" dirty="0">
                <a:latin typeface="Calibri"/>
                <a:cs typeface="Calibri"/>
              </a:rPr>
              <a:t>relation</a:t>
            </a:r>
            <a:endParaRPr sz="2800">
              <a:latin typeface="Calibri"/>
              <a:cs typeface="Calibri"/>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1204264" y="298450"/>
          <a:ext cx="9698355" cy="2595622"/>
        </p:xfrm>
        <a:graphic>
          <a:graphicData uri="http://schemas.openxmlformats.org/drawingml/2006/table">
            <a:tbl>
              <a:tblPr firstRow="1" bandRow="1">
                <a:tableStyleId>{2D5ABB26-0587-4C30-8999-92F81FD0307C}</a:tableStyleId>
              </a:tblPr>
              <a:tblGrid>
                <a:gridCol w="3232785">
                  <a:extLst>
                    <a:ext uri="{9D8B030D-6E8A-4147-A177-3AD203B41FA5}">
                      <a16:colId xmlns:a16="http://schemas.microsoft.com/office/drawing/2014/main" val="20000"/>
                    </a:ext>
                  </a:extLst>
                </a:gridCol>
                <a:gridCol w="3232785">
                  <a:extLst>
                    <a:ext uri="{9D8B030D-6E8A-4147-A177-3AD203B41FA5}">
                      <a16:colId xmlns:a16="http://schemas.microsoft.com/office/drawing/2014/main" val="20001"/>
                    </a:ext>
                  </a:extLst>
                </a:gridCol>
                <a:gridCol w="3232785">
                  <a:extLst>
                    <a:ext uri="{9D8B030D-6E8A-4147-A177-3AD203B41FA5}">
                      <a16:colId xmlns:a16="http://schemas.microsoft.com/office/drawing/2014/main" val="20002"/>
                    </a:ext>
                  </a:extLst>
                </a:gridCol>
              </a:tblGrid>
              <a:tr h="370839">
                <a:tc>
                  <a:txBody>
                    <a:bodyPr/>
                    <a:lstStyle/>
                    <a:p>
                      <a:pPr marL="91440">
                        <a:lnSpc>
                          <a:spcPct val="100000"/>
                        </a:lnSpc>
                        <a:spcBef>
                          <a:spcPts val="240"/>
                        </a:spcBef>
                      </a:pPr>
                      <a:r>
                        <a:rPr sz="1800" b="1" dirty="0">
                          <a:solidFill>
                            <a:srgbClr val="FFFFFF"/>
                          </a:solidFill>
                          <a:latin typeface="Calibri"/>
                          <a:cs typeface="Calibri"/>
                        </a:rPr>
                        <a:t>Emp-id</a:t>
                      </a:r>
                      <a:endParaRPr sz="1800">
                        <a:latin typeface="Calibri"/>
                        <a:cs typeface="Calibri"/>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5B9BD4"/>
                    </a:solidFill>
                  </a:tcPr>
                </a:tc>
                <a:tc>
                  <a:txBody>
                    <a:bodyPr/>
                    <a:lstStyle/>
                    <a:p>
                      <a:pPr marL="91440">
                        <a:lnSpc>
                          <a:spcPct val="100000"/>
                        </a:lnSpc>
                        <a:spcBef>
                          <a:spcPts val="240"/>
                        </a:spcBef>
                      </a:pPr>
                      <a:r>
                        <a:rPr sz="1800" b="1" spc="-5" dirty="0">
                          <a:solidFill>
                            <a:srgbClr val="FFFFFF"/>
                          </a:solidFill>
                          <a:latin typeface="Calibri"/>
                          <a:cs typeface="Calibri"/>
                        </a:rPr>
                        <a:t>Language</a:t>
                      </a:r>
                      <a:endParaRPr sz="1800">
                        <a:latin typeface="Calibri"/>
                        <a:cs typeface="Calibri"/>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5B9BD4"/>
                    </a:solidFill>
                  </a:tcPr>
                </a:tc>
                <a:tc>
                  <a:txBody>
                    <a:bodyPr/>
                    <a:lstStyle/>
                    <a:p>
                      <a:pPr marL="92075">
                        <a:lnSpc>
                          <a:spcPct val="100000"/>
                        </a:lnSpc>
                        <a:spcBef>
                          <a:spcPts val="240"/>
                        </a:spcBef>
                      </a:pPr>
                      <a:r>
                        <a:rPr sz="1800" b="1" dirty="0">
                          <a:solidFill>
                            <a:srgbClr val="FFFFFF"/>
                          </a:solidFill>
                          <a:latin typeface="Calibri"/>
                          <a:cs typeface="Calibri"/>
                        </a:rPr>
                        <a:t>skill</a:t>
                      </a:r>
                      <a:endParaRPr sz="1800">
                        <a:latin typeface="Calibri"/>
                        <a:cs typeface="Calibri"/>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5B9BD4"/>
                    </a:solidFill>
                  </a:tcPr>
                </a:tc>
                <a:extLst>
                  <a:ext uri="{0D108BD9-81ED-4DB2-BD59-A6C34878D82A}">
                    <a16:rowId xmlns:a16="http://schemas.microsoft.com/office/drawing/2014/main" val="10000"/>
                  </a:ext>
                </a:extLst>
              </a:tr>
              <a:tr h="370713">
                <a:tc>
                  <a:txBody>
                    <a:bodyPr/>
                    <a:lstStyle/>
                    <a:p>
                      <a:pPr marL="91440">
                        <a:lnSpc>
                          <a:spcPct val="100000"/>
                        </a:lnSpc>
                        <a:spcBef>
                          <a:spcPts val="240"/>
                        </a:spcBef>
                      </a:pPr>
                      <a:r>
                        <a:rPr sz="1800" spc="-5" dirty="0">
                          <a:latin typeface="Calibri"/>
                          <a:cs typeface="Calibri"/>
                        </a:rPr>
                        <a:t>101</a:t>
                      </a:r>
                      <a:endParaRPr sz="1800">
                        <a:latin typeface="Calibri"/>
                        <a:cs typeface="Calibri"/>
                      </a:endParaRPr>
                    </a:p>
                  </a:txBody>
                  <a:tcPr marL="0" marR="0" marT="3048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2DEEE"/>
                    </a:solidFill>
                  </a:tcPr>
                </a:tc>
                <a:tc>
                  <a:txBody>
                    <a:bodyPr/>
                    <a:lstStyle/>
                    <a:p>
                      <a:pPr marL="91440">
                        <a:lnSpc>
                          <a:spcPct val="100000"/>
                        </a:lnSpc>
                        <a:spcBef>
                          <a:spcPts val="240"/>
                        </a:spcBef>
                      </a:pPr>
                      <a:r>
                        <a:rPr sz="1800" spc="-10" dirty="0">
                          <a:latin typeface="Calibri"/>
                          <a:cs typeface="Calibri"/>
                        </a:rPr>
                        <a:t>English</a:t>
                      </a:r>
                      <a:endParaRPr sz="1800">
                        <a:latin typeface="Calibri"/>
                        <a:cs typeface="Calibri"/>
                      </a:endParaRPr>
                    </a:p>
                  </a:txBody>
                  <a:tcPr marL="0" marR="0" marT="3048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2DEEE"/>
                    </a:solidFill>
                  </a:tcPr>
                </a:tc>
                <a:tc>
                  <a:txBody>
                    <a:bodyPr/>
                    <a:lstStyle/>
                    <a:p>
                      <a:pPr marL="92075">
                        <a:lnSpc>
                          <a:spcPct val="100000"/>
                        </a:lnSpc>
                        <a:spcBef>
                          <a:spcPts val="240"/>
                        </a:spcBef>
                      </a:pPr>
                      <a:r>
                        <a:rPr sz="1800" spc="-20" dirty="0">
                          <a:latin typeface="Calibri"/>
                          <a:cs typeface="Calibri"/>
                        </a:rPr>
                        <a:t>Teaching</a:t>
                      </a:r>
                      <a:endParaRPr sz="1800">
                        <a:latin typeface="Calibri"/>
                        <a:cs typeface="Calibri"/>
                      </a:endParaRPr>
                    </a:p>
                  </a:txBody>
                  <a:tcPr marL="0" marR="0" marT="3048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2DEEE"/>
                    </a:solidFill>
                  </a:tcPr>
                </a:tc>
                <a:extLst>
                  <a:ext uri="{0D108BD9-81ED-4DB2-BD59-A6C34878D82A}">
                    <a16:rowId xmlns:a16="http://schemas.microsoft.com/office/drawing/2014/main" val="10001"/>
                  </a:ext>
                </a:extLst>
              </a:tr>
              <a:tr h="370839">
                <a:tc>
                  <a:txBody>
                    <a:bodyPr/>
                    <a:lstStyle/>
                    <a:p>
                      <a:pPr marL="91440">
                        <a:lnSpc>
                          <a:spcPct val="100000"/>
                        </a:lnSpc>
                        <a:spcBef>
                          <a:spcPts val="240"/>
                        </a:spcBef>
                      </a:pPr>
                      <a:r>
                        <a:rPr sz="1800" spc="-5" dirty="0">
                          <a:latin typeface="Calibri"/>
                          <a:cs typeface="Calibri"/>
                        </a:rPr>
                        <a:t>101</a:t>
                      </a:r>
                      <a:endParaRPr sz="1800">
                        <a:latin typeface="Calibri"/>
                        <a:cs typeface="Calibri"/>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marL="91440">
                        <a:lnSpc>
                          <a:spcPct val="100000"/>
                        </a:lnSpc>
                        <a:spcBef>
                          <a:spcPts val="240"/>
                        </a:spcBef>
                      </a:pPr>
                      <a:r>
                        <a:rPr sz="1800" spc="-5" dirty="0">
                          <a:latin typeface="Calibri"/>
                          <a:cs typeface="Calibri"/>
                        </a:rPr>
                        <a:t>Hindi</a:t>
                      </a:r>
                      <a:endParaRPr sz="1800">
                        <a:latin typeface="Calibri"/>
                        <a:cs typeface="Calibri"/>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marL="92075">
                        <a:lnSpc>
                          <a:spcPct val="100000"/>
                        </a:lnSpc>
                        <a:spcBef>
                          <a:spcPts val="240"/>
                        </a:spcBef>
                      </a:pPr>
                      <a:r>
                        <a:rPr sz="1800" spc="-10" dirty="0">
                          <a:latin typeface="Calibri"/>
                          <a:cs typeface="Calibri"/>
                        </a:rPr>
                        <a:t>Conversation</a:t>
                      </a:r>
                      <a:endParaRPr sz="1800">
                        <a:latin typeface="Calibri"/>
                        <a:cs typeface="Calibri"/>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extLst>
                  <a:ext uri="{0D108BD9-81ED-4DB2-BD59-A6C34878D82A}">
                    <a16:rowId xmlns:a16="http://schemas.microsoft.com/office/drawing/2014/main" val="10002"/>
                  </a:ext>
                </a:extLst>
              </a:tr>
              <a:tr h="370840">
                <a:tc>
                  <a:txBody>
                    <a:bodyPr/>
                    <a:lstStyle/>
                    <a:p>
                      <a:pPr marL="91440">
                        <a:lnSpc>
                          <a:spcPct val="100000"/>
                        </a:lnSpc>
                        <a:spcBef>
                          <a:spcPts val="240"/>
                        </a:spcBef>
                      </a:pPr>
                      <a:r>
                        <a:rPr sz="1800" spc="-5" dirty="0">
                          <a:latin typeface="Calibri"/>
                          <a:cs typeface="Calibri"/>
                        </a:rPr>
                        <a:t>101</a:t>
                      </a:r>
                      <a:endParaRPr sz="1800">
                        <a:latin typeface="Calibri"/>
                        <a:cs typeface="Calibri"/>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marL="91440">
                        <a:lnSpc>
                          <a:spcPct val="100000"/>
                        </a:lnSpc>
                        <a:spcBef>
                          <a:spcPts val="240"/>
                        </a:spcBef>
                      </a:pPr>
                      <a:r>
                        <a:rPr sz="1800" spc="-10" dirty="0">
                          <a:latin typeface="Calibri"/>
                          <a:cs typeface="Calibri"/>
                        </a:rPr>
                        <a:t>English</a:t>
                      </a:r>
                      <a:endParaRPr sz="1800">
                        <a:latin typeface="Calibri"/>
                        <a:cs typeface="Calibri"/>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marL="92075">
                        <a:lnSpc>
                          <a:spcPct val="100000"/>
                        </a:lnSpc>
                        <a:spcBef>
                          <a:spcPts val="240"/>
                        </a:spcBef>
                      </a:pPr>
                      <a:r>
                        <a:rPr sz="1800" spc="-10" dirty="0">
                          <a:latin typeface="Calibri"/>
                          <a:cs typeface="Calibri"/>
                        </a:rPr>
                        <a:t>Conversation</a:t>
                      </a:r>
                      <a:endParaRPr sz="1800">
                        <a:latin typeface="Calibri"/>
                        <a:cs typeface="Calibri"/>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extLst>
                  <a:ext uri="{0D108BD9-81ED-4DB2-BD59-A6C34878D82A}">
                    <a16:rowId xmlns:a16="http://schemas.microsoft.com/office/drawing/2014/main" val="10003"/>
                  </a:ext>
                </a:extLst>
              </a:tr>
              <a:tr h="370713">
                <a:tc>
                  <a:txBody>
                    <a:bodyPr/>
                    <a:lstStyle/>
                    <a:p>
                      <a:pPr marL="91440">
                        <a:lnSpc>
                          <a:spcPct val="100000"/>
                        </a:lnSpc>
                        <a:spcBef>
                          <a:spcPts val="244"/>
                        </a:spcBef>
                      </a:pPr>
                      <a:r>
                        <a:rPr sz="1800" spc="-5" dirty="0">
                          <a:latin typeface="Calibri"/>
                          <a:cs typeface="Calibri"/>
                        </a:rPr>
                        <a:t>101</a:t>
                      </a:r>
                      <a:endParaRPr sz="1800">
                        <a:latin typeface="Calibri"/>
                        <a:cs typeface="Calibri"/>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marL="91440">
                        <a:lnSpc>
                          <a:spcPct val="100000"/>
                        </a:lnSpc>
                        <a:spcBef>
                          <a:spcPts val="244"/>
                        </a:spcBef>
                      </a:pPr>
                      <a:r>
                        <a:rPr sz="1800" spc="-5" dirty="0">
                          <a:latin typeface="Calibri"/>
                          <a:cs typeface="Calibri"/>
                        </a:rPr>
                        <a:t>hindi</a:t>
                      </a:r>
                      <a:endParaRPr sz="1800">
                        <a:latin typeface="Calibri"/>
                        <a:cs typeface="Calibri"/>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marL="92075">
                        <a:lnSpc>
                          <a:spcPct val="100000"/>
                        </a:lnSpc>
                        <a:spcBef>
                          <a:spcPts val="244"/>
                        </a:spcBef>
                      </a:pPr>
                      <a:r>
                        <a:rPr sz="1800" spc="-20" dirty="0">
                          <a:latin typeface="Calibri"/>
                          <a:cs typeface="Calibri"/>
                        </a:rPr>
                        <a:t>Teaching</a:t>
                      </a:r>
                      <a:endParaRPr sz="1800">
                        <a:latin typeface="Calibri"/>
                        <a:cs typeface="Calibri"/>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extLst>
                  <a:ext uri="{0D108BD9-81ED-4DB2-BD59-A6C34878D82A}">
                    <a16:rowId xmlns:a16="http://schemas.microsoft.com/office/drawing/2014/main" val="10004"/>
                  </a:ext>
                </a:extLst>
              </a:tr>
              <a:tr h="370839">
                <a:tc>
                  <a:txBody>
                    <a:bodyPr/>
                    <a:lstStyle/>
                    <a:p>
                      <a:pPr marL="91440">
                        <a:lnSpc>
                          <a:spcPct val="100000"/>
                        </a:lnSpc>
                        <a:spcBef>
                          <a:spcPts val="245"/>
                        </a:spcBef>
                      </a:pPr>
                      <a:r>
                        <a:rPr sz="1800" spc="-5" dirty="0">
                          <a:latin typeface="Calibri"/>
                          <a:cs typeface="Calibri"/>
                        </a:rPr>
                        <a:t>202</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marL="91440">
                        <a:lnSpc>
                          <a:spcPct val="100000"/>
                        </a:lnSpc>
                        <a:spcBef>
                          <a:spcPts val="245"/>
                        </a:spcBef>
                      </a:pPr>
                      <a:r>
                        <a:rPr sz="1800" spc="-10" dirty="0">
                          <a:latin typeface="Calibri"/>
                          <a:cs typeface="Calibri"/>
                        </a:rPr>
                        <a:t>English</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marL="92075">
                        <a:lnSpc>
                          <a:spcPct val="100000"/>
                        </a:lnSpc>
                        <a:spcBef>
                          <a:spcPts val="245"/>
                        </a:spcBef>
                      </a:pPr>
                      <a:r>
                        <a:rPr sz="1800" spc="-5" dirty="0">
                          <a:latin typeface="Calibri"/>
                          <a:cs typeface="Calibri"/>
                        </a:rPr>
                        <a:t>Singing</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extLst>
                  <a:ext uri="{0D108BD9-81ED-4DB2-BD59-A6C34878D82A}">
                    <a16:rowId xmlns:a16="http://schemas.microsoft.com/office/drawing/2014/main" val="10005"/>
                  </a:ext>
                </a:extLst>
              </a:tr>
              <a:tr h="370839">
                <a:tc>
                  <a:txBody>
                    <a:bodyPr/>
                    <a:lstStyle/>
                    <a:p>
                      <a:pPr marL="91440">
                        <a:lnSpc>
                          <a:spcPct val="100000"/>
                        </a:lnSpc>
                        <a:spcBef>
                          <a:spcPts val="240"/>
                        </a:spcBef>
                      </a:pPr>
                      <a:r>
                        <a:rPr sz="1800" spc="-5" dirty="0">
                          <a:latin typeface="Calibri"/>
                          <a:cs typeface="Calibri"/>
                        </a:rPr>
                        <a:t>202</a:t>
                      </a:r>
                      <a:endParaRPr sz="1800">
                        <a:latin typeface="Calibri"/>
                        <a:cs typeface="Calibri"/>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marL="91440">
                        <a:lnSpc>
                          <a:spcPct val="100000"/>
                        </a:lnSpc>
                        <a:spcBef>
                          <a:spcPts val="240"/>
                        </a:spcBef>
                      </a:pPr>
                      <a:r>
                        <a:rPr sz="1800" spc="-10" dirty="0">
                          <a:latin typeface="Calibri"/>
                          <a:cs typeface="Calibri"/>
                        </a:rPr>
                        <a:t>Hindi</a:t>
                      </a:r>
                      <a:endParaRPr sz="1800">
                        <a:latin typeface="Calibri"/>
                        <a:cs typeface="Calibri"/>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marL="92075">
                        <a:lnSpc>
                          <a:spcPct val="100000"/>
                        </a:lnSpc>
                        <a:spcBef>
                          <a:spcPts val="240"/>
                        </a:spcBef>
                      </a:pPr>
                      <a:r>
                        <a:rPr sz="1800" spc="-25" dirty="0">
                          <a:latin typeface="Calibri"/>
                          <a:cs typeface="Calibri"/>
                        </a:rPr>
                        <a:t>Teaching</a:t>
                      </a:r>
                      <a:endParaRPr sz="1800">
                        <a:latin typeface="Calibri"/>
                        <a:cs typeface="Calibri"/>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extLst>
                  <a:ext uri="{0D108BD9-81ED-4DB2-BD59-A6C34878D82A}">
                    <a16:rowId xmlns:a16="http://schemas.microsoft.com/office/drawing/2014/main" val="10006"/>
                  </a:ext>
                </a:extLst>
              </a:tr>
            </a:tbl>
          </a:graphicData>
        </a:graphic>
      </p:graphicFrame>
      <p:sp>
        <p:nvSpPr>
          <p:cNvPr id="3" name="object 3"/>
          <p:cNvSpPr txBox="1"/>
          <p:nvPr/>
        </p:nvSpPr>
        <p:spPr>
          <a:xfrm>
            <a:off x="1945894" y="3556254"/>
            <a:ext cx="7595234" cy="2764790"/>
          </a:xfrm>
          <a:prstGeom prst="rect">
            <a:avLst/>
          </a:prstGeom>
        </p:spPr>
        <p:txBody>
          <a:bodyPr vert="horz" wrap="square" lIns="0" tIns="12700" rIns="0" bIns="0" rtlCol="0">
            <a:spAutoFit/>
          </a:bodyPr>
          <a:lstStyle/>
          <a:p>
            <a:pPr marL="12700">
              <a:lnSpc>
                <a:spcPct val="100000"/>
              </a:lnSpc>
              <a:spcBef>
                <a:spcPts val="100"/>
              </a:spcBef>
            </a:pPr>
            <a:r>
              <a:rPr sz="1800" spc="-5" dirty="0">
                <a:latin typeface="Calibri"/>
                <a:cs typeface="Calibri"/>
              </a:rPr>
              <a:t>Multivalued dependencies</a:t>
            </a:r>
            <a:r>
              <a:rPr sz="1800" spc="40" dirty="0">
                <a:latin typeface="Calibri"/>
                <a:cs typeface="Calibri"/>
              </a:rPr>
              <a:t> </a:t>
            </a:r>
            <a:r>
              <a:rPr sz="1800" spc="-15" dirty="0">
                <a:latin typeface="Calibri"/>
                <a:cs typeface="Calibri"/>
              </a:rPr>
              <a:t>exist</a:t>
            </a:r>
            <a:endParaRPr sz="1800">
              <a:latin typeface="Calibri"/>
              <a:cs typeface="Calibri"/>
            </a:endParaRPr>
          </a:p>
          <a:p>
            <a:pPr>
              <a:lnSpc>
                <a:spcPct val="100000"/>
              </a:lnSpc>
              <a:spcBef>
                <a:spcPts val="55"/>
              </a:spcBef>
            </a:pPr>
            <a:endParaRPr sz="1850">
              <a:latin typeface="Times New Roman"/>
              <a:cs typeface="Times New Roman"/>
            </a:endParaRPr>
          </a:p>
          <a:p>
            <a:pPr marL="12700">
              <a:lnSpc>
                <a:spcPct val="100000"/>
              </a:lnSpc>
            </a:pPr>
            <a:r>
              <a:rPr sz="1800" spc="-5" dirty="0">
                <a:latin typeface="Calibri"/>
                <a:cs typeface="Calibri"/>
              </a:rPr>
              <a:t>Emp-id</a:t>
            </a:r>
            <a:r>
              <a:rPr sz="1800" spc="-5" dirty="0">
                <a:latin typeface="Wingdings"/>
                <a:cs typeface="Wingdings"/>
              </a:rPr>
              <a:t></a:t>
            </a:r>
            <a:r>
              <a:rPr sz="1800" spc="-5" dirty="0">
                <a:latin typeface="Times New Roman"/>
                <a:cs typeface="Times New Roman"/>
              </a:rPr>
              <a:t> </a:t>
            </a:r>
            <a:r>
              <a:rPr sz="1800" dirty="0">
                <a:latin typeface="Wingdings"/>
                <a:cs typeface="Wingdings"/>
              </a:rPr>
              <a:t></a:t>
            </a:r>
            <a:r>
              <a:rPr sz="1800" spc="-75" dirty="0">
                <a:latin typeface="Times New Roman"/>
                <a:cs typeface="Times New Roman"/>
              </a:rPr>
              <a:t> </a:t>
            </a:r>
            <a:r>
              <a:rPr sz="1800" spc="-5" dirty="0">
                <a:latin typeface="Calibri"/>
                <a:cs typeface="Calibri"/>
              </a:rPr>
              <a:t>language</a:t>
            </a:r>
            <a:endParaRPr sz="1800">
              <a:latin typeface="Calibri"/>
              <a:cs typeface="Calibri"/>
            </a:endParaRPr>
          </a:p>
          <a:p>
            <a:pPr marL="12700">
              <a:lnSpc>
                <a:spcPct val="100000"/>
              </a:lnSpc>
            </a:pPr>
            <a:r>
              <a:rPr sz="1800" spc="-5" dirty="0">
                <a:latin typeface="Calibri"/>
                <a:cs typeface="Calibri"/>
              </a:rPr>
              <a:t>Emp-id</a:t>
            </a:r>
            <a:r>
              <a:rPr sz="1800" spc="-5" dirty="0">
                <a:latin typeface="Wingdings"/>
                <a:cs typeface="Wingdings"/>
              </a:rPr>
              <a:t></a:t>
            </a:r>
            <a:r>
              <a:rPr sz="1800" spc="-5" dirty="0">
                <a:latin typeface="Times New Roman"/>
                <a:cs typeface="Times New Roman"/>
              </a:rPr>
              <a:t> </a:t>
            </a:r>
            <a:r>
              <a:rPr sz="1800" dirty="0">
                <a:latin typeface="Wingdings"/>
                <a:cs typeface="Wingdings"/>
              </a:rPr>
              <a:t></a:t>
            </a:r>
            <a:r>
              <a:rPr sz="1800" spc="-80" dirty="0">
                <a:latin typeface="Times New Roman"/>
                <a:cs typeface="Times New Roman"/>
              </a:rPr>
              <a:t> </a:t>
            </a:r>
            <a:r>
              <a:rPr sz="1800" spc="-10" dirty="0">
                <a:latin typeface="Calibri"/>
                <a:cs typeface="Calibri"/>
              </a:rPr>
              <a:t>skill</a:t>
            </a:r>
            <a:endParaRPr sz="1800">
              <a:latin typeface="Calibri"/>
              <a:cs typeface="Calibri"/>
            </a:endParaRPr>
          </a:p>
          <a:p>
            <a:pPr>
              <a:lnSpc>
                <a:spcPct val="100000"/>
              </a:lnSpc>
            </a:pPr>
            <a:endParaRPr sz="2000">
              <a:latin typeface="Times New Roman"/>
              <a:cs typeface="Times New Roman"/>
            </a:endParaRPr>
          </a:p>
          <a:p>
            <a:pPr>
              <a:lnSpc>
                <a:spcPct val="100000"/>
              </a:lnSpc>
              <a:spcBef>
                <a:spcPts val="5"/>
              </a:spcBef>
            </a:pPr>
            <a:endParaRPr sz="1700">
              <a:latin typeface="Times New Roman"/>
              <a:cs typeface="Times New Roman"/>
            </a:endParaRPr>
          </a:p>
          <a:p>
            <a:pPr marL="12700">
              <a:lnSpc>
                <a:spcPct val="100000"/>
              </a:lnSpc>
            </a:pPr>
            <a:r>
              <a:rPr sz="1800" spc="-5" dirty="0">
                <a:latin typeface="Calibri"/>
                <a:cs typeface="Calibri"/>
              </a:rPr>
              <a:t>Anomalies</a:t>
            </a:r>
            <a:endParaRPr sz="1800">
              <a:latin typeface="Calibri"/>
              <a:cs typeface="Calibri"/>
            </a:endParaRPr>
          </a:p>
          <a:p>
            <a:pPr marL="12700" marR="5080">
              <a:lnSpc>
                <a:spcPct val="100000"/>
              </a:lnSpc>
            </a:pPr>
            <a:r>
              <a:rPr sz="1800" spc="-10" dirty="0">
                <a:latin typeface="Calibri"/>
                <a:cs typeface="Calibri"/>
              </a:rPr>
              <a:t>Delete—if </a:t>
            </a:r>
            <a:r>
              <a:rPr sz="1800" spc="-5" dirty="0">
                <a:latin typeface="Calibri"/>
                <a:cs typeface="Calibri"/>
              </a:rPr>
              <a:t>id </a:t>
            </a:r>
            <a:r>
              <a:rPr sz="1800" dirty="0">
                <a:latin typeface="Calibri"/>
                <a:cs typeface="Calibri"/>
              </a:rPr>
              <a:t>101 </a:t>
            </a:r>
            <a:r>
              <a:rPr sz="1800" spc="-10" dirty="0">
                <a:latin typeface="Calibri"/>
                <a:cs typeface="Calibri"/>
              </a:rPr>
              <a:t>discontinues </a:t>
            </a:r>
            <a:r>
              <a:rPr sz="1800" spc="-5" dirty="0">
                <a:latin typeface="Calibri"/>
                <a:cs typeface="Calibri"/>
              </a:rPr>
              <a:t>teaching </a:t>
            </a:r>
            <a:r>
              <a:rPr sz="1800" spc="-10" dirty="0">
                <a:latin typeface="Calibri"/>
                <a:cs typeface="Calibri"/>
              </a:rPr>
              <a:t>skill </a:t>
            </a:r>
            <a:r>
              <a:rPr sz="1800" dirty="0">
                <a:latin typeface="Calibri"/>
                <a:cs typeface="Calibri"/>
              </a:rPr>
              <a:t>… then </a:t>
            </a:r>
            <a:r>
              <a:rPr sz="1800" spc="-10" dirty="0">
                <a:latin typeface="Calibri"/>
                <a:cs typeface="Calibri"/>
              </a:rPr>
              <a:t>two </a:t>
            </a:r>
            <a:r>
              <a:rPr sz="1800" spc="-15" dirty="0">
                <a:latin typeface="Calibri"/>
                <a:cs typeface="Calibri"/>
              </a:rPr>
              <a:t>rows </a:t>
            </a:r>
            <a:r>
              <a:rPr sz="1800" spc="-10" dirty="0">
                <a:latin typeface="Calibri"/>
                <a:cs typeface="Calibri"/>
              </a:rPr>
              <a:t>to </a:t>
            </a:r>
            <a:r>
              <a:rPr sz="1800" spc="-5" dirty="0">
                <a:latin typeface="Calibri"/>
                <a:cs typeface="Calibri"/>
              </a:rPr>
              <a:t>be </a:t>
            </a:r>
            <a:r>
              <a:rPr sz="1800" spc="-10" dirty="0">
                <a:latin typeface="Calibri"/>
                <a:cs typeface="Calibri"/>
              </a:rPr>
              <a:t>delete  Update– </a:t>
            </a:r>
            <a:r>
              <a:rPr sz="1800" spc="-5" dirty="0">
                <a:latin typeface="Calibri"/>
                <a:cs typeface="Calibri"/>
              </a:rPr>
              <a:t>if id </a:t>
            </a:r>
            <a:r>
              <a:rPr sz="1800" dirty="0">
                <a:latin typeface="Calibri"/>
                <a:cs typeface="Calibri"/>
              </a:rPr>
              <a:t>101 </a:t>
            </a:r>
            <a:r>
              <a:rPr sz="1800" spc="-5" dirty="0">
                <a:latin typeface="Calibri"/>
                <a:cs typeface="Calibri"/>
              </a:rPr>
              <a:t>change its skill teaching </a:t>
            </a:r>
            <a:r>
              <a:rPr sz="1800" spc="-10" dirty="0">
                <a:latin typeface="Calibri"/>
                <a:cs typeface="Calibri"/>
              </a:rPr>
              <a:t>to </a:t>
            </a:r>
            <a:r>
              <a:rPr sz="1800" spc="-5" dirty="0">
                <a:latin typeface="Calibri"/>
                <a:cs typeface="Calibri"/>
              </a:rPr>
              <a:t>singing </a:t>
            </a:r>
            <a:r>
              <a:rPr sz="1800" dirty="0">
                <a:latin typeface="Calibri"/>
                <a:cs typeface="Calibri"/>
              </a:rPr>
              <a:t>… then number </a:t>
            </a:r>
            <a:r>
              <a:rPr sz="1800" spc="-5" dirty="0">
                <a:latin typeface="Calibri"/>
                <a:cs typeface="Calibri"/>
              </a:rPr>
              <a:t>of changes </a:t>
            </a:r>
            <a:r>
              <a:rPr sz="1800" spc="-10" dirty="0">
                <a:latin typeface="Calibri"/>
                <a:cs typeface="Calibri"/>
              </a:rPr>
              <a:t>to  </a:t>
            </a:r>
            <a:r>
              <a:rPr sz="1800" spc="-5" dirty="0">
                <a:latin typeface="Calibri"/>
                <a:cs typeface="Calibri"/>
              </a:rPr>
              <a:t>be</a:t>
            </a:r>
            <a:r>
              <a:rPr sz="1800" spc="10" dirty="0">
                <a:latin typeface="Calibri"/>
                <a:cs typeface="Calibri"/>
              </a:rPr>
              <a:t> </a:t>
            </a:r>
            <a:r>
              <a:rPr sz="1800" spc="-5" dirty="0">
                <a:latin typeface="Calibri"/>
                <a:cs typeface="Calibri"/>
              </a:rPr>
              <a:t>done.</a:t>
            </a:r>
            <a:endParaRPr sz="1800">
              <a:latin typeface="Calibri"/>
              <a:cs typeface="Calibri"/>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1599183" y="1584197"/>
          <a:ext cx="7499350" cy="1854196"/>
        </p:xfrm>
        <a:graphic>
          <a:graphicData uri="http://schemas.openxmlformats.org/drawingml/2006/table">
            <a:tbl>
              <a:tblPr firstRow="1" bandRow="1">
                <a:tableStyleId>{2D5ABB26-0587-4C30-8999-92F81FD0307C}</a:tableStyleId>
              </a:tblPr>
              <a:tblGrid>
                <a:gridCol w="3749675">
                  <a:extLst>
                    <a:ext uri="{9D8B030D-6E8A-4147-A177-3AD203B41FA5}">
                      <a16:colId xmlns:a16="http://schemas.microsoft.com/office/drawing/2014/main" val="20000"/>
                    </a:ext>
                  </a:extLst>
                </a:gridCol>
                <a:gridCol w="3749675">
                  <a:extLst>
                    <a:ext uri="{9D8B030D-6E8A-4147-A177-3AD203B41FA5}">
                      <a16:colId xmlns:a16="http://schemas.microsoft.com/office/drawing/2014/main" val="20001"/>
                    </a:ext>
                  </a:extLst>
                </a:gridCol>
              </a:tblGrid>
              <a:tr h="370839">
                <a:tc>
                  <a:txBody>
                    <a:bodyPr/>
                    <a:lstStyle/>
                    <a:p>
                      <a:pPr marL="91440">
                        <a:lnSpc>
                          <a:spcPct val="100000"/>
                        </a:lnSpc>
                        <a:spcBef>
                          <a:spcPts val="240"/>
                        </a:spcBef>
                      </a:pPr>
                      <a:r>
                        <a:rPr sz="1800" b="1" dirty="0">
                          <a:solidFill>
                            <a:srgbClr val="FFFFFF"/>
                          </a:solidFill>
                          <a:latin typeface="Calibri"/>
                          <a:cs typeface="Calibri"/>
                        </a:rPr>
                        <a:t>Emp-id</a:t>
                      </a:r>
                      <a:endParaRPr sz="1800">
                        <a:latin typeface="Calibri"/>
                        <a:cs typeface="Calibri"/>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5B9BD4"/>
                    </a:solidFill>
                  </a:tcPr>
                </a:tc>
                <a:tc>
                  <a:txBody>
                    <a:bodyPr/>
                    <a:lstStyle/>
                    <a:p>
                      <a:pPr marL="92075">
                        <a:lnSpc>
                          <a:spcPct val="100000"/>
                        </a:lnSpc>
                        <a:spcBef>
                          <a:spcPts val="240"/>
                        </a:spcBef>
                      </a:pPr>
                      <a:r>
                        <a:rPr sz="1800" b="1" spc="-5" dirty="0">
                          <a:solidFill>
                            <a:srgbClr val="FFFFFF"/>
                          </a:solidFill>
                          <a:latin typeface="Calibri"/>
                          <a:cs typeface="Calibri"/>
                        </a:rPr>
                        <a:t>Language</a:t>
                      </a:r>
                      <a:endParaRPr sz="1800">
                        <a:latin typeface="Calibri"/>
                        <a:cs typeface="Calibri"/>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5B9BD4"/>
                    </a:solidFill>
                  </a:tcPr>
                </a:tc>
                <a:extLst>
                  <a:ext uri="{0D108BD9-81ED-4DB2-BD59-A6C34878D82A}">
                    <a16:rowId xmlns:a16="http://schemas.microsoft.com/office/drawing/2014/main" val="10000"/>
                  </a:ext>
                </a:extLst>
              </a:tr>
              <a:tr h="370839">
                <a:tc>
                  <a:txBody>
                    <a:bodyPr/>
                    <a:lstStyle/>
                    <a:p>
                      <a:pPr marL="91440">
                        <a:lnSpc>
                          <a:spcPct val="100000"/>
                        </a:lnSpc>
                        <a:spcBef>
                          <a:spcPts val="245"/>
                        </a:spcBef>
                      </a:pPr>
                      <a:r>
                        <a:rPr sz="1800" spc="-5" dirty="0">
                          <a:latin typeface="Calibri"/>
                          <a:cs typeface="Calibri"/>
                        </a:rPr>
                        <a:t>101</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2DEEE"/>
                    </a:solidFill>
                  </a:tcPr>
                </a:tc>
                <a:tc>
                  <a:txBody>
                    <a:bodyPr/>
                    <a:lstStyle/>
                    <a:p>
                      <a:pPr marL="92075">
                        <a:lnSpc>
                          <a:spcPct val="100000"/>
                        </a:lnSpc>
                        <a:spcBef>
                          <a:spcPts val="245"/>
                        </a:spcBef>
                      </a:pPr>
                      <a:r>
                        <a:rPr sz="1800" spc="-10" dirty="0">
                          <a:latin typeface="Calibri"/>
                          <a:cs typeface="Calibri"/>
                        </a:rPr>
                        <a:t>English</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2DEEE"/>
                    </a:solidFill>
                  </a:tcPr>
                </a:tc>
                <a:extLst>
                  <a:ext uri="{0D108BD9-81ED-4DB2-BD59-A6C34878D82A}">
                    <a16:rowId xmlns:a16="http://schemas.microsoft.com/office/drawing/2014/main" val="10001"/>
                  </a:ext>
                </a:extLst>
              </a:tr>
              <a:tr h="370839">
                <a:tc>
                  <a:txBody>
                    <a:bodyPr/>
                    <a:lstStyle/>
                    <a:p>
                      <a:pPr marL="91440">
                        <a:lnSpc>
                          <a:spcPct val="100000"/>
                        </a:lnSpc>
                        <a:spcBef>
                          <a:spcPts val="245"/>
                        </a:spcBef>
                      </a:pPr>
                      <a:r>
                        <a:rPr sz="1800" spc="-5" dirty="0">
                          <a:latin typeface="Calibri"/>
                          <a:cs typeface="Calibri"/>
                        </a:rPr>
                        <a:t>101</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marL="92075">
                        <a:lnSpc>
                          <a:spcPct val="100000"/>
                        </a:lnSpc>
                        <a:spcBef>
                          <a:spcPts val="245"/>
                        </a:spcBef>
                      </a:pPr>
                      <a:r>
                        <a:rPr sz="1800" spc="-5" dirty="0">
                          <a:latin typeface="Calibri"/>
                          <a:cs typeface="Calibri"/>
                        </a:rPr>
                        <a:t>Hindi</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extLst>
                  <a:ext uri="{0D108BD9-81ED-4DB2-BD59-A6C34878D82A}">
                    <a16:rowId xmlns:a16="http://schemas.microsoft.com/office/drawing/2014/main" val="10002"/>
                  </a:ext>
                </a:extLst>
              </a:tr>
              <a:tr h="370840">
                <a:tc>
                  <a:txBody>
                    <a:bodyPr/>
                    <a:lstStyle/>
                    <a:p>
                      <a:pPr marL="91440">
                        <a:lnSpc>
                          <a:spcPct val="100000"/>
                        </a:lnSpc>
                        <a:spcBef>
                          <a:spcPts val="245"/>
                        </a:spcBef>
                      </a:pPr>
                      <a:r>
                        <a:rPr sz="1800" spc="-5" dirty="0">
                          <a:latin typeface="Calibri"/>
                          <a:cs typeface="Calibri"/>
                        </a:rPr>
                        <a:t>202</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marL="92075">
                        <a:lnSpc>
                          <a:spcPct val="100000"/>
                        </a:lnSpc>
                        <a:spcBef>
                          <a:spcPts val="245"/>
                        </a:spcBef>
                      </a:pPr>
                      <a:r>
                        <a:rPr sz="1800" spc="-10" dirty="0">
                          <a:latin typeface="Calibri"/>
                          <a:cs typeface="Calibri"/>
                        </a:rPr>
                        <a:t>English</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extLst>
                  <a:ext uri="{0D108BD9-81ED-4DB2-BD59-A6C34878D82A}">
                    <a16:rowId xmlns:a16="http://schemas.microsoft.com/office/drawing/2014/main" val="10003"/>
                  </a:ext>
                </a:extLst>
              </a:tr>
              <a:tr h="370839">
                <a:tc>
                  <a:txBody>
                    <a:bodyPr/>
                    <a:lstStyle/>
                    <a:p>
                      <a:pPr marL="91440">
                        <a:lnSpc>
                          <a:spcPct val="100000"/>
                        </a:lnSpc>
                        <a:spcBef>
                          <a:spcPts val="245"/>
                        </a:spcBef>
                      </a:pPr>
                      <a:r>
                        <a:rPr sz="1800" spc="-5" dirty="0">
                          <a:latin typeface="Calibri"/>
                          <a:cs typeface="Calibri"/>
                        </a:rPr>
                        <a:t>202</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marL="92075">
                        <a:lnSpc>
                          <a:spcPct val="100000"/>
                        </a:lnSpc>
                        <a:spcBef>
                          <a:spcPts val="245"/>
                        </a:spcBef>
                      </a:pPr>
                      <a:r>
                        <a:rPr sz="1800" spc="-5" dirty="0">
                          <a:latin typeface="Calibri"/>
                          <a:cs typeface="Calibri"/>
                        </a:rPr>
                        <a:t>hindi</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extLst>
                  <a:ext uri="{0D108BD9-81ED-4DB2-BD59-A6C34878D82A}">
                    <a16:rowId xmlns:a16="http://schemas.microsoft.com/office/drawing/2014/main" val="10004"/>
                  </a:ext>
                </a:extLst>
              </a:tr>
            </a:tbl>
          </a:graphicData>
        </a:graphic>
      </p:graphicFrame>
      <p:graphicFrame>
        <p:nvGraphicFramePr>
          <p:cNvPr id="3" name="object 3"/>
          <p:cNvGraphicFramePr>
            <a:graphicFrameLocks noGrp="1"/>
          </p:cNvGraphicFramePr>
          <p:nvPr/>
        </p:nvGraphicFramePr>
        <p:xfrm>
          <a:off x="1534794" y="4103115"/>
          <a:ext cx="7666990" cy="1854159"/>
        </p:xfrm>
        <a:graphic>
          <a:graphicData uri="http://schemas.openxmlformats.org/drawingml/2006/table">
            <a:tbl>
              <a:tblPr firstRow="1" bandRow="1">
                <a:tableStyleId>{2D5ABB26-0587-4C30-8999-92F81FD0307C}</a:tableStyleId>
              </a:tblPr>
              <a:tblGrid>
                <a:gridCol w="3833495">
                  <a:extLst>
                    <a:ext uri="{9D8B030D-6E8A-4147-A177-3AD203B41FA5}">
                      <a16:colId xmlns:a16="http://schemas.microsoft.com/office/drawing/2014/main" val="20000"/>
                    </a:ext>
                  </a:extLst>
                </a:gridCol>
                <a:gridCol w="3833495">
                  <a:extLst>
                    <a:ext uri="{9D8B030D-6E8A-4147-A177-3AD203B41FA5}">
                      <a16:colId xmlns:a16="http://schemas.microsoft.com/office/drawing/2014/main" val="20001"/>
                    </a:ext>
                  </a:extLst>
                </a:gridCol>
              </a:tblGrid>
              <a:tr h="370839">
                <a:tc>
                  <a:txBody>
                    <a:bodyPr/>
                    <a:lstStyle/>
                    <a:p>
                      <a:pPr marL="91440">
                        <a:lnSpc>
                          <a:spcPct val="100000"/>
                        </a:lnSpc>
                        <a:spcBef>
                          <a:spcPts val="245"/>
                        </a:spcBef>
                      </a:pPr>
                      <a:r>
                        <a:rPr sz="1800" b="1" dirty="0">
                          <a:solidFill>
                            <a:srgbClr val="FFFFFF"/>
                          </a:solidFill>
                          <a:latin typeface="Calibri"/>
                          <a:cs typeface="Calibri"/>
                        </a:rPr>
                        <a:t>Emp-id</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5B9BD4"/>
                    </a:solidFill>
                  </a:tcPr>
                </a:tc>
                <a:tc>
                  <a:txBody>
                    <a:bodyPr/>
                    <a:lstStyle/>
                    <a:p>
                      <a:pPr marL="92075">
                        <a:lnSpc>
                          <a:spcPct val="100000"/>
                        </a:lnSpc>
                        <a:spcBef>
                          <a:spcPts val="245"/>
                        </a:spcBef>
                      </a:pPr>
                      <a:r>
                        <a:rPr sz="1800" b="1" dirty="0">
                          <a:solidFill>
                            <a:srgbClr val="FFFFFF"/>
                          </a:solidFill>
                          <a:latin typeface="Calibri"/>
                          <a:cs typeface="Calibri"/>
                        </a:rPr>
                        <a:t>skills</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5B9BD4"/>
                    </a:solidFill>
                  </a:tcPr>
                </a:tc>
                <a:extLst>
                  <a:ext uri="{0D108BD9-81ED-4DB2-BD59-A6C34878D82A}">
                    <a16:rowId xmlns:a16="http://schemas.microsoft.com/office/drawing/2014/main" val="10000"/>
                  </a:ext>
                </a:extLst>
              </a:tr>
              <a:tr h="370839">
                <a:tc>
                  <a:txBody>
                    <a:bodyPr/>
                    <a:lstStyle/>
                    <a:p>
                      <a:pPr marL="91440">
                        <a:lnSpc>
                          <a:spcPct val="100000"/>
                        </a:lnSpc>
                        <a:spcBef>
                          <a:spcPts val="250"/>
                        </a:spcBef>
                      </a:pPr>
                      <a:r>
                        <a:rPr sz="1800" spc="-5" dirty="0">
                          <a:latin typeface="Calibri"/>
                          <a:cs typeface="Calibri"/>
                        </a:rPr>
                        <a:t>101</a:t>
                      </a:r>
                      <a:endParaRPr sz="1800">
                        <a:latin typeface="Calibri"/>
                        <a:cs typeface="Calibri"/>
                      </a:endParaRPr>
                    </a:p>
                  </a:txBody>
                  <a:tcPr marL="0" marR="0" marT="3175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2DEEE"/>
                    </a:solidFill>
                  </a:tcPr>
                </a:tc>
                <a:tc>
                  <a:txBody>
                    <a:bodyPr/>
                    <a:lstStyle/>
                    <a:p>
                      <a:pPr marL="92075">
                        <a:lnSpc>
                          <a:spcPct val="100000"/>
                        </a:lnSpc>
                        <a:spcBef>
                          <a:spcPts val="250"/>
                        </a:spcBef>
                      </a:pPr>
                      <a:r>
                        <a:rPr sz="1800" spc="-20" dirty="0">
                          <a:latin typeface="Calibri"/>
                          <a:cs typeface="Calibri"/>
                        </a:rPr>
                        <a:t>Teaching</a:t>
                      </a:r>
                      <a:endParaRPr sz="1800">
                        <a:latin typeface="Calibri"/>
                        <a:cs typeface="Calibri"/>
                      </a:endParaRPr>
                    </a:p>
                  </a:txBody>
                  <a:tcPr marL="0" marR="0" marT="3175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2DEEE"/>
                    </a:solidFill>
                  </a:tcPr>
                </a:tc>
                <a:extLst>
                  <a:ext uri="{0D108BD9-81ED-4DB2-BD59-A6C34878D82A}">
                    <a16:rowId xmlns:a16="http://schemas.microsoft.com/office/drawing/2014/main" val="10001"/>
                  </a:ext>
                </a:extLst>
              </a:tr>
              <a:tr h="370840">
                <a:tc>
                  <a:txBody>
                    <a:bodyPr/>
                    <a:lstStyle/>
                    <a:p>
                      <a:pPr marL="91440">
                        <a:lnSpc>
                          <a:spcPct val="100000"/>
                        </a:lnSpc>
                        <a:spcBef>
                          <a:spcPts val="250"/>
                        </a:spcBef>
                      </a:pPr>
                      <a:r>
                        <a:rPr sz="1800" spc="-5" dirty="0">
                          <a:latin typeface="Calibri"/>
                          <a:cs typeface="Calibri"/>
                        </a:rPr>
                        <a:t>101</a:t>
                      </a:r>
                      <a:endParaRPr sz="1800">
                        <a:latin typeface="Calibri"/>
                        <a:cs typeface="Calibri"/>
                      </a:endParaRP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marL="92075">
                        <a:lnSpc>
                          <a:spcPct val="100000"/>
                        </a:lnSpc>
                        <a:spcBef>
                          <a:spcPts val="250"/>
                        </a:spcBef>
                      </a:pPr>
                      <a:r>
                        <a:rPr sz="1800" spc="-10" dirty="0">
                          <a:latin typeface="Calibri"/>
                          <a:cs typeface="Calibri"/>
                        </a:rPr>
                        <a:t>Conversation</a:t>
                      </a:r>
                      <a:endParaRPr sz="1800">
                        <a:latin typeface="Calibri"/>
                        <a:cs typeface="Calibri"/>
                      </a:endParaRP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extLst>
                  <a:ext uri="{0D108BD9-81ED-4DB2-BD59-A6C34878D82A}">
                    <a16:rowId xmlns:a16="http://schemas.microsoft.com/office/drawing/2014/main" val="10002"/>
                  </a:ext>
                </a:extLst>
              </a:tr>
              <a:tr h="370801">
                <a:tc>
                  <a:txBody>
                    <a:bodyPr/>
                    <a:lstStyle/>
                    <a:p>
                      <a:pPr marL="91440">
                        <a:lnSpc>
                          <a:spcPct val="100000"/>
                        </a:lnSpc>
                        <a:spcBef>
                          <a:spcPts val="250"/>
                        </a:spcBef>
                      </a:pPr>
                      <a:r>
                        <a:rPr sz="1800" spc="-5" dirty="0">
                          <a:latin typeface="Calibri"/>
                          <a:cs typeface="Calibri"/>
                        </a:rPr>
                        <a:t>202</a:t>
                      </a:r>
                      <a:endParaRPr sz="1800">
                        <a:latin typeface="Calibri"/>
                        <a:cs typeface="Calibri"/>
                      </a:endParaRP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marL="92075">
                        <a:lnSpc>
                          <a:spcPct val="100000"/>
                        </a:lnSpc>
                        <a:spcBef>
                          <a:spcPts val="250"/>
                        </a:spcBef>
                      </a:pPr>
                      <a:r>
                        <a:rPr sz="1800" spc="-5" dirty="0">
                          <a:latin typeface="Calibri"/>
                          <a:cs typeface="Calibri"/>
                        </a:rPr>
                        <a:t>Singing</a:t>
                      </a:r>
                      <a:endParaRPr sz="1800">
                        <a:latin typeface="Calibri"/>
                        <a:cs typeface="Calibri"/>
                      </a:endParaRP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extLst>
                  <a:ext uri="{0D108BD9-81ED-4DB2-BD59-A6C34878D82A}">
                    <a16:rowId xmlns:a16="http://schemas.microsoft.com/office/drawing/2014/main" val="10003"/>
                  </a:ext>
                </a:extLst>
              </a:tr>
              <a:tr h="370840">
                <a:tc>
                  <a:txBody>
                    <a:bodyPr/>
                    <a:lstStyle/>
                    <a:p>
                      <a:pPr marL="91440">
                        <a:lnSpc>
                          <a:spcPct val="100000"/>
                        </a:lnSpc>
                        <a:spcBef>
                          <a:spcPts val="250"/>
                        </a:spcBef>
                      </a:pPr>
                      <a:r>
                        <a:rPr sz="1800" spc="-5" dirty="0">
                          <a:latin typeface="Calibri"/>
                          <a:cs typeface="Calibri"/>
                        </a:rPr>
                        <a:t>202</a:t>
                      </a:r>
                      <a:endParaRPr sz="1800">
                        <a:latin typeface="Calibri"/>
                        <a:cs typeface="Calibri"/>
                      </a:endParaRP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marL="92075">
                        <a:lnSpc>
                          <a:spcPct val="100000"/>
                        </a:lnSpc>
                        <a:spcBef>
                          <a:spcPts val="250"/>
                        </a:spcBef>
                      </a:pPr>
                      <a:r>
                        <a:rPr sz="1800" spc="-20" dirty="0">
                          <a:latin typeface="Calibri"/>
                          <a:cs typeface="Calibri"/>
                        </a:rPr>
                        <a:t>Teaching</a:t>
                      </a:r>
                      <a:endParaRPr sz="1800">
                        <a:latin typeface="Calibri"/>
                        <a:cs typeface="Calibri"/>
                      </a:endParaRP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extLst>
                  <a:ext uri="{0D108BD9-81ED-4DB2-BD59-A6C34878D82A}">
                    <a16:rowId xmlns:a16="http://schemas.microsoft.com/office/drawing/2014/main" val="10004"/>
                  </a:ext>
                </a:extLst>
              </a:tr>
            </a:tbl>
          </a:graphicData>
        </a:graphic>
      </p:graphicFrame>
      <p:sp>
        <p:nvSpPr>
          <p:cNvPr id="4" name="object 4"/>
          <p:cNvSpPr txBox="1">
            <a:spLocks noGrp="1"/>
          </p:cNvSpPr>
          <p:nvPr>
            <p:ph type="title"/>
          </p:nvPr>
        </p:nvSpPr>
        <p:spPr>
          <a:xfrm>
            <a:off x="1482597" y="296671"/>
            <a:ext cx="6266180" cy="391160"/>
          </a:xfrm>
          <a:prstGeom prst="rect">
            <a:avLst/>
          </a:prstGeom>
        </p:spPr>
        <p:txBody>
          <a:bodyPr vert="horz" wrap="square" lIns="0" tIns="12700" rIns="0" bIns="0" rtlCol="0">
            <a:spAutoFit/>
          </a:bodyPr>
          <a:lstStyle/>
          <a:p>
            <a:pPr marL="12700">
              <a:lnSpc>
                <a:spcPct val="100000"/>
              </a:lnSpc>
              <a:spcBef>
                <a:spcPts val="100"/>
              </a:spcBef>
            </a:pPr>
            <a:r>
              <a:rPr sz="2400" b="0" spc="-5" dirty="0">
                <a:latin typeface="Calibri"/>
                <a:cs typeface="Calibri"/>
              </a:rPr>
              <a:t>This table </a:t>
            </a:r>
            <a:r>
              <a:rPr sz="2400" b="0" spc="-10" dirty="0">
                <a:latin typeface="Calibri"/>
                <a:cs typeface="Calibri"/>
              </a:rPr>
              <a:t>could </a:t>
            </a:r>
            <a:r>
              <a:rPr sz="2400" b="0" spc="-5" dirty="0">
                <a:latin typeface="Calibri"/>
                <a:cs typeface="Calibri"/>
              </a:rPr>
              <a:t>be divided </a:t>
            </a:r>
            <a:r>
              <a:rPr sz="2400" b="0" dirty="0">
                <a:latin typeface="Calibri"/>
                <a:cs typeface="Calibri"/>
              </a:rPr>
              <a:t>in </a:t>
            </a:r>
            <a:r>
              <a:rPr sz="2400" b="0" spc="-15" dirty="0">
                <a:latin typeface="Calibri"/>
                <a:cs typeface="Calibri"/>
              </a:rPr>
              <a:t>following </a:t>
            </a:r>
            <a:r>
              <a:rPr sz="2400" b="0" spc="-10" dirty="0">
                <a:latin typeface="Calibri"/>
                <a:cs typeface="Calibri"/>
              </a:rPr>
              <a:t>two</a:t>
            </a:r>
            <a:r>
              <a:rPr sz="2400" b="0" spc="-30" dirty="0">
                <a:latin typeface="Calibri"/>
                <a:cs typeface="Calibri"/>
              </a:rPr>
              <a:t> </a:t>
            </a:r>
            <a:r>
              <a:rPr sz="2400" b="0" spc="-5" dirty="0">
                <a:latin typeface="Calibri"/>
                <a:cs typeface="Calibri"/>
              </a:rPr>
              <a:t>tables:</a:t>
            </a:r>
            <a:endParaRPr sz="2400">
              <a:latin typeface="Calibri"/>
              <a:cs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4"/>
          <p:cNvSpPr txBox="1">
            <a:spLocks noGrp="1"/>
          </p:cNvSpPr>
          <p:nvPr>
            <p:ph type="title"/>
          </p:nvPr>
        </p:nvSpPr>
        <p:spPr>
          <a:xfrm>
            <a:off x="1981200" y="274638"/>
            <a:ext cx="8229600" cy="1143000"/>
          </a:xfrm>
          <a:prstGeom prst="rect">
            <a:avLst/>
          </a:prstGeom>
          <a:noFill/>
          <a:ln>
            <a:noFill/>
          </a:ln>
        </p:spPr>
        <p:txBody>
          <a:bodyPr spcFirstLastPara="1" wrap="square" lIns="91425" tIns="45700" rIns="91425" bIns="45700" anchor="ctr" anchorCtr="0">
            <a:normAutofit/>
          </a:bodyPr>
          <a:lstStyle/>
          <a:p>
            <a:pPr algn="ctr" rtl="0">
              <a:buClr>
                <a:schemeClr val="dk1"/>
              </a:buClr>
              <a:buSzPts val="4400"/>
            </a:pPr>
            <a:endParaRPr/>
          </a:p>
        </p:txBody>
      </p:sp>
      <p:sp>
        <p:nvSpPr>
          <p:cNvPr id="114" name="Google Shape;114;p4"/>
          <p:cNvSpPr txBox="1">
            <a:spLocks noGrp="1"/>
          </p:cNvSpPr>
          <p:nvPr>
            <p:ph type="body" idx="4294967295"/>
          </p:nvPr>
        </p:nvSpPr>
        <p:spPr>
          <a:xfrm>
            <a:off x="1981200" y="1600201"/>
            <a:ext cx="8229600" cy="4525963"/>
          </a:xfrm>
          <a:prstGeom prst="rect">
            <a:avLst/>
          </a:prstGeom>
          <a:noFill/>
          <a:ln>
            <a:noFill/>
          </a:ln>
        </p:spPr>
        <p:txBody>
          <a:bodyPr spcFirstLastPara="1" wrap="square" lIns="91425" tIns="45700" rIns="91425" bIns="45700" anchor="t" anchorCtr="0">
            <a:normAutofit/>
          </a:bodyPr>
          <a:lstStyle/>
          <a:p>
            <a:pPr marL="342900" indent="-342900" algn="just" rtl="0">
              <a:buClr>
                <a:schemeClr val="dk1"/>
              </a:buClr>
              <a:buSzPts val="2400"/>
              <a:buChar char="•"/>
            </a:pPr>
            <a:r>
              <a:rPr lang="en-US" sz="2400" dirty="0"/>
              <a:t>A </a:t>
            </a:r>
            <a:r>
              <a:rPr lang="en-US" sz="2400" i="1" dirty="0"/>
              <a:t>Functional Dependency</a:t>
            </a:r>
            <a:r>
              <a:rPr lang="en-US" sz="2400" dirty="0"/>
              <a:t> describes a relationship between </a:t>
            </a:r>
            <a:r>
              <a:rPr lang="en-US" sz="2400" i="1" dirty="0"/>
              <a:t>attributes</a:t>
            </a:r>
            <a:r>
              <a:rPr lang="en-US" sz="2400" dirty="0"/>
              <a:t> within a single relation. </a:t>
            </a:r>
            <a:endParaRPr dirty="0"/>
          </a:p>
          <a:p>
            <a:pPr marL="342900" indent="-215900" algn="just" rtl="0">
              <a:spcBef>
                <a:spcPts val="400"/>
              </a:spcBef>
              <a:buClr>
                <a:schemeClr val="dk1"/>
              </a:buClr>
              <a:buSzPts val="2000"/>
            </a:pPr>
            <a:endParaRPr sz="2000" dirty="0"/>
          </a:p>
          <a:p>
            <a:pPr marL="342900" indent="-342900" algn="just" rtl="0">
              <a:spcBef>
                <a:spcPts val="480"/>
              </a:spcBef>
              <a:buClr>
                <a:schemeClr val="dk1"/>
              </a:buClr>
              <a:buSzPts val="2400"/>
              <a:buChar char="•"/>
            </a:pPr>
            <a:r>
              <a:rPr lang="en-US" sz="2400" dirty="0"/>
              <a:t>An attribute is </a:t>
            </a:r>
            <a:r>
              <a:rPr lang="en-US" sz="2400" i="1" dirty="0"/>
              <a:t>functionally dependent </a:t>
            </a:r>
            <a:r>
              <a:rPr lang="en-US" sz="2400" dirty="0"/>
              <a:t>on another if we can use the value of one attribute to determine the value of another. </a:t>
            </a:r>
            <a:endParaRPr dirty="0"/>
          </a:p>
          <a:p>
            <a:pPr marL="342900" indent="-215900" algn="just" rtl="0">
              <a:spcBef>
                <a:spcPts val="400"/>
              </a:spcBef>
              <a:buClr>
                <a:schemeClr val="dk1"/>
              </a:buClr>
              <a:buSzPts val="2000"/>
            </a:pPr>
            <a:endParaRPr sz="2000" dirty="0"/>
          </a:p>
          <a:p>
            <a:pPr marL="342900" indent="-342900" algn="just" rtl="0">
              <a:spcBef>
                <a:spcPts val="480"/>
              </a:spcBef>
              <a:buClr>
                <a:schemeClr val="dk1"/>
              </a:buClr>
              <a:buSzPts val="2400"/>
              <a:buChar char="•"/>
            </a:pPr>
            <a:r>
              <a:rPr lang="en-US" sz="2400" dirty="0"/>
              <a:t>We use the arrow symbol → to indicate a functional dependency. X → Y is read </a:t>
            </a:r>
            <a:r>
              <a:rPr lang="en-US" sz="2400" i="1" dirty="0"/>
              <a:t>X functionally determines Y</a:t>
            </a:r>
            <a:r>
              <a:rPr lang="en-US" sz="2400" dirty="0"/>
              <a:t/>
            </a:r>
            <a:br>
              <a:rPr lang="en-US" sz="2400" dirty="0"/>
            </a:br>
            <a:endParaRPr sz="2400" dirty="0"/>
          </a:p>
          <a:p>
            <a:pPr marL="342900" indent="-190500" algn="just" rtl="0">
              <a:spcBef>
                <a:spcPts val="480"/>
              </a:spcBef>
              <a:buClr>
                <a:schemeClr val="dk1"/>
              </a:buClr>
              <a:buSzPts val="2400"/>
            </a:pPr>
            <a:endParaRPr sz="2400" dirty="0"/>
          </a:p>
        </p:txBody>
      </p:sp>
    </p:spTree>
    <p:extLst>
      <p:ext uri="{BB962C8B-B14F-4D97-AF65-F5344CB8AC3E}">
        <p14:creationId xmlns:p14="http://schemas.microsoft.com/office/powerpoint/2010/main" val="177803939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09676"/>
            <a:ext cx="3884295" cy="697230"/>
          </a:xfrm>
          <a:prstGeom prst="rect">
            <a:avLst/>
          </a:prstGeom>
        </p:spPr>
        <p:txBody>
          <a:bodyPr vert="horz" wrap="square" lIns="0" tIns="13335" rIns="0" bIns="0" rtlCol="0">
            <a:spAutoFit/>
          </a:bodyPr>
          <a:lstStyle/>
          <a:p>
            <a:pPr marL="12700">
              <a:lnSpc>
                <a:spcPct val="100000"/>
              </a:lnSpc>
              <a:spcBef>
                <a:spcPts val="105"/>
              </a:spcBef>
            </a:pPr>
            <a:r>
              <a:rPr sz="4400" dirty="0"/>
              <a:t>5th </a:t>
            </a:r>
            <a:r>
              <a:rPr sz="4400" spc="-5" dirty="0"/>
              <a:t>Normal</a:t>
            </a:r>
            <a:r>
              <a:rPr sz="4400" spc="-50" dirty="0"/>
              <a:t> </a:t>
            </a:r>
            <a:r>
              <a:rPr sz="4400" spc="-20" dirty="0"/>
              <a:t>Form</a:t>
            </a:r>
            <a:endParaRPr sz="4400"/>
          </a:p>
        </p:txBody>
      </p:sp>
      <p:sp>
        <p:nvSpPr>
          <p:cNvPr id="3" name="object 3"/>
          <p:cNvSpPr txBox="1"/>
          <p:nvPr/>
        </p:nvSpPr>
        <p:spPr>
          <a:xfrm>
            <a:off x="916939" y="1802333"/>
            <a:ext cx="9968230" cy="721360"/>
          </a:xfrm>
          <a:prstGeom prst="rect">
            <a:avLst/>
          </a:prstGeom>
        </p:spPr>
        <p:txBody>
          <a:bodyPr vert="horz" wrap="square" lIns="0" tIns="12700" rIns="0" bIns="0" rtlCol="0">
            <a:spAutoFit/>
          </a:bodyPr>
          <a:lstStyle/>
          <a:p>
            <a:pPr marL="241300" indent="-228600">
              <a:lnSpc>
                <a:spcPts val="2740"/>
              </a:lnSpc>
              <a:spcBef>
                <a:spcPts val="100"/>
              </a:spcBef>
              <a:buFont typeface="Arial"/>
              <a:buChar char="•"/>
              <a:tabLst>
                <a:tab pos="241300" algn="l"/>
              </a:tabLst>
            </a:pPr>
            <a:r>
              <a:rPr sz="2400" dirty="0">
                <a:latin typeface="Calibri"/>
                <a:cs typeface="Calibri"/>
              </a:rPr>
              <a:t>A </a:t>
            </a:r>
            <a:r>
              <a:rPr sz="2400" spc="-10" dirty="0">
                <a:latin typeface="Calibri"/>
                <a:cs typeface="Calibri"/>
              </a:rPr>
              <a:t>relation </a:t>
            </a:r>
            <a:r>
              <a:rPr sz="2400" dirty="0">
                <a:latin typeface="Calibri"/>
                <a:cs typeface="Calibri"/>
              </a:rPr>
              <a:t>R is </a:t>
            </a:r>
            <a:r>
              <a:rPr sz="2400" spc="-5" dirty="0">
                <a:latin typeface="Calibri"/>
                <a:cs typeface="Calibri"/>
              </a:rPr>
              <a:t>in Fifth Normal </a:t>
            </a:r>
            <a:r>
              <a:rPr sz="2400" spc="-10" dirty="0">
                <a:latin typeface="Calibri"/>
                <a:cs typeface="Calibri"/>
              </a:rPr>
              <a:t>Form </a:t>
            </a:r>
            <a:r>
              <a:rPr sz="2400" spc="-5" dirty="0">
                <a:latin typeface="Calibri"/>
                <a:cs typeface="Calibri"/>
              </a:rPr>
              <a:t>(5NF) </a:t>
            </a:r>
            <a:r>
              <a:rPr sz="2400" dirty="0">
                <a:latin typeface="Calibri"/>
                <a:cs typeface="Calibri"/>
              </a:rPr>
              <a:t>if and </a:t>
            </a:r>
            <a:r>
              <a:rPr sz="2400" spc="-5" dirty="0">
                <a:latin typeface="Calibri"/>
                <a:cs typeface="Calibri"/>
              </a:rPr>
              <a:t>only </a:t>
            </a:r>
            <a:r>
              <a:rPr sz="2400" dirty="0">
                <a:latin typeface="Calibri"/>
                <a:cs typeface="Calibri"/>
              </a:rPr>
              <a:t>if the </a:t>
            </a:r>
            <a:r>
              <a:rPr sz="2400" spc="-15" dirty="0">
                <a:latin typeface="Calibri"/>
                <a:cs typeface="Calibri"/>
              </a:rPr>
              <a:t>following</a:t>
            </a:r>
            <a:r>
              <a:rPr sz="2400" spc="-30" dirty="0">
                <a:latin typeface="Calibri"/>
                <a:cs typeface="Calibri"/>
              </a:rPr>
              <a:t> </a:t>
            </a:r>
            <a:r>
              <a:rPr sz="2400" spc="-10" dirty="0">
                <a:latin typeface="Calibri"/>
                <a:cs typeface="Calibri"/>
              </a:rPr>
              <a:t>conditions</a:t>
            </a:r>
            <a:endParaRPr sz="2400">
              <a:latin typeface="Calibri"/>
              <a:cs typeface="Calibri"/>
            </a:endParaRPr>
          </a:p>
          <a:p>
            <a:pPr marL="241300">
              <a:lnSpc>
                <a:spcPts val="2740"/>
              </a:lnSpc>
            </a:pPr>
            <a:r>
              <a:rPr sz="2400" spc="-15" dirty="0">
                <a:latin typeface="Calibri"/>
                <a:cs typeface="Calibri"/>
              </a:rPr>
              <a:t>are </a:t>
            </a:r>
            <a:r>
              <a:rPr sz="2400" spc="-10" dirty="0">
                <a:latin typeface="Calibri"/>
                <a:cs typeface="Calibri"/>
              </a:rPr>
              <a:t>satisfied</a:t>
            </a:r>
            <a:r>
              <a:rPr sz="2400" spc="5" dirty="0">
                <a:latin typeface="Calibri"/>
                <a:cs typeface="Calibri"/>
              </a:rPr>
              <a:t> </a:t>
            </a:r>
            <a:r>
              <a:rPr sz="2400" spc="-5" dirty="0">
                <a:latin typeface="Calibri"/>
                <a:cs typeface="Calibri"/>
              </a:rPr>
              <a:t>simultaneously:</a:t>
            </a:r>
            <a:endParaRPr sz="2400">
              <a:latin typeface="Calibri"/>
              <a:cs typeface="Calibri"/>
            </a:endParaRPr>
          </a:p>
        </p:txBody>
      </p:sp>
      <p:sp>
        <p:nvSpPr>
          <p:cNvPr id="4" name="object 4"/>
          <p:cNvSpPr txBox="1"/>
          <p:nvPr/>
        </p:nvSpPr>
        <p:spPr>
          <a:xfrm>
            <a:off x="916939" y="2499881"/>
            <a:ext cx="484505" cy="936625"/>
          </a:xfrm>
          <a:prstGeom prst="rect">
            <a:avLst/>
          </a:prstGeom>
        </p:spPr>
        <p:txBody>
          <a:bodyPr vert="horz" wrap="square" lIns="0" tIns="102235" rIns="0" bIns="0" rtlCol="0">
            <a:spAutoFit/>
          </a:bodyPr>
          <a:lstStyle/>
          <a:p>
            <a:pPr marL="241300" indent="-228600">
              <a:lnSpc>
                <a:spcPct val="100000"/>
              </a:lnSpc>
              <a:spcBef>
                <a:spcPts val="805"/>
              </a:spcBef>
              <a:buFont typeface="Arial"/>
              <a:buChar char="•"/>
              <a:tabLst>
                <a:tab pos="241300" algn="l"/>
              </a:tabLst>
            </a:pPr>
            <a:r>
              <a:rPr sz="2400" spc="-5" dirty="0">
                <a:latin typeface="Calibri"/>
                <a:cs typeface="Calibri"/>
              </a:rPr>
              <a:t>1.</a:t>
            </a:r>
            <a:endParaRPr sz="2400">
              <a:latin typeface="Calibri"/>
              <a:cs typeface="Calibri"/>
            </a:endParaRPr>
          </a:p>
          <a:p>
            <a:pPr marL="241300" indent="-228600">
              <a:lnSpc>
                <a:spcPct val="100000"/>
              </a:lnSpc>
              <a:spcBef>
                <a:spcPts val="705"/>
              </a:spcBef>
              <a:buFont typeface="Arial"/>
              <a:buChar char="•"/>
              <a:tabLst>
                <a:tab pos="241300" algn="l"/>
              </a:tabLst>
            </a:pPr>
            <a:r>
              <a:rPr sz="2400" spc="-10" dirty="0">
                <a:latin typeface="Calibri"/>
                <a:cs typeface="Calibri"/>
              </a:rPr>
              <a:t>2.</a:t>
            </a:r>
            <a:endParaRPr sz="2400">
              <a:latin typeface="Calibri"/>
              <a:cs typeface="Calibri"/>
            </a:endParaRPr>
          </a:p>
        </p:txBody>
      </p:sp>
      <p:sp>
        <p:nvSpPr>
          <p:cNvPr id="5" name="object 5"/>
          <p:cNvSpPr txBox="1"/>
          <p:nvPr/>
        </p:nvSpPr>
        <p:spPr>
          <a:xfrm>
            <a:off x="1990089" y="2499881"/>
            <a:ext cx="5307330" cy="936625"/>
          </a:xfrm>
          <a:prstGeom prst="rect">
            <a:avLst/>
          </a:prstGeom>
        </p:spPr>
        <p:txBody>
          <a:bodyPr vert="horz" wrap="square" lIns="0" tIns="102235" rIns="0" bIns="0" rtlCol="0">
            <a:spAutoFit/>
          </a:bodyPr>
          <a:lstStyle/>
          <a:p>
            <a:pPr marL="12700">
              <a:lnSpc>
                <a:spcPct val="100000"/>
              </a:lnSpc>
              <a:spcBef>
                <a:spcPts val="805"/>
              </a:spcBef>
            </a:pPr>
            <a:r>
              <a:rPr sz="2400" dirty="0">
                <a:latin typeface="Calibri"/>
                <a:cs typeface="Calibri"/>
              </a:rPr>
              <a:t>R is </a:t>
            </a:r>
            <a:r>
              <a:rPr sz="2400" spc="-10" dirty="0">
                <a:latin typeface="Calibri"/>
                <a:cs typeface="Calibri"/>
              </a:rPr>
              <a:t>already </a:t>
            </a:r>
            <a:r>
              <a:rPr sz="2400" dirty="0">
                <a:latin typeface="Calibri"/>
                <a:cs typeface="Calibri"/>
              </a:rPr>
              <a:t>in</a:t>
            </a:r>
            <a:r>
              <a:rPr sz="2400" spc="-25" dirty="0">
                <a:latin typeface="Calibri"/>
                <a:cs typeface="Calibri"/>
              </a:rPr>
              <a:t> </a:t>
            </a:r>
            <a:r>
              <a:rPr sz="2400" spc="-60" dirty="0">
                <a:latin typeface="Calibri"/>
                <a:cs typeface="Calibri"/>
              </a:rPr>
              <a:t>4NF.</a:t>
            </a:r>
            <a:endParaRPr sz="2400">
              <a:latin typeface="Calibri"/>
              <a:cs typeface="Calibri"/>
            </a:endParaRPr>
          </a:p>
          <a:p>
            <a:pPr marL="12700">
              <a:lnSpc>
                <a:spcPct val="100000"/>
              </a:lnSpc>
              <a:spcBef>
                <a:spcPts val="705"/>
              </a:spcBef>
            </a:pPr>
            <a:r>
              <a:rPr sz="2400" dirty="0">
                <a:latin typeface="Calibri"/>
                <a:cs typeface="Calibri"/>
              </a:rPr>
              <a:t>It </a:t>
            </a:r>
            <a:r>
              <a:rPr sz="2400" spc="-5" dirty="0">
                <a:latin typeface="Calibri"/>
                <a:cs typeface="Calibri"/>
              </a:rPr>
              <a:t>cannot be further non-loss</a:t>
            </a:r>
            <a:r>
              <a:rPr sz="2400" spc="-35" dirty="0">
                <a:latin typeface="Calibri"/>
                <a:cs typeface="Calibri"/>
              </a:rPr>
              <a:t> </a:t>
            </a:r>
            <a:r>
              <a:rPr sz="2400" spc="-10" dirty="0">
                <a:latin typeface="Calibri"/>
                <a:cs typeface="Calibri"/>
              </a:rPr>
              <a:t>decomposed.</a:t>
            </a:r>
            <a:endParaRPr sz="2400">
              <a:latin typeface="Calibri"/>
              <a:cs typeface="Calibri"/>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623060" y="1139952"/>
            <a:ext cx="6918033" cy="2051303"/>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2057400" y="4442459"/>
            <a:ext cx="8245400" cy="1995179"/>
          </a:xfrm>
          <a:prstGeom prst="rect">
            <a:avLst/>
          </a:prstGeom>
          <a:blipFill>
            <a:blip r:embed="rId3"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2135885" y="232409"/>
            <a:ext cx="3710304" cy="391160"/>
          </a:xfrm>
          <a:prstGeom prst="rect">
            <a:avLst/>
          </a:prstGeom>
        </p:spPr>
        <p:txBody>
          <a:bodyPr vert="horz" wrap="square" lIns="0" tIns="12700" rIns="0" bIns="0" rtlCol="0">
            <a:spAutoFit/>
          </a:bodyPr>
          <a:lstStyle/>
          <a:p>
            <a:pPr marL="12700">
              <a:lnSpc>
                <a:spcPct val="100000"/>
              </a:lnSpc>
              <a:spcBef>
                <a:spcPts val="100"/>
              </a:spcBef>
            </a:pPr>
            <a:r>
              <a:rPr sz="2400" b="0" spc="-5" dirty="0">
                <a:latin typeface="Calibri"/>
                <a:cs typeface="Calibri"/>
              </a:rPr>
              <a:t>Consider </a:t>
            </a:r>
            <a:r>
              <a:rPr sz="2400" b="0" spc="-10" dirty="0">
                <a:latin typeface="Calibri"/>
                <a:cs typeface="Calibri"/>
              </a:rPr>
              <a:t>Following </a:t>
            </a:r>
            <a:r>
              <a:rPr sz="2400" b="0" spc="-15" dirty="0">
                <a:latin typeface="Calibri"/>
                <a:cs typeface="Calibri"/>
              </a:rPr>
              <a:t>data</a:t>
            </a:r>
            <a:r>
              <a:rPr sz="2400" b="0" spc="-90" dirty="0">
                <a:latin typeface="Calibri"/>
                <a:cs typeface="Calibri"/>
              </a:rPr>
              <a:t> </a:t>
            </a:r>
            <a:r>
              <a:rPr sz="2400" b="0" spc="-5" dirty="0">
                <a:latin typeface="Calibri"/>
                <a:cs typeface="Calibri"/>
              </a:rPr>
              <a:t>base:</a:t>
            </a:r>
            <a:endParaRPr sz="2400">
              <a:latin typeface="Calibri"/>
              <a:cs typeface="Calibri"/>
            </a:endParaRPr>
          </a:p>
        </p:txBody>
      </p:sp>
      <p:sp>
        <p:nvSpPr>
          <p:cNvPr id="5" name="object 5"/>
          <p:cNvSpPr txBox="1"/>
          <p:nvPr/>
        </p:nvSpPr>
        <p:spPr>
          <a:xfrm>
            <a:off x="1482597" y="3414141"/>
            <a:ext cx="7499984" cy="391160"/>
          </a:xfrm>
          <a:prstGeom prst="rect">
            <a:avLst/>
          </a:prstGeom>
        </p:spPr>
        <p:txBody>
          <a:bodyPr vert="horz" wrap="square" lIns="0" tIns="12700" rIns="0" bIns="0" rtlCol="0">
            <a:spAutoFit/>
          </a:bodyPr>
          <a:lstStyle/>
          <a:p>
            <a:pPr marL="12700">
              <a:lnSpc>
                <a:spcPct val="100000"/>
              </a:lnSpc>
              <a:spcBef>
                <a:spcPts val="100"/>
              </a:spcBef>
            </a:pPr>
            <a:r>
              <a:rPr sz="2400" spc="-10" dirty="0">
                <a:latin typeface="Calibri"/>
                <a:cs typeface="Calibri"/>
              </a:rPr>
              <a:t>Now </a:t>
            </a:r>
            <a:r>
              <a:rPr sz="2400" dirty="0">
                <a:latin typeface="Calibri"/>
                <a:cs typeface="Calibri"/>
              </a:rPr>
              <a:t>this </a:t>
            </a:r>
            <a:r>
              <a:rPr sz="2400" spc="-15" dirty="0">
                <a:latin typeface="Calibri"/>
                <a:cs typeface="Calibri"/>
              </a:rPr>
              <a:t>data </a:t>
            </a:r>
            <a:r>
              <a:rPr sz="2400" spc="-5" dirty="0">
                <a:latin typeface="Calibri"/>
                <a:cs typeface="Calibri"/>
              </a:rPr>
              <a:t>base </a:t>
            </a:r>
            <a:r>
              <a:rPr sz="2400" dirty="0">
                <a:latin typeface="Calibri"/>
                <a:cs typeface="Calibri"/>
              </a:rPr>
              <a:t>is </a:t>
            </a:r>
            <a:r>
              <a:rPr sz="2400" spc="-10" dirty="0">
                <a:latin typeface="Calibri"/>
                <a:cs typeface="Calibri"/>
              </a:rPr>
              <a:t>decomposed </a:t>
            </a:r>
            <a:r>
              <a:rPr sz="2400" spc="-15" dirty="0">
                <a:latin typeface="Calibri"/>
                <a:cs typeface="Calibri"/>
              </a:rPr>
              <a:t>into </a:t>
            </a:r>
            <a:r>
              <a:rPr sz="2400" spc="-10" dirty="0">
                <a:latin typeface="Calibri"/>
                <a:cs typeface="Calibri"/>
              </a:rPr>
              <a:t>following two</a:t>
            </a:r>
            <a:r>
              <a:rPr sz="2400" spc="-40" dirty="0">
                <a:latin typeface="Calibri"/>
                <a:cs typeface="Calibri"/>
              </a:rPr>
              <a:t> </a:t>
            </a:r>
            <a:r>
              <a:rPr sz="2400" spc="-5" dirty="0">
                <a:latin typeface="Calibri"/>
                <a:cs typeface="Calibri"/>
              </a:rPr>
              <a:t>tables:</a:t>
            </a:r>
            <a:endParaRPr sz="2400">
              <a:latin typeface="Calibri"/>
              <a:cs typeface="Calibri"/>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374392" y="2074164"/>
            <a:ext cx="7634630" cy="3200400"/>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663064" y="486917"/>
            <a:ext cx="9718040" cy="452120"/>
          </a:xfrm>
          <a:prstGeom prst="rect">
            <a:avLst/>
          </a:prstGeom>
        </p:spPr>
        <p:txBody>
          <a:bodyPr vert="horz" wrap="square" lIns="0" tIns="12065" rIns="0" bIns="0" rtlCol="0">
            <a:spAutoFit/>
          </a:bodyPr>
          <a:lstStyle/>
          <a:p>
            <a:pPr marL="12700">
              <a:lnSpc>
                <a:spcPct val="100000"/>
              </a:lnSpc>
              <a:spcBef>
                <a:spcPts val="95"/>
              </a:spcBef>
            </a:pPr>
            <a:r>
              <a:rPr sz="2800" b="0" spc="-10" dirty="0">
                <a:latin typeface="Calibri"/>
                <a:cs typeface="Calibri"/>
              </a:rPr>
              <a:t>Now </a:t>
            </a:r>
            <a:r>
              <a:rPr sz="2800" b="0" spc="-5" dirty="0">
                <a:latin typeface="Calibri"/>
                <a:cs typeface="Calibri"/>
              </a:rPr>
              <a:t>try </a:t>
            </a:r>
            <a:r>
              <a:rPr sz="2800" b="0" spc="-20" dirty="0">
                <a:latin typeface="Calibri"/>
                <a:cs typeface="Calibri"/>
              </a:rPr>
              <a:t>to </a:t>
            </a:r>
            <a:r>
              <a:rPr sz="2800" b="0" spc="-10" dirty="0">
                <a:latin typeface="Calibri"/>
                <a:cs typeface="Calibri"/>
              </a:rPr>
              <a:t>Re-Join </a:t>
            </a:r>
            <a:r>
              <a:rPr sz="2800" b="0" spc="-5" dirty="0">
                <a:latin typeface="Calibri"/>
                <a:cs typeface="Calibri"/>
              </a:rPr>
              <a:t>these </a:t>
            </a:r>
            <a:r>
              <a:rPr sz="2800" b="0" spc="-10" dirty="0">
                <a:latin typeface="Calibri"/>
                <a:cs typeface="Calibri"/>
              </a:rPr>
              <a:t>tables </a:t>
            </a:r>
            <a:r>
              <a:rPr sz="2800" b="0" spc="-15" dirty="0">
                <a:latin typeface="Calibri"/>
                <a:cs typeface="Calibri"/>
              </a:rPr>
              <a:t>to re-create </a:t>
            </a:r>
            <a:r>
              <a:rPr sz="2800" b="0" spc="-10" dirty="0">
                <a:latin typeface="Calibri"/>
                <a:cs typeface="Calibri"/>
              </a:rPr>
              <a:t>original</a:t>
            </a:r>
            <a:r>
              <a:rPr sz="2800" b="0" spc="140" dirty="0">
                <a:latin typeface="Calibri"/>
                <a:cs typeface="Calibri"/>
              </a:rPr>
              <a:t> </a:t>
            </a:r>
            <a:r>
              <a:rPr sz="2800" b="0" spc="-10" dirty="0">
                <a:latin typeface="Calibri"/>
                <a:cs typeface="Calibri"/>
              </a:rPr>
              <a:t>table;;:::??????</a:t>
            </a:r>
            <a:endParaRPr sz="2800">
              <a:latin typeface="Calibri"/>
              <a:cs typeface="Calibri"/>
            </a:endParaRPr>
          </a:p>
        </p:txBody>
      </p:sp>
      <p:sp>
        <p:nvSpPr>
          <p:cNvPr id="4" name="object 4"/>
          <p:cNvSpPr txBox="1"/>
          <p:nvPr/>
        </p:nvSpPr>
        <p:spPr>
          <a:xfrm>
            <a:off x="1907794" y="5830011"/>
            <a:ext cx="6943725" cy="513715"/>
          </a:xfrm>
          <a:prstGeom prst="rect">
            <a:avLst/>
          </a:prstGeom>
        </p:spPr>
        <p:txBody>
          <a:bodyPr vert="horz" wrap="square" lIns="0" tIns="12700" rIns="0" bIns="0" rtlCol="0">
            <a:spAutoFit/>
          </a:bodyPr>
          <a:lstStyle/>
          <a:p>
            <a:pPr marL="12700">
              <a:lnSpc>
                <a:spcPct val="100000"/>
              </a:lnSpc>
              <a:spcBef>
                <a:spcPts val="100"/>
              </a:spcBef>
            </a:pPr>
            <a:r>
              <a:rPr sz="3200" spc="-5" dirty="0">
                <a:latin typeface="Calibri"/>
                <a:cs typeface="Calibri"/>
              </a:rPr>
              <a:t>Now </a:t>
            </a:r>
            <a:r>
              <a:rPr sz="3200" dirty="0">
                <a:latin typeface="Calibri"/>
                <a:cs typeface="Calibri"/>
              </a:rPr>
              <a:t>try </a:t>
            </a:r>
            <a:r>
              <a:rPr sz="3200" spc="-25" dirty="0">
                <a:latin typeface="Calibri"/>
                <a:cs typeface="Calibri"/>
              </a:rPr>
              <a:t>to </a:t>
            </a:r>
            <a:r>
              <a:rPr sz="3200" spc="-5" dirty="0">
                <a:latin typeface="Calibri"/>
                <a:cs typeface="Calibri"/>
              </a:rPr>
              <a:t>find out </a:t>
            </a:r>
            <a:r>
              <a:rPr sz="3200" dirty="0">
                <a:latin typeface="Calibri"/>
                <a:cs typeface="Calibri"/>
              </a:rPr>
              <a:t>anomalies it </a:t>
            </a:r>
            <a:r>
              <a:rPr sz="3200" spc="-5" dirty="0">
                <a:latin typeface="Calibri"/>
                <a:cs typeface="Calibri"/>
              </a:rPr>
              <a:t>has</a:t>
            </a:r>
            <a:r>
              <a:rPr sz="3200" spc="35" dirty="0">
                <a:latin typeface="Calibri"/>
                <a:cs typeface="Calibri"/>
              </a:rPr>
              <a:t> </a:t>
            </a:r>
            <a:r>
              <a:rPr sz="3200" spc="-5" dirty="0">
                <a:latin typeface="Calibri"/>
                <a:cs typeface="Calibri"/>
              </a:rPr>
              <a:t>now?</a:t>
            </a:r>
            <a:endParaRPr sz="3200">
              <a:latin typeface="Calibri"/>
              <a:cs typeface="Calibri"/>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610100" y="809244"/>
            <a:ext cx="7136892" cy="5398008"/>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8537829" y="2695778"/>
            <a:ext cx="1375410" cy="513080"/>
          </a:xfrm>
          <a:prstGeom prst="rect">
            <a:avLst/>
          </a:prstGeom>
        </p:spPr>
        <p:txBody>
          <a:bodyPr vert="horz" wrap="square" lIns="0" tIns="12065" rIns="0" bIns="0" rtlCol="0">
            <a:spAutoFit/>
          </a:bodyPr>
          <a:lstStyle/>
          <a:p>
            <a:pPr marL="12700">
              <a:lnSpc>
                <a:spcPct val="100000"/>
              </a:lnSpc>
              <a:spcBef>
                <a:spcPts val="95"/>
              </a:spcBef>
            </a:pPr>
            <a:r>
              <a:rPr sz="1600" b="1" spc="-10" dirty="0">
                <a:latin typeface="Arial"/>
                <a:cs typeface="Arial"/>
              </a:rPr>
              <a:t>transitive</a:t>
            </a:r>
            <a:endParaRPr sz="1600">
              <a:latin typeface="Arial"/>
              <a:cs typeface="Arial"/>
            </a:endParaRPr>
          </a:p>
          <a:p>
            <a:pPr marL="12700">
              <a:lnSpc>
                <a:spcPct val="100000"/>
              </a:lnSpc>
              <a:spcBef>
                <a:spcPts val="5"/>
              </a:spcBef>
            </a:pPr>
            <a:r>
              <a:rPr sz="1600" b="1" spc="-5" dirty="0">
                <a:latin typeface="Arial"/>
                <a:cs typeface="Arial"/>
              </a:rPr>
              <a:t>de</a:t>
            </a:r>
            <a:r>
              <a:rPr sz="1600" b="1" spc="-15" dirty="0">
                <a:latin typeface="Arial"/>
                <a:cs typeface="Arial"/>
              </a:rPr>
              <a:t>p</a:t>
            </a:r>
            <a:r>
              <a:rPr sz="1600" b="1" spc="-5" dirty="0">
                <a:latin typeface="Arial"/>
                <a:cs typeface="Arial"/>
              </a:rPr>
              <a:t>en</a:t>
            </a:r>
            <a:r>
              <a:rPr sz="1600" b="1" spc="-15" dirty="0">
                <a:latin typeface="Arial"/>
                <a:cs typeface="Arial"/>
              </a:rPr>
              <a:t>d</a:t>
            </a:r>
            <a:r>
              <a:rPr sz="1600" b="1" spc="-5" dirty="0">
                <a:latin typeface="Arial"/>
                <a:cs typeface="Arial"/>
              </a:rPr>
              <a:t>encies</a:t>
            </a:r>
            <a:endParaRPr sz="1600">
              <a:latin typeface="Arial"/>
              <a:cs typeface="Arial"/>
            </a:endParaRPr>
          </a:p>
        </p:txBody>
      </p:sp>
      <p:sp>
        <p:nvSpPr>
          <p:cNvPr id="4" name="object 4"/>
          <p:cNvSpPr txBox="1">
            <a:spLocks noGrp="1"/>
          </p:cNvSpPr>
          <p:nvPr>
            <p:ph type="title"/>
          </p:nvPr>
        </p:nvSpPr>
        <p:spPr>
          <a:xfrm>
            <a:off x="529539" y="235965"/>
            <a:ext cx="3344545" cy="1671955"/>
          </a:xfrm>
          <a:prstGeom prst="rect">
            <a:avLst/>
          </a:prstGeom>
        </p:spPr>
        <p:txBody>
          <a:bodyPr vert="horz" wrap="square" lIns="0" tIns="12700" rIns="0" bIns="0" rtlCol="0">
            <a:spAutoFit/>
          </a:bodyPr>
          <a:lstStyle/>
          <a:p>
            <a:pPr marL="12700" marR="5080">
              <a:lnSpc>
                <a:spcPct val="100000"/>
              </a:lnSpc>
              <a:spcBef>
                <a:spcPts val="100"/>
              </a:spcBef>
            </a:pPr>
            <a:r>
              <a:rPr sz="3600" b="0" spc="-10" dirty="0">
                <a:solidFill>
                  <a:srgbClr val="FF0000"/>
                </a:solidFill>
                <a:latin typeface="Calibri"/>
                <a:cs typeface="Calibri"/>
              </a:rPr>
              <a:t>Over </a:t>
            </a:r>
            <a:r>
              <a:rPr sz="3600" b="0" dirty="0">
                <a:solidFill>
                  <a:srgbClr val="FF0000"/>
                </a:solidFill>
                <a:latin typeface="Calibri"/>
                <a:cs typeface="Calibri"/>
              </a:rPr>
              <a:t>all </a:t>
            </a:r>
            <a:r>
              <a:rPr sz="3600" b="0" spc="-10" dirty="0">
                <a:solidFill>
                  <a:srgbClr val="FF0000"/>
                </a:solidFill>
                <a:latin typeface="Calibri"/>
                <a:cs typeface="Calibri"/>
              </a:rPr>
              <a:t>picture</a:t>
            </a:r>
            <a:r>
              <a:rPr sz="3600" b="0" spc="-135" dirty="0">
                <a:solidFill>
                  <a:srgbClr val="FF0000"/>
                </a:solidFill>
                <a:latin typeface="Calibri"/>
                <a:cs typeface="Calibri"/>
              </a:rPr>
              <a:t> </a:t>
            </a:r>
            <a:r>
              <a:rPr sz="3600" b="0" spc="-5" dirty="0">
                <a:solidFill>
                  <a:srgbClr val="FF0000"/>
                </a:solidFill>
                <a:latin typeface="Calibri"/>
                <a:cs typeface="Calibri"/>
              </a:rPr>
              <a:t>of  </a:t>
            </a:r>
            <a:r>
              <a:rPr sz="3600" b="0" spc="-10" dirty="0">
                <a:solidFill>
                  <a:srgbClr val="FF0000"/>
                </a:solidFill>
                <a:latin typeface="Calibri"/>
                <a:cs typeface="Calibri"/>
              </a:rPr>
              <a:t>Normalization  </a:t>
            </a:r>
            <a:r>
              <a:rPr sz="3600" b="0" spc="-15" dirty="0">
                <a:solidFill>
                  <a:srgbClr val="FF0000"/>
                </a:solidFill>
                <a:latin typeface="Calibri"/>
                <a:cs typeface="Calibri"/>
              </a:rPr>
              <a:t>process:</a:t>
            </a:r>
            <a:endParaRPr sz="3600">
              <a:latin typeface="Calibri"/>
              <a:cs typeface="Calibri"/>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07516" y="515492"/>
            <a:ext cx="9596755" cy="3653154"/>
          </a:xfrm>
          <a:prstGeom prst="rect">
            <a:avLst/>
          </a:prstGeom>
        </p:spPr>
        <p:txBody>
          <a:bodyPr vert="horz" wrap="square" lIns="0" tIns="12700" rIns="0" bIns="0" rtlCol="0">
            <a:spAutoFit/>
          </a:bodyPr>
          <a:lstStyle/>
          <a:p>
            <a:pPr marL="2598420">
              <a:lnSpc>
                <a:spcPct val="100000"/>
              </a:lnSpc>
              <a:spcBef>
                <a:spcPts val="100"/>
              </a:spcBef>
            </a:pPr>
            <a:r>
              <a:rPr sz="2400" spc="-70" dirty="0">
                <a:latin typeface="Arial"/>
                <a:cs typeface="Arial"/>
              </a:rPr>
              <a:t>E.F. </a:t>
            </a:r>
            <a:r>
              <a:rPr sz="2400" spc="-15" dirty="0">
                <a:latin typeface="Arial"/>
                <a:cs typeface="Arial"/>
              </a:rPr>
              <a:t>Codd’s </a:t>
            </a:r>
            <a:r>
              <a:rPr sz="2400" spc="-5" dirty="0">
                <a:latin typeface="Arial"/>
                <a:cs typeface="Arial"/>
              </a:rPr>
              <a:t>12 Rules </a:t>
            </a:r>
            <a:r>
              <a:rPr sz="2400" dirty="0">
                <a:latin typeface="Arial"/>
                <a:cs typeface="Arial"/>
              </a:rPr>
              <a:t>for</a:t>
            </a:r>
            <a:r>
              <a:rPr sz="2400" spc="125" dirty="0">
                <a:latin typeface="Arial"/>
                <a:cs typeface="Arial"/>
              </a:rPr>
              <a:t> </a:t>
            </a:r>
            <a:r>
              <a:rPr sz="2400" spc="-10" dirty="0">
                <a:latin typeface="Arial"/>
                <a:cs typeface="Arial"/>
              </a:rPr>
              <a:t>RDBMS</a:t>
            </a:r>
            <a:endParaRPr sz="2400">
              <a:latin typeface="Arial"/>
              <a:cs typeface="Arial"/>
            </a:endParaRPr>
          </a:p>
          <a:p>
            <a:pPr>
              <a:lnSpc>
                <a:spcPct val="100000"/>
              </a:lnSpc>
              <a:spcBef>
                <a:spcPts val="50"/>
              </a:spcBef>
            </a:pPr>
            <a:endParaRPr sz="2250">
              <a:latin typeface="Times New Roman"/>
              <a:cs typeface="Times New Roman"/>
            </a:endParaRPr>
          </a:p>
          <a:p>
            <a:pPr marL="12700" marR="5080">
              <a:lnSpc>
                <a:spcPct val="100000"/>
              </a:lnSpc>
            </a:pPr>
            <a:r>
              <a:rPr sz="2400" spc="-5" dirty="0">
                <a:latin typeface="Calibri"/>
                <a:cs typeface="Calibri"/>
              </a:rPr>
              <a:t>Dr </a:t>
            </a:r>
            <a:r>
              <a:rPr sz="2400" spc="-35" dirty="0">
                <a:latin typeface="Calibri"/>
                <a:cs typeface="Calibri"/>
              </a:rPr>
              <a:t>E.F.Codd, </a:t>
            </a:r>
            <a:r>
              <a:rPr sz="2400" dirty="0">
                <a:latin typeface="Calibri"/>
                <a:cs typeface="Calibri"/>
              </a:rPr>
              <a:t>also </a:t>
            </a:r>
            <a:r>
              <a:rPr sz="2400" spc="-5" dirty="0">
                <a:latin typeface="Calibri"/>
                <a:cs typeface="Calibri"/>
              </a:rPr>
              <a:t>known </a:t>
            </a:r>
            <a:r>
              <a:rPr sz="2400" spc="-15" dirty="0">
                <a:latin typeface="Calibri"/>
                <a:cs typeface="Calibri"/>
              </a:rPr>
              <a:t>to </a:t>
            </a:r>
            <a:r>
              <a:rPr sz="2400" dirty="0">
                <a:latin typeface="Calibri"/>
                <a:cs typeface="Calibri"/>
              </a:rPr>
              <a:t>the </a:t>
            </a:r>
            <a:r>
              <a:rPr sz="2400" spc="-10" dirty="0">
                <a:latin typeface="Calibri"/>
                <a:cs typeface="Calibri"/>
              </a:rPr>
              <a:t>world </a:t>
            </a:r>
            <a:r>
              <a:rPr sz="2400" dirty="0">
                <a:latin typeface="Calibri"/>
                <a:cs typeface="Calibri"/>
              </a:rPr>
              <a:t>as the </a:t>
            </a:r>
            <a:r>
              <a:rPr sz="2400" spc="-15" dirty="0">
                <a:latin typeface="Calibri"/>
                <a:cs typeface="Calibri"/>
              </a:rPr>
              <a:t>‘Father </a:t>
            </a:r>
            <a:r>
              <a:rPr sz="2400" spc="-5" dirty="0">
                <a:latin typeface="Calibri"/>
                <a:cs typeface="Calibri"/>
              </a:rPr>
              <a:t>of </a:t>
            </a:r>
            <a:r>
              <a:rPr sz="2400" spc="-10" dirty="0">
                <a:latin typeface="Calibri"/>
                <a:cs typeface="Calibri"/>
              </a:rPr>
              <a:t>Database </a:t>
            </a:r>
            <a:r>
              <a:rPr sz="2400" spc="-5" dirty="0">
                <a:latin typeface="Calibri"/>
                <a:cs typeface="Calibri"/>
              </a:rPr>
              <a:t>Management  </a:t>
            </a:r>
            <a:r>
              <a:rPr sz="2400" spc="-15" dirty="0">
                <a:latin typeface="Calibri"/>
                <a:cs typeface="Calibri"/>
              </a:rPr>
              <a:t>Systems’ </a:t>
            </a:r>
            <a:r>
              <a:rPr sz="2400" spc="-5" dirty="0">
                <a:latin typeface="Calibri"/>
                <a:cs typeface="Calibri"/>
              </a:rPr>
              <a:t>had </a:t>
            </a:r>
            <a:r>
              <a:rPr sz="2400" spc="-10" dirty="0">
                <a:latin typeface="Calibri"/>
                <a:cs typeface="Calibri"/>
              </a:rPr>
              <a:t>propounded </a:t>
            </a:r>
            <a:r>
              <a:rPr sz="2400" dirty="0">
                <a:latin typeface="Calibri"/>
                <a:cs typeface="Calibri"/>
              </a:rPr>
              <a:t>12 rules which </a:t>
            </a:r>
            <a:r>
              <a:rPr sz="2400" spc="-15" dirty="0">
                <a:latin typeface="Calibri"/>
                <a:cs typeface="Calibri"/>
              </a:rPr>
              <a:t>are </a:t>
            </a:r>
            <a:r>
              <a:rPr sz="2400" spc="-10" dirty="0">
                <a:latin typeface="Calibri"/>
                <a:cs typeface="Calibri"/>
              </a:rPr>
              <a:t>in-fact </a:t>
            </a:r>
            <a:r>
              <a:rPr sz="2400" spc="-5" dirty="0">
                <a:latin typeface="Calibri"/>
                <a:cs typeface="Calibri"/>
              </a:rPr>
              <a:t>13 </a:t>
            </a:r>
            <a:r>
              <a:rPr sz="2400" dirty="0">
                <a:latin typeface="Calibri"/>
                <a:cs typeface="Calibri"/>
              </a:rPr>
              <a:t>in</a:t>
            </a:r>
            <a:r>
              <a:rPr sz="2400" spc="-10" dirty="0">
                <a:latin typeface="Calibri"/>
                <a:cs typeface="Calibri"/>
              </a:rPr>
              <a:t> </a:t>
            </a:r>
            <a:r>
              <a:rPr sz="2400" spc="-40" dirty="0">
                <a:latin typeface="Calibri"/>
                <a:cs typeface="Calibri"/>
              </a:rPr>
              <a:t>number.</a:t>
            </a:r>
            <a:endParaRPr sz="2400">
              <a:latin typeface="Calibri"/>
              <a:cs typeface="Calibri"/>
            </a:endParaRPr>
          </a:p>
          <a:p>
            <a:pPr>
              <a:lnSpc>
                <a:spcPct val="100000"/>
              </a:lnSpc>
              <a:spcBef>
                <a:spcPts val="5"/>
              </a:spcBef>
            </a:pPr>
            <a:endParaRPr sz="2500">
              <a:latin typeface="Times New Roman"/>
              <a:cs typeface="Times New Roman"/>
            </a:endParaRPr>
          </a:p>
          <a:p>
            <a:pPr marL="12700">
              <a:lnSpc>
                <a:spcPct val="100000"/>
              </a:lnSpc>
            </a:pPr>
            <a:r>
              <a:rPr sz="2400" spc="-5" dirty="0">
                <a:latin typeface="Calibri"/>
                <a:cs typeface="Calibri"/>
              </a:rPr>
              <a:t>The </a:t>
            </a:r>
            <a:r>
              <a:rPr sz="2400" dirty="0">
                <a:latin typeface="Calibri"/>
                <a:cs typeface="Calibri"/>
              </a:rPr>
              <a:t>rules </a:t>
            </a:r>
            <a:r>
              <a:rPr sz="2400" spc="-15" dirty="0">
                <a:latin typeface="Calibri"/>
                <a:cs typeface="Calibri"/>
              </a:rPr>
              <a:t>are </a:t>
            </a:r>
            <a:r>
              <a:rPr sz="2400" spc="-10" dirty="0">
                <a:latin typeface="Calibri"/>
                <a:cs typeface="Calibri"/>
              </a:rPr>
              <a:t>numbered </a:t>
            </a:r>
            <a:r>
              <a:rPr sz="2400" spc="-15" dirty="0">
                <a:latin typeface="Calibri"/>
                <a:cs typeface="Calibri"/>
              </a:rPr>
              <a:t>from </a:t>
            </a:r>
            <a:r>
              <a:rPr sz="2400" spc="-25" dirty="0">
                <a:latin typeface="Calibri"/>
                <a:cs typeface="Calibri"/>
              </a:rPr>
              <a:t>zero </a:t>
            </a:r>
            <a:r>
              <a:rPr sz="2400" spc="-15" dirty="0">
                <a:latin typeface="Calibri"/>
                <a:cs typeface="Calibri"/>
              </a:rPr>
              <a:t>to</a:t>
            </a:r>
            <a:r>
              <a:rPr sz="2400" spc="15" dirty="0">
                <a:latin typeface="Calibri"/>
                <a:cs typeface="Calibri"/>
              </a:rPr>
              <a:t> </a:t>
            </a:r>
            <a:r>
              <a:rPr sz="2400" spc="-10" dirty="0">
                <a:latin typeface="Calibri"/>
                <a:cs typeface="Calibri"/>
              </a:rPr>
              <a:t>twelve.</a:t>
            </a:r>
            <a:endParaRPr sz="2400">
              <a:latin typeface="Calibri"/>
              <a:cs typeface="Calibri"/>
            </a:endParaRPr>
          </a:p>
          <a:p>
            <a:pPr marL="80645" marR="139065" indent="-68580">
              <a:lnSpc>
                <a:spcPct val="200100"/>
              </a:lnSpc>
            </a:pPr>
            <a:r>
              <a:rPr sz="2400" spc="-10" dirty="0">
                <a:latin typeface="Calibri"/>
                <a:cs typeface="Calibri"/>
              </a:rPr>
              <a:t>According </a:t>
            </a:r>
            <a:r>
              <a:rPr sz="2400" spc="-15" dirty="0">
                <a:latin typeface="Calibri"/>
                <a:cs typeface="Calibri"/>
              </a:rPr>
              <a:t>to </a:t>
            </a:r>
            <a:r>
              <a:rPr sz="2400" spc="-5" dirty="0">
                <a:latin typeface="Calibri"/>
                <a:cs typeface="Calibri"/>
              </a:rPr>
              <a:t>him, </a:t>
            </a:r>
            <a:r>
              <a:rPr sz="2400" dirty="0">
                <a:latin typeface="Calibri"/>
                <a:cs typeface="Calibri"/>
              </a:rPr>
              <a:t>a </a:t>
            </a:r>
            <a:r>
              <a:rPr sz="2400" spc="-5" dirty="0">
                <a:latin typeface="Calibri"/>
                <a:cs typeface="Calibri"/>
              </a:rPr>
              <a:t>DBMS </a:t>
            </a:r>
            <a:r>
              <a:rPr sz="2400" dirty="0">
                <a:latin typeface="Calibri"/>
                <a:cs typeface="Calibri"/>
              </a:rPr>
              <a:t>is </a:t>
            </a:r>
            <a:r>
              <a:rPr sz="2400" spc="-5" dirty="0">
                <a:latin typeface="Calibri"/>
                <a:cs typeface="Calibri"/>
              </a:rPr>
              <a:t>fully </a:t>
            </a:r>
            <a:r>
              <a:rPr sz="2400" spc="-10" dirty="0">
                <a:latin typeface="Calibri"/>
                <a:cs typeface="Calibri"/>
              </a:rPr>
              <a:t>relational </a:t>
            </a:r>
            <a:r>
              <a:rPr sz="2400" dirty="0">
                <a:latin typeface="Calibri"/>
                <a:cs typeface="Calibri"/>
              </a:rPr>
              <a:t>if it abides </a:t>
            </a:r>
            <a:r>
              <a:rPr sz="2400" spc="-10" dirty="0">
                <a:latin typeface="Calibri"/>
                <a:cs typeface="Calibri"/>
              </a:rPr>
              <a:t>by </a:t>
            </a:r>
            <a:r>
              <a:rPr sz="2400" dirty="0">
                <a:latin typeface="Calibri"/>
                <a:cs typeface="Calibri"/>
              </a:rPr>
              <a:t>all </a:t>
            </a:r>
            <a:r>
              <a:rPr sz="2400" spc="-5" dirty="0">
                <a:latin typeface="Calibri"/>
                <a:cs typeface="Calibri"/>
              </a:rPr>
              <a:t>his </a:t>
            </a:r>
            <a:r>
              <a:rPr sz="2400" spc="-10" dirty="0">
                <a:latin typeface="Calibri"/>
                <a:cs typeface="Calibri"/>
              </a:rPr>
              <a:t>twelve </a:t>
            </a:r>
            <a:r>
              <a:rPr sz="2400" spc="-5" dirty="0">
                <a:latin typeface="Calibri"/>
                <a:cs typeface="Calibri"/>
              </a:rPr>
              <a:t>rules.  Till </a:t>
            </a:r>
            <a:r>
              <a:rPr sz="2400" spc="-60" dirty="0">
                <a:latin typeface="Calibri"/>
                <a:cs typeface="Calibri"/>
              </a:rPr>
              <a:t>now, </a:t>
            </a:r>
            <a:r>
              <a:rPr sz="2400" spc="-5" dirty="0">
                <a:latin typeface="Calibri"/>
                <a:cs typeface="Calibri"/>
              </a:rPr>
              <a:t>only </a:t>
            </a:r>
            <a:r>
              <a:rPr sz="2400" spc="-20" dirty="0">
                <a:latin typeface="Calibri"/>
                <a:cs typeface="Calibri"/>
              </a:rPr>
              <a:t>few </a:t>
            </a:r>
            <a:r>
              <a:rPr sz="2400" spc="-10" dirty="0">
                <a:latin typeface="Calibri"/>
                <a:cs typeface="Calibri"/>
              </a:rPr>
              <a:t>databases </a:t>
            </a:r>
            <a:r>
              <a:rPr sz="2400" dirty="0">
                <a:latin typeface="Calibri"/>
                <a:cs typeface="Calibri"/>
              </a:rPr>
              <a:t>abide </a:t>
            </a:r>
            <a:r>
              <a:rPr sz="2400" spc="-10" dirty="0">
                <a:latin typeface="Calibri"/>
                <a:cs typeface="Calibri"/>
              </a:rPr>
              <a:t>by </a:t>
            </a:r>
            <a:r>
              <a:rPr sz="2400" dirty="0">
                <a:latin typeface="Calibri"/>
                <a:cs typeface="Calibri"/>
              </a:rPr>
              <a:t>all the </a:t>
            </a:r>
            <a:r>
              <a:rPr sz="2400" spc="-10" dirty="0">
                <a:latin typeface="Calibri"/>
                <a:cs typeface="Calibri"/>
              </a:rPr>
              <a:t>eleven</a:t>
            </a:r>
            <a:r>
              <a:rPr sz="2400" spc="50" dirty="0">
                <a:latin typeface="Calibri"/>
                <a:cs typeface="Calibri"/>
              </a:rPr>
              <a:t> </a:t>
            </a:r>
            <a:r>
              <a:rPr sz="2400" spc="-5" dirty="0">
                <a:latin typeface="Calibri"/>
                <a:cs typeface="Calibri"/>
              </a:rPr>
              <a:t>rules.</a:t>
            </a:r>
            <a:endParaRPr sz="2400">
              <a:latin typeface="Calibri"/>
              <a:cs typeface="Calibri"/>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90006" y="273824"/>
            <a:ext cx="5597789" cy="2473947"/>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6471668" y="1251203"/>
            <a:ext cx="5247890" cy="1757172"/>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96797" y="3157727"/>
            <a:ext cx="7818174" cy="1321400"/>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3550881" y="4729639"/>
            <a:ext cx="7886236" cy="1296178"/>
          </a:xfrm>
          <a:prstGeom prst="rect">
            <a:avLst/>
          </a:prstGeom>
          <a:blipFill>
            <a:blip r:embed="rId5" cstate="print"/>
            <a:stretch>
              <a:fillRect/>
            </a:stretch>
          </a:blipFill>
        </p:spPr>
        <p:txBody>
          <a:bodyPr wrap="square" lIns="0" tIns="0" rIns="0" bIns="0" rtlCol="0"/>
          <a:lstStyle/>
          <a:p>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552103" y="548086"/>
            <a:ext cx="8025308" cy="1549814"/>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2780403" y="2397570"/>
            <a:ext cx="7650952" cy="1039076"/>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321848" y="3936572"/>
            <a:ext cx="7375702" cy="1000546"/>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4725392" y="5383876"/>
            <a:ext cx="6442731" cy="568590"/>
          </a:xfrm>
          <a:prstGeom prst="rect">
            <a:avLst/>
          </a:prstGeom>
          <a:blipFill>
            <a:blip r:embed="rId5" cstate="print"/>
            <a:stretch>
              <a:fillRect/>
            </a:stretch>
          </a:blipFill>
        </p:spPr>
        <p:txBody>
          <a:bodyPr wrap="square" lIns="0" tIns="0" rIns="0" bIns="0" rtlCol="0"/>
          <a:lstStyle/>
          <a:p>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312110" y="3034453"/>
            <a:ext cx="7868045" cy="840909"/>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894663" y="4617361"/>
            <a:ext cx="8293984" cy="888043"/>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951421" y="1071933"/>
            <a:ext cx="8541201" cy="1196837"/>
          </a:xfrm>
          <a:prstGeom prst="rect">
            <a:avLst/>
          </a:prstGeom>
          <a:blipFill>
            <a:blip r:embed="rId4" cstate="print"/>
            <a:stretch>
              <a:fillRect/>
            </a:stretch>
          </a:blipFill>
        </p:spPr>
        <p:txBody>
          <a:bodyPr wrap="square" lIns="0" tIns="0" rIns="0" bIns="0" rtlCol="0"/>
          <a:lstStyle/>
          <a:p>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13972" y="849357"/>
            <a:ext cx="8611179" cy="1131243"/>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2037608" y="3062696"/>
            <a:ext cx="9642818" cy="1029831"/>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75949" y="578358"/>
            <a:ext cx="10809970" cy="2028825"/>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4693920" y="2971800"/>
            <a:ext cx="6175195" cy="1882558"/>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5"/>
          <p:cNvSpPr txBox="1">
            <a:spLocks noGrp="1"/>
          </p:cNvSpPr>
          <p:nvPr>
            <p:ph type="title"/>
          </p:nvPr>
        </p:nvSpPr>
        <p:spPr>
          <a:xfrm>
            <a:off x="1981200" y="274638"/>
            <a:ext cx="8229600" cy="1143000"/>
          </a:xfrm>
          <a:prstGeom prst="rect">
            <a:avLst/>
          </a:prstGeom>
          <a:noFill/>
          <a:ln>
            <a:noFill/>
          </a:ln>
        </p:spPr>
        <p:txBody>
          <a:bodyPr spcFirstLastPara="1" wrap="square" lIns="91425" tIns="45700" rIns="91425" bIns="45700" anchor="ctr" anchorCtr="0">
            <a:normAutofit/>
          </a:bodyPr>
          <a:lstStyle/>
          <a:p>
            <a:pPr algn="ctr" rtl="0">
              <a:buClr>
                <a:srgbClr val="366092"/>
              </a:buClr>
              <a:buSzPts val="4400"/>
            </a:pPr>
            <a:r>
              <a:rPr lang="en-US" b="1">
                <a:solidFill>
                  <a:srgbClr val="366092"/>
                </a:solidFill>
              </a:rPr>
              <a:t>In other words….</a:t>
            </a:r>
            <a:endParaRPr/>
          </a:p>
        </p:txBody>
      </p:sp>
      <p:sp>
        <p:nvSpPr>
          <p:cNvPr id="120" name="Google Shape;120;p5"/>
          <p:cNvSpPr txBox="1">
            <a:spLocks noGrp="1"/>
          </p:cNvSpPr>
          <p:nvPr>
            <p:ph type="body" idx="4294967295"/>
          </p:nvPr>
        </p:nvSpPr>
        <p:spPr>
          <a:xfrm>
            <a:off x="1981200" y="1600201"/>
            <a:ext cx="8229600" cy="4525963"/>
          </a:xfrm>
          <a:prstGeom prst="rect">
            <a:avLst/>
          </a:prstGeom>
          <a:noFill/>
          <a:ln>
            <a:noFill/>
          </a:ln>
        </p:spPr>
        <p:txBody>
          <a:bodyPr spcFirstLastPara="1" wrap="square" lIns="91425" tIns="45700" rIns="91425" bIns="45700" anchor="t" anchorCtr="0">
            <a:normAutofit/>
          </a:bodyPr>
          <a:lstStyle/>
          <a:p>
            <a:pPr marL="342900" indent="-342900" algn="just" rtl="0">
              <a:buClr>
                <a:schemeClr val="dk1"/>
              </a:buClr>
              <a:buSzPts val="2800"/>
            </a:pPr>
            <a:r>
              <a:rPr lang="en-US" sz="2800" i="1"/>
              <a:t>    X</a:t>
            </a:r>
            <a:r>
              <a:rPr lang="en-US" sz="2800"/>
              <a:t> is the </a:t>
            </a:r>
            <a:r>
              <a:rPr lang="en-US" sz="2800" i="1"/>
              <a:t>determinant set</a:t>
            </a:r>
            <a:r>
              <a:rPr lang="en-US" sz="2800"/>
              <a:t> and </a:t>
            </a:r>
            <a:r>
              <a:rPr lang="en-US" sz="2800" i="1"/>
              <a:t>Y</a:t>
            </a:r>
            <a:r>
              <a:rPr lang="en-US" sz="2800"/>
              <a:t> is the </a:t>
            </a:r>
            <a:r>
              <a:rPr lang="en-US" sz="2800" i="1"/>
              <a:t>dependent attribute</a:t>
            </a:r>
            <a:r>
              <a:rPr lang="en-US" sz="2800"/>
              <a:t>. Thus, given a </a:t>
            </a:r>
            <a:r>
              <a:rPr lang="en-US" sz="2800" u="sng">
                <a:solidFill>
                  <a:schemeClr val="hlink"/>
                </a:solidFill>
                <a:hlinkClick r:id="rId3"/>
              </a:rPr>
              <a:t>tuple</a:t>
            </a:r>
            <a:r>
              <a:rPr lang="en-US" sz="2800"/>
              <a:t> and the values of the attributes in </a:t>
            </a:r>
            <a:r>
              <a:rPr lang="en-US" sz="2800" i="1"/>
              <a:t>X</a:t>
            </a:r>
            <a:r>
              <a:rPr lang="en-US" sz="2800"/>
              <a:t>, one can determine the corresponding value of the </a:t>
            </a:r>
            <a:r>
              <a:rPr lang="en-US" sz="2800" i="1"/>
              <a:t>Y</a:t>
            </a:r>
            <a:r>
              <a:rPr lang="en-US" sz="2800"/>
              <a:t> attribute. </a:t>
            </a:r>
            <a:endParaRPr/>
          </a:p>
        </p:txBody>
      </p:sp>
    </p:spTree>
    <p:extLst>
      <p:ext uri="{BB962C8B-B14F-4D97-AF65-F5344CB8AC3E}">
        <p14:creationId xmlns:p14="http://schemas.microsoft.com/office/powerpoint/2010/main" val="419915546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785978" y="1938639"/>
            <a:ext cx="9257649" cy="3894848"/>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1521078" y="643509"/>
            <a:ext cx="7647940" cy="574675"/>
          </a:xfrm>
          <a:prstGeom prst="rect">
            <a:avLst/>
          </a:prstGeom>
        </p:spPr>
        <p:txBody>
          <a:bodyPr vert="horz" wrap="square" lIns="0" tIns="12700" rIns="0" bIns="0" rtlCol="0">
            <a:spAutoFit/>
          </a:bodyPr>
          <a:lstStyle/>
          <a:p>
            <a:pPr marL="12700">
              <a:lnSpc>
                <a:spcPct val="100000"/>
              </a:lnSpc>
              <a:spcBef>
                <a:spcPts val="100"/>
              </a:spcBef>
            </a:pPr>
            <a:r>
              <a:rPr sz="1800" b="1" spc="-80" dirty="0">
                <a:latin typeface="Calibri"/>
                <a:cs typeface="Calibri"/>
              </a:rPr>
              <a:t>To </a:t>
            </a:r>
            <a:r>
              <a:rPr sz="1800" b="1" spc="-5" dirty="0">
                <a:latin typeface="Calibri"/>
                <a:cs typeface="Calibri"/>
              </a:rPr>
              <a:t>solve </a:t>
            </a:r>
            <a:r>
              <a:rPr sz="1800" b="1" dirty="0">
                <a:latin typeface="Calibri"/>
                <a:cs typeface="Calibri"/>
              </a:rPr>
              <a:t>this, </a:t>
            </a:r>
            <a:r>
              <a:rPr sz="1800" b="1" spc="-5" dirty="0">
                <a:latin typeface="Calibri"/>
                <a:cs typeface="Calibri"/>
              </a:rPr>
              <a:t>we normalize tables. </a:t>
            </a:r>
            <a:r>
              <a:rPr sz="1800" b="1" spc="-30" dirty="0">
                <a:latin typeface="Calibri"/>
                <a:cs typeface="Calibri"/>
              </a:rPr>
              <a:t>We </a:t>
            </a:r>
            <a:r>
              <a:rPr sz="1800" b="1" spc="-10" dirty="0">
                <a:latin typeface="Calibri"/>
                <a:cs typeface="Calibri"/>
              </a:rPr>
              <a:t>have </a:t>
            </a:r>
            <a:r>
              <a:rPr sz="1800" b="1" spc="-15" dirty="0">
                <a:latin typeface="Calibri"/>
                <a:cs typeface="Calibri"/>
              </a:rPr>
              <a:t>broken </a:t>
            </a:r>
            <a:r>
              <a:rPr sz="1800" b="1" dirty="0">
                <a:latin typeface="Calibri"/>
                <a:cs typeface="Calibri"/>
              </a:rPr>
              <a:t>the </a:t>
            </a:r>
            <a:r>
              <a:rPr sz="1800" b="1" spc="-5" dirty="0">
                <a:latin typeface="Calibri"/>
                <a:cs typeface="Calibri"/>
              </a:rPr>
              <a:t>above table into </a:t>
            </a:r>
            <a:r>
              <a:rPr sz="1800" b="1" dirty="0">
                <a:latin typeface="Calibri"/>
                <a:cs typeface="Calibri"/>
              </a:rPr>
              <a:t>2</a:t>
            </a:r>
            <a:r>
              <a:rPr sz="1800" b="1" spc="-95" dirty="0">
                <a:latin typeface="Calibri"/>
                <a:cs typeface="Calibri"/>
              </a:rPr>
              <a:t> </a:t>
            </a:r>
            <a:r>
              <a:rPr sz="1800" b="1" spc="-5" dirty="0">
                <a:latin typeface="Calibri"/>
                <a:cs typeface="Calibri"/>
              </a:rPr>
              <a:t>tables,</a:t>
            </a:r>
            <a:endParaRPr sz="1800">
              <a:latin typeface="Calibri"/>
              <a:cs typeface="Calibri"/>
            </a:endParaRPr>
          </a:p>
          <a:p>
            <a:pPr marL="12700">
              <a:lnSpc>
                <a:spcPct val="100000"/>
              </a:lnSpc>
            </a:pPr>
            <a:r>
              <a:rPr sz="1800" b="1" spc="-5" dirty="0">
                <a:latin typeface="Calibri"/>
                <a:cs typeface="Calibri"/>
              </a:rPr>
              <a:t>repeating columns </a:t>
            </a:r>
            <a:r>
              <a:rPr sz="1800" b="1" spc="-10" dirty="0">
                <a:latin typeface="Calibri"/>
                <a:cs typeface="Calibri"/>
              </a:rPr>
              <a:t>we have </a:t>
            </a:r>
            <a:r>
              <a:rPr sz="1800" b="1" spc="-5" dirty="0">
                <a:latin typeface="Calibri"/>
                <a:cs typeface="Calibri"/>
              </a:rPr>
              <a:t>moved </a:t>
            </a:r>
            <a:r>
              <a:rPr sz="1800" b="1" spc="-10" dirty="0">
                <a:latin typeface="Calibri"/>
                <a:cs typeface="Calibri"/>
              </a:rPr>
              <a:t>into </a:t>
            </a:r>
            <a:r>
              <a:rPr sz="1800" b="1" dirty="0">
                <a:latin typeface="Calibri"/>
                <a:cs typeface="Calibri"/>
              </a:rPr>
              <a:t>a </a:t>
            </a:r>
            <a:r>
              <a:rPr sz="1800" b="1" spc="-10" dirty="0">
                <a:latin typeface="Calibri"/>
                <a:cs typeface="Calibri"/>
              </a:rPr>
              <a:t>separate</a:t>
            </a:r>
            <a:r>
              <a:rPr sz="1800" b="1" spc="-175" dirty="0">
                <a:latin typeface="Calibri"/>
                <a:cs typeface="Calibri"/>
              </a:rPr>
              <a:t> </a:t>
            </a:r>
            <a:r>
              <a:rPr sz="1800" b="1" spc="-5" dirty="0">
                <a:latin typeface="Calibri"/>
                <a:cs typeface="Calibri"/>
              </a:rPr>
              <a:t>table</a:t>
            </a:r>
            <a:endParaRPr sz="1800">
              <a:latin typeface="Calibri"/>
              <a:cs typeface="Calibri"/>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968724" y="596633"/>
            <a:ext cx="9963664" cy="3133016"/>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3036950" y="4207746"/>
            <a:ext cx="8620834" cy="2238031"/>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24127" y="758444"/>
            <a:ext cx="9677400" cy="53340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00366" y="415392"/>
            <a:ext cx="5885716" cy="1393471"/>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928306" y="2323444"/>
            <a:ext cx="9674456" cy="4256752"/>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575819" y="338726"/>
            <a:ext cx="6456820" cy="886144"/>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298958" y="2363541"/>
            <a:ext cx="9848754" cy="3653043"/>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444962" y="637031"/>
            <a:ext cx="5788440" cy="5622036"/>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8365264" y="4221471"/>
            <a:ext cx="2615897" cy="2208106"/>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6"/>
          <p:cNvSpPr txBox="1">
            <a:spLocks noGrp="1"/>
          </p:cNvSpPr>
          <p:nvPr>
            <p:ph type="title"/>
          </p:nvPr>
        </p:nvSpPr>
        <p:spPr>
          <a:xfrm>
            <a:off x="1981200" y="274638"/>
            <a:ext cx="8229600" cy="1143000"/>
          </a:xfrm>
          <a:prstGeom prst="rect">
            <a:avLst/>
          </a:prstGeom>
          <a:noFill/>
          <a:ln>
            <a:noFill/>
          </a:ln>
        </p:spPr>
        <p:txBody>
          <a:bodyPr spcFirstLastPara="1" wrap="square" lIns="91425" tIns="45700" rIns="91425" bIns="45700" anchor="ctr" anchorCtr="0">
            <a:normAutofit/>
          </a:bodyPr>
          <a:lstStyle/>
          <a:p>
            <a:pPr rtl="0">
              <a:buClr>
                <a:srgbClr val="366092"/>
              </a:buClr>
              <a:buSzPts val="4400"/>
            </a:pPr>
            <a:r>
              <a:rPr lang="en-US" b="1">
                <a:solidFill>
                  <a:srgbClr val="366092"/>
                </a:solidFill>
              </a:rPr>
              <a:t>Example</a:t>
            </a:r>
            <a:endParaRPr/>
          </a:p>
        </p:txBody>
      </p:sp>
      <p:sp>
        <p:nvSpPr>
          <p:cNvPr id="126" name="Google Shape;126;p6"/>
          <p:cNvSpPr txBox="1">
            <a:spLocks noGrp="1"/>
          </p:cNvSpPr>
          <p:nvPr>
            <p:ph type="body" idx="1"/>
          </p:nvPr>
        </p:nvSpPr>
        <p:spPr>
          <a:xfrm>
            <a:off x="1524000" y="1600200"/>
            <a:ext cx="8763000" cy="838200"/>
          </a:xfrm>
          <a:prstGeom prst="rect">
            <a:avLst/>
          </a:prstGeom>
          <a:noFill/>
          <a:ln>
            <a:noFill/>
          </a:ln>
        </p:spPr>
        <p:txBody>
          <a:bodyPr spcFirstLastPara="1" wrap="square" lIns="91425" tIns="45700" rIns="91425" bIns="45700" anchor="t" anchorCtr="0">
            <a:normAutofit/>
          </a:bodyPr>
          <a:lstStyle/>
          <a:p>
            <a:pPr marL="342900" algn="ctr" rtl="0">
              <a:spcBef>
                <a:spcPts val="0"/>
              </a:spcBef>
              <a:buSzPts val="2800"/>
              <a:buNone/>
            </a:pPr>
            <a:r>
              <a:rPr lang="en-US" sz="2800"/>
              <a:t>	Employee </a:t>
            </a:r>
            <a:endParaRPr/>
          </a:p>
        </p:txBody>
      </p:sp>
      <p:graphicFrame>
        <p:nvGraphicFramePr>
          <p:cNvPr id="127" name="Google Shape;127;p6"/>
          <p:cNvGraphicFramePr/>
          <p:nvPr/>
        </p:nvGraphicFramePr>
        <p:xfrm>
          <a:off x="1752600" y="2438400"/>
          <a:ext cx="8534400" cy="2159000"/>
        </p:xfrm>
        <a:graphic>
          <a:graphicData uri="http://schemas.openxmlformats.org/drawingml/2006/table">
            <a:tbl>
              <a:tblPr>
                <a:noFill/>
              </a:tblPr>
              <a:tblGrid>
                <a:gridCol w="2133600">
                  <a:extLst>
                    <a:ext uri="{9D8B030D-6E8A-4147-A177-3AD203B41FA5}">
                      <a16:colId xmlns:a16="http://schemas.microsoft.com/office/drawing/2014/main" val="20000"/>
                    </a:ext>
                  </a:extLst>
                </a:gridCol>
                <a:gridCol w="2133600">
                  <a:extLst>
                    <a:ext uri="{9D8B030D-6E8A-4147-A177-3AD203B41FA5}">
                      <a16:colId xmlns:a16="http://schemas.microsoft.com/office/drawing/2014/main" val="20001"/>
                    </a:ext>
                  </a:extLst>
                </a:gridCol>
                <a:gridCol w="2133600">
                  <a:extLst>
                    <a:ext uri="{9D8B030D-6E8A-4147-A177-3AD203B41FA5}">
                      <a16:colId xmlns:a16="http://schemas.microsoft.com/office/drawing/2014/main" val="20002"/>
                    </a:ext>
                  </a:extLst>
                </a:gridCol>
                <a:gridCol w="2133600">
                  <a:extLst>
                    <a:ext uri="{9D8B030D-6E8A-4147-A177-3AD203B41FA5}">
                      <a16:colId xmlns:a16="http://schemas.microsoft.com/office/drawing/2014/main" val="20003"/>
                    </a:ext>
                  </a:extLst>
                </a:gridCol>
              </a:tblGrid>
              <a:tr h="640582">
                <a:tc>
                  <a:txBody>
                    <a:bodyPr/>
                    <a:lstStyle/>
                    <a:p>
                      <a:pPr marL="0" marR="0" lvl="0" indent="0" algn="ctr" rtl="0">
                        <a:lnSpc>
                          <a:spcPct val="100000"/>
                        </a:lnSpc>
                        <a:spcBef>
                          <a:spcPts val="0"/>
                        </a:spcBef>
                        <a:spcAft>
                          <a:spcPts val="0"/>
                        </a:spcAft>
                        <a:buClr>
                          <a:schemeClr val="hlink"/>
                        </a:buClr>
                        <a:buSzPts val="1960"/>
                        <a:buFont typeface="Noto Sans Symbols"/>
                        <a:buNone/>
                      </a:pPr>
                      <a:r>
                        <a:rPr lang="en-US" sz="2800" b="0" i="0" u="sng" strike="noStrike" cap="none">
                          <a:solidFill>
                            <a:schemeClr val="dk1"/>
                          </a:solidFill>
                          <a:latin typeface="Garamond"/>
                          <a:ea typeface="Garamond"/>
                          <a:cs typeface="Garamond"/>
                          <a:sym typeface="Garamond"/>
                        </a:rPr>
                        <a:t>SSN</a:t>
                      </a:r>
                      <a:endParaRPr/>
                    </a:p>
                  </a:txBody>
                  <a:tcPr marL="91450" marR="91450" marT="45725" marB="45725">
                    <a:lnL w="57150" cap="flat" cmpd="sng">
                      <a:solidFill>
                        <a:schemeClr val="dk1"/>
                      </a:solidFill>
                      <a:prstDash val="solid"/>
                      <a:round/>
                      <a:headEnd type="none" w="sm" len="sm"/>
                      <a:tailEnd type="none" w="sm" len="sm"/>
                    </a:lnL>
                    <a:lnR w="57150" cap="flat" cmpd="sng">
                      <a:solidFill>
                        <a:schemeClr val="dk1"/>
                      </a:solidFill>
                      <a:prstDash val="solid"/>
                      <a:round/>
                      <a:headEnd type="none" w="sm" len="sm"/>
                      <a:tailEnd type="none" w="sm" len="sm"/>
                    </a:lnR>
                    <a:lnT w="57150" cap="flat" cmpd="sng">
                      <a:solidFill>
                        <a:schemeClr val="dk1"/>
                      </a:solidFill>
                      <a:prstDash val="solid"/>
                      <a:round/>
                      <a:headEnd type="none" w="sm" len="sm"/>
                      <a:tailEnd type="none" w="sm" len="sm"/>
                    </a:lnT>
                    <a:lnB w="5715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hlink"/>
                        </a:buClr>
                        <a:buSzPts val="1960"/>
                        <a:buFont typeface="Noto Sans Symbols"/>
                        <a:buNone/>
                      </a:pPr>
                      <a:r>
                        <a:rPr lang="en-US" sz="2800" b="0" i="0" u="none" strike="noStrike" cap="none">
                          <a:solidFill>
                            <a:schemeClr val="dk1"/>
                          </a:solidFill>
                          <a:latin typeface="Garamond"/>
                          <a:ea typeface="Garamond"/>
                          <a:cs typeface="Garamond"/>
                          <a:sym typeface="Garamond"/>
                        </a:rPr>
                        <a:t>Name</a:t>
                      </a:r>
                      <a:endParaRPr/>
                    </a:p>
                  </a:txBody>
                  <a:tcPr marL="91450" marR="91450" marT="45725" marB="45725">
                    <a:lnL w="57150" cap="flat" cmpd="sng">
                      <a:solidFill>
                        <a:schemeClr val="dk1"/>
                      </a:solidFill>
                      <a:prstDash val="solid"/>
                      <a:round/>
                      <a:headEnd type="none" w="sm" len="sm"/>
                      <a:tailEnd type="none" w="sm" len="sm"/>
                    </a:lnL>
                    <a:lnR w="57150" cap="flat" cmpd="sng">
                      <a:solidFill>
                        <a:schemeClr val="dk1"/>
                      </a:solidFill>
                      <a:prstDash val="solid"/>
                      <a:round/>
                      <a:headEnd type="none" w="sm" len="sm"/>
                      <a:tailEnd type="none" w="sm" len="sm"/>
                    </a:lnR>
                    <a:lnT w="57150" cap="flat" cmpd="sng">
                      <a:solidFill>
                        <a:schemeClr val="dk1"/>
                      </a:solidFill>
                      <a:prstDash val="solid"/>
                      <a:round/>
                      <a:headEnd type="none" w="sm" len="sm"/>
                      <a:tailEnd type="none" w="sm" len="sm"/>
                    </a:lnT>
                    <a:lnB w="5715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hlink"/>
                        </a:buClr>
                        <a:buSzPts val="1960"/>
                        <a:buFont typeface="Noto Sans Symbols"/>
                        <a:buNone/>
                      </a:pPr>
                      <a:r>
                        <a:rPr lang="en-US" sz="2800" b="0" i="0" u="none" strike="noStrike" cap="none" dirty="0" err="1">
                          <a:solidFill>
                            <a:schemeClr val="dk1"/>
                          </a:solidFill>
                          <a:latin typeface="Garamond"/>
                          <a:ea typeface="Garamond"/>
                          <a:cs typeface="Garamond"/>
                          <a:sym typeface="Garamond"/>
                        </a:rPr>
                        <a:t>JobType</a:t>
                      </a:r>
                      <a:endParaRPr dirty="0"/>
                    </a:p>
                  </a:txBody>
                  <a:tcPr marL="91450" marR="91450" marT="45725" marB="45725">
                    <a:lnL w="57150" cap="flat" cmpd="sng">
                      <a:solidFill>
                        <a:schemeClr val="dk1"/>
                      </a:solidFill>
                      <a:prstDash val="solid"/>
                      <a:round/>
                      <a:headEnd type="none" w="sm" len="sm"/>
                      <a:tailEnd type="none" w="sm" len="sm"/>
                    </a:lnL>
                    <a:lnR w="57150" cap="flat" cmpd="sng">
                      <a:solidFill>
                        <a:schemeClr val="dk1"/>
                      </a:solidFill>
                      <a:prstDash val="solid"/>
                      <a:round/>
                      <a:headEnd type="none" w="sm" len="sm"/>
                      <a:tailEnd type="none" w="sm" len="sm"/>
                    </a:lnR>
                    <a:lnT w="57150" cap="flat" cmpd="sng">
                      <a:solidFill>
                        <a:schemeClr val="dk1"/>
                      </a:solidFill>
                      <a:prstDash val="solid"/>
                      <a:round/>
                      <a:headEnd type="none" w="sm" len="sm"/>
                      <a:tailEnd type="none" w="sm" len="sm"/>
                    </a:lnT>
                    <a:lnB w="5715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hlink"/>
                        </a:buClr>
                        <a:buSzPts val="1960"/>
                        <a:buFont typeface="Noto Sans Symbols"/>
                        <a:buNone/>
                      </a:pPr>
                      <a:r>
                        <a:rPr lang="en-US" sz="2800" b="0" i="0" u="none" strike="noStrike" cap="none">
                          <a:solidFill>
                            <a:schemeClr val="dk1"/>
                          </a:solidFill>
                          <a:latin typeface="Garamond"/>
                          <a:ea typeface="Garamond"/>
                          <a:cs typeface="Garamond"/>
                          <a:sym typeface="Garamond"/>
                        </a:rPr>
                        <a:t>DeptName</a:t>
                      </a:r>
                      <a:endParaRPr/>
                    </a:p>
                  </a:txBody>
                  <a:tcPr marL="91450" marR="91450" marT="45725" marB="45725">
                    <a:lnL w="57150" cap="flat" cmpd="sng">
                      <a:solidFill>
                        <a:schemeClr val="dk1"/>
                      </a:solidFill>
                      <a:prstDash val="solid"/>
                      <a:round/>
                      <a:headEnd type="none" w="sm" len="sm"/>
                      <a:tailEnd type="none" w="sm" len="sm"/>
                    </a:lnL>
                    <a:lnR w="57150" cap="flat" cmpd="sng">
                      <a:solidFill>
                        <a:schemeClr val="dk1"/>
                      </a:solidFill>
                      <a:prstDash val="solid"/>
                      <a:round/>
                      <a:headEnd type="none" w="sm" len="sm"/>
                      <a:tailEnd type="none" w="sm" len="sm"/>
                    </a:lnR>
                    <a:lnT w="57150" cap="flat" cmpd="sng">
                      <a:solidFill>
                        <a:schemeClr val="dk1"/>
                      </a:solidFill>
                      <a:prstDash val="solid"/>
                      <a:round/>
                      <a:headEnd type="none" w="sm" len="sm"/>
                      <a:tailEnd type="none" w="sm" len="sm"/>
                    </a:lnT>
                    <a:lnB w="5715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711758">
                <a:tc>
                  <a:txBody>
                    <a:bodyPr/>
                    <a:lstStyle/>
                    <a:p>
                      <a:pPr marL="0" marR="0" lvl="0" indent="0" algn="ctr" rtl="0">
                        <a:lnSpc>
                          <a:spcPct val="100000"/>
                        </a:lnSpc>
                        <a:spcBef>
                          <a:spcPts val="0"/>
                        </a:spcBef>
                        <a:spcAft>
                          <a:spcPts val="0"/>
                        </a:spcAft>
                        <a:buClr>
                          <a:schemeClr val="hlink"/>
                        </a:buClr>
                        <a:buSzPts val="1960"/>
                        <a:buFont typeface="Noto Sans Symbols"/>
                        <a:buNone/>
                      </a:pPr>
                      <a:r>
                        <a:rPr lang="en-US" sz="2800" b="0" i="0" u="none" strike="noStrike" cap="none">
                          <a:solidFill>
                            <a:schemeClr val="dk1"/>
                          </a:solidFill>
                          <a:latin typeface="Garamond"/>
                          <a:ea typeface="Garamond"/>
                          <a:cs typeface="Garamond"/>
                          <a:sym typeface="Garamond"/>
                        </a:rPr>
                        <a:t>557-78-6587</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5715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hlink"/>
                        </a:buClr>
                        <a:buSzPts val="1960"/>
                        <a:buFont typeface="Noto Sans Symbols"/>
                        <a:buNone/>
                      </a:pPr>
                      <a:r>
                        <a:rPr lang="en-US" sz="2800" b="0" i="0" u="none" strike="noStrike" cap="none">
                          <a:solidFill>
                            <a:schemeClr val="dk1"/>
                          </a:solidFill>
                          <a:latin typeface="Garamond"/>
                          <a:ea typeface="Garamond"/>
                          <a:cs typeface="Garamond"/>
                          <a:sym typeface="Garamond"/>
                        </a:rPr>
                        <a:t>Lance Smith</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5715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hlink"/>
                        </a:buClr>
                        <a:buSzPts val="1960"/>
                        <a:buFont typeface="Noto Sans Symbols"/>
                        <a:buNone/>
                      </a:pPr>
                      <a:r>
                        <a:rPr lang="en-US" sz="2800" b="0" i="0" u="none" strike="noStrike" cap="none" dirty="0">
                          <a:solidFill>
                            <a:schemeClr val="dk1"/>
                          </a:solidFill>
                          <a:latin typeface="Garamond"/>
                          <a:ea typeface="Garamond"/>
                          <a:cs typeface="Garamond"/>
                          <a:sym typeface="Garamond"/>
                        </a:rPr>
                        <a:t>Accountant</a:t>
                      </a:r>
                      <a:endParaRPr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5715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hlink"/>
                        </a:buClr>
                        <a:buSzPts val="1960"/>
                        <a:buFont typeface="Noto Sans Symbols"/>
                        <a:buNone/>
                      </a:pPr>
                      <a:r>
                        <a:rPr lang="en-US" sz="2800" b="0" i="0" u="none" strike="noStrike" cap="none">
                          <a:solidFill>
                            <a:schemeClr val="dk1"/>
                          </a:solidFill>
                          <a:latin typeface="Garamond"/>
                          <a:ea typeface="Garamond"/>
                          <a:cs typeface="Garamond"/>
                          <a:sym typeface="Garamond"/>
                        </a:rPr>
                        <a:t>Salary</a:t>
                      </a:r>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5715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806660">
                <a:tc>
                  <a:txBody>
                    <a:bodyPr/>
                    <a:lstStyle/>
                    <a:p>
                      <a:pPr marL="0" marR="0" lvl="0" indent="0" algn="ctr" rtl="0">
                        <a:lnSpc>
                          <a:spcPct val="100000"/>
                        </a:lnSpc>
                        <a:spcBef>
                          <a:spcPts val="0"/>
                        </a:spcBef>
                        <a:spcAft>
                          <a:spcPts val="0"/>
                        </a:spcAft>
                        <a:buClr>
                          <a:schemeClr val="hlink"/>
                        </a:buClr>
                        <a:buSzPts val="1960"/>
                        <a:buFont typeface="Noto Sans Symbols"/>
                        <a:buNone/>
                      </a:pPr>
                      <a:r>
                        <a:rPr lang="en-US" sz="2800" b="0" i="0" u="none" strike="noStrike" cap="none">
                          <a:solidFill>
                            <a:schemeClr val="dk1"/>
                          </a:solidFill>
                          <a:latin typeface="Garamond"/>
                          <a:ea typeface="Garamond"/>
                          <a:cs typeface="Garamond"/>
                          <a:sym typeface="Garamond"/>
                        </a:rPr>
                        <a:t>214-45-2398</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hlink"/>
                        </a:buClr>
                        <a:buSzPts val="1960"/>
                        <a:buFont typeface="Noto Sans Symbols"/>
                        <a:buNone/>
                      </a:pPr>
                      <a:r>
                        <a:rPr lang="en-US" sz="2800" b="0" i="0" u="none" strike="noStrike" cap="none">
                          <a:solidFill>
                            <a:schemeClr val="dk1"/>
                          </a:solidFill>
                          <a:latin typeface="Garamond"/>
                          <a:ea typeface="Garamond"/>
                          <a:cs typeface="Garamond"/>
                          <a:sym typeface="Garamond"/>
                        </a:rPr>
                        <a:t>Lance Smith</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hlink"/>
                        </a:buClr>
                        <a:buSzPts val="1960"/>
                        <a:buFont typeface="Noto Sans Symbols"/>
                        <a:buNone/>
                      </a:pPr>
                      <a:r>
                        <a:rPr lang="en-US" sz="2800" b="0" i="0" u="none" strike="noStrike" cap="none" dirty="0">
                          <a:solidFill>
                            <a:schemeClr val="dk1"/>
                          </a:solidFill>
                          <a:latin typeface="Garamond"/>
                          <a:ea typeface="Garamond"/>
                          <a:cs typeface="Garamond"/>
                          <a:sym typeface="Garamond"/>
                        </a:rPr>
                        <a:t>Engineer</a:t>
                      </a:r>
                      <a:endParaRPr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hlink"/>
                        </a:buClr>
                        <a:buSzPts val="1960"/>
                        <a:buFont typeface="Noto Sans Symbols"/>
                        <a:buNone/>
                      </a:pPr>
                      <a:r>
                        <a:rPr lang="en-US" sz="2800" b="0" i="0" u="none" strike="noStrike" cap="none" dirty="0">
                          <a:solidFill>
                            <a:schemeClr val="dk1"/>
                          </a:solidFill>
                          <a:latin typeface="Garamond"/>
                          <a:ea typeface="Garamond"/>
                          <a:cs typeface="Garamond"/>
                          <a:sym typeface="Garamond"/>
                        </a:rPr>
                        <a:t>Product</a:t>
                      </a:r>
                      <a:endParaRPr dirty="0"/>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
        <p:nvSpPr>
          <p:cNvPr id="128" name="Google Shape;128;p6"/>
          <p:cNvSpPr txBox="1"/>
          <p:nvPr/>
        </p:nvSpPr>
        <p:spPr>
          <a:xfrm>
            <a:off x="1905000" y="5029200"/>
            <a:ext cx="8382000" cy="1569660"/>
          </a:xfrm>
          <a:prstGeom prst="rect">
            <a:avLst/>
          </a:prstGeom>
          <a:noFill/>
          <a:ln>
            <a:noFill/>
          </a:ln>
        </p:spPr>
        <p:txBody>
          <a:bodyPr spcFirstLastPara="1" wrap="square" lIns="91425" tIns="45700" rIns="91425" bIns="45700" anchor="t" anchorCtr="0">
            <a:spAutoFit/>
          </a:bodyPr>
          <a:lstStyle/>
          <a:p>
            <a:pPr algn="just"/>
            <a:r>
              <a:rPr lang="en-US" sz="2400">
                <a:solidFill>
                  <a:schemeClr val="dk1"/>
                </a:solidFill>
                <a:latin typeface="Calibri"/>
                <a:ea typeface="Calibri"/>
                <a:cs typeface="Calibri"/>
                <a:sym typeface="Calibri"/>
              </a:rPr>
              <a:t>Note: Name is functionally dependent on SSN because an employee’s name can be uniquely determined from their SSN. Name does not determine SSN, because more than one employee can have the same name..</a:t>
            </a:r>
            <a:endParaRPr/>
          </a:p>
        </p:txBody>
      </p:sp>
    </p:spTree>
    <p:extLst>
      <p:ext uri="{BB962C8B-B14F-4D97-AF65-F5344CB8AC3E}">
        <p14:creationId xmlns:p14="http://schemas.microsoft.com/office/powerpoint/2010/main" val="21894595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7"/>
          <p:cNvSpPr txBox="1">
            <a:spLocks noGrp="1"/>
          </p:cNvSpPr>
          <p:nvPr>
            <p:ph type="title"/>
          </p:nvPr>
        </p:nvSpPr>
        <p:spPr>
          <a:xfrm>
            <a:off x="1981200" y="274638"/>
            <a:ext cx="8229600" cy="1143000"/>
          </a:xfrm>
          <a:prstGeom prst="rect">
            <a:avLst/>
          </a:prstGeom>
          <a:noFill/>
          <a:ln>
            <a:noFill/>
          </a:ln>
        </p:spPr>
        <p:txBody>
          <a:bodyPr spcFirstLastPara="1" wrap="square" lIns="91425" tIns="45700" rIns="91425" bIns="45700" anchor="ctr" anchorCtr="0">
            <a:normAutofit fontScale="90000"/>
          </a:bodyPr>
          <a:lstStyle/>
          <a:p>
            <a:pPr algn="ctr" rtl="0">
              <a:buClr>
                <a:srgbClr val="366092"/>
              </a:buClr>
              <a:buSzPts val="4400"/>
            </a:pPr>
            <a:r>
              <a:rPr lang="en-US" b="1">
                <a:solidFill>
                  <a:srgbClr val="366092"/>
                </a:solidFill>
              </a:rPr>
              <a:t>Functional Dependence (FD)</a:t>
            </a:r>
            <a:endParaRPr/>
          </a:p>
        </p:txBody>
      </p:sp>
      <p:pic>
        <p:nvPicPr>
          <p:cNvPr id="134" name="Google Shape;134;p7"/>
          <p:cNvPicPr preferRelativeResize="0">
            <a:picLocks noGrp="1"/>
          </p:cNvPicPr>
          <p:nvPr>
            <p:ph type="body" idx="4294967295"/>
          </p:nvPr>
        </p:nvPicPr>
        <p:blipFill rotWithShape="1">
          <a:blip r:embed="rId3">
            <a:alphaModFix/>
          </a:blip>
          <a:srcRect l="29685" t="36008" r="33812" b="20334"/>
          <a:stretch/>
        </p:blipFill>
        <p:spPr>
          <a:xfrm>
            <a:off x="2514600" y="1828801"/>
            <a:ext cx="6049297" cy="3631180"/>
          </a:xfrm>
          <a:prstGeom prst="rect">
            <a:avLst/>
          </a:prstGeom>
          <a:noFill/>
          <a:ln>
            <a:noFill/>
          </a:ln>
        </p:spPr>
      </p:pic>
    </p:spTree>
    <p:extLst>
      <p:ext uri="{BB962C8B-B14F-4D97-AF65-F5344CB8AC3E}">
        <p14:creationId xmlns:p14="http://schemas.microsoft.com/office/powerpoint/2010/main" val="40680024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8"/>
          <p:cNvSpPr txBox="1">
            <a:spLocks noGrp="1"/>
          </p:cNvSpPr>
          <p:nvPr>
            <p:ph type="title"/>
          </p:nvPr>
        </p:nvSpPr>
        <p:spPr>
          <a:xfrm>
            <a:off x="1981200" y="274638"/>
            <a:ext cx="8229600" cy="1143000"/>
          </a:xfrm>
          <a:prstGeom prst="rect">
            <a:avLst/>
          </a:prstGeom>
          <a:noFill/>
          <a:ln>
            <a:noFill/>
          </a:ln>
        </p:spPr>
        <p:txBody>
          <a:bodyPr spcFirstLastPara="1" wrap="square" lIns="91425" tIns="45700" rIns="91425" bIns="45700" anchor="ctr" anchorCtr="0">
            <a:normAutofit fontScale="90000"/>
          </a:bodyPr>
          <a:lstStyle/>
          <a:p>
            <a:pPr algn="ctr" rtl="0">
              <a:buClr>
                <a:srgbClr val="366092"/>
              </a:buClr>
              <a:buSzPts val="4400"/>
            </a:pPr>
            <a:r>
              <a:rPr lang="en-US" b="1">
                <a:solidFill>
                  <a:srgbClr val="366092"/>
                </a:solidFill>
              </a:rPr>
              <a:t>Functional Dependence (FD)</a:t>
            </a:r>
            <a:endParaRPr/>
          </a:p>
        </p:txBody>
      </p:sp>
      <p:pic>
        <p:nvPicPr>
          <p:cNvPr id="140" name="Google Shape;140;p8"/>
          <p:cNvPicPr preferRelativeResize="0">
            <a:picLocks noGrp="1"/>
          </p:cNvPicPr>
          <p:nvPr>
            <p:ph type="body" idx="4294967295"/>
          </p:nvPr>
        </p:nvPicPr>
        <p:blipFill rotWithShape="1">
          <a:blip r:embed="rId3">
            <a:alphaModFix/>
          </a:blip>
          <a:srcRect l="27482" t="35261" r="25526" b="27612"/>
          <a:stretch/>
        </p:blipFill>
        <p:spPr>
          <a:xfrm>
            <a:off x="1981200" y="1447800"/>
            <a:ext cx="8077200" cy="4800600"/>
          </a:xfrm>
          <a:prstGeom prst="rect">
            <a:avLst/>
          </a:prstGeom>
          <a:noFill/>
          <a:ln>
            <a:noFill/>
          </a:ln>
        </p:spPr>
      </p:pic>
    </p:spTree>
    <p:extLst>
      <p:ext uri="{BB962C8B-B14F-4D97-AF65-F5344CB8AC3E}">
        <p14:creationId xmlns:p14="http://schemas.microsoft.com/office/powerpoint/2010/main" val="34144716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09676"/>
            <a:ext cx="5275580" cy="697230"/>
          </a:xfrm>
          <a:prstGeom prst="rect">
            <a:avLst/>
          </a:prstGeom>
        </p:spPr>
        <p:txBody>
          <a:bodyPr vert="horz" wrap="square" lIns="0" tIns="13335" rIns="0" bIns="0" rtlCol="0">
            <a:spAutoFit/>
          </a:bodyPr>
          <a:lstStyle/>
          <a:p>
            <a:pPr marL="12700">
              <a:lnSpc>
                <a:spcPct val="100000"/>
              </a:lnSpc>
              <a:spcBef>
                <a:spcPts val="105"/>
              </a:spcBef>
            </a:pPr>
            <a:r>
              <a:rPr sz="4400" dirty="0"/>
              <a:t>Functional</a:t>
            </a:r>
            <a:r>
              <a:rPr sz="4400" spc="-50" dirty="0"/>
              <a:t> </a:t>
            </a:r>
            <a:r>
              <a:rPr sz="4400" dirty="0"/>
              <a:t>dependency</a:t>
            </a:r>
            <a:endParaRPr sz="4400"/>
          </a:p>
        </p:txBody>
      </p:sp>
      <p:sp>
        <p:nvSpPr>
          <p:cNvPr id="3" name="object 3"/>
          <p:cNvSpPr txBox="1"/>
          <p:nvPr/>
        </p:nvSpPr>
        <p:spPr>
          <a:xfrm>
            <a:off x="916939" y="1706841"/>
            <a:ext cx="5485765" cy="2584450"/>
          </a:xfrm>
          <a:prstGeom prst="rect">
            <a:avLst/>
          </a:prstGeom>
        </p:spPr>
        <p:txBody>
          <a:bodyPr vert="horz" wrap="square" lIns="0" tIns="98425" rIns="0" bIns="0" rtlCol="0">
            <a:spAutoFit/>
          </a:bodyPr>
          <a:lstStyle/>
          <a:p>
            <a:pPr marL="241300" indent="-228600">
              <a:lnSpc>
                <a:spcPct val="100000"/>
              </a:lnSpc>
              <a:spcBef>
                <a:spcPts val="775"/>
              </a:spcBef>
              <a:buFont typeface="Arial"/>
              <a:buChar char="•"/>
              <a:tabLst>
                <a:tab pos="241300" algn="l"/>
              </a:tabLst>
            </a:pPr>
            <a:r>
              <a:rPr sz="2800" spc="-10" dirty="0">
                <a:latin typeface="Calibri"/>
                <a:cs typeface="Calibri"/>
              </a:rPr>
              <a:t>Full functional</a:t>
            </a:r>
            <a:r>
              <a:rPr sz="2800" spc="40" dirty="0">
                <a:latin typeface="Calibri"/>
                <a:cs typeface="Calibri"/>
              </a:rPr>
              <a:t> </a:t>
            </a:r>
            <a:r>
              <a:rPr sz="2800" spc="-5" dirty="0">
                <a:latin typeface="Calibri"/>
                <a:cs typeface="Calibri"/>
              </a:rPr>
              <a:t>dependency</a:t>
            </a:r>
            <a:endParaRPr sz="2800">
              <a:latin typeface="Calibri"/>
              <a:cs typeface="Calibri"/>
            </a:endParaRPr>
          </a:p>
          <a:p>
            <a:pPr marL="241300" indent="-228600">
              <a:lnSpc>
                <a:spcPct val="100000"/>
              </a:lnSpc>
              <a:spcBef>
                <a:spcPts val="675"/>
              </a:spcBef>
              <a:buFont typeface="Arial"/>
              <a:buChar char="•"/>
              <a:tabLst>
                <a:tab pos="241300" algn="l"/>
              </a:tabLst>
            </a:pPr>
            <a:r>
              <a:rPr sz="2800" spc="-15" dirty="0">
                <a:latin typeface="Calibri"/>
                <a:cs typeface="Calibri"/>
              </a:rPr>
              <a:t>Partial </a:t>
            </a:r>
            <a:r>
              <a:rPr sz="2800" spc="-10" dirty="0">
                <a:latin typeface="Calibri"/>
                <a:cs typeface="Calibri"/>
              </a:rPr>
              <a:t>functional</a:t>
            </a:r>
            <a:r>
              <a:rPr sz="2800" spc="35" dirty="0">
                <a:latin typeface="Calibri"/>
                <a:cs typeface="Calibri"/>
              </a:rPr>
              <a:t> </a:t>
            </a:r>
            <a:r>
              <a:rPr sz="2800" spc="-10" dirty="0">
                <a:latin typeface="Calibri"/>
                <a:cs typeface="Calibri"/>
              </a:rPr>
              <a:t>dependency</a:t>
            </a:r>
            <a:endParaRPr sz="2800">
              <a:latin typeface="Calibri"/>
              <a:cs typeface="Calibri"/>
            </a:endParaRPr>
          </a:p>
          <a:p>
            <a:pPr marL="241300" indent="-228600">
              <a:lnSpc>
                <a:spcPct val="100000"/>
              </a:lnSpc>
              <a:spcBef>
                <a:spcPts val="660"/>
              </a:spcBef>
              <a:buFont typeface="Arial"/>
              <a:buChar char="•"/>
              <a:tabLst>
                <a:tab pos="241300" algn="l"/>
              </a:tabLst>
            </a:pPr>
            <a:r>
              <a:rPr sz="2800" spc="-30" dirty="0">
                <a:latin typeface="Calibri"/>
                <a:cs typeface="Calibri"/>
              </a:rPr>
              <a:t>Transitive </a:t>
            </a:r>
            <a:r>
              <a:rPr sz="2800" spc="-10" dirty="0">
                <a:latin typeface="Calibri"/>
                <a:cs typeface="Calibri"/>
              </a:rPr>
              <a:t>functional</a:t>
            </a:r>
            <a:r>
              <a:rPr sz="2800" spc="55" dirty="0">
                <a:latin typeface="Calibri"/>
                <a:cs typeface="Calibri"/>
              </a:rPr>
              <a:t> </a:t>
            </a:r>
            <a:r>
              <a:rPr sz="2800" spc="-10" dirty="0">
                <a:latin typeface="Calibri"/>
                <a:cs typeface="Calibri"/>
              </a:rPr>
              <a:t>dependency</a:t>
            </a:r>
            <a:endParaRPr sz="2800">
              <a:latin typeface="Calibri"/>
              <a:cs typeface="Calibri"/>
            </a:endParaRPr>
          </a:p>
          <a:p>
            <a:pPr marL="241300" indent="-228600">
              <a:lnSpc>
                <a:spcPct val="100000"/>
              </a:lnSpc>
              <a:spcBef>
                <a:spcPts val="665"/>
              </a:spcBef>
              <a:buFont typeface="Arial"/>
              <a:buChar char="•"/>
              <a:tabLst>
                <a:tab pos="241300" algn="l"/>
              </a:tabLst>
            </a:pPr>
            <a:r>
              <a:rPr sz="2800" spc="-10" dirty="0">
                <a:latin typeface="Calibri"/>
                <a:cs typeface="Calibri"/>
              </a:rPr>
              <a:t>Multi-valued </a:t>
            </a:r>
            <a:r>
              <a:rPr sz="2800" spc="-5" dirty="0">
                <a:latin typeface="Calibri"/>
                <a:cs typeface="Calibri"/>
              </a:rPr>
              <a:t>functional</a:t>
            </a:r>
            <a:r>
              <a:rPr sz="2800" spc="50" dirty="0">
                <a:latin typeface="Calibri"/>
                <a:cs typeface="Calibri"/>
              </a:rPr>
              <a:t> </a:t>
            </a:r>
            <a:r>
              <a:rPr sz="2800" spc="-10" dirty="0">
                <a:latin typeface="Calibri"/>
                <a:cs typeface="Calibri"/>
              </a:rPr>
              <a:t>dependency</a:t>
            </a:r>
            <a:endParaRPr sz="2800">
              <a:latin typeface="Calibri"/>
              <a:cs typeface="Calibri"/>
            </a:endParaRPr>
          </a:p>
          <a:p>
            <a:pPr marL="241300" indent="-228600">
              <a:lnSpc>
                <a:spcPct val="100000"/>
              </a:lnSpc>
              <a:spcBef>
                <a:spcPts val="670"/>
              </a:spcBef>
              <a:buFont typeface="Arial"/>
              <a:buChar char="•"/>
              <a:tabLst>
                <a:tab pos="241300" algn="l"/>
              </a:tabLst>
            </a:pPr>
            <a:r>
              <a:rPr sz="2800" spc="-5" dirty="0">
                <a:latin typeface="Calibri"/>
                <a:cs typeface="Calibri"/>
              </a:rPr>
              <a:t>Join </a:t>
            </a:r>
            <a:r>
              <a:rPr sz="2800" spc="-10" dirty="0">
                <a:latin typeface="Calibri"/>
                <a:cs typeface="Calibri"/>
              </a:rPr>
              <a:t>functional</a:t>
            </a:r>
            <a:r>
              <a:rPr sz="2800" spc="25" dirty="0">
                <a:latin typeface="Calibri"/>
                <a:cs typeface="Calibri"/>
              </a:rPr>
              <a:t> </a:t>
            </a:r>
            <a:r>
              <a:rPr sz="2800" spc="-10" dirty="0">
                <a:latin typeface="Calibri"/>
                <a:cs typeface="Calibri"/>
              </a:rPr>
              <a:t>dependency</a:t>
            </a:r>
            <a:endParaRPr sz="2800">
              <a:latin typeface="Calibri"/>
              <a:cs typeface="Calibri"/>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43</TotalTime>
  <Words>1293</Words>
  <Application>Microsoft Office PowerPoint</Application>
  <PresentationFormat>Widescreen</PresentationFormat>
  <Paragraphs>283</Paragraphs>
  <Slides>55</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55</vt:i4>
      </vt:variant>
    </vt:vector>
  </HeadingPairs>
  <TitlesOfParts>
    <vt:vector size="63" baseType="lpstr">
      <vt:lpstr>Arial</vt:lpstr>
      <vt:lpstr>Calibri</vt:lpstr>
      <vt:lpstr>Calibri Light</vt:lpstr>
      <vt:lpstr>Garamond</vt:lpstr>
      <vt:lpstr>Noto Sans Symbols</vt:lpstr>
      <vt:lpstr>Times New Roman</vt:lpstr>
      <vt:lpstr>Wingdings</vt:lpstr>
      <vt:lpstr>Office Theme</vt:lpstr>
      <vt:lpstr>Normalization</vt:lpstr>
      <vt:lpstr>Dependency</vt:lpstr>
      <vt:lpstr>Functional Dependency</vt:lpstr>
      <vt:lpstr>PowerPoint Presentation</vt:lpstr>
      <vt:lpstr>In other words….</vt:lpstr>
      <vt:lpstr>Example</vt:lpstr>
      <vt:lpstr>Functional Dependence (FD)</vt:lpstr>
      <vt:lpstr>Functional Dependence (FD)</vt:lpstr>
      <vt:lpstr>Functional dependency</vt:lpstr>
      <vt:lpstr>Fully Functional Dependency</vt:lpstr>
      <vt:lpstr>Partial dependency</vt:lpstr>
      <vt:lpstr>Transitive functional dependency</vt:lpstr>
      <vt:lpstr>Multi-valued functional dependency</vt:lpstr>
      <vt:lpstr>Decomposition of tables</vt:lpstr>
      <vt:lpstr>PowerPoint Presentation</vt:lpstr>
      <vt:lpstr>Now try to re-create original table</vt:lpstr>
      <vt:lpstr>Properties of Decomposition</vt:lpstr>
      <vt:lpstr>PowerPoint Presentation</vt:lpstr>
      <vt:lpstr>PowerPoint Presentation</vt:lpstr>
      <vt:lpstr>PowerPoint Presentation</vt:lpstr>
      <vt:lpstr>PowerPoint Presentation</vt:lpstr>
      <vt:lpstr>Normalization </vt:lpstr>
      <vt:lpstr>PowerPoint Presentation</vt:lpstr>
      <vt:lpstr>PowerPoint Presentation</vt:lpstr>
      <vt:lpstr>PowerPoint Presentation</vt:lpstr>
      <vt:lpstr>PowerPoint Presentation</vt:lpstr>
      <vt:lpstr>This table has a composite primary key [Customer ID, Store ID].  The non-key attribute is [Purchase Location]. In this case,  [Purchase Location] only depends on [Store ID], which is only  part of the primary key. Therefore, this table does not satisfy  second normal form.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An agency called Instant Cover supplies part-time/temporary staff to hotels in Scotland. Figure 12.4 lists the  time spent by agency staff working at various hotels. The national insurance number (NIN) is unique for every  member of staff. Use Figure 12.4 to answer questions (a) and (b).</vt:lpstr>
      <vt:lpstr>4th Normal Form</vt:lpstr>
      <vt:lpstr>PowerPoint Presentation</vt:lpstr>
      <vt:lpstr>This table could be divided in following two tables:</vt:lpstr>
      <vt:lpstr>5th Normal Form</vt:lpstr>
      <vt:lpstr>Consider Following data base:</vt:lpstr>
      <vt:lpstr>Now try to Re-Join these tables to re-create original table;;:::??????</vt:lpstr>
      <vt:lpstr>Over all picture of  Normalization  process: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Normalization</dc:title>
  <dc:creator>Home</dc:creator>
  <cp:lastModifiedBy>Admin</cp:lastModifiedBy>
  <cp:revision>7</cp:revision>
  <dcterms:created xsi:type="dcterms:W3CDTF">2020-09-03T05:55:59Z</dcterms:created>
  <dcterms:modified xsi:type="dcterms:W3CDTF">2021-10-04T04:17:33Z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2019-09-11T00:00:00Z</vt:filetime>
  </property>
  <property fmtid="{D5CDD505-2E9C-101B-9397-08002B2CF9AE}" pid="3" name="Creator">
    <vt:lpwstr>Microsoft® PowerPoint® 2013</vt:lpwstr>
  </property>
  <property fmtid="{D5CDD505-2E9C-101B-9397-08002B2CF9AE}" pid="4" name="LastSaved">
    <vt:filetime>2020-09-03T00:00:00Z</vt:filetime>
  </property>
</Properties>
</file>