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g"/>
  <Override PartName="/ppt/notesSlides/notesSlide2.xml" ContentType="application/vnd.openxmlformats-officedocument.presentationml.notesSlide+xml"/>
  <Override PartName="/ppt/media/image9.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1"/>
  </p:notesMasterIdLst>
  <p:sldIdLst>
    <p:sldId id="256" r:id="rId2"/>
    <p:sldId id="276" r:id="rId3"/>
    <p:sldId id="277" r:id="rId4"/>
    <p:sldId id="257" r:id="rId5"/>
    <p:sldId id="258" r:id="rId6"/>
    <p:sldId id="278" r:id="rId7"/>
    <p:sldId id="260" r:id="rId8"/>
    <p:sldId id="279" r:id="rId9"/>
    <p:sldId id="262" r:id="rId10"/>
    <p:sldId id="280" r:id="rId11"/>
    <p:sldId id="281" r:id="rId12"/>
    <p:sldId id="282" r:id="rId13"/>
    <p:sldId id="283" r:id="rId14"/>
    <p:sldId id="284" r:id="rId15"/>
    <p:sldId id="285" r:id="rId16"/>
    <p:sldId id="286" r:id="rId17"/>
    <p:sldId id="263" r:id="rId18"/>
    <p:sldId id="287" r:id="rId19"/>
    <p:sldId id="264" r:id="rId20"/>
    <p:sldId id="266" r:id="rId21"/>
    <p:sldId id="267" r:id="rId22"/>
    <p:sldId id="268" r:id="rId23"/>
    <p:sldId id="269" r:id="rId24"/>
    <p:sldId id="270" r:id="rId25"/>
    <p:sldId id="271" r:id="rId26"/>
    <p:sldId id="272" r:id="rId27"/>
    <p:sldId id="273" r:id="rId28"/>
    <p:sldId id="274" r:id="rId29"/>
    <p:sldId id="275" r:id="rId3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4118" autoAdjust="0"/>
  </p:normalViewPr>
  <p:slideViewPr>
    <p:cSldViewPr>
      <p:cViewPr varScale="1">
        <p:scale>
          <a:sx n="86" d="100"/>
          <a:sy n="86" d="100"/>
        </p:scale>
        <p:origin x="141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D7D1D8C-EC65-4BEC-B4F5-2CE4D2420DA9}" type="datetimeFigureOut">
              <a:rPr lang="en-US" smtClean="0"/>
              <a:t>8/26/2021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4764291-3BC4-436B-B262-94C37EFD74EE}" type="slidenum">
              <a:rPr lang="en-US" smtClean="0"/>
              <a:t>‹#›</a:t>
            </a:fld>
            <a:endParaRPr lang="en-US"/>
          </a:p>
        </p:txBody>
      </p:sp>
    </p:spTree>
    <p:extLst>
      <p:ext uri="{BB962C8B-B14F-4D97-AF65-F5344CB8AC3E}">
        <p14:creationId xmlns:p14="http://schemas.microsoft.com/office/powerpoint/2010/main" val="252111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Physical Level:</a:t>
            </a:r>
            <a:r>
              <a:rPr lang="en-US" sz="1200" b="0" i="0" kern="1200" dirty="0" smtClean="0">
                <a:solidFill>
                  <a:schemeClr val="tx1"/>
                </a:solidFill>
                <a:effectLst/>
                <a:latin typeface="+mn-lt"/>
                <a:ea typeface="+mn-ea"/>
                <a:cs typeface="+mn-cs"/>
              </a:rPr>
              <a:t> At the physical level, the information about the location of database objects in the data store is kept. Various users of DBMS are unaware of the locations of these </a:t>
            </a:r>
            <a:r>
              <a:rPr lang="en-US" sz="1200" b="0" i="0" kern="1200" dirty="0" err="1" smtClean="0">
                <a:solidFill>
                  <a:schemeClr val="tx1"/>
                </a:solidFill>
                <a:effectLst/>
                <a:latin typeface="+mn-lt"/>
                <a:ea typeface="+mn-ea"/>
                <a:cs typeface="+mn-cs"/>
              </a:rPr>
              <a:t>objects.In</a:t>
            </a:r>
            <a:r>
              <a:rPr lang="en-US" sz="1200" b="0" i="0" kern="1200" dirty="0" smtClean="0">
                <a:solidFill>
                  <a:schemeClr val="tx1"/>
                </a:solidFill>
                <a:effectLst/>
                <a:latin typeface="+mn-lt"/>
                <a:ea typeface="+mn-ea"/>
                <a:cs typeface="+mn-cs"/>
              </a:rPr>
              <a:t> simple </a:t>
            </a:r>
            <a:r>
              <a:rPr lang="en-US" sz="1200" b="0" i="0" kern="1200" dirty="0" err="1" smtClean="0">
                <a:solidFill>
                  <a:schemeClr val="tx1"/>
                </a:solidFill>
                <a:effectLst/>
                <a:latin typeface="+mn-lt"/>
                <a:ea typeface="+mn-ea"/>
                <a:cs typeface="+mn-cs"/>
              </a:rPr>
              <a:t>terms,physical</a:t>
            </a:r>
            <a:r>
              <a:rPr lang="en-US" sz="1200" b="0" i="0" kern="1200" dirty="0" smtClean="0">
                <a:solidFill>
                  <a:schemeClr val="tx1"/>
                </a:solidFill>
                <a:effectLst/>
                <a:latin typeface="+mn-lt"/>
                <a:ea typeface="+mn-ea"/>
                <a:cs typeface="+mn-cs"/>
              </a:rPr>
              <a:t> level of a database describes how the data is being stored in secondary storage devices like disks and tapes and also gives insights on additional storage details.</a:t>
            </a:r>
          </a:p>
          <a:p>
            <a:pPr fontAlgn="base"/>
            <a:r>
              <a:rPr lang="en-US" sz="1200" b="1" i="0" kern="1200" dirty="0" smtClean="0">
                <a:solidFill>
                  <a:schemeClr val="tx1"/>
                </a:solidFill>
                <a:effectLst/>
                <a:latin typeface="+mn-lt"/>
                <a:ea typeface="+mn-ea"/>
                <a:cs typeface="+mn-cs"/>
              </a:rPr>
              <a:t>Conceptual Level: </a:t>
            </a:r>
            <a:r>
              <a:rPr lang="en-US" sz="1200" b="0" i="0" kern="1200" dirty="0" smtClean="0">
                <a:solidFill>
                  <a:schemeClr val="tx1"/>
                </a:solidFill>
                <a:effectLst/>
                <a:latin typeface="+mn-lt"/>
                <a:ea typeface="+mn-ea"/>
                <a:cs typeface="+mn-cs"/>
              </a:rPr>
              <a:t>At conceptual level, data is represented in the form of various database tables. For Example, STUDENT database may contain STUDENT and COURSE tables which will be visible to users but users are unaware of their </a:t>
            </a:r>
            <a:r>
              <a:rPr lang="en-US" sz="1200" b="0" i="0" kern="1200" dirty="0" err="1" smtClean="0">
                <a:solidFill>
                  <a:schemeClr val="tx1"/>
                </a:solidFill>
                <a:effectLst/>
                <a:latin typeface="+mn-lt"/>
                <a:ea typeface="+mn-ea"/>
                <a:cs typeface="+mn-cs"/>
              </a:rPr>
              <a:t>storage.Also</a:t>
            </a:r>
            <a:r>
              <a:rPr lang="en-US" sz="1200" b="0" i="0" kern="1200" dirty="0" smtClean="0">
                <a:solidFill>
                  <a:schemeClr val="tx1"/>
                </a:solidFill>
                <a:effectLst/>
                <a:latin typeface="+mn-lt"/>
                <a:ea typeface="+mn-ea"/>
                <a:cs typeface="+mn-cs"/>
              </a:rPr>
              <a:t> referred as logical </a:t>
            </a:r>
            <a:r>
              <a:rPr lang="en-US" sz="1200" b="0" i="0" kern="1200" dirty="0" err="1" smtClean="0">
                <a:solidFill>
                  <a:schemeClr val="tx1"/>
                </a:solidFill>
                <a:effectLst/>
                <a:latin typeface="+mn-lt"/>
                <a:ea typeface="+mn-ea"/>
                <a:cs typeface="+mn-cs"/>
              </a:rPr>
              <a:t>schema,it</a:t>
            </a:r>
            <a:r>
              <a:rPr lang="en-US" sz="1200" b="0" i="0" kern="1200" dirty="0" smtClean="0">
                <a:solidFill>
                  <a:schemeClr val="tx1"/>
                </a:solidFill>
                <a:effectLst/>
                <a:latin typeface="+mn-lt"/>
                <a:ea typeface="+mn-ea"/>
                <a:cs typeface="+mn-cs"/>
              </a:rPr>
              <a:t> describes what kind of data is to be stored in the database.</a:t>
            </a:r>
          </a:p>
          <a:p>
            <a:pPr fontAlgn="base"/>
            <a:r>
              <a:rPr lang="en-US" sz="1200" b="1" i="0" kern="1200" dirty="0" smtClean="0">
                <a:solidFill>
                  <a:schemeClr val="tx1"/>
                </a:solidFill>
                <a:effectLst/>
                <a:latin typeface="+mn-lt"/>
                <a:ea typeface="+mn-ea"/>
                <a:cs typeface="+mn-cs"/>
              </a:rPr>
              <a:t>External Level: </a:t>
            </a:r>
            <a:r>
              <a:rPr lang="en-US" sz="1200" b="0" i="0" kern="1200" dirty="0" smtClean="0">
                <a:solidFill>
                  <a:schemeClr val="tx1"/>
                </a:solidFill>
                <a:effectLst/>
                <a:latin typeface="+mn-lt"/>
                <a:ea typeface="+mn-ea"/>
                <a:cs typeface="+mn-cs"/>
              </a:rPr>
              <a:t> An external level specifies a view of the data in terms of conceptual level tables.  Each external level view is used to cater to the needs of a particular category of users. For Example, FACULTY of a university is interested in looking course details of students, STUDENTS are interested in looking at all details related to academics, accounts, courses and hostel details as well. So, different views can be generated for different users. The main focus of external level is data abstraction.</a:t>
            </a:r>
          </a:p>
          <a:p>
            <a:endParaRPr lang="en-US" dirty="0"/>
          </a:p>
        </p:txBody>
      </p:sp>
      <p:sp>
        <p:nvSpPr>
          <p:cNvPr id="4" name="Slide Number Placeholder 3"/>
          <p:cNvSpPr>
            <a:spLocks noGrp="1"/>
          </p:cNvSpPr>
          <p:nvPr>
            <p:ph type="sldNum" sz="quarter" idx="10"/>
          </p:nvPr>
        </p:nvSpPr>
        <p:spPr/>
        <p:txBody>
          <a:bodyPr/>
          <a:lstStyle/>
          <a:p>
            <a:fld id="{14764291-3BC4-436B-B262-94C37EFD74EE}" type="slidenum">
              <a:rPr lang="en-US" smtClean="0"/>
              <a:t>18</a:t>
            </a:fld>
            <a:endParaRPr lang="en-US"/>
          </a:p>
        </p:txBody>
      </p:sp>
    </p:spTree>
    <p:extLst>
      <p:ext uri="{BB962C8B-B14F-4D97-AF65-F5344CB8AC3E}">
        <p14:creationId xmlns:p14="http://schemas.microsoft.com/office/powerpoint/2010/main" val="3443015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764291-3BC4-436B-B262-94C37EFD74EE}" type="slidenum">
              <a:rPr lang="en-US" smtClean="0"/>
              <a:t>22</a:t>
            </a:fld>
            <a:endParaRPr lang="en-US"/>
          </a:p>
        </p:txBody>
      </p:sp>
    </p:spTree>
    <p:extLst>
      <p:ext uri="{BB962C8B-B14F-4D97-AF65-F5344CB8AC3E}">
        <p14:creationId xmlns:p14="http://schemas.microsoft.com/office/powerpoint/2010/main" val="1420046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764291-3BC4-436B-B262-94C37EFD74EE}" type="slidenum">
              <a:rPr lang="en-US" smtClean="0"/>
              <a:t>24</a:t>
            </a:fld>
            <a:endParaRPr lang="en-US"/>
          </a:p>
        </p:txBody>
      </p:sp>
    </p:spTree>
    <p:extLst>
      <p:ext uri="{BB962C8B-B14F-4D97-AF65-F5344CB8AC3E}">
        <p14:creationId xmlns:p14="http://schemas.microsoft.com/office/powerpoint/2010/main" val="170041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Control Language (DCL)</a:t>
            </a:r>
            <a:endParaRPr lang="en-US" dirty="0"/>
          </a:p>
        </p:txBody>
      </p:sp>
      <p:sp>
        <p:nvSpPr>
          <p:cNvPr id="4" name="Slide Number Placeholder 3"/>
          <p:cNvSpPr>
            <a:spLocks noGrp="1"/>
          </p:cNvSpPr>
          <p:nvPr>
            <p:ph type="sldNum" sz="quarter" idx="10"/>
          </p:nvPr>
        </p:nvSpPr>
        <p:spPr/>
        <p:txBody>
          <a:bodyPr/>
          <a:lstStyle/>
          <a:p>
            <a:fld id="{14764291-3BC4-436B-B262-94C37EFD74EE}" type="slidenum">
              <a:rPr lang="en-US" smtClean="0"/>
              <a:t>25</a:t>
            </a:fld>
            <a:endParaRPr lang="en-US"/>
          </a:p>
        </p:txBody>
      </p:sp>
    </p:spTree>
    <p:extLst>
      <p:ext uri="{BB962C8B-B14F-4D97-AF65-F5344CB8AC3E}">
        <p14:creationId xmlns:p14="http://schemas.microsoft.com/office/powerpoint/2010/main" val="2572623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a:t>
            </a:r>
            <a:endParaRPr lang="en-US" dirty="0"/>
          </a:p>
        </p:txBody>
      </p:sp>
      <p:sp>
        <p:nvSpPr>
          <p:cNvPr id="4" name="Slide Number Placeholder 3"/>
          <p:cNvSpPr>
            <a:spLocks noGrp="1"/>
          </p:cNvSpPr>
          <p:nvPr>
            <p:ph type="sldNum" sz="quarter" idx="10"/>
          </p:nvPr>
        </p:nvSpPr>
        <p:spPr/>
        <p:txBody>
          <a:bodyPr/>
          <a:lstStyle/>
          <a:p>
            <a:fld id="{14764291-3BC4-436B-B262-94C37EFD74EE}" type="slidenum">
              <a:rPr lang="en-US" smtClean="0"/>
              <a:t>26</a:t>
            </a:fld>
            <a:endParaRPr lang="en-US"/>
          </a:p>
        </p:txBody>
      </p:sp>
    </p:spTree>
    <p:extLst>
      <p:ext uri="{BB962C8B-B14F-4D97-AF65-F5344CB8AC3E}">
        <p14:creationId xmlns:p14="http://schemas.microsoft.com/office/powerpoint/2010/main" val="221434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 Design</a:t>
            </a:r>
            <a:endParaRPr lang="en-US" dirty="0"/>
          </a:p>
        </p:txBody>
      </p:sp>
      <p:sp>
        <p:nvSpPr>
          <p:cNvPr id="4" name="Slide Number Placeholder 3"/>
          <p:cNvSpPr>
            <a:spLocks noGrp="1"/>
          </p:cNvSpPr>
          <p:nvPr>
            <p:ph type="sldNum" sz="quarter" idx="10"/>
          </p:nvPr>
        </p:nvSpPr>
        <p:spPr/>
        <p:txBody>
          <a:bodyPr/>
          <a:lstStyle/>
          <a:p>
            <a:fld id="{14764291-3BC4-436B-B262-94C37EFD74EE}" type="slidenum">
              <a:rPr lang="en-US" smtClean="0"/>
              <a:t>27</a:t>
            </a:fld>
            <a:endParaRPr lang="en-US"/>
          </a:p>
        </p:txBody>
      </p:sp>
    </p:spTree>
    <p:extLst>
      <p:ext uri="{BB962C8B-B14F-4D97-AF65-F5344CB8AC3E}">
        <p14:creationId xmlns:p14="http://schemas.microsoft.com/office/powerpoint/2010/main" val="1725863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History of Database Systems</a:t>
            </a:r>
            <a:endParaRPr lang="en-US" dirty="0"/>
          </a:p>
        </p:txBody>
      </p:sp>
      <p:sp>
        <p:nvSpPr>
          <p:cNvPr id="4" name="Slide Number Placeholder 3"/>
          <p:cNvSpPr>
            <a:spLocks noGrp="1"/>
          </p:cNvSpPr>
          <p:nvPr>
            <p:ph type="sldNum" sz="quarter" idx="10"/>
          </p:nvPr>
        </p:nvSpPr>
        <p:spPr/>
        <p:txBody>
          <a:bodyPr/>
          <a:lstStyle/>
          <a:p>
            <a:fld id="{14764291-3BC4-436B-B262-94C37EFD74EE}" type="slidenum">
              <a:rPr lang="en-US" smtClean="0"/>
              <a:t>28</a:t>
            </a:fld>
            <a:endParaRPr lang="en-US"/>
          </a:p>
        </p:txBody>
      </p:sp>
    </p:spTree>
    <p:extLst>
      <p:ext uri="{BB962C8B-B14F-4D97-AF65-F5344CB8AC3E}">
        <p14:creationId xmlns:p14="http://schemas.microsoft.com/office/powerpoint/2010/main" val="24213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History (cont.)</a:t>
            </a:r>
            <a:endParaRPr lang="en-US" dirty="0"/>
          </a:p>
        </p:txBody>
      </p:sp>
      <p:sp>
        <p:nvSpPr>
          <p:cNvPr id="4" name="Slide Number Placeholder 3"/>
          <p:cNvSpPr>
            <a:spLocks noGrp="1"/>
          </p:cNvSpPr>
          <p:nvPr>
            <p:ph type="sldNum" sz="quarter" idx="10"/>
          </p:nvPr>
        </p:nvSpPr>
        <p:spPr/>
        <p:txBody>
          <a:bodyPr/>
          <a:lstStyle/>
          <a:p>
            <a:fld id="{14764291-3BC4-436B-B262-94C37EFD74EE}" type="slidenum">
              <a:rPr lang="en-US" smtClean="0"/>
              <a:t>29</a:t>
            </a:fld>
            <a:endParaRPr lang="en-US"/>
          </a:p>
        </p:txBody>
      </p:sp>
    </p:spTree>
    <p:extLst>
      <p:ext uri="{BB962C8B-B14F-4D97-AF65-F5344CB8AC3E}">
        <p14:creationId xmlns:p14="http://schemas.microsoft.com/office/powerpoint/2010/main" val="170308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12700">
              <a:lnSpc>
                <a:spcPct val="100000"/>
              </a:lnSpc>
            </a:pPr>
            <a:r>
              <a:rPr lang="en-IN" spc="-5"/>
              <a:t>©Silberschatz, Korth and</a:t>
            </a:r>
            <a:r>
              <a:rPr lang="en-IN" spc="-30"/>
              <a:t> </a:t>
            </a:r>
            <a:r>
              <a:rPr lang="en-IN" spc="-5"/>
              <a:t>Sudarshan</a:t>
            </a:r>
            <a:endParaRPr lang="en-IN" spc="-5" dirty="0"/>
          </a:p>
        </p:txBody>
      </p:sp>
      <p:sp>
        <p:nvSpPr>
          <p:cNvPr id="5" name="Footer Placeholder 4"/>
          <p:cNvSpPr>
            <a:spLocks noGrp="1"/>
          </p:cNvSpPr>
          <p:nvPr>
            <p:ph type="ftr" sz="quarter" idx="11"/>
          </p:nvPr>
        </p:nvSpPr>
        <p:spPr/>
        <p:txBody>
          <a:bodyPr/>
          <a:lstStyle/>
          <a:p>
            <a:pPr marL="12700">
              <a:lnSpc>
                <a:spcPct val="100000"/>
              </a:lnSpc>
              <a:spcBef>
                <a:spcPts val="5"/>
              </a:spcBef>
            </a:pPr>
            <a:r>
              <a:rPr lang="en-US" spc="-5"/>
              <a:t>Database </a:t>
            </a:r>
            <a:r>
              <a:rPr lang="en-US" spc="-10"/>
              <a:t>System </a:t>
            </a:r>
            <a:r>
              <a:rPr lang="en-US" spc="-5"/>
              <a:t>Concepts - </a:t>
            </a:r>
            <a:r>
              <a:rPr lang="en-US"/>
              <a:t>6</a:t>
            </a:r>
            <a:r>
              <a:rPr lang="en-US" sz="975" baseline="25641"/>
              <a:t>th</a:t>
            </a:r>
            <a:r>
              <a:rPr lang="en-US" sz="975" spc="165" baseline="25641"/>
              <a:t> </a:t>
            </a:r>
            <a:r>
              <a:rPr lang="en-US" sz="1000" spc="-5"/>
              <a:t>Edition</a:t>
            </a:r>
            <a:endParaRPr lang="en-US" sz="1000"/>
          </a:p>
        </p:txBody>
      </p:sp>
      <p:sp>
        <p:nvSpPr>
          <p:cNvPr id="6" name="Slide Number Placeholder 5"/>
          <p:cNvSpPr>
            <a:spLocks noGrp="1"/>
          </p:cNvSpPr>
          <p:nvPr>
            <p:ph type="sldNum" sz="quarter" idx="12"/>
          </p:nvPr>
        </p:nvSpPr>
        <p:spPr/>
        <p:txBody>
          <a:bodyPr/>
          <a:lstStyle/>
          <a:p>
            <a:pPr marL="12700">
              <a:lnSpc>
                <a:spcPct val="100000"/>
              </a:lnSpc>
            </a:pPr>
            <a:r>
              <a:rPr lang="en-IN" spc="-5"/>
              <a:t>1.</a:t>
            </a:r>
            <a:fld id="{81D60167-4931-47E6-BA6A-407CBD079E47}" type="slidenum">
              <a:rPr spc="-5" smtClean="0"/>
              <a:t>‹#›</a:t>
            </a:fld>
            <a:endParaRPr spc="-5"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96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pPr>
            <a:r>
              <a:rPr lang="en-IN" spc="-5"/>
              <a:t>©Silberschatz, Korth and</a:t>
            </a:r>
            <a:r>
              <a:rPr lang="en-IN" spc="-30"/>
              <a:t> </a:t>
            </a:r>
            <a:r>
              <a:rPr lang="en-IN" spc="-5"/>
              <a:t>Sudarshan</a:t>
            </a:r>
            <a:endParaRPr lang="en-IN" spc="-5" dirty="0"/>
          </a:p>
        </p:txBody>
      </p:sp>
      <p:sp>
        <p:nvSpPr>
          <p:cNvPr id="5" name="Footer Placeholder 4"/>
          <p:cNvSpPr>
            <a:spLocks noGrp="1"/>
          </p:cNvSpPr>
          <p:nvPr>
            <p:ph type="ftr" sz="quarter" idx="11"/>
          </p:nvPr>
        </p:nvSpPr>
        <p:spPr/>
        <p:txBody>
          <a:bodyPr/>
          <a:lstStyle/>
          <a:p>
            <a:pPr marL="12700">
              <a:lnSpc>
                <a:spcPct val="100000"/>
              </a:lnSpc>
              <a:spcBef>
                <a:spcPts val="5"/>
              </a:spcBef>
            </a:pPr>
            <a:r>
              <a:rPr lang="en-US" spc="-5"/>
              <a:t>Database </a:t>
            </a:r>
            <a:r>
              <a:rPr lang="en-US" spc="-10"/>
              <a:t>System </a:t>
            </a:r>
            <a:r>
              <a:rPr lang="en-US" spc="-5"/>
              <a:t>Concepts - </a:t>
            </a:r>
            <a:r>
              <a:rPr lang="en-US"/>
              <a:t>6</a:t>
            </a:r>
            <a:r>
              <a:rPr lang="en-US" sz="975" baseline="25641"/>
              <a:t>th</a:t>
            </a:r>
            <a:r>
              <a:rPr lang="en-US" sz="975" spc="165" baseline="25641"/>
              <a:t> </a:t>
            </a:r>
            <a:r>
              <a:rPr lang="en-US" sz="1000" spc="-5"/>
              <a:t>Edition</a:t>
            </a:r>
            <a:endParaRPr lang="en-US" sz="1000"/>
          </a:p>
        </p:txBody>
      </p:sp>
      <p:sp>
        <p:nvSpPr>
          <p:cNvPr id="6" name="Slide Number Placeholder 5"/>
          <p:cNvSpPr>
            <a:spLocks noGrp="1"/>
          </p:cNvSpPr>
          <p:nvPr>
            <p:ph type="sldNum" sz="quarter" idx="12"/>
          </p:nvPr>
        </p:nvSpPr>
        <p:spPr/>
        <p:txBody>
          <a:bodyPr/>
          <a:lstStyle/>
          <a:p>
            <a:pPr marL="12700">
              <a:lnSpc>
                <a:spcPct val="100000"/>
              </a:lnSpc>
            </a:pPr>
            <a:r>
              <a:rPr lang="en-IN" spc="-5"/>
              <a:t>1.</a:t>
            </a:r>
            <a:fld id="{81D60167-4931-47E6-BA6A-407CBD079E47}" type="slidenum">
              <a:rPr spc="-5" smtClean="0"/>
              <a:t>‹#›</a:t>
            </a:fld>
            <a:endParaRPr spc="-5" dirty="0"/>
          </a:p>
        </p:txBody>
      </p:sp>
    </p:spTree>
    <p:extLst>
      <p:ext uri="{BB962C8B-B14F-4D97-AF65-F5344CB8AC3E}">
        <p14:creationId xmlns:p14="http://schemas.microsoft.com/office/powerpoint/2010/main" val="50592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pPr>
            <a:r>
              <a:rPr lang="en-IN" spc="-5"/>
              <a:t>©Silberschatz, Korth and</a:t>
            </a:r>
            <a:r>
              <a:rPr lang="en-IN" spc="-30"/>
              <a:t> </a:t>
            </a:r>
            <a:r>
              <a:rPr lang="en-IN" spc="-5"/>
              <a:t>Sudarshan</a:t>
            </a:r>
            <a:endParaRPr lang="en-IN" spc="-5" dirty="0"/>
          </a:p>
        </p:txBody>
      </p:sp>
      <p:sp>
        <p:nvSpPr>
          <p:cNvPr id="5" name="Footer Placeholder 4"/>
          <p:cNvSpPr>
            <a:spLocks noGrp="1"/>
          </p:cNvSpPr>
          <p:nvPr>
            <p:ph type="ftr" sz="quarter" idx="11"/>
          </p:nvPr>
        </p:nvSpPr>
        <p:spPr/>
        <p:txBody>
          <a:bodyPr/>
          <a:lstStyle/>
          <a:p>
            <a:pPr marL="12700">
              <a:lnSpc>
                <a:spcPct val="100000"/>
              </a:lnSpc>
              <a:spcBef>
                <a:spcPts val="5"/>
              </a:spcBef>
            </a:pPr>
            <a:r>
              <a:rPr lang="en-US" spc="-5"/>
              <a:t>Database </a:t>
            </a:r>
            <a:r>
              <a:rPr lang="en-US" spc="-10"/>
              <a:t>System </a:t>
            </a:r>
            <a:r>
              <a:rPr lang="en-US" spc="-5"/>
              <a:t>Concepts - </a:t>
            </a:r>
            <a:r>
              <a:rPr lang="en-US"/>
              <a:t>6</a:t>
            </a:r>
            <a:r>
              <a:rPr lang="en-US" sz="975" baseline="25641"/>
              <a:t>th</a:t>
            </a:r>
            <a:r>
              <a:rPr lang="en-US" sz="975" spc="165" baseline="25641"/>
              <a:t> </a:t>
            </a:r>
            <a:r>
              <a:rPr lang="en-US" sz="1000" spc="-5"/>
              <a:t>Edition</a:t>
            </a:r>
            <a:endParaRPr lang="en-US" sz="1000"/>
          </a:p>
        </p:txBody>
      </p:sp>
      <p:sp>
        <p:nvSpPr>
          <p:cNvPr id="6" name="Slide Number Placeholder 5"/>
          <p:cNvSpPr>
            <a:spLocks noGrp="1"/>
          </p:cNvSpPr>
          <p:nvPr>
            <p:ph type="sldNum" sz="quarter" idx="12"/>
          </p:nvPr>
        </p:nvSpPr>
        <p:spPr/>
        <p:txBody>
          <a:bodyPr/>
          <a:lstStyle/>
          <a:p>
            <a:pPr marL="12700">
              <a:lnSpc>
                <a:spcPct val="100000"/>
              </a:lnSpc>
            </a:pPr>
            <a:r>
              <a:rPr lang="en-IN" spc="-5"/>
              <a:t>1.</a:t>
            </a:r>
            <a:fld id="{81D60167-4931-47E6-BA6A-407CBD079E47}" type="slidenum">
              <a:rPr spc="-5" smtClean="0"/>
              <a:t>‹#›</a:t>
            </a:fld>
            <a:endParaRPr spc="-5" dirty="0"/>
          </a:p>
        </p:txBody>
      </p:sp>
    </p:spTree>
    <p:extLst>
      <p:ext uri="{BB962C8B-B14F-4D97-AF65-F5344CB8AC3E}">
        <p14:creationId xmlns:p14="http://schemas.microsoft.com/office/powerpoint/2010/main" val="86554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pPr>
            <a:r>
              <a:rPr lang="en-IN" spc="-5"/>
              <a:t>©Silberschatz, Korth and</a:t>
            </a:r>
            <a:r>
              <a:rPr lang="en-IN" spc="-30"/>
              <a:t> </a:t>
            </a:r>
            <a:r>
              <a:rPr lang="en-IN" spc="-5"/>
              <a:t>Sudarshan</a:t>
            </a:r>
            <a:endParaRPr lang="en-IN" spc="-5" dirty="0"/>
          </a:p>
        </p:txBody>
      </p:sp>
      <p:sp>
        <p:nvSpPr>
          <p:cNvPr id="5" name="Footer Placeholder 4"/>
          <p:cNvSpPr>
            <a:spLocks noGrp="1"/>
          </p:cNvSpPr>
          <p:nvPr>
            <p:ph type="ftr" sz="quarter" idx="11"/>
          </p:nvPr>
        </p:nvSpPr>
        <p:spPr/>
        <p:txBody>
          <a:bodyPr/>
          <a:lstStyle/>
          <a:p>
            <a:pPr marL="12700">
              <a:lnSpc>
                <a:spcPct val="100000"/>
              </a:lnSpc>
              <a:spcBef>
                <a:spcPts val="5"/>
              </a:spcBef>
            </a:pPr>
            <a:r>
              <a:rPr lang="en-US" spc="-5"/>
              <a:t>Database </a:t>
            </a:r>
            <a:r>
              <a:rPr lang="en-US" spc="-10"/>
              <a:t>System </a:t>
            </a:r>
            <a:r>
              <a:rPr lang="en-US" spc="-5"/>
              <a:t>Concepts - </a:t>
            </a:r>
            <a:r>
              <a:rPr lang="en-US"/>
              <a:t>6</a:t>
            </a:r>
            <a:r>
              <a:rPr lang="en-US" sz="975" baseline="25641"/>
              <a:t>th</a:t>
            </a:r>
            <a:r>
              <a:rPr lang="en-US" sz="975" spc="165" baseline="25641"/>
              <a:t> </a:t>
            </a:r>
            <a:r>
              <a:rPr lang="en-US" sz="1000" spc="-5"/>
              <a:t>Edition</a:t>
            </a:r>
            <a:endParaRPr lang="en-US" sz="1000"/>
          </a:p>
        </p:txBody>
      </p:sp>
      <p:sp>
        <p:nvSpPr>
          <p:cNvPr id="6" name="Slide Number Placeholder 5"/>
          <p:cNvSpPr>
            <a:spLocks noGrp="1"/>
          </p:cNvSpPr>
          <p:nvPr>
            <p:ph type="sldNum" sz="quarter" idx="12"/>
          </p:nvPr>
        </p:nvSpPr>
        <p:spPr/>
        <p:txBody>
          <a:bodyPr/>
          <a:lstStyle/>
          <a:p>
            <a:pPr marL="12700">
              <a:lnSpc>
                <a:spcPct val="100000"/>
              </a:lnSpc>
            </a:pPr>
            <a:r>
              <a:rPr lang="en-IN" spc="-5"/>
              <a:t>1.</a:t>
            </a:r>
            <a:fld id="{81D60167-4931-47E6-BA6A-407CBD079E47}" type="slidenum">
              <a:rPr spc="-5" smtClean="0"/>
              <a:t>‹#›</a:t>
            </a:fld>
            <a:endParaRPr spc="-5" dirty="0"/>
          </a:p>
        </p:txBody>
      </p:sp>
    </p:spTree>
    <p:extLst>
      <p:ext uri="{BB962C8B-B14F-4D97-AF65-F5344CB8AC3E}">
        <p14:creationId xmlns:p14="http://schemas.microsoft.com/office/powerpoint/2010/main" val="142269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12700">
              <a:lnSpc>
                <a:spcPct val="100000"/>
              </a:lnSpc>
            </a:pPr>
            <a:r>
              <a:rPr lang="en-IN" spc="-5"/>
              <a:t>©Silberschatz, Korth and</a:t>
            </a:r>
            <a:r>
              <a:rPr lang="en-IN" spc="-30"/>
              <a:t> </a:t>
            </a:r>
            <a:r>
              <a:rPr lang="en-IN" spc="-5"/>
              <a:t>Sudarshan</a:t>
            </a:r>
            <a:endParaRPr lang="en-IN" spc="-5" dirty="0"/>
          </a:p>
        </p:txBody>
      </p:sp>
      <p:sp>
        <p:nvSpPr>
          <p:cNvPr id="5" name="Footer Placeholder 4"/>
          <p:cNvSpPr>
            <a:spLocks noGrp="1"/>
          </p:cNvSpPr>
          <p:nvPr>
            <p:ph type="ftr" sz="quarter" idx="11"/>
          </p:nvPr>
        </p:nvSpPr>
        <p:spPr/>
        <p:txBody>
          <a:bodyPr/>
          <a:lstStyle/>
          <a:p>
            <a:pPr marL="12700">
              <a:lnSpc>
                <a:spcPct val="100000"/>
              </a:lnSpc>
              <a:spcBef>
                <a:spcPts val="5"/>
              </a:spcBef>
            </a:pPr>
            <a:r>
              <a:rPr lang="en-US" spc="-5"/>
              <a:t>Database </a:t>
            </a:r>
            <a:r>
              <a:rPr lang="en-US" spc="-10"/>
              <a:t>System </a:t>
            </a:r>
            <a:r>
              <a:rPr lang="en-US" spc="-5"/>
              <a:t>Concepts - </a:t>
            </a:r>
            <a:r>
              <a:rPr lang="en-US"/>
              <a:t>6</a:t>
            </a:r>
            <a:r>
              <a:rPr lang="en-US" sz="975" baseline="25641"/>
              <a:t>th</a:t>
            </a:r>
            <a:r>
              <a:rPr lang="en-US" sz="975" spc="165" baseline="25641"/>
              <a:t> </a:t>
            </a:r>
            <a:r>
              <a:rPr lang="en-US" sz="1000" spc="-5"/>
              <a:t>Edition</a:t>
            </a:r>
            <a:endParaRPr lang="en-US" sz="1000"/>
          </a:p>
        </p:txBody>
      </p:sp>
      <p:sp>
        <p:nvSpPr>
          <p:cNvPr id="6" name="Slide Number Placeholder 5"/>
          <p:cNvSpPr>
            <a:spLocks noGrp="1"/>
          </p:cNvSpPr>
          <p:nvPr>
            <p:ph type="sldNum" sz="quarter" idx="12"/>
          </p:nvPr>
        </p:nvSpPr>
        <p:spPr/>
        <p:txBody>
          <a:bodyPr/>
          <a:lstStyle/>
          <a:p>
            <a:pPr marL="12700">
              <a:lnSpc>
                <a:spcPct val="100000"/>
              </a:lnSpc>
            </a:pPr>
            <a:r>
              <a:rPr lang="en-IN" spc="-5"/>
              <a:t>1.</a:t>
            </a:r>
            <a:fld id="{81D60167-4931-47E6-BA6A-407CBD079E47}" type="slidenum">
              <a:rPr spc="-5" smtClean="0"/>
              <a:t>‹#›</a:t>
            </a:fld>
            <a:endParaRPr spc="-5"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635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12700">
              <a:lnSpc>
                <a:spcPct val="100000"/>
              </a:lnSpc>
            </a:pPr>
            <a:r>
              <a:rPr lang="en-IN" spc="-5"/>
              <a:t>©Silberschatz, Korth and</a:t>
            </a:r>
            <a:r>
              <a:rPr lang="en-IN" spc="-30"/>
              <a:t> </a:t>
            </a:r>
            <a:r>
              <a:rPr lang="en-IN" spc="-5"/>
              <a:t>Sudarshan</a:t>
            </a:r>
            <a:endParaRPr lang="en-IN" spc="-5" dirty="0"/>
          </a:p>
        </p:txBody>
      </p:sp>
      <p:sp>
        <p:nvSpPr>
          <p:cNvPr id="6" name="Footer Placeholder 5"/>
          <p:cNvSpPr>
            <a:spLocks noGrp="1"/>
          </p:cNvSpPr>
          <p:nvPr>
            <p:ph type="ftr" sz="quarter" idx="11"/>
          </p:nvPr>
        </p:nvSpPr>
        <p:spPr/>
        <p:txBody>
          <a:bodyPr/>
          <a:lstStyle/>
          <a:p>
            <a:pPr marL="12700">
              <a:lnSpc>
                <a:spcPct val="100000"/>
              </a:lnSpc>
              <a:spcBef>
                <a:spcPts val="5"/>
              </a:spcBef>
            </a:pPr>
            <a:r>
              <a:rPr lang="en-US" spc="-5"/>
              <a:t>Database </a:t>
            </a:r>
            <a:r>
              <a:rPr lang="en-US" spc="-10"/>
              <a:t>System </a:t>
            </a:r>
            <a:r>
              <a:rPr lang="en-US" spc="-5"/>
              <a:t>Concepts - </a:t>
            </a:r>
            <a:r>
              <a:rPr lang="en-US"/>
              <a:t>6</a:t>
            </a:r>
            <a:r>
              <a:rPr lang="en-US" sz="975" baseline="25641"/>
              <a:t>th</a:t>
            </a:r>
            <a:r>
              <a:rPr lang="en-US" sz="975" spc="165" baseline="25641"/>
              <a:t> </a:t>
            </a:r>
            <a:r>
              <a:rPr lang="en-US" sz="1000" spc="-5"/>
              <a:t>Edition</a:t>
            </a:r>
            <a:endParaRPr lang="en-US" sz="1000"/>
          </a:p>
        </p:txBody>
      </p:sp>
      <p:sp>
        <p:nvSpPr>
          <p:cNvPr id="7" name="Slide Number Placeholder 6"/>
          <p:cNvSpPr>
            <a:spLocks noGrp="1"/>
          </p:cNvSpPr>
          <p:nvPr>
            <p:ph type="sldNum" sz="quarter" idx="12"/>
          </p:nvPr>
        </p:nvSpPr>
        <p:spPr/>
        <p:txBody>
          <a:bodyPr/>
          <a:lstStyle/>
          <a:p>
            <a:pPr marL="12700">
              <a:lnSpc>
                <a:spcPct val="100000"/>
              </a:lnSpc>
            </a:pPr>
            <a:r>
              <a:rPr lang="en-IN" spc="-5"/>
              <a:t>1.</a:t>
            </a:r>
            <a:fld id="{81D60167-4931-47E6-BA6A-407CBD079E47}" type="slidenum">
              <a:rPr spc="-5" smtClean="0"/>
              <a:t>‹#›</a:t>
            </a:fld>
            <a:endParaRPr spc="-5" dirty="0"/>
          </a:p>
        </p:txBody>
      </p:sp>
    </p:spTree>
    <p:extLst>
      <p:ext uri="{BB962C8B-B14F-4D97-AF65-F5344CB8AC3E}">
        <p14:creationId xmlns:p14="http://schemas.microsoft.com/office/powerpoint/2010/main" val="278507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12700">
              <a:lnSpc>
                <a:spcPct val="100000"/>
              </a:lnSpc>
            </a:pPr>
            <a:r>
              <a:rPr lang="en-IN" spc="-5"/>
              <a:t>©Silberschatz, Korth and</a:t>
            </a:r>
            <a:r>
              <a:rPr lang="en-IN" spc="-30"/>
              <a:t> </a:t>
            </a:r>
            <a:r>
              <a:rPr lang="en-IN" spc="-5"/>
              <a:t>Sudarshan</a:t>
            </a:r>
            <a:endParaRPr lang="en-IN" spc="-5" dirty="0"/>
          </a:p>
        </p:txBody>
      </p:sp>
      <p:sp>
        <p:nvSpPr>
          <p:cNvPr id="8" name="Footer Placeholder 7"/>
          <p:cNvSpPr>
            <a:spLocks noGrp="1"/>
          </p:cNvSpPr>
          <p:nvPr>
            <p:ph type="ftr" sz="quarter" idx="11"/>
          </p:nvPr>
        </p:nvSpPr>
        <p:spPr/>
        <p:txBody>
          <a:bodyPr/>
          <a:lstStyle/>
          <a:p>
            <a:pPr marL="12700">
              <a:lnSpc>
                <a:spcPct val="100000"/>
              </a:lnSpc>
              <a:spcBef>
                <a:spcPts val="5"/>
              </a:spcBef>
            </a:pPr>
            <a:r>
              <a:rPr lang="en-US" spc="-5"/>
              <a:t>Database </a:t>
            </a:r>
            <a:r>
              <a:rPr lang="en-US" spc="-10"/>
              <a:t>System </a:t>
            </a:r>
            <a:r>
              <a:rPr lang="en-US" spc="-5"/>
              <a:t>Concepts - </a:t>
            </a:r>
            <a:r>
              <a:rPr lang="en-US"/>
              <a:t>6</a:t>
            </a:r>
            <a:r>
              <a:rPr lang="en-US" sz="975" baseline="25641"/>
              <a:t>th</a:t>
            </a:r>
            <a:r>
              <a:rPr lang="en-US" sz="975" spc="165" baseline="25641"/>
              <a:t> </a:t>
            </a:r>
            <a:r>
              <a:rPr lang="en-US" sz="1000" spc="-5"/>
              <a:t>Edition</a:t>
            </a:r>
            <a:endParaRPr lang="en-US" sz="1000"/>
          </a:p>
        </p:txBody>
      </p:sp>
      <p:sp>
        <p:nvSpPr>
          <p:cNvPr id="9" name="Slide Number Placeholder 8"/>
          <p:cNvSpPr>
            <a:spLocks noGrp="1"/>
          </p:cNvSpPr>
          <p:nvPr>
            <p:ph type="sldNum" sz="quarter" idx="12"/>
          </p:nvPr>
        </p:nvSpPr>
        <p:spPr/>
        <p:txBody>
          <a:bodyPr/>
          <a:lstStyle/>
          <a:p>
            <a:pPr marL="12700">
              <a:lnSpc>
                <a:spcPct val="100000"/>
              </a:lnSpc>
            </a:pPr>
            <a:r>
              <a:rPr lang="en-IN" spc="-5"/>
              <a:t>1.</a:t>
            </a:r>
            <a:fld id="{81D60167-4931-47E6-BA6A-407CBD079E47}" type="slidenum">
              <a:rPr spc="-5" smtClean="0"/>
              <a:t>‹#›</a:t>
            </a:fld>
            <a:endParaRPr spc="-5" dirty="0"/>
          </a:p>
        </p:txBody>
      </p:sp>
    </p:spTree>
    <p:extLst>
      <p:ext uri="{BB962C8B-B14F-4D97-AF65-F5344CB8AC3E}">
        <p14:creationId xmlns:p14="http://schemas.microsoft.com/office/powerpoint/2010/main" val="310542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12700">
              <a:lnSpc>
                <a:spcPct val="100000"/>
              </a:lnSpc>
            </a:pPr>
            <a:r>
              <a:rPr lang="en-IN" spc="-5"/>
              <a:t>©Silberschatz, Korth and</a:t>
            </a:r>
            <a:r>
              <a:rPr lang="en-IN" spc="-30"/>
              <a:t> </a:t>
            </a:r>
            <a:r>
              <a:rPr lang="en-IN" spc="-5"/>
              <a:t>Sudarshan</a:t>
            </a:r>
            <a:endParaRPr lang="en-IN" spc="-5" dirty="0"/>
          </a:p>
        </p:txBody>
      </p:sp>
      <p:sp>
        <p:nvSpPr>
          <p:cNvPr id="4" name="Footer Placeholder 3"/>
          <p:cNvSpPr>
            <a:spLocks noGrp="1"/>
          </p:cNvSpPr>
          <p:nvPr>
            <p:ph type="ftr" sz="quarter" idx="11"/>
          </p:nvPr>
        </p:nvSpPr>
        <p:spPr/>
        <p:txBody>
          <a:bodyPr/>
          <a:lstStyle/>
          <a:p>
            <a:pPr marL="12700">
              <a:lnSpc>
                <a:spcPct val="100000"/>
              </a:lnSpc>
              <a:spcBef>
                <a:spcPts val="5"/>
              </a:spcBef>
            </a:pPr>
            <a:r>
              <a:rPr lang="en-US" spc="-5"/>
              <a:t>Database </a:t>
            </a:r>
            <a:r>
              <a:rPr lang="en-US" spc="-10"/>
              <a:t>System </a:t>
            </a:r>
            <a:r>
              <a:rPr lang="en-US" spc="-5"/>
              <a:t>Concepts - </a:t>
            </a:r>
            <a:r>
              <a:rPr lang="en-US"/>
              <a:t>6</a:t>
            </a:r>
            <a:r>
              <a:rPr lang="en-US" sz="975" baseline="25641"/>
              <a:t>th</a:t>
            </a:r>
            <a:r>
              <a:rPr lang="en-US" sz="975" spc="165" baseline="25641"/>
              <a:t> </a:t>
            </a:r>
            <a:r>
              <a:rPr lang="en-US" sz="1000" spc="-5"/>
              <a:t>Edition</a:t>
            </a:r>
            <a:endParaRPr lang="en-US" sz="1000"/>
          </a:p>
        </p:txBody>
      </p:sp>
      <p:sp>
        <p:nvSpPr>
          <p:cNvPr id="5" name="Slide Number Placeholder 4"/>
          <p:cNvSpPr>
            <a:spLocks noGrp="1"/>
          </p:cNvSpPr>
          <p:nvPr>
            <p:ph type="sldNum" sz="quarter" idx="12"/>
          </p:nvPr>
        </p:nvSpPr>
        <p:spPr/>
        <p:txBody>
          <a:bodyPr/>
          <a:lstStyle/>
          <a:p>
            <a:pPr marL="12700">
              <a:lnSpc>
                <a:spcPct val="100000"/>
              </a:lnSpc>
            </a:pPr>
            <a:r>
              <a:rPr lang="en-IN" spc="-5"/>
              <a:t>1.</a:t>
            </a:r>
            <a:fld id="{81D60167-4931-47E6-BA6A-407CBD079E47}" type="slidenum">
              <a:rPr spc="-5" smtClean="0"/>
              <a:t>‹#›</a:t>
            </a:fld>
            <a:endParaRPr spc="-5" dirty="0"/>
          </a:p>
        </p:txBody>
      </p:sp>
    </p:spTree>
    <p:extLst>
      <p:ext uri="{BB962C8B-B14F-4D97-AF65-F5344CB8AC3E}">
        <p14:creationId xmlns:p14="http://schemas.microsoft.com/office/powerpoint/2010/main" val="3639304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marL="12700">
              <a:lnSpc>
                <a:spcPct val="100000"/>
              </a:lnSpc>
            </a:pPr>
            <a:r>
              <a:rPr lang="en-IN" spc="-5"/>
              <a:t>©Silberschatz, Korth and</a:t>
            </a:r>
            <a:r>
              <a:rPr lang="en-IN" spc="-30"/>
              <a:t> </a:t>
            </a:r>
            <a:r>
              <a:rPr lang="en-IN" spc="-5"/>
              <a:t>Sudarshan</a:t>
            </a:r>
            <a:endParaRPr lang="en-IN" spc="-5" dirty="0"/>
          </a:p>
        </p:txBody>
      </p:sp>
      <p:sp>
        <p:nvSpPr>
          <p:cNvPr id="8" name="Footer Placeholder 7"/>
          <p:cNvSpPr>
            <a:spLocks noGrp="1"/>
          </p:cNvSpPr>
          <p:nvPr>
            <p:ph type="ftr" sz="quarter" idx="11"/>
          </p:nvPr>
        </p:nvSpPr>
        <p:spPr/>
        <p:txBody>
          <a:bodyPr/>
          <a:lstStyle>
            <a:lvl1pPr>
              <a:defRPr>
                <a:solidFill>
                  <a:srgbClr val="FFFFFF"/>
                </a:solidFill>
              </a:defRPr>
            </a:lvl1pPr>
          </a:lstStyle>
          <a:p>
            <a:pPr marL="12700">
              <a:lnSpc>
                <a:spcPct val="100000"/>
              </a:lnSpc>
              <a:spcBef>
                <a:spcPts val="5"/>
              </a:spcBef>
            </a:pPr>
            <a:r>
              <a:rPr lang="en-US" spc="-5"/>
              <a:t>Database </a:t>
            </a:r>
            <a:r>
              <a:rPr lang="en-US" spc="-10"/>
              <a:t>System </a:t>
            </a:r>
            <a:r>
              <a:rPr lang="en-US" spc="-5"/>
              <a:t>Concepts - </a:t>
            </a:r>
            <a:r>
              <a:rPr lang="en-US"/>
              <a:t>6</a:t>
            </a:r>
            <a:r>
              <a:rPr lang="en-US" sz="975" baseline="25641"/>
              <a:t>th</a:t>
            </a:r>
            <a:r>
              <a:rPr lang="en-US" sz="975" spc="165" baseline="25641"/>
              <a:t> </a:t>
            </a:r>
            <a:r>
              <a:rPr lang="en-US" sz="1000" spc="-5"/>
              <a:t>Edition</a:t>
            </a:r>
            <a:endParaRPr lang="en-US" sz="1000"/>
          </a:p>
        </p:txBody>
      </p:sp>
      <p:sp>
        <p:nvSpPr>
          <p:cNvPr id="9" name="Slide Number Placeholder 8"/>
          <p:cNvSpPr>
            <a:spLocks noGrp="1"/>
          </p:cNvSpPr>
          <p:nvPr>
            <p:ph type="sldNum" sz="quarter" idx="12"/>
          </p:nvPr>
        </p:nvSpPr>
        <p:spPr/>
        <p:txBody>
          <a:bodyPr/>
          <a:lstStyle/>
          <a:p>
            <a:pPr marL="12700">
              <a:lnSpc>
                <a:spcPct val="100000"/>
              </a:lnSpc>
            </a:pPr>
            <a:r>
              <a:rPr lang="en-IN" spc="-5"/>
              <a:t>1.</a:t>
            </a:r>
            <a:fld id="{81D60167-4931-47E6-BA6A-407CBD079E47}" type="slidenum">
              <a:rPr spc="-5" smtClean="0"/>
              <a:t>‹#›</a:t>
            </a:fld>
            <a:endParaRPr spc="-5" dirty="0"/>
          </a:p>
        </p:txBody>
      </p:sp>
    </p:spTree>
    <p:extLst>
      <p:ext uri="{BB962C8B-B14F-4D97-AF65-F5344CB8AC3E}">
        <p14:creationId xmlns:p14="http://schemas.microsoft.com/office/powerpoint/2010/main" val="237008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marL="12700">
              <a:lnSpc>
                <a:spcPct val="100000"/>
              </a:lnSpc>
            </a:pPr>
            <a:r>
              <a:rPr lang="en-IN" spc="-5"/>
              <a:t>©Silberschatz, Korth and</a:t>
            </a:r>
            <a:r>
              <a:rPr lang="en-IN" spc="-30"/>
              <a:t> </a:t>
            </a:r>
            <a:r>
              <a:rPr lang="en-IN" spc="-5"/>
              <a:t>Sudarshan</a:t>
            </a:r>
            <a:endParaRPr lang="en-IN" spc="-5"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marL="12700">
              <a:lnSpc>
                <a:spcPct val="100000"/>
              </a:lnSpc>
              <a:spcBef>
                <a:spcPts val="5"/>
              </a:spcBef>
            </a:pPr>
            <a:r>
              <a:rPr lang="en-US" spc="-5"/>
              <a:t>Database </a:t>
            </a:r>
            <a:r>
              <a:rPr lang="en-US" spc="-10"/>
              <a:t>System </a:t>
            </a:r>
            <a:r>
              <a:rPr lang="en-US" spc="-5"/>
              <a:t>Concepts - </a:t>
            </a:r>
            <a:r>
              <a:rPr lang="en-US"/>
              <a:t>6</a:t>
            </a:r>
            <a:r>
              <a:rPr lang="en-US" sz="975" baseline="25641"/>
              <a:t>th</a:t>
            </a:r>
            <a:r>
              <a:rPr lang="en-US" sz="975" spc="165" baseline="25641"/>
              <a:t> </a:t>
            </a:r>
            <a:r>
              <a:rPr lang="en-US" sz="1000" spc="-5"/>
              <a:t>Edition</a:t>
            </a:r>
            <a:endParaRPr lang="en-US" sz="100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12700">
              <a:lnSpc>
                <a:spcPct val="100000"/>
              </a:lnSpc>
            </a:pPr>
            <a:r>
              <a:rPr lang="en-IN" spc="-5"/>
              <a:t>1.</a:t>
            </a:r>
            <a:fld id="{81D60167-4931-47E6-BA6A-407CBD079E47}" type="slidenum">
              <a:rPr spc="-5" smtClean="0"/>
              <a:t>‹#›</a:t>
            </a:fld>
            <a:endParaRPr spc="-5" dirty="0"/>
          </a:p>
        </p:txBody>
      </p:sp>
    </p:spTree>
    <p:extLst>
      <p:ext uri="{BB962C8B-B14F-4D97-AF65-F5344CB8AC3E}">
        <p14:creationId xmlns:p14="http://schemas.microsoft.com/office/powerpoint/2010/main" val="2484033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12700">
              <a:lnSpc>
                <a:spcPct val="100000"/>
              </a:lnSpc>
            </a:pPr>
            <a:r>
              <a:rPr lang="en-IN" spc="-5"/>
              <a:t>©Silberschatz, Korth and</a:t>
            </a:r>
            <a:r>
              <a:rPr lang="en-IN" spc="-30"/>
              <a:t> </a:t>
            </a:r>
            <a:r>
              <a:rPr lang="en-IN" spc="-5"/>
              <a:t>Sudarshan</a:t>
            </a:r>
            <a:endParaRPr lang="en-IN" spc="-5" dirty="0"/>
          </a:p>
        </p:txBody>
      </p:sp>
      <p:sp>
        <p:nvSpPr>
          <p:cNvPr id="6" name="Footer Placeholder 5"/>
          <p:cNvSpPr>
            <a:spLocks noGrp="1"/>
          </p:cNvSpPr>
          <p:nvPr>
            <p:ph type="ftr" sz="quarter" idx="11"/>
          </p:nvPr>
        </p:nvSpPr>
        <p:spPr/>
        <p:txBody>
          <a:bodyPr/>
          <a:lstStyle/>
          <a:p>
            <a:pPr marL="12700">
              <a:lnSpc>
                <a:spcPct val="100000"/>
              </a:lnSpc>
              <a:spcBef>
                <a:spcPts val="5"/>
              </a:spcBef>
            </a:pPr>
            <a:r>
              <a:rPr lang="en-US" spc="-5"/>
              <a:t>Database </a:t>
            </a:r>
            <a:r>
              <a:rPr lang="en-US" spc="-10"/>
              <a:t>System </a:t>
            </a:r>
            <a:r>
              <a:rPr lang="en-US" spc="-5"/>
              <a:t>Concepts - </a:t>
            </a:r>
            <a:r>
              <a:rPr lang="en-US"/>
              <a:t>6</a:t>
            </a:r>
            <a:r>
              <a:rPr lang="en-US" sz="975" baseline="25641"/>
              <a:t>th</a:t>
            </a:r>
            <a:r>
              <a:rPr lang="en-US" sz="975" spc="165" baseline="25641"/>
              <a:t> </a:t>
            </a:r>
            <a:r>
              <a:rPr lang="en-US" sz="1000" spc="-5"/>
              <a:t>Edition</a:t>
            </a:r>
            <a:endParaRPr lang="en-US" sz="1000"/>
          </a:p>
        </p:txBody>
      </p:sp>
      <p:sp>
        <p:nvSpPr>
          <p:cNvPr id="7" name="Slide Number Placeholder 6"/>
          <p:cNvSpPr>
            <a:spLocks noGrp="1"/>
          </p:cNvSpPr>
          <p:nvPr>
            <p:ph type="sldNum" sz="quarter" idx="12"/>
          </p:nvPr>
        </p:nvSpPr>
        <p:spPr/>
        <p:txBody>
          <a:bodyPr/>
          <a:lstStyle/>
          <a:p>
            <a:pPr marL="12700">
              <a:lnSpc>
                <a:spcPct val="100000"/>
              </a:lnSpc>
            </a:pPr>
            <a:r>
              <a:rPr lang="en-IN" spc="-5"/>
              <a:t>1.</a:t>
            </a:r>
            <a:fld id="{81D60167-4931-47E6-BA6A-407CBD079E47}" type="slidenum">
              <a:rPr spc="-5" smtClean="0"/>
              <a:t>‹#›</a:t>
            </a:fld>
            <a:endParaRPr spc="-5" dirty="0"/>
          </a:p>
        </p:txBody>
      </p:sp>
    </p:spTree>
    <p:extLst>
      <p:ext uri="{BB962C8B-B14F-4D97-AF65-F5344CB8AC3E}">
        <p14:creationId xmlns:p14="http://schemas.microsoft.com/office/powerpoint/2010/main" val="425547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marL="12700">
              <a:lnSpc>
                <a:spcPct val="100000"/>
              </a:lnSpc>
            </a:pPr>
            <a:r>
              <a:rPr lang="en-IN" spc="-5"/>
              <a:t>©Silberschatz, Korth and</a:t>
            </a:r>
            <a:r>
              <a:rPr lang="en-IN" spc="-30"/>
              <a:t> </a:t>
            </a:r>
            <a:r>
              <a:rPr lang="en-IN" spc="-5"/>
              <a:t>Sudarshan</a:t>
            </a:r>
            <a:endParaRPr lang="en-IN" spc="-5"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marL="12700">
              <a:lnSpc>
                <a:spcPct val="100000"/>
              </a:lnSpc>
              <a:spcBef>
                <a:spcPts val="5"/>
              </a:spcBef>
            </a:pPr>
            <a:r>
              <a:rPr lang="en-US" spc="-5"/>
              <a:t>Database </a:t>
            </a:r>
            <a:r>
              <a:rPr lang="en-US" spc="-10"/>
              <a:t>System </a:t>
            </a:r>
            <a:r>
              <a:rPr lang="en-US" spc="-5"/>
              <a:t>Concepts - </a:t>
            </a:r>
            <a:r>
              <a:rPr lang="en-US"/>
              <a:t>6</a:t>
            </a:r>
            <a:r>
              <a:rPr lang="en-US" sz="975" baseline="25641"/>
              <a:t>th</a:t>
            </a:r>
            <a:r>
              <a:rPr lang="en-US" sz="975" spc="165" baseline="25641"/>
              <a:t> </a:t>
            </a:r>
            <a:r>
              <a:rPr lang="en-US" sz="1000" spc="-5"/>
              <a:t>Edition</a:t>
            </a:r>
            <a:endParaRPr lang="en-US" sz="100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marL="12700">
              <a:lnSpc>
                <a:spcPct val="100000"/>
              </a:lnSpc>
            </a:pPr>
            <a:r>
              <a:rPr lang="en-IN" spc="-5"/>
              <a:t>1.</a:t>
            </a:r>
            <a:fld id="{81D60167-4931-47E6-BA6A-407CBD079E47}" type="slidenum">
              <a:rPr spc="-5" smtClean="0"/>
              <a:t>‹#›</a:t>
            </a:fld>
            <a:endParaRPr spc="-5"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1316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IN" dirty="0"/>
              <a:t>LECTURE -1 (INTRODUCTION)</a:t>
            </a:r>
          </a:p>
        </p:txBody>
      </p:sp>
      <p:sp>
        <p:nvSpPr>
          <p:cNvPr id="9" name="Subtitle 8"/>
          <p:cNvSpPr>
            <a:spLocks noGrp="1"/>
          </p:cNvSpPr>
          <p:nvPr>
            <p:ph type="subTitle" idx="1"/>
          </p:nvPr>
        </p:nvSpPr>
        <p:spPr/>
        <p:txBody>
          <a:bodyPr/>
          <a:lstStyle/>
          <a:p>
            <a:r>
              <a:rPr lang="en-IN" dirty="0"/>
              <a:t>INT 306 – DATABASE 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a:spLocks/>
          </p:cNvSpPr>
          <p:nvPr/>
        </p:nvSpPr>
        <p:spPr>
          <a:xfrm>
            <a:off x="0" y="314167"/>
            <a:ext cx="9144000" cy="4430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nSpc>
                <a:spcPct val="100000"/>
              </a:lnSpc>
              <a:spcBef>
                <a:spcPts val="95"/>
              </a:spcBef>
            </a:pPr>
            <a:r>
              <a:rPr lang="en-US" sz="2800" spc="-5" dirty="0">
                <a:latin typeface="Arial" panose="020B0604020202020204" pitchFamily="34" charset="0"/>
                <a:cs typeface="Arial" panose="020B0604020202020204" pitchFamily="34" charset="0"/>
              </a:rPr>
              <a:t>Level of Data Abstraction – Bank Application</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0" y="838200"/>
            <a:ext cx="3886200" cy="203132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IN" dirty="0" err="1">
                <a:latin typeface="Arial" panose="020B0604020202020204" pitchFamily="34" charset="0"/>
                <a:cs typeface="Arial" panose="020B0604020202020204" pitchFamily="34" charset="0"/>
              </a:rPr>
              <a:t>struct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Cust_Record</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int </a:t>
            </a:r>
            <a:r>
              <a:rPr lang="en-IN" dirty="0" err="1">
                <a:latin typeface="Arial" panose="020B0604020202020204" pitchFamily="34" charset="0"/>
                <a:cs typeface="Arial" panose="020B0604020202020204" pitchFamily="34" charset="0"/>
              </a:rPr>
              <a:t>cust_id</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string name;</a:t>
            </a:r>
          </a:p>
          <a:p>
            <a:r>
              <a:rPr lang="en-IN" dirty="0">
                <a:latin typeface="Arial" panose="020B0604020202020204" pitchFamily="34" charset="0"/>
                <a:cs typeface="Arial" panose="020B0604020202020204" pitchFamily="34" charset="0"/>
              </a:rPr>
              <a:t>	string state;</a:t>
            </a:r>
          </a:p>
          <a:p>
            <a:r>
              <a:rPr lang="en-IN" dirty="0">
                <a:latin typeface="Arial" panose="020B0604020202020204" pitchFamily="34" charset="0"/>
                <a:cs typeface="Arial" panose="020B0604020202020204" pitchFamily="34" charset="0"/>
              </a:rPr>
              <a:t>	string city;</a:t>
            </a:r>
          </a:p>
          <a:p>
            <a:r>
              <a:rPr lang="en-IN" dirty="0">
                <a:latin typeface="Arial" panose="020B0604020202020204" pitchFamily="34" charset="0"/>
                <a:cs typeface="Arial" panose="020B0604020202020204" pitchFamily="34" charset="0"/>
              </a:rPr>
              <a:t>	const double </a:t>
            </a:r>
            <a:r>
              <a:rPr lang="en-IN" dirty="0" err="1">
                <a:latin typeface="Arial" panose="020B0604020202020204" pitchFamily="34" charset="0"/>
                <a:cs typeface="Arial" panose="020B0604020202020204" pitchFamily="34" charset="0"/>
              </a:rPr>
              <a:t>min_balance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t>
            </a:r>
          </a:p>
        </p:txBody>
      </p:sp>
      <p:sp>
        <p:nvSpPr>
          <p:cNvPr id="4" name="Rectangle 3"/>
          <p:cNvSpPr/>
          <p:nvPr/>
        </p:nvSpPr>
        <p:spPr>
          <a:xfrm>
            <a:off x="7856" y="2895600"/>
            <a:ext cx="3878344"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dirty="0" err="1">
                <a:latin typeface="Arial" panose="020B0604020202020204" pitchFamily="34" charset="0"/>
                <a:cs typeface="Arial" panose="020B0604020202020204" pitchFamily="34" charset="0"/>
              </a:rPr>
              <a:t>struct</a:t>
            </a:r>
            <a:r>
              <a:rPr lang="en-IN" dirty="0">
                <a:latin typeface="Arial" panose="020B0604020202020204" pitchFamily="34" charset="0"/>
                <a:cs typeface="Arial" panose="020B0604020202020204" pitchFamily="34" charset="0"/>
              </a:rPr>
              <a:t> accounts{</a:t>
            </a:r>
          </a:p>
          <a:p>
            <a:r>
              <a:rPr lang="en-IN" dirty="0">
                <a:latin typeface="Arial" panose="020B0604020202020204" pitchFamily="34" charset="0"/>
                <a:cs typeface="Arial" panose="020B0604020202020204" pitchFamily="34" charset="0"/>
              </a:rPr>
              <a:t>	long </a:t>
            </a:r>
            <a:r>
              <a:rPr lang="en-IN" dirty="0" err="1">
                <a:latin typeface="Arial" panose="020B0604020202020204" pitchFamily="34" charset="0"/>
                <a:cs typeface="Arial" panose="020B0604020202020204" pitchFamily="34" charset="0"/>
              </a:rPr>
              <a:t>long</a:t>
            </a:r>
            <a:r>
              <a:rPr lang="en-IN" dirty="0">
                <a:latin typeface="Arial" panose="020B0604020202020204" pitchFamily="34" charset="0"/>
                <a:cs typeface="Arial" panose="020B0604020202020204" pitchFamily="34" charset="0"/>
              </a:rPr>
              <a:t> int </a:t>
            </a:r>
            <a:r>
              <a:rPr lang="en-IN" dirty="0" err="1">
                <a:latin typeface="Arial" panose="020B0604020202020204" pitchFamily="34" charset="0"/>
                <a:cs typeface="Arial" panose="020B0604020202020204" pitchFamily="34" charset="0"/>
              </a:rPr>
              <a:t>acco_no</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long double balance;</a:t>
            </a:r>
          </a:p>
          <a:p>
            <a:r>
              <a:rPr lang="en-IN" dirty="0">
                <a:latin typeface="Arial" panose="020B0604020202020204" pitchFamily="34" charset="0"/>
                <a:cs typeface="Arial" panose="020B0604020202020204" pitchFamily="34" charset="0"/>
              </a:rPr>
              <a:t>};</a:t>
            </a:r>
          </a:p>
        </p:txBody>
      </p:sp>
      <p:sp>
        <p:nvSpPr>
          <p:cNvPr id="5" name="Rectangle 4"/>
          <p:cNvSpPr/>
          <p:nvPr/>
        </p:nvSpPr>
        <p:spPr>
          <a:xfrm>
            <a:off x="0" y="4191000"/>
            <a:ext cx="38862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err="1">
                <a:latin typeface="Arial" panose="020B0604020202020204" pitchFamily="34" charset="0"/>
                <a:cs typeface="Arial" panose="020B0604020202020204" pitchFamily="34" charset="0"/>
              </a:rPr>
              <a:t>struct</a:t>
            </a:r>
            <a:r>
              <a:rPr lang="en-IN" dirty="0">
                <a:latin typeface="Arial" panose="020B0604020202020204" pitchFamily="34" charset="0"/>
                <a:cs typeface="Arial" panose="020B0604020202020204" pitchFamily="34" charset="0"/>
              </a:rPr>
              <a:t> employee{</a:t>
            </a:r>
          </a:p>
          <a:p>
            <a:r>
              <a:rPr lang="en-IN" dirty="0">
                <a:latin typeface="Arial" panose="020B0604020202020204" pitchFamily="34" charset="0"/>
                <a:cs typeface="Arial" panose="020B0604020202020204" pitchFamily="34" charset="0"/>
              </a:rPr>
              <a:t>	int id;</a:t>
            </a:r>
          </a:p>
          <a:p>
            <a:r>
              <a:rPr lang="en-IN" dirty="0">
                <a:latin typeface="Arial" panose="020B0604020202020204" pitchFamily="34" charset="0"/>
                <a:cs typeface="Arial" panose="020B0604020202020204" pitchFamily="34" charset="0"/>
              </a:rPr>
              <a:t>	string name;</a:t>
            </a:r>
          </a:p>
          <a:p>
            <a:r>
              <a:rPr lang="en-IN" dirty="0">
                <a:latin typeface="Arial" panose="020B0604020202020204" pitchFamily="34" charset="0"/>
                <a:cs typeface="Arial" panose="020B0604020202020204" pitchFamily="34" charset="0"/>
              </a:rPr>
              <a:t>	long int phone;</a:t>
            </a:r>
          </a:p>
          <a:p>
            <a:r>
              <a:rPr lang="en-IN" dirty="0">
                <a:latin typeface="Arial" panose="020B0604020202020204" pitchFamily="34" charset="0"/>
                <a:cs typeface="Arial" panose="020B0604020202020204" pitchFamily="34" charset="0"/>
              </a:rPr>
              <a:t>	string city;</a:t>
            </a:r>
          </a:p>
          <a:p>
            <a:r>
              <a:rPr lang="en-IN" dirty="0">
                <a:latin typeface="Arial" panose="020B0604020202020204" pitchFamily="34" charset="0"/>
                <a:cs typeface="Arial" panose="020B0604020202020204" pitchFamily="34" charset="0"/>
              </a:rPr>
              <a:t>};</a:t>
            </a:r>
          </a:p>
        </p:txBody>
      </p:sp>
      <p:sp>
        <p:nvSpPr>
          <p:cNvPr id="6" name="Rectangle 5"/>
          <p:cNvSpPr/>
          <p:nvPr/>
        </p:nvSpPr>
        <p:spPr>
          <a:xfrm>
            <a:off x="4343400" y="838200"/>
            <a:ext cx="4572000" cy="1477328"/>
          </a:xfrm>
          <a:prstGeom prst="rect">
            <a:avLst/>
          </a:prstGeom>
        </p:spPr>
        <p:txBody>
          <a:bodyPr>
            <a:spAutoFit/>
          </a:bodyPr>
          <a:lstStyle/>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At the </a:t>
            </a:r>
            <a:r>
              <a:rPr lang="en-US" b="1" dirty="0">
                <a:latin typeface="Arial" panose="020B0604020202020204" pitchFamily="34" charset="0"/>
                <a:cs typeface="Arial" panose="020B0604020202020204" pitchFamily="34" charset="0"/>
              </a:rPr>
              <a:t>physical level</a:t>
            </a:r>
            <a:r>
              <a:rPr lang="en-US" dirty="0">
                <a:latin typeface="Arial" panose="020B0604020202020204" pitchFamily="34" charset="0"/>
                <a:cs typeface="Arial" panose="020B0604020202020204" pitchFamily="34" charset="0"/>
              </a:rPr>
              <a:t>, a customer, account, or employee record can be described as a block of consecutive storage locations (for example, words or bytes).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267200" y="2514600"/>
            <a:ext cx="4572000" cy="1477328"/>
          </a:xfrm>
          <a:prstGeom prst="rect">
            <a:avLst/>
          </a:prstGeom>
        </p:spPr>
        <p:txBody>
          <a:bodyPr>
            <a:spAutoFit/>
          </a:bodyPr>
          <a:lstStyle/>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At the </a:t>
            </a:r>
            <a:r>
              <a:rPr lang="en-US" b="1" dirty="0">
                <a:latin typeface="Arial" panose="020B0604020202020204" pitchFamily="34" charset="0"/>
                <a:cs typeface="Arial" panose="020B0604020202020204" pitchFamily="34" charset="0"/>
              </a:rPr>
              <a:t>logical level</a:t>
            </a:r>
            <a:r>
              <a:rPr lang="en-US" dirty="0">
                <a:latin typeface="Arial" panose="020B0604020202020204" pitchFamily="34" charset="0"/>
                <a:cs typeface="Arial" panose="020B0604020202020204" pitchFamily="34" charset="0"/>
              </a:rPr>
              <a:t>, each such record is described by a type definition, as in the previous code segment, and the interrelationship of these record types is defined as well.</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267200" y="4267200"/>
            <a:ext cx="4572000" cy="1754326"/>
          </a:xfrm>
          <a:prstGeom prst="rect">
            <a:avLst/>
          </a:prstGeom>
        </p:spPr>
        <p:txBody>
          <a:bodyPr>
            <a:spAutoFit/>
          </a:bodyPr>
          <a:lstStyle/>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Finally, at the </a:t>
            </a:r>
            <a:r>
              <a:rPr lang="en-US" b="1" dirty="0">
                <a:latin typeface="Arial" panose="020B0604020202020204" pitchFamily="34" charset="0"/>
                <a:cs typeface="Arial" panose="020B0604020202020204" pitchFamily="34" charset="0"/>
              </a:rPr>
              <a:t>view level</a:t>
            </a:r>
            <a:r>
              <a:rPr lang="en-US" dirty="0">
                <a:latin typeface="Arial" panose="020B0604020202020204" pitchFamily="34" charset="0"/>
                <a:cs typeface="Arial" panose="020B0604020202020204" pitchFamily="34" charset="0"/>
              </a:rPr>
              <a:t>, computer users see a set of application programs that hide details of the data types. Similarly, at the view level, several views of the database are defined, and database users see these views.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081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barn(inVertical)">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a:spLocks/>
          </p:cNvSpPr>
          <p:nvPr/>
        </p:nvSpPr>
        <p:spPr>
          <a:xfrm>
            <a:off x="0" y="797242"/>
            <a:ext cx="9144000" cy="381515"/>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nSpc>
                <a:spcPct val="100000"/>
              </a:lnSpc>
              <a:spcBef>
                <a:spcPts val="95"/>
              </a:spcBef>
            </a:pPr>
            <a:r>
              <a:rPr lang="en-US" sz="2400" spc="-5" dirty="0">
                <a:latin typeface="Arial" panose="020B0604020202020204" pitchFamily="34" charset="0"/>
                <a:cs typeface="Arial" panose="020B0604020202020204" pitchFamily="34" charset="0"/>
              </a:rPr>
              <a:t>Quiz – 1: What is the purpose of views in database? </a:t>
            </a:r>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685800" y="1295400"/>
            <a:ext cx="7620000" cy="3416320"/>
          </a:xfrm>
          <a:prstGeom prst="rect">
            <a:avLst/>
          </a:prstGeom>
          <a:noFill/>
        </p:spPr>
        <p:txBody>
          <a:bodyPr wrap="square" rtlCol="0">
            <a:spAutoFit/>
          </a:bodyPr>
          <a:lstStyle/>
          <a:p>
            <a:pPr marL="342900" indent="-342900" algn="just">
              <a:lnSpc>
                <a:spcPct val="150000"/>
              </a:lnSpc>
              <a:buFont typeface="+mj-lt"/>
              <a:buAutoNum type="alphaLcParenR"/>
            </a:pPr>
            <a:r>
              <a:rPr lang="en-IN" sz="2400" dirty="0">
                <a:latin typeface="Arial" panose="020B0604020202020204" pitchFamily="34" charset="0"/>
                <a:cs typeface="Arial" panose="020B0604020202020204" pitchFamily="34" charset="0"/>
              </a:rPr>
              <a:t>It adds lower – level of abstraction</a:t>
            </a:r>
          </a:p>
          <a:p>
            <a:pPr marL="342900" indent="-342900" algn="just">
              <a:lnSpc>
                <a:spcPct val="150000"/>
              </a:lnSpc>
              <a:buFont typeface="+mj-lt"/>
              <a:buAutoNum type="alphaLcParenR"/>
            </a:pPr>
            <a:r>
              <a:rPr lang="en-IN" sz="2400" dirty="0">
                <a:latin typeface="Arial" panose="020B0604020202020204" pitchFamily="34" charset="0"/>
                <a:cs typeface="Arial" panose="020B0604020202020204" pitchFamily="34" charset="0"/>
              </a:rPr>
              <a:t>It hides logical and physical details of the database</a:t>
            </a:r>
          </a:p>
          <a:p>
            <a:pPr marL="342900" indent="-342900" algn="just">
              <a:lnSpc>
                <a:spcPct val="150000"/>
              </a:lnSpc>
              <a:buFont typeface="+mj-lt"/>
              <a:buAutoNum type="alphaLcParenR"/>
            </a:pPr>
            <a:r>
              <a:rPr lang="en-IN" sz="2400" dirty="0">
                <a:latin typeface="Arial" panose="020B0604020202020204" pitchFamily="34" charset="0"/>
                <a:cs typeface="Arial" panose="020B0604020202020204" pitchFamily="34" charset="0"/>
              </a:rPr>
              <a:t>Views are designed for end users and the database programmers</a:t>
            </a:r>
          </a:p>
          <a:p>
            <a:pPr marL="342900" indent="-342900" algn="just">
              <a:lnSpc>
                <a:spcPct val="150000"/>
              </a:lnSpc>
              <a:buFont typeface="+mj-lt"/>
              <a:buAutoNum type="alphaLcParenR"/>
            </a:pPr>
            <a:r>
              <a:rPr lang="en-US" sz="2400" dirty="0">
                <a:latin typeface="Arial" panose="020B0604020202020204" pitchFamily="34" charset="0"/>
                <a:cs typeface="Arial" panose="020B0604020202020204" pitchFamily="34" charset="0"/>
              </a:rPr>
              <a:t>Views provides a security mechanism to prevent users from accessing certain parts of the database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101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a:spLocks/>
          </p:cNvSpPr>
          <p:nvPr/>
        </p:nvSpPr>
        <p:spPr>
          <a:xfrm>
            <a:off x="0" y="797242"/>
            <a:ext cx="9144000" cy="381515"/>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nSpc>
                <a:spcPct val="100000"/>
              </a:lnSpc>
              <a:spcBef>
                <a:spcPts val="95"/>
              </a:spcBef>
            </a:pPr>
            <a:r>
              <a:rPr lang="en-US" sz="2400" spc="-5" dirty="0">
                <a:latin typeface="Arial" panose="020B0604020202020204" pitchFamily="34" charset="0"/>
                <a:cs typeface="Arial" panose="020B0604020202020204" pitchFamily="34" charset="0"/>
              </a:rPr>
              <a:t>Quiz – 1: What is the purpose of views in database? </a:t>
            </a:r>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685800" y="1295400"/>
            <a:ext cx="8077200" cy="3416320"/>
          </a:xfrm>
          <a:prstGeom prst="rect">
            <a:avLst/>
          </a:prstGeom>
          <a:noFill/>
        </p:spPr>
        <p:txBody>
          <a:bodyPr wrap="square" rtlCol="0">
            <a:spAutoFit/>
          </a:bodyPr>
          <a:lstStyle/>
          <a:p>
            <a:pPr marL="342900" indent="-342900" algn="just">
              <a:lnSpc>
                <a:spcPct val="150000"/>
              </a:lnSpc>
              <a:buFont typeface="+mj-lt"/>
              <a:buAutoNum type="alphaLcParenR"/>
            </a:pPr>
            <a:r>
              <a:rPr lang="en-IN" sz="2400" dirty="0">
                <a:latin typeface="Arial" panose="020B0604020202020204" pitchFamily="34" charset="0"/>
                <a:cs typeface="Arial" panose="020B0604020202020204" pitchFamily="34" charset="0"/>
              </a:rPr>
              <a:t>It adds lower – level of abstraction</a:t>
            </a:r>
          </a:p>
          <a:p>
            <a:pPr marL="342900" indent="-342900" algn="just">
              <a:lnSpc>
                <a:spcPct val="150000"/>
              </a:lnSpc>
              <a:buFont typeface="+mj-lt"/>
              <a:buAutoNum type="alphaLcParenR"/>
            </a:pPr>
            <a:r>
              <a:rPr lang="en-IN" sz="2400" dirty="0">
                <a:latin typeface="Arial" panose="020B0604020202020204" pitchFamily="34" charset="0"/>
                <a:cs typeface="Arial" panose="020B0604020202020204" pitchFamily="34" charset="0"/>
              </a:rPr>
              <a:t>It hides logical and physical details of the database</a:t>
            </a:r>
          </a:p>
          <a:p>
            <a:pPr marL="342900" indent="-342900" algn="just">
              <a:lnSpc>
                <a:spcPct val="150000"/>
              </a:lnSpc>
              <a:buFont typeface="+mj-lt"/>
              <a:buAutoNum type="alphaLcParenR"/>
            </a:pPr>
            <a:r>
              <a:rPr lang="en-IN" sz="2400" dirty="0">
                <a:latin typeface="Arial" panose="020B0604020202020204" pitchFamily="34" charset="0"/>
                <a:cs typeface="Arial" panose="020B0604020202020204" pitchFamily="34" charset="0"/>
              </a:rPr>
              <a:t>Views are designed for end users and the database programmers</a:t>
            </a:r>
          </a:p>
          <a:p>
            <a:pPr marL="342900" indent="-342900" algn="just">
              <a:lnSpc>
                <a:spcPct val="150000"/>
              </a:lnSpc>
              <a:buFont typeface="+mj-lt"/>
              <a:buAutoNum type="alphaLcParenR"/>
            </a:pPr>
            <a:r>
              <a:rPr lang="en-US" sz="2400" b="1" dirty="0">
                <a:latin typeface="Arial" panose="020B0604020202020204" pitchFamily="34" charset="0"/>
                <a:cs typeface="Arial" panose="020B0604020202020204" pitchFamily="34" charset="0"/>
              </a:rPr>
              <a:t>Views provides a security mechanism to prevent users from accessing certain parts of the database</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054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a:spLocks/>
          </p:cNvSpPr>
          <p:nvPr/>
        </p:nvSpPr>
        <p:spPr>
          <a:xfrm>
            <a:off x="0" y="797242"/>
            <a:ext cx="9144000" cy="381515"/>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nSpc>
                <a:spcPct val="100000"/>
              </a:lnSpc>
              <a:spcBef>
                <a:spcPts val="95"/>
              </a:spcBef>
            </a:pPr>
            <a:r>
              <a:rPr lang="en-US" sz="2400" spc="-5" dirty="0">
                <a:latin typeface="Arial" panose="020B0604020202020204" pitchFamily="34" charset="0"/>
                <a:cs typeface="Arial" panose="020B0604020202020204" pitchFamily="34" charset="0"/>
              </a:rPr>
              <a:t>Quiz – 2: Identify the correct option, which describes file systems? </a:t>
            </a:r>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685800" y="1295400"/>
            <a:ext cx="7620000" cy="3416320"/>
          </a:xfrm>
          <a:prstGeom prst="rect">
            <a:avLst/>
          </a:prstGeom>
          <a:noFill/>
        </p:spPr>
        <p:txBody>
          <a:bodyPr wrap="square" rtlCol="0">
            <a:spAutoFit/>
          </a:bodyPr>
          <a:lstStyle/>
          <a:p>
            <a:pPr marL="342900" indent="-342900" algn="just">
              <a:lnSpc>
                <a:spcPct val="150000"/>
              </a:lnSpc>
              <a:buFont typeface="+mj-lt"/>
              <a:buAutoNum type="alphaLcParenR"/>
            </a:pPr>
            <a:r>
              <a:rPr lang="en-IN" sz="2400" dirty="0">
                <a:latin typeface="Arial" panose="020B0604020202020204" pitchFamily="34" charset="0"/>
                <a:cs typeface="Arial" panose="020B0604020202020204" pitchFamily="34" charset="0"/>
              </a:rPr>
              <a:t>Role-based data accessibility is possible</a:t>
            </a:r>
          </a:p>
          <a:p>
            <a:pPr marL="342900" indent="-342900" algn="just">
              <a:lnSpc>
                <a:spcPct val="150000"/>
              </a:lnSpc>
              <a:buFont typeface="+mj-lt"/>
              <a:buAutoNum type="alphaLcParenR"/>
            </a:pPr>
            <a:r>
              <a:rPr lang="en-IN" sz="2400" dirty="0">
                <a:latin typeface="Arial" panose="020B0604020202020204" pitchFamily="34" charset="0"/>
                <a:cs typeface="Arial" panose="020B0604020202020204" pitchFamily="34" charset="0"/>
              </a:rPr>
              <a:t>It is a set of system programs handle by application programmers</a:t>
            </a:r>
          </a:p>
          <a:p>
            <a:pPr marL="342900" indent="-342900" algn="just">
              <a:lnSpc>
                <a:spcPct val="150000"/>
              </a:lnSpc>
              <a:buFont typeface="+mj-lt"/>
              <a:buAutoNum type="alphaLcParenR"/>
            </a:pPr>
            <a:r>
              <a:rPr lang="en-IN" sz="2400" dirty="0">
                <a:latin typeface="Arial" panose="020B0604020202020204" pitchFamily="34" charset="0"/>
                <a:cs typeface="Arial" panose="020B0604020202020204" pitchFamily="34" charset="0"/>
              </a:rPr>
              <a:t>It can leads to leads to data anomalies</a:t>
            </a:r>
          </a:p>
          <a:p>
            <a:pPr marL="342900" indent="-342900" algn="just">
              <a:lnSpc>
                <a:spcPct val="150000"/>
              </a:lnSpc>
              <a:buFont typeface="+mj-lt"/>
              <a:buAutoNum type="alphaLcParenR"/>
            </a:pPr>
            <a:r>
              <a:rPr lang="en-IN" sz="2400" dirty="0">
                <a:latin typeface="Arial" panose="020B0604020202020204" pitchFamily="34" charset="0"/>
                <a:cs typeface="Arial" panose="020B0604020202020204" pitchFamily="34" charset="0"/>
              </a:rPr>
              <a:t>Files are well synchronised and very less chance of data redundancy  </a:t>
            </a:r>
          </a:p>
        </p:txBody>
      </p:sp>
    </p:spTree>
    <p:extLst>
      <p:ext uri="{BB962C8B-B14F-4D97-AF65-F5344CB8AC3E}">
        <p14:creationId xmlns:p14="http://schemas.microsoft.com/office/powerpoint/2010/main" val="336246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a:spLocks/>
          </p:cNvSpPr>
          <p:nvPr/>
        </p:nvSpPr>
        <p:spPr>
          <a:xfrm>
            <a:off x="0" y="797242"/>
            <a:ext cx="9144000" cy="381515"/>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nSpc>
                <a:spcPct val="100000"/>
              </a:lnSpc>
              <a:spcBef>
                <a:spcPts val="95"/>
              </a:spcBef>
            </a:pPr>
            <a:r>
              <a:rPr lang="en-US" sz="2400" spc="-5" dirty="0">
                <a:latin typeface="Arial" panose="020B0604020202020204" pitchFamily="34" charset="0"/>
                <a:cs typeface="Arial" panose="020B0604020202020204" pitchFamily="34" charset="0"/>
              </a:rPr>
              <a:t>Quiz – 2: Identify the correct option, which describes file systems? </a:t>
            </a:r>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685800" y="1295400"/>
            <a:ext cx="7620000" cy="3416320"/>
          </a:xfrm>
          <a:prstGeom prst="rect">
            <a:avLst/>
          </a:prstGeom>
          <a:noFill/>
        </p:spPr>
        <p:txBody>
          <a:bodyPr wrap="square" rtlCol="0">
            <a:spAutoFit/>
          </a:bodyPr>
          <a:lstStyle/>
          <a:p>
            <a:pPr marL="342900" indent="-342900" algn="just">
              <a:lnSpc>
                <a:spcPct val="150000"/>
              </a:lnSpc>
              <a:buFont typeface="+mj-lt"/>
              <a:buAutoNum type="alphaLcParenR"/>
            </a:pPr>
            <a:r>
              <a:rPr lang="en-IN" sz="2400" dirty="0">
                <a:latin typeface="Arial" panose="020B0604020202020204" pitchFamily="34" charset="0"/>
                <a:cs typeface="Arial" panose="020B0604020202020204" pitchFamily="34" charset="0"/>
              </a:rPr>
              <a:t>Role-based data accessibility is possible</a:t>
            </a:r>
          </a:p>
          <a:p>
            <a:pPr marL="342900" indent="-342900" algn="just">
              <a:lnSpc>
                <a:spcPct val="150000"/>
              </a:lnSpc>
              <a:buFont typeface="+mj-lt"/>
              <a:buAutoNum type="alphaLcParenR"/>
            </a:pPr>
            <a:r>
              <a:rPr lang="en-IN" sz="2400" dirty="0">
                <a:latin typeface="Arial" panose="020B0604020202020204" pitchFamily="34" charset="0"/>
                <a:cs typeface="Arial" panose="020B0604020202020204" pitchFamily="34" charset="0"/>
              </a:rPr>
              <a:t>It is a set of system programs handle by application programmers</a:t>
            </a:r>
          </a:p>
          <a:p>
            <a:pPr marL="342900" indent="-342900" algn="just">
              <a:lnSpc>
                <a:spcPct val="150000"/>
              </a:lnSpc>
              <a:buFont typeface="+mj-lt"/>
              <a:buAutoNum type="alphaLcParenR"/>
            </a:pPr>
            <a:r>
              <a:rPr lang="en-IN" sz="2400" b="1" dirty="0">
                <a:latin typeface="Arial" panose="020B0604020202020204" pitchFamily="34" charset="0"/>
                <a:cs typeface="Arial" panose="020B0604020202020204" pitchFamily="34" charset="0"/>
              </a:rPr>
              <a:t>It can leads to leads to data anomalies</a:t>
            </a:r>
          </a:p>
          <a:p>
            <a:pPr marL="342900" indent="-342900" algn="just">
              <a:lnSpc>
                <a:spcPct val="150000"/>
              </a:lnSpc>
              <a:buFont typeface="+mj-lt"/>
              <a:buAutoNum type="alphaLcParenR"/>
            </a:pPr>
            <a:r>
              <a:rPr lang="en-IN" sz="2400" dirty="0">
                <a:latin typeface="Arial" panose="020B0604020202020204" pitchFamily="34" charset="0"/>
                <a:cs typeface="Arial" panose="020B0604020202020204" pitchFamily="34" charset="0"/>
              </a:rPr>
              <a:t>Files are well synchronised and very less chance of data redundancy  </a:t>
            </a:r>
          </a:p>
        </p:txBody>
      </p:sp>
    </p:spTree>
    <p:extLst>
      <p:ext uri="{BB962C8B-B14F-4D97-AF65-F5344CB8AC3E}">
        <p14:creationId xmlns:p14="http://schemas.microsoft.com/office/powerpoint/2010/main" val="1236709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0" y="304800"/>
            <a:ext cx="9144000" cy="4430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nSpc>
                <a:spcPct val="100000"/>
              </a:lnSpc>
              <a:spcBef>
                <a:spcPts val="95"/>
              </a:spcBef>
            </a:pPr>
            <a:r>
              <a:rPr lang="en-US" sz="2800" spc="-5" dirty="0">
                <a:latin typeface="Arial" panose="020B0604020202020204" pitchFamily="34" charset="0"/>
                <a:cs typeface="Arial" panose="020B0604020202020204" pitchFamily="34" charset="0"/>
              </a:rPr>
              <a:t>Instances and Schemas</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76200" y="914400"/>
            <a:ext cx="8991600" cy="2169825"/>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Databases change over time as information is inserted and deleted. The collection of information stored in the database at a particular moment is called an </a:t>
            </a:r>
            <a:r>
              <a:rPr lang="en-US" b="1" dirty="0">
                <a:latin typeface="Arial" panose="020B0604020202020204" pitchFamily="34" charset="0"/>
                <a:cs typeface="Arial" panose="020B0604020202020204" pitchFamily="34" charset="0"/>
              </a:rPr>
              <a:t>instance</a:t>
            </a:r>
            <a:r>
              <a:rPr lang="en-US" dirty="0">
                <a:latin typeface="Arial" panose="020B0604020202020204" pitchFamily="34" charset="0"/>
                <a:cs typeface="Arial" panose="020B0604020202020204" pitchFamily="34" charset="0"/>
              </a:rPr>
              <a:t> of the database.</a:t>
            </a:r>
          </a:p>
          <a:p>
            <a:pPr marL="285750" indent="-285750" algn="just">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The overall design of the database is called the database </a:t>
            </a:r>
            <a:r>
              <a:rPr lang="en-US" b="1" dirty="0">
                <a:latin typeface="Arial" panose="020B0604020202020204" pitchFamily="34" charset="0"/>
                <a:cs typeface="Arial" panose="020B0604020202020204" pitchFamily="34" charset="0"/>
              </a:rPr>
              <a:t>schema</a:t>
            </a:r>
            <a:r>
              <a:rPr lang="en-US" dirty="0">
                <a:latin typeface="Arial" panose="020B0604020202020204" pitchFamily="34" charset="0"/>
                <a:cs typeface="Arial" panose="020B0604020202020204" pitchFamily="34" charset="0"/>
              </a:rPr>
              <a:t>. Schemas are changed infrequently, if at all.</a:t>
            </a:r>
            <a:endParaRPr lang="en-IN"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36205824"/>
              </p:ext>
            </p:extLst>
          </p:nvPr>
        </p:nvGraphicFramePr>
        <p:xfrm>
          <a:off x="228600" y="3581400"/>
          <a:ext cx="3733800" cy="1600199"/>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741269">
                <a:tc>
                  <a:txBody>
                    <a:bodyPr/>
                    <a:lstStyle/>
                    <a:p>
                      <a:r>
                        <a:rPr lang="en-IN" dirty="0"/>
                        <a:t>Name</a:t>
                      </a:r>
                    </a:p>
                  </a:txBody>
                  <a:tcPr/>
                </a:tc>
                <a:tc>
                  <a:txBody>
                    <a:bodyPr/>
                    <a:lstStyle/>
                    <a:p>
                      <a:r>
                        <a:rPr lang="en-IN" dirty="0"/>
                        <a:t>Enrolment No.</a:t>
                      </a:r>
                    </a:p>
                  </a:txBody>
                  <a:tcPr/>
                </a:tc>
                <a:tc>
                  <a:txBody>
                    <a:bodyPr/>
                    <a:lstStyle/>
                    <a:p>
                      <a:r>
                        <a:rPr lang="en-IN" dirty="0"/>
                        <a:t>Dept.</a:t>
                      </a:r>
                    </a:p>
                  </a:txBody>
                  <a:tcPr/>
                </a:tc>
                <a:extLst>
                  <a:ext uri="{0D108BD9-81ED-4DB2-BD59-A6C34878D82A}">
                    <a16:rowId xmlns:a16="http://schemas.microsoft.com/office/drawing/2014/main" val="10000"/>
                  </a:ext>
                </a:extLst>
              </a:tr>
              <a:tr h="429465">
                <a:tc>
                  <a:txBody>
                    <a:bodyPr/>
                    <a:lstStyle/>
                    <a:p>
                      <a:r>
                        <a:rPr lang="en-IN" dirty="0">
                          <a:latin typeface="Arial" panose="020B0604020202020204" pitchFamily="34" charset="0"/>
                          <a:cs typeface="Arial" panose="020B0604020202020204" pitchFamily="34" charset="0"/>
                        </a:rPr>
                        <a:t>Rahul</a:t>
                      </a:r>
                    </a:p>
                  </a:txBody>
                  <a:tcPr/>
                </a:tc>
                <a:tc>
                  <a:txBody>
                    <a:bodyPr/>
                    <a:lstStyle/>
                    <a:p>
                      <a:r>
                        <a:rPr lang="en-IN" dirty="0">
                          <a:latin typeface="Arial" panose="020B0604020202020204" pitchFamily="34" charset="0"/>
                          <a:cs typeface="Arial" panose="020B0604020202020204" pitchFamily="34" charset="0"/>
                        </a:rPr>
                        <a:t>11904252</a:t>
                      </a:r>
                    </a:p>
                  </a:txBody>
                  <a:tcPr/>
                </a:tc>
                <a:tc>
                  <a:txBody>
                    <a:bodyPr/>
                    <a:lstStyle/>
                    <a:p>
                      <a:r>
                        <a:rPr lang="en-IN" dirty="0">
                          <a:latin typeface="Arial" panose="020B0604020202020204" pitchFamily="34" charset="0"/>
                          <a:cs typeface="Arial" panose="020B0604020202020204" pitchFamily="34" charset="0"/>
                        </a:rPr>
                        <a:t>CSE</a:t>
                      </a:r>
                    </a:p>
                  </a:txBody>
                  <a:tcPr/>
                </a:tc>
                <a:extLst>
                  <a:ext uri="{0D108BD9-81ED-4DB2-BD59-A6C34878D82A}">
                    <a16:rowId xmlns:a16="http://schemas.microsoft.com/office/drawing/2014/main" val="10001"/>
                  </a:ext>
                </a:extLst>
              </a:tr>
              <a:tr h="429465">
                <a:tc>
                  <a:txBody>
                    <a:bodyPr/>
                    <a:lstStyle/>
                    <a:p>
                      <a:r>
                        <a:rPr lang="en-IN" dirty="0" err="1">
                          <a:latin typeface="Arial" panose="020B0604020202020204" pitchFamily="34" charset="0"/>
                          <a:cs typeface="Arial" panose="020B0604020202020204" pitchFamily="34" charset="0"/>
                        </a:rPr>
                        <a:t>Shivam</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11805147</a:t>
                      </a:r>
                    </a:p>
                  </a:txBody>
                  <a:tcPr/>
                </a:tc>
                <a:tc>
                  <a:txBody>
                    <a:bodyPr/>
                    <a:lstStyle/>
                    <a:p>
                      <a:r>
                        <a:rPr lang="en-IN" dirty="0" err="1">
                          <a:latin typeface="Arial" panose="020B0604020202020204" pitchFamily="34" charset="0"/>
                          <a:cs typeface="Arial" panose="020B0604020202020204" pitchFamily="34" charset="0"/>
                        </a:rPr>
                        <a:t>ECE</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304800" y="3276600"/>
            <a:ext cx="3634328"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Example of Database Instances</a:t>
            </a:r>
          </a:p>
        </p:txBody>
      </p:sp>
      <p:sp>
        <p:nvSpPr>
          <p:cNvPr id="8" name="Rectangle 7"/>
          <p:cNvSpPr/>
          <p:nvPr/>
        </p:nvSpPr>
        <p:spPr>
          <a:xfrm>
            <a:off x="5334000" y="3657600"/>
            <a:ext cx="3048000" cy="1477328"/>
          </a:xfrm>
          <a:prstGeom prst="rect">
            <a:avLst/>
          </a:prstGeom>
          <a:ln>
            <a:solidFill>
              <a:schemeClr val="tx1"/>
            </a:solidFill>
          </a:ln>
        </p:spPr>
        <p:txBody>
          <a:bodyPr wrap="square">
            <a:spAutoFit/>
          </a:bodyPr>
          <a:lstStyle/>
          <a:p>
            <a:r>
              <a:rPr lang="en-IN" dirty="0" err="1">
                <a:latin typeface="Arial" panose="020B0604020202020204" pitchFamily="34" charset="0"/>
                <a:cs typeface="Arial" panose="020B0604020202020204" pitchFamily="34" charset="0"/>
              </a:rPr>
              <a:t>struct</a:t>
            </a:r>
            <a:r>
              <a:rPr lang="en-IN" dirty="0">
                <a:latin typeface="Arial" panose="020B0604020202020204" pitchFamily="34" charset="0"/>
                <a:cs typeface="Arial" panose="020B0604020202020204" pitchFamily="34" charset="0"/>
              </a:rPr>
              <a:t> Student{</a:t>
            </a:r>
          </a:p>
          <a:p>
            <a:r>
              <a:rPr lang="en-IN" dirty="0">
                <a:latin typeface="Arial" panose="020B0604020202020204" pitchFamily="34" charset="0"/>
                <a:cs typeface="Arial" panose="020B0604020202020204" pitchFamily="34" charset="0"/>
              </a:rPr>
              <a:t>	string name;</a:t>
            </a:r>
          </a:p>
          <a:p>
            <a:r>
              <a:rPr lang="en-IN" dirty="0">
                <a:latin typeface="Arial" panose="020B0604020202020204" pitchFamily="34" charset="0"/>
                <a:cs typeface="Arial" panose="020B0604020202020204" pitchFamily="34" charset="0"/>
              </a:rPr>
              <a:t>	long int </a:t>
            </a:r>
            <a:r>
              <a:rPr lang="en-IN" dirty="0" err="1">
                <a:latin typeface="Arial" panose="020B0604020202020204" pitchFamily="34" charset="0"/>
                <a:cs typeface="Arial" panose="020B0604020202020204" pitchFamily="34" charset="0"/>
              </a:rPr>
              <a:t>enroll</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string </a:t>
            </a:r>
            <a:r>
              <a:rPr lang="en-IN" dirty="0" err="1">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t>
            </a:r>
          </a:p>
        </p:txBody>
      </p:sp>
      <p:sp>
        <p:nvSpPr>
          <p:cNvPr id="11" name="TextBox 10"/>
          <p:cNvSpPr txBox="1"/>
          <p:nvPr/>
        </p:nvSpPr>
        <p:spPr>
          <a:xfrm>
            <a:off x="5562600" y="3352800"/>
            <a:ext cx="2364750"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Example of Schema</a:t>
            </a:r>
          </a:p>
        </p:txBody>
      </p:sp>
    </p:spTree>
    <p:extLst>
      <p:ext uri="{BB962C8B-B14F-4D97-AF65-F5344CB8AC3E}">
        <p14:creationId xmlns:p14="http://schemas.microsoft.com/office/powerpoint/2010/main" val="407291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0" y="304800"/>
            <a:ext cx="9144000" cy="4430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nSpc>
                <a:spcPct val="100000"/>
              </a:lnSpc>
              <a:spcBef>
                <a:spcPts val="95"/>
              </a:spcBef>
            </a:pPr>
            <a:r>
              <a:rPr lang="en-US" sz="2800" spc="-5" dirty="0">
                <a:latin typeface="Arial" panose="020B0604020202020204" pitchFamily="34" charset="0"/>
                <a:cs typeface="Arial" panose="020B0604020202020204" pitchFamily="34" charset="0"/>
              </a:rPr>
              <a:t>Types of Schemas</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76200" y="914400"/>
            <a:ext cx="8991600" cy="2169825"/>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Databases change over time as information is inserted and deleted. The collection of information stored in the database at a particular moment is called an </a:t>
            </a:r>
            <a:r>
              <a:rPr lang="en-US" b="1" dirty="0">
                <a:latin typeface="Arial" panose="020B0604020202020204" pitchFamily="34" charset="0"/>
                <a:cs typeface="Arial" panose="020B0604020202020204" pitchFamily="34" charset="0"/>
              </a:rPr>
              <a:t>instance</a:t>
            </a:r>
            <a:r>
              <a:rPr lang="en-US" dirty="0">
                <a:latin typeface="Arial" panose="020B0604020202020204" pitchFamily="34" charset="0"/>
                <a:cs typeface="Arial" panose="020B0604020202020204" pitchFamily="34" charset="0"/>
              </a:rPr>
              <a:t> of the database.</a:t>
            </a:r>
          </a:p>
          <a:p>
            <a:pPr marL="285750" indent="-285750" algn="just">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The overall design of the database is called the database </a:t>
            </a:r>
            <a:r>
              <a:rPr lang="en-US" b="1" dirty="0">
                <a:latin typeface="Arial" panose="020B0604020202020204" pitchFamily="34" charset="0"/>
                <a:cs typeface="Arial" panose="020B0604020202020204" pitchFamily="34" charset="0"/>
              </a:rPr>
              <a:t>schema</a:t>
            </a:r>
            <a:r>
              <a:rPr lang="en-US" dirty="0">
                <a:latin typeface="Arial" panose="020B0604020202020204" pitchFamily="34" charset="0"/>
                <a:cs typeface="Arial" panose="020B0604020202020204" pitchFamily="34" charset="0"/>
              </a:rPr>
              <a:t>. Schemas are changed infrequently, if at all.</a:t>
            </a:r>
            <a:endParaRPr lang="en-IN" dirty="0">
              <a:latin typeface="Arial" panose="020B0604020202020204" pitchFamily="34" charset="0"/>
              <a:cs typeface="Arial" panose="020B0604020202020204" pitchFamily="34" charset="0"/>
            </a:endParaRPr>
          </a:p>
        </p:txBody>
      </p:sp>
      <p:sp>
        <p:nvSpPr>
          <p:cNvPr id="5" name="object 2"/>
          <p:cNvSpPr txBox="1">
            <a:spLocks/>
          </p:cNvSpPr>
          <p:nvPr/>
        </p:nvSpPr>
        <p:spPr>
          <a:xfrm>
            <a:off x="4482" y="3276600"/>
            <a:ext cx="2129118" cy="289182"/>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nSpc>
                <a:spcPct val="100000"/>
              </a:lnSpc>
              <a:spcBef>
                <a:spcPts val="95"/>
              </a:spcBef>
            </a:pPr>
            <a:r>
              <a:rPr lang="en-US" sz="1800" spc="-5" dirty="0">
                <a:latin typeface="Arial" panose="020B0604020202020204" pitchFamily="34" charset="0"/>
                <a:cs typeface="Arial" panose="020B0604020202020204" pitchFamily="34" charset="0"/>
              </a:rPr>
              <a:t>1. Physical Schema</a:t>
            </a:r>
            <a:endParaRPr lang="en-US" sz="1800" dirty="0">
              <a:latin typeface="Arial" panose="020B0604020202020204" pitchFamily="34" charset="0"/>
              <a:cs typeface="Arial" panose="020B0604020202020204" pitchFamily="34" charset="0"/>
            </a:endParaRPr>
          </a:p>
        </p:txBody>
      </p:sp>
      <p:sp>
        <p:nvSpPr>
          <p:cNvPr id="2" name="Rectangle 1"/>
          <p:cNvSpPr/>
          <p:nvPr/>
        </p:nvSpPr>
        <p:spPr>
          <a:xfrm>
            <a:off x="0" y="3657600"/>
            <a:ext cx="9067800" cy="646331"/>
          </a:xfrm>
          <a:prstGeom prst="rect">
            <a:avLst/>
          </a:prstGeom>
        </p:spPr>
        <p:txBody>
          <a:bodyPr wrap="square">
            <a:spAutoFit/>
          </a:bodyPr>
          <a:lstStyle/>
          <a:p>
            <a:pPr algn="just"/>
            <a:r>
              <a:rPr lang="en-US" dirty="0">
                <a:solidFill>
                  <a:srgbClr val="000000"/>
                </a:solidFill>
                <a:latin typeface="Arial" panose="020B0604020202020204" pitchFamily="34" charset="0"/>
              </a:rPr>
              <a:t>This schema pertains to the actual storage of data and its form of storage like files, indices, etc. It defines how the data will be stored in a secondary storage.</a:t>
            </a:r>
            <a:endParaRPr lang="en-IN" dirty="0"/>
          </a:p>
        </p:txBody>
      </p:sp>
      <p:sp>
        <p:nvSpPr>
          <p:cNvPr id="7" name="object 2"/>
          <p:cNvSpPr txBox="1">
            <a:spLocks/>
          </p:cNvSpPr>
          <p:nvPr/>
        </p:nvSpPr>
        <p:spPr>
          <a:xfrm>
            <a:off x="0" y="4648200"/>
            <a:ext cx="2129118" cy="289182"/>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nSpc>
                <a:spcPct val="100000"/>
              </a:lnSpc>
              <a:spcBef>
                <a:spcPts val="95"/>
              </a:spcBef>
            </a:pPr>
            <a:r>
              <a:rPr lang="en-US" sz="1800" spc="-5" dirty="0">
                <a:latin typeface="Arial" panose="020B0604020202020204" pitchFamily="34" charset="0"/>
                <a:cs typeface="Arial" panose="020B0604020202020204" pitchFamily="34" charset="0"/>
              </a:rPr>
              <a:t>2. Logical Schema</a:t>
            </a:r>
            <a:endParaRPr lang="en-US" sz="1800" dirty="0">
              <a:latin typeface="Arial" panose="020B0604020202020204" pitchFamily="34" charset="0"/>
              <a:cs typeface="Arial" panose="020B0604020202020204" pitchFamily="34" charset="0"/>
            </a:endParaRPr>
          </a:p>
        </p:txBody>
      </p:sp>
      <p:sp>
        <p:nvSpPr>
          <p:cNvPr id="8" name="Rectangle 7"/>
          <p:cNvSpPr/>
          <p:nvPr/>
        </p:nvSpPr>
        <p:spPr>
          <a:xfrm>
            <a:off x="76200" y="5029200"/>
            <a:ext cx="9067800" cy="646331"/>
          </a:xfrm>
          <a:prstGeom prst="rect">
            <a:avLst/>
          </a:prstGeom>
        </p:spPr>
        <p:txBody>
          <a:bodyPr wrap="square">
            <a:spAutoFit/>
          </a:bodyPr>
          <a:lstStyle/>
          <a:p>
            <a:pPr algn="just"/>
            <a:r>
              <a:rPr lang="en-US" dirty="0">
                <a:solidFill>
                  <a:srgbClr val="000000"/>
                </a:solidFill>
                <a:latin typeface="Arial" panose="020B0604020202020204" pitchFamily="34" charset="0"/>
              </a:rPr>
              <a:t>This schema defines all the logical constraints that need to be applied on the data stored. It defines tables, views, and integrity constraints</a:t>
            </a:r>
            <a:endParaRPr lang="en-IN" dirty="0"/>
          </a:p>
        </p:txBody>
      </p:sp>
    </p:spTree>
    <p:extLst>
      <p:ext uri="{BB962C8B-B14F-4D97-AF65-F5344CB8AC3E}">
        <p14:creationId xmlns:p14="http://schemas.microsoft.com/office/powerpoint/2010/main" val="341310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482600">
              <a:lnSpc>
                <a:spcPct val="100000"/>
              </a:lnSpc>
              <a:spcBef>
                <a:spcPts val="100"/>
              </a:spcBef>
            </a:pPr>
            <a:r>
              <a:rPr dirty="0"/>
              <a:t>Three </a:t>
            </a:r>
            <a:r>
              <a:rPr spc="-5" dirty="0"/>
              <a:t>Tier</a:t>
            </a:r>
            <a:r>
              <a:rPr spc="-110" dirty="0"/>
              <a:t> </a:t>
            </a:r>
            <a:r>
              <a:rPr dirty="0"/>
              <a:t>Architecture</a:t>
            </a:r>
          </a:p>
        </p:txBody>
      </p:sp>
      <p:sp>
        <p:nvSpPr>
          <p:cNvPr id="7" name="object 7"/>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5" dirty="0"/>
              <a:t>©Silberschatz, Korth and</a:t>
            </a:r>
            <a:r>
              <a:rPr spc="-30" dirty="0"/>
              <a:t> </a:t>
            </a:r>
            <a:r>
              <a:rPr spc="-5" dirty="0"/>
              <a:t>Sudarshan</a:t>
            </a:r>
          </a:p>
        </p:txBody>
      </p:sp>
      <p:sp>
        <p:nvSpPr>
          <p:cNvPr id="5" name="object 5"/>
          <p:cNvSpPr txBox="1">
            <a:spLocks noGrp="1"/>
          </p:cNvSpPr>
          <p:nvPr>
            <p:ph type="ftr" sz="quarter" idx="11"/>
          </p:nvPr>
        </p:nvSpPr>
        <p:spPr>
          <a:prstGeom prst="rect">
            <a:avLst/>
          </a:prstGeom>
        </p:spPr>
        <p:txBody>
          <a:bodyPr vert="horz" wrap="square" lIns="0" tIns="635" rIns="0" bIns="0" rtlCol="0">
            <a:spAutoFit/>
          </a:bodyPr>
          <a:lstStyle/>
          <a:p>
            <a:pPr marL="12700">
              <a:lnSpc>
                <a:spcPct val="100000"/>
              </a:lnSpc>
              <a:spcBef>
                <a:spcPts val="5"/>
              </a:spcBef>
            </a:pPr>
            <a:r>
              <a:rPr spc="-5" dirty="0"/>
              <a:t>Database </a:t>
            </a:r>
            <a:r>
              <a:rPr spc="-10" dirty="0"/>
              <a:t>System </a:t>
            </a:r>
            <a:r>
              <a:rPr spc="-5" dirty="0"/>
              <a:t>Concepts - </a:t>
            </a:r>
            <a:r>
              <a:rPr dirty="0"/>
              <a:t>6</a:t>
            </a:r>
            <a:r>
              <a:rPr sz="975" baseline="25641" dirty="0"/>
              <a:t>th</a:t>
            </a:r>
            <a:r>
              <a:rPr sz="975" spc="165" baseline="25641" dirty="0"/>
              <a:t> </a:t>
            </a:r>
            <a:r>
              <a:rPr sz="1000" spc="-5" dirty="0"/>
              <a:t>Edition</a:t>
            </a:r>
            <a:endParaRPr sz="100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12700">
              <a:lnSpc>
                <a:spcPct val="100000"/>
              </a:lnSpc>
            </a:pPr>
            <a:r>
              <a:rPr spc="-5" dirty="0"/>
              <a:t>1.</a:t>
            </a:r>
            <a:fld id="{81D60167-4931-47E6-BA6A-407CBD079E47}" type="slidenum">
              <a:rPr spc="-5" dirty="0"/>
              <a:t>17</a:t>
            </a:fld>
            <a:endParaRPr spc="-5" dirty="0"/>
          </a:p>
        </p:txBody>
      </p:sp>
      <p:sp>
        <p:nvSpPr>
          <p:cNvPr id="3" name="object 3"/>
          <p:cNvSpPr txBox="1"/>
          <p:nvPr/>
        </p:nvSpPr>
        <p:spPr>
          <a:xfrm>
            <a:off x="857503" y="1202563"/>
            <a:ext cx="429768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An architecture for a database</a:t>
            </a:r>
            <a:r>
              <a:rPr sz="2000" spc="-165" dirty="0">
                <a:latin typeface="Arial"/>
                <a:cs typeface="Arial"/>
              </a:rPr>
              <a:t> </a:t>
            </a:r>
            <a:r>
              <a:rPr sz="2000" dirty="0">
                <a:latin typeface="Arial"/>
                <a:cs typeface="Arial"/>
              </a:rPr>
              <a:t>system</a:t>
            </a:r>
            <a:endParaRPr sz="2000">
              <a:latin typeface="Arial"/>
              <a:cs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14400" y="1143000"/>
            <a:ext cx="6629400" cy="4191000"/>
          </a:xfrm>
          <a:prstGeom prst="rect">
            <a:avLst/>
          </a:prstGeom>
        </p:spPr>
      </p:pic>
    </p:spTree>
    <p:extLst>
      <p:ext uri="{BB962C8B-B14F-4D97-AF65-F5344CB8AC3E}">
        <p14:creationId xmlns:p14="http://schemas.microsoft.com/office/powerpoint/2010/main" val="3409409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6540" y="1033272"/>
            <a:ext cx="234696" cy="2438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26540" y="1362151"/>
            <a:ext cx="234696" cy="2441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26540" y="1691894"/>
            <a:ext cx="234696" cy="24383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26540" y="2021077"/>
            <a:ext cx="234696" cy="243839"/>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457071" y="927431"/>
            <a:ext cx="4050665" cy="1342390"/>
          </a:xfrm>
          <a:prstGeom prst="rect">
            <a:avLst/>
          </a:prstGeom>
        </p:spPr>
        <p:txBody>
          <a:bodyPr vert="horz" wrap="square" lIns="0" tIns="97790" rIns="0" bIns="0" rtlCol="0">
            <a:spAutoFit/>
          </a:bodyPr>
          <a:lstStyle/>
          <a:p>
            <a:pPr marL="12700">
              <a:lnSpc>
                <a:spcPct val="100000"/>
              </a:lnSpc>
              <a:spcBef>
                <a:spcPts val="770"/>
              </a:spcBef>
            </a:pPr>
            <a:r>
              <a:rPr sz="1600" spc="-5" dirty="0">
                <a:latin typeface="Arial"/>
                <a:cs typeface="Arial"/>
              </a:rPr>
              <a:t>Data Base Administrator</a:t>
            </a:r>
            <a:endParaRPr sz="1600">
              <a:latin typeface="Arial"/>
              <a:cs typeface="Arial"/>
            </a:endParaRPr>
          </a:p>
          <a:p>
            <a:pPr marL="12700">
              <a:lnSpc>
                <a:spcPct val="100000"/>
              </a:lnSpc>
              <a:spcBef>
                <a:spcPts val="670"/>
              </a:spcBef>
            </a:pPr>
            <a:r>
              <a:rPr sz="1600" spc="-5" dirty="0">
                <a:latin typeface="Arial"/>
                <a:cs typeface="Arial"/>
              </a:rPr>
              <a:t>Database</a:t>
            </a:r>
            <a:r>
              <a:rPr sz="1600" spc="-10" dirty="0">
                <a:latin typeface="Arial"/>
                <a:cs typeface="Arial"/>
              </a:rPr>
              <a:t> </a:t>
            </a:r>
            <a:r>
              <a:rPr sz="1600" spc="-5" dirty="0">
                <a:latin typeface="Arial"/>
                <a:cs typeface="Arial"/>
              </a:rPr>
              <a:t>Designer</a:t>
            </a:r>
            <a:endParaRPr sz="1600">
              <a:latin typeface="Arial"/>
              <a:cs typeface="Arial"/>
            </a:endParaRPr>
          </a:p>
          <a:p>
            <a:pPr marL="12700">
              <a:lnSpc>
                <a:spcPct val="100000"/>
              </a:lnSpc>
              <a:spcBef>
                <a:spcPts val="675"/>
              </a:spcBef>
            </a:pPr>
            <a:r>
              <a:rPr sz="1600" spc="-5" dirty="0">
                <a:latin typeface="Arial"/>
                <a:cs typeface="Arial"/>
              </a:rPr>
              <a:t>End User</a:t>
            </a:r>
            <a:endParaRPr sz="1600">
              <a:latin typeface="Arial"/>
              <a:cs typeface="Arial"/>
            </a:endParaRPr>
          </a:p>
          <a:p>
            <a:pPr marL="12700">
              <a:lnSpc>
                <a:spcPct val="100000"/>
              </a:lnSpc>
              <a:spcBef>
                <a:spcPts val="670"/>
              </a:spcBef>
            </a:pPr>
            <a:r>
              <a:rPr sz="1600" spc="-5" dirty="0">
                <a:latin typeface="Arial"/>
                <a:cs typeface="Arial"/>
              </a:rPr>
              <a:t>System Analyst and Application Programmer</a:t>
            </a:r>
            <a:endParaRPr sz="1600">
              <a:latin typeface="Arial"/>
              <a:cs typeface="Arial"/>
            </a:endParaRPr>
          </a:p>
        </p:txBody>
      </p:sp>
      <p:sp>
        <p:nvSpPr>
          <p:cNvPr id="12" name="object 2"/>
          <p:cNvSpPr txBox="1">
            <a:spLocks/>
          </p:cNvSpPr>
          <p:nvPr/>
        </p:nvSpPr>
        <p:spPr>
          <a:xfrm>
            <a:off x="0" y="304800"/>
            <a:ext cx="9144000" cy="4430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nSpc>
                <a:spcPct val="100000"/>
              </a:lnSpc>
              <a:spcBef>
                <a:spcPts val="95"/>
              </a:spcBef>
            </a:pPr>
            <a:r>
              <a:rPr lang="en-US" sz="2800" spc="-5" dirty="0">
                <a:latin typeface="Arial" panose="020B0604020202020204" pitchFamily="34" charset="0"/>
                <a:cs typeface="Arial" panose="020B0604020202020204" pitchFamily="34" charset="0"/>
              </a:rPr>
              <a:t>Users of DBMS</a:t>
            </a:r>
            <a:endParaRPr lang="en-US"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a:t>
            </a:r>
          </a:p>
        </p:txBody>
      </p:sp>
      <p:sp>
        <p:nvSpPr>
          <p:cNvPr id="4" name="Rectangle 3"/>
          <p:cNvSpPr/>
          <p:nvPr/>
        </p:nvSpPr>
        <p:spPr>
          <a:xfrm>
            <a:off x="838200" y="1981200"/>
            <a:ext cx="4572000" cy="3266985"/>
          </a:xfrm>
          <a:prstGeom prst="rect">
            <a:avLst/>
          </a:prstGeom>
        </p:spPr>
        <p:txBody>
          <a:bodyPr>
            <a:spAutoFit/>
          </a:bodyPr>
          <a:lstStyle/>
          <a:p>
            <a:pPr marL="342900" indent="-342900">
              <a:lnSpc>
                <a:spcPct val="150000"/>
              </a:lnSpc>
              <a:buFont typeface="Wingdings" panose="05000000000000000000" pitchFamily="2" charset="2"/>
              <a:buChar char="q"/>
            </a:pPr>
            <a:r>
              <a:rPr lang="en-US" altLang="en-US" sz="2000" dirty="0">
                <a:latin typeface="Arial" panose="020B0604020202020204" pitchFamily="34" charset="0"/>
                <a:ea typeface="ＭＳ Ｐゴシック" panose="020B0600070205080204" pitchFamily="34" charset="-128"/>
                <a:cs typeface="Arial" panose="020B0604020202020204" pitchFamily="34" charset="0"/>
              </a:rPr>
              <a:t>The Need for Databases</a:t>
            </a:r>
          </a:p>
          <a:p>
            <a:pPr marL="342900" indent="-342900">
              <a:lnSpc>
                <a:spcPct val="150000"/>
              </a:lnSpc>
              <a:buFont typeface="Wingdings" panose="05000000000000000000" pitchFamily="2" charset="2"/>
              <a:buChar char="q"/>
            </a:pPr>
            <a:r>
              <a:rPr lang="en-US" altLang="en-US" sz="2000" dirty="0">
                <a:latin typeface="Arial" panose="020B0604020202020204" pitchFamily="34" charset="0"/>
                <a:ea typeface="ＭＳ Ｐゴシック" panose="020B0600070205080204" pitchFamily="34" charset="-128"/>
                <a:cs typeface="Arial" panose="020B0604020202020204" pitchFamily="34" charset="0"/>
              </a:rPr>
              <a:t>Data Models</a:t>
            </a:r>
          </a:p>
          <a:p>
            <a:pPr marL="342900" indent="-342900">
              <a:lnSpc>
                <a:spcPct val="150000"/>
              </a:lnSpc>
              <a:buFont typeface="Wingdings" panose="05000000000000000000" pitchFamily="2" charset="2"/>
              <a:buChar char="q"/>
            </a:pPr>
            <a:r>
              <a:rPr lang="en-US" altLang="en-US" sz="2000" dirty="0">
                <a:latin typeface="Arial" panose="020B0604020202020204" pitchFamily="34" charset="0"/>
                <a:ea typeface="ＭＳ Ｐゴシック" panose="020B0600070205080204" pitchFamily="34" charset="-128"/>
                <a:cs typeface="Arial" panose="020B0604020202020204" pitchFamily="34" charset="0"/>
              </a:rPr>
              <a:t>Relational  Databases</a:t>
            </a:r>
          </a:p>
          <a:p>
            <a:pPr marL="342900" indent="-342900">
              <a:lnSpc>
                <a:spcPct val="150000"/>
              </a:lnSpc>
              <a:buFont typeface="Wingdings" panose="05000000000000000000" pitchFamily="2" charset="2"/>
              <a:buChar char="q"/>
            </a:pPr>
            <a:r>
              <a:rPr lang="en-US" altLang="en-US" sz="2000" dirty="0">
                <a:latin typeface="Arial" panose="020B0604020202020204" pitchFamily="34" charset="0"/>
                <a:ea typeface="ＭＳ Ｐゴシック" panose="020B0600070205080204" pitchFamily="34" charset="-128"/>
                <a:cs typeface="Arial" panose="020B0604020202020204" pitchFamily="34" charset="0"/>
              </a:rPr>
              <a:t>Database Design</a:t>
            </a:r>
          </a:p>
          <a:p>
            <a:pPr marL="342900" indent="-342900">
              <a:lnSpc>
                <a:spcPct val="150000"/>
              </a:lnSpc>
              <a:buFont typeface="Wingdings" panose="05000000000000000000" pitchFamily="2" charset="2"/>
              <a:buChar char="q"/>
            </a:pPr>
            <a:r>
              <a:rPr lang="en-US" altLang="en-US" sz="2000" dirty="0">
                <a:latin typeface="Arial" panose="020B0604020202020204" pitchFamily="34" charset="0"/>
                <a:ea typeface="ＭＳ Ｐゴシック" panose="020B0600070205080204" pitchFamily="34" charset="-128"/>
                <a:cs typeface="Arial" panose="020B0604020202020204" pitchFamily="34" charset="0"/>
              </a:rPr>
              <a:t>Storage Manager</a:t>
            </a:r>
          </a:p>
          <a:p>
            <a:pPr marL="342900" indent="-342900">
              <a:lnSpc>
                <a:spcPct val="150000"/>
              </a:lnSpc>
              <a:buFont typeface="Wingdings" panose="05000000000000000000" pitchFamily="2" charset="2"/>
              <a:buChar char="q"/>
            </a:pPr>
            <a:r>
              <a:rPr lang="en-US" altLang="en-US" sz="2000" dirty="0">
                <a:latin typeface="Arial" panose="020B0604020202020204" pitchFamily="34" charset="0"/>
                <a:ea typeface="ＭＳ Ｐゴシック" panose="020B0600070205080204" pitchFamily="34" charset="-128"/>
                <a:cs typeface="Arial" panose="020B0604020202020204" pitchFamily="34" charset="0"/>
              </a:rPr>
              <a:t>Query Processing</a:t>
            </a:r>
          </a:p>
          <a:p>
            <a:pPr marL="342900" indent="-342900">
              <a:lnSpc>
                <a:spcPct val="150000"/>
              </a:lnSpc>
              <a:buFont typeface="Wingdings" panose="05000000000000000000" pitchFamily="2" charset="2"/>
              <a:buChar char="q"/>
            </a:pPr>
            <a:r>
              <a:rPr lang="en-US" altLang="en-US" sz="2000" dirty="0">
                <a:latin typeface="Arial" panose="020B0604020202020204" pitchFamily="34" charset="0"/>
                <a:ea typeface="ＭＳ Ｐゴシック" panose="020B0600070205080204" pitchFamily="34" charset="-128"/>
                <a:cs typeface="Arial" panose="020B0604020202020204" pitchFamily="34" charset="0"/>
              </a:rPr>
              <a:t>Transaction Manager</a:t>
            </a:r>
          </a:p>
        </p:txBody>
      </p:sp>
    </p:spTree>
    <p:extLst>
      <p:ext uri="{BB962C8B-B14F-4D97-AF65-F5344CB8AC3E}">
        <p14:creationId xmlns:p14="http://schemas.microsoft.com/office/powerpoint/2010/main" val="1731567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47318" y="1140917"/>
            <a:ext cx="265175" cy="2746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04492" y="1481327"/>
            <a:ext cx="234695" cy="2438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04492" y="1796795"/>
            <a:ext cx="234695" cy="24383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04492" y="2112264"/>
            <a:ext cx="234695" cy="2438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04492" y="2427427"/>
            <a:ext cx="234695" cy="2441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47318" y="2773933"/>
            <a:ext cx="265175" cy="27432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947318" y="3144266"/>
            <a:ext cx="265175" cy="27432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947318" y="3514293"/>
            <a:ext cx="265175" cy="274624"/>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947318" y="3885310"/>
            <a:ext cx="265175" cy="274319"/>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947318" y="4255642"/>
            <a:ext cx="265175" cy="274319"/>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404492" y="4551298"/>
            <a:ext cx="234695" cy="24383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404492" y="4811598"/>
            <a:ext cx="234695" cy="244144"/>
          </a:xfrm>
          <a:prstGeom prst="rect">
            <a:avLst/>
          </a:prstGeom>
          <a:blipFill>
            <a:blip r:embed="rId3" cstate="print"/>
            <a:stretch>
              <a:fillRect/>
            </a:stretch>
          </a:blipFill>
        </p:spPr>
        <p:txBody>
          <a:bodyPr wrap="square" lIns="0" tIns="0" rIns="0" bIns="0" rtlCol="0"/>
          <a:lstStyle/>
          <a:p>
            <a:endParaRPr/>
          </a:p>
        </p:txBody>
      </p:sp>
      <p:sp>
        <p:nvSpPr>
          <p:cNvPr id="15" name="object 15"/>
          <p:cNvSpPr txBox="1"/>
          <p:nvPr/>
        </p:nvSpPr>
        <p:spPr>
          <a:xfrm>
            <a:off x="1277492" y="1077677"/>
            <a:ext cx="6639559" cy="3987800"/>
          </a:xfrm>
          <a:prstGeom prst="rect">
            <a:avLst/>
          </a:prstGeom>
        </p:spPr>
        <p:txBody>
          <a:bodyPr vert="horz" wrap="square" lIns="0" tIns="53975" rIns="0" bIns="0" rtlCol="0">
            <a:spAutoFit/>
          </a:bodyPr>
          <a:lstStyle/>
          <a:p>
            <a:pPr marL="12700">
              <a:lnSpc>
                <a:spcPct val="100000"/>
              </a:lnSpc>
              <a:spcBef>
                <a:spcPts val="425"/>
              </a:spcBef>
            </a:pPr>
            <a:r>
              <a:rPr sz="1800" dirty="0">
                <a:latin typeface="Arial"/>
                <a:cs typeface="Arial"/>
              </a:rPr>
              <a:t>A </a:t>
            </a:r>
            <a:r>
              <a:rPr sz="1800" spc="-5" dirty="0">
                <a:latin typeface="Arial"/>
                <a:cs typeface="Arial"/>
              </a:rPr>
              <a:t>collection of tools for</a:t>
            </a:r>
            <a:r>
              <a:rPr sz="1800" spc="15" dirty="0">
                <a:latin typeface="Arial"/>
                <a:cs typeface="Arial"/>
              </a:rPr>
              <a:t> </a:t>
            </a:r>
            <a:r>
              <a:rPr sz="1800" spc="-5" dirty="0">
                <a:latin typeface="Arial"/>
                <a:cs typeface="Arial"/>
              </a:rPr>
              <a:t>describing</a:t>
            </a:r>
            <a:endParaRPr sz="1800">
              <a:latin typeface="Arial"/>
              <a:cs typeface="Arial"/>
            </a:endParaRPr>
          </a:p>
          <a:p>
            <a:pPr marL="413384">
              <a:lnSpc>
                <a:spcPct val="100000"/>
              </a:lnSpc>
              <a:spcBef>
                <a:spcPts val="330"/>
              </a:spcBef>
            </a:pPr>
            <a:r>
              <a:rPr sz="1800" spc="-5" dirty="0">
                <a:latin typeface="Arial"/>
                <a:cs typeface="Arial"/>
              </a:rPr>
              <a:t>Data</a:t>
            </a:r>
            <a:endParaRPr sz="1800">
              <a:latin typeface="Arial"/>
              <a:cs typeface="Arial"/>
            </a:endParaRPr>
          </a:p>
          <a:p>
            <a:pPr marL="413384" marR="4393565">
              <a:lnSpc>
                <a:spcPct val="114999"/>
              </a:lnSpc>
            </a:pPr>
            <a:r>
              <a:rPr sz="1800" spc="-5" dirty="0">
                <a:latin typeface="Arial"/>
                <a:cs typeface="Arial"/>
              </a:rPr>
              <a:t>Data</a:t>
            </a:r>
            <a:r>
              <a:rPr sz="1800" spc="-65" dirty="0">
                <a:latin typeface="Arial"/>
                <a:cs typeface="Arial"/>
              </a:rPr>
              <a:t> </a:t>
            </a:r>
            <a:r>
              <a:rPr sz="1800" spc="-5" dirty="0">
                <a:latin typeface="Arial"/>
                <a:cs typeface="Arial"/>
              </a:rPr>
              <a:t>relationships  Data semantics  Data</a:t>
            </a:r>
            <a:r>
              <a:rPr sz="1800" spc="-20" dirty="0">
                <a:latin typeface="Arial"/>
                <a:cs typeface="Arial"/>
              </a:rPr>
              <a:t> </a:t>
            </a:r>
            <a:r>
              <a:rPr sz="1800" spc="-5" dirty="0">
                <a:latin typeface="Arial"/>
                <a:cs typeface="Arial"/>
              </a:rPr>
              <a:t>constraints</a:t>
            </a:r>
            <a:endParaRPr sz="1800">
              <a:latin typeface="Arial"/>
              <a:cs typeface="Arial"/>
            </a:endParaRPr>
          </a:p>
          <a:p>
            <a:pPr marL="12700">
              <a:lnSpc>
                <a:spcPct val="100000"/>
              </a:lnSpc>
              <a:spcBef>
                <a:spcPts val="755"/>
              </a:spcBef>
            </a:pPr>
            <a:r>
              <a:rPr sz="1800" spc="-5" dirty="0">
                <a:latin typeface="Arial"/>
                <a:cs typeface="Arial"/>
              </a:rPr>
              <a:t>Relational</a:t>
            </a:r>
            <a:r>
              <a:rPr sz="1800" spc="10" dirty="0">
                <a:latin typeface="Arial"/>
                <a:cs typeface="Arial"/>
              </a:rPr>
              <a:t> </a:t>
            </a:r>
            <a:r>
              <a:rPr sz="1800" spc="-5" dirty="0">
                <a:latin typeface="Arial"/>
                <a:cs typeface="Arial"/>
              </a:rPr>
              <a:t>model</a:t>
            </a:r>
            <a:endParaRPr sz="1800">
              <a:latin typeface="Arial"/>
              <a:cs typeface="Arial"/>
            </a:endParaRPr>
          </a:p>
          <a:p>
            <a:pPr marL="12700">
              <a:lnSpc>
                <a:spcPct val="100000"/>
              </a:lnSpc>
              <a:spcBef>
                <a:spcPts val="755"/>
              </a:spcBef>
            </a:pPr>
            <a:r>
              <a:rPr sz="1800" spc="-5" dirty="0">
                <a:latin typeface="Arial"/>
                <a:cs typeface="Arial"/>
              </a:rPr>
              <a:t>Entity-Relationship data model (mainly </a:t>
            </a:r>
            <a:r>
              <a:rPr sz="1800" dirty="0">
                <a:latin typeface="Arial"/>
                <a:cs typeface="Arial"/>
              </a:rPr>
              <a:t>for </a:t>
            </a:r>
            <a:r>
              <a:rPr sz="1800" spc="-5" dirty="0">
                <a:latin typeface="Arial"/>
                <a:cs typeface="Arial"/>
              </a:rPr>
              <a:t>database</a:t>
            </a:r>
            <a:r>
              <a:rPr sz="1800" spc="85" dirty="0">
                <a:latin typeface="Arial"/>
                <a:cs typeface="Arial"/>
              </a:rPr>
              <a:t> </a:t>
            </a:r>
            <a:r>
              <a:rPr sz="1800" spc="-5" dirty="0">
                <a:latin typeface="Arial"/>
                <a:cs typeface="Arial"/>
              </a:rPr>
              <a:t>design)</a:t>
            </a:r>
            <a:endParaRPr sz="1800">
              <a:latin typeface="Arial"/>
              <a:cs typeface="Arial"/>
            </a:endParaRPr>
          </a:p>
          <a:p>
            <a:pPr marL="12700">
              <a:lnSpc>
                <a:spcPct val="100000"/>
              </a:lnSpc>
              <a:spcBef>
                <a:spcPts val="760"/>
              </a:spcBef>
            </a:pPr>
            <a:r>
              <a:rPr sz="1800" spc="-5" dirty="0">
                <a:latin typeface="Arial"/>
                <a:cs typeface="Arial"/>
              </a:rPr>
              <a:t>Object-based data models (Object-oriented </a:t>
            </a:r>
            <a:r>
              <a:rPr sz="1800" spc="-10" dirty="0">
                <a:latin typeface="Arial"/>
                <a:cs typeface="Arial"/>
              </a:rPr>
              <a:t>and</a:t>
            </a:r>
            <a:r>
              <a:rPr sz="1800" spc="50" dirty="0">
                <a:latin typeface="Arial"/>
                <a:cs typeface="Arial"/>
              </a:rPr>
              <a:t> </a:t>
            </a:r>
            <a:r>
              <a:rPr sz="1800" spc="-5" dirty="0">
                <a:latin typeface="Arial"/>
                <a:cs typeface="Arial"/>
              </a:rPr>
              <a:t>Object-relational)</a:t>
            </a:r>
            <a:endParaRPr sz="1800">
              <a:latin typeface="Arial"/>
              <a:cs typeface="Arial"/>
            </a:endParaRPr>
          </a:p>
          <a:p>
            <a:pPr marL="12700" marR="3141345">
              <a:lnSpc>
                <a:spcPct val="135000"/>
              </a:lnSpc>
              <a:tabLst>
                <a:tab pos="2868930" algn="l"/>
              </a:tabLst>
            </a:pPr>
            <a:r>
              <a:rPr sz="1800" spc="-5" dirty="0">
                <a:latin typeface="Arial"/>
                <a:cs typeface="Arial"/>
              </a:rPr>
              <a:t>S</a:t>
            </a:r>
            <a:r>
              <a:rPr sz="1800" spc="-15" dirty="0">
                <a:latin typeface="Arial"/>
                <a:cs typeface="Arial"/>
              </a:rPr>
              <a:t>e</a:t>
            </a:r>
            <a:r>
              <a:rPr sz="1800" spc="-5" dirty="0">
                <a:latin typeface="Arial"/>
                <a:cs typeface="Arial"/>
              </a:rPr>
              <a:t>mistructur</a:t>
            </a:r>
            <a:r>
              <a:rPr sz="1800" spc="-15" dirty="0">
                <a:latin typeface="Arial"/>
                <a:cs typeface="Arial"/>
              </a:rPr>
              <a:t>e</a:t>
            </a:r>
            <a:r>
              <a:rPr sz="1800" spc="-5" dirty="0">
                <a:latin typeface="Arial"/>
                <a:cs typeface="Arial"/>
              </a:rPr>
              <a:t>d</a:t>
            </a:r>
            <a:r>
              <a:rPr sz="1800" spc="5" dirty="0">
                <a:latin typeface="Arial"/>
                <a:cs typeface="Arial"/>
              </a:rPr>
              <a:t> </a:t>
            </a:r>
            <a:r>
              <a:rPr sz="1800" spc="-5" dirty="0">
                <a:latin typeface="Arial"/>
                <a:cs typeface="Arial"/>
              </a:rPr>
              <a:t>d</a:t>
            </a:r>
            <a:r>
              <a:rPr sz="1800" spc="-15" dirty="0">
                <a:latin typeface="Arial"/>
                <a:cs typeface="Arial"/>
              </a:rPr>
              <a:t>a</a:t>
            </a:r>
            <a:r>
              <a:rPr sz="1800" dirty="0">
                <a:latin typeface="Arial"/>
                <a:cs typeface="Arial"/>
              </a:rPr>
              <a:t>ta </a:t>
            </a:r>
            <a:r>
              <a:rPr sz="1800" spc="-5" dirty="0">
                <a:latin typeface="Arial"/>
                <a:cs typeface="Arial"/>
              </a:rPr>
              <a:t>mo</a:t>
            </a:r>
            <a:r>
              <a:rPr sz="1800" spc="-15" dirty="0">
                <a:latin typeface="Arial"/>
                <a:cs typeface="Arial"/>
              </a:rPr>
              <a:t>d</a:t>
            </a:r>
            <a:r>
              <a:rPr sz="1800" spc="-5" dirty="0">
                <a:latin typeface="Arial"/>
                <a:cs typeface="Arial"/>
              </a:rPr>
              <a:t>el</a:t>
            </a:r>
            <a:r>
              <a:rPr sz="1800" dirty="0">
                <a:latin typeface="Arial"/>
                <a:cs typeface="Arial"/>
              </a:rPr>
              <a:t>	(</a:t>
            </a:r>
            <a:r>
              <a:rPr sz="1800" spc="-10" dirty="0">
                <a:latin typeface="Arial"/>
                <a:cs typeface="Arial"/>
              </a:rPr>
              <a:t>X</a:t>
            </a:r>
            <a:r>
              <a:rPr sz="1800" dirty="0">
                <a:latin typeface="Arial"/>
                <a:cs typeface="Arial"/>
              </a:rPr>
              <a:t>ML)  </a:t>
            </a:r>
            <a:r>
              <a:rPr sz="1800" spc="-5" dirty="0">
                <a:latin typeface="Arial"/>
                <a:cs typeface="Arial"/>
              </a:rPr>
              <a:t>Other older</a:t>
            </a:r>
            <a:r>
              <a:rPr sz="1800" spc="5" dirty="0">
                <a:latin typeface="Arial"/>
                <a:cs typeface="Arial"/>
              </a:rPr>
              <a:t> </a:t>
            </a:r>
            <a:r>
              <a:rPr sz="1800" spc="-5" dirty="0">
                <a:latin typeface="Arial"/>
                <a:cs typeface="Arial"/>
              </a:rPr>
              <a:t>models:</a:t>
            </a:r>
            <a:endParaRPr sz="1800">
              <a:latin typeface="Arial"/>
              <a:cs typeface="Arial"/>
            </a:endParaRPr>
          </a:p>
          <a:p>
            <a:pPr marL="413384">
              <a:lnSpc>
                <a:spcPts val="2080"/>
              </a:lnSpc>
            </a:pPr>
            <a:r>
              <a:rPr sz="1800" spc="-10" dirty="0">
                <a:latin typeface="Arial"/>
                <a:cs typeface="Arial"/>
              </a:rPr>
              <a:t>Network</a:t>
            </a:r>
            <a:r>
              <a:rPr sz="1800" spc="40" dirty="0">
                <a:latin typeface="Arial"/>
                <a:cs typeface="Arial"/>
              </a:rPr>
              <a:t> </a:t>
            </a:r>
            <a:r>
              <a:rPr sz="1800" spc="-5" dirty="0">
                <a:latin typeface="Arial"/>
                <a:cs typeface="Arial"/>
              </a:rPr>
              <a:t>model</a:t>
            </a:r>
            <a:endParaRPr sz="1800">
              <a:latin typeface="Arial"/>
              <a:cs typeface="Arial"/>
            </a:endParaRPr>
          </a:p>
          <a:p>
            <a:pPr marL="413384">
              <a:lnSpc>
                <a:spcPts val="2105"/>
              </a:lnSpc>
            </a:pPr>
            <a:r>
              <a:rPr sz="1800" spc="-5" dirty="0">
                <a:latin typeface="Arial"/>
                <a:cs typeface="Arial"/>
              </a:rPr>
              <a:t>Hierarchical</a:t>
            </a:r>
            <a:r>
              <a:rPr sz="1800" spc="15" dirty="0">
                <a:latin typeface="Arial"/>
                <a:cs typeface="Arial"/>
              </a:rPr>
              <a:t> </a:t>
            </a:r>
            <a:r>
              <a:rPr sz="1800" spc="-5" dirty="0">
                <a:latin typeface="Arial"/>
                <a:cs typeface="Arial"/>
              </a:rPr>
              <a:t>model</a:t>
            </a:r>
            <a:endParaRPr sz="1800">
              <a:latin typeface="Arial"/>
              <a:cs typeface="Arial"/>
            </a:endParaRPr>
          </a:p>
        </p:txBody>
      </p:sp>
      <p:sp>
        <p:nvSpPr>
          <p:cNvPr id="19" name="object 2"/>
          <p:cNvSpPr txBox="1">
            <a:spLocks/>
          </p:cNvSpPr>
          <p:nvPr/>
        </p:nvSpPr>
        <p:spPr>
          <a:xfrm>
            <a:off x="0" y="304800"/>
            <a:ext cx="9144000" cy="4430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nSpc>
                <a:spcPct val="100000"/>
              </a:lnSpc>
              <a:spcBef>
                <a:spcPts val="95"/>
              </a:spcBef>
            </a:pPr>
            <a:r>
              <a:rPr lang="en-US" sz="2800" spc="-5" dirty="0">
                <a:latin typeface="Arial" panose="020B0604020202020204" pitchFamily="34" charset="0"/>
                <a:cs typeface="Arial" panose="020B0604020202020204" pitchFamily="34" charset="0"/>
              </a:rPr>
              <a:t>Data Models</a:t>
            </a:r>
            <a:endParaRPr lang="en-US"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5" dirty="0"/>
              <a:t>©Silberschatz, Korth and</a:t>
            </a:r>
            <a:r>
              <a:rPr spc="-30" dirty="0"/>
              <a:t> </a:t>
            </a:r>
            <a:r>
              <a:rPr spc="-5" dirty="0"/>
              <a:t>Sudarshan</a:t>
            </a:r>
          </a:p>
        </p:txBody>
      </p:sp>
      <p:sp>
        <p:nvSpPr>
          <p:cNvPr id="13" name="object 13"/>
          <p:cNvSpPr txBox="1">
            <a:spLocks noGrp="1"/>
          </p:cNvSpPr>
          <p:nvPr>
            <p:ph type="ftr" sz="quarter" idx="11"/>
          </p:nvPr>
        </p:nvSpPr>
        <p:spPr>
          <a:prstGeom prst="rect">
            <a:avLst/>
          </a:prstGeom>
        </p:spPr>
        <p:txBody>
          <a:bodyPr vert="horz" wrap="square" lIns="0" tIns="635" rIns="0" bIns="0" rtlCol="0">
            <a:spAutoFit/>
          </a:bodyPr>
          <a:lstStyle/>
          <a:p>
            <a:pPr marL="12700">
              <a:lnSpc>
                <a:spcPct val="100000"/>
              </a:lnSpc>
              <a:spcBef>
                <a:spcPts val="5"/>
              </a:spcBef>
            </a:pPr>
            <a:r>
              <a:rPr spc="-5" dirty="0"/>
              <a:t>Database </a:t>
            </a:r>
            <a:r>
              <a:rPr spc="-10" dirty="0"/>
              <a:t>System </a:t>
            </a:r>
            <a:r>
              <a:rPr spc="-5" dirty="0"/>
              <a:t>Concepts - </a:t>
            </a:r>
            <a:r>
              <a:rPr dirty="0"/>
              <a:t>6</a:t>
            </a:r>
            <a:r>
              <a:rPr sz="975" baseline="25641" dirty="0"/>
              <a:t>th</a:t>
            </a:r>
            <a:r>
              <a:rPr sz="975" spc="165" baseline="25641" dirty="0"/>
              <a:t> </a:t>
            </a:r>
            <a:r>
              <a:rPr sz="1000" spc="-5" dirty="0"/>
              <a:t>Edition</a:t>
            </a:r>
            <a:endParaRPr sz="1000"/>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12700">
              <a:lnSpc>
                <a:spcPct val="100000"/>
              </a:lnSpc>
            </a:pPr>
            <a:r>
              <a:rPr spc="-5" dirty="0"/>
              <a:t>1.</a:t>
            </a:r>
            <a:fld id="{81D60167-4931-47E6-BA6A-407CBD079E47}" type="slidenum">
              <a:rPr spc="-5" dirty="0"/>
              <a:t>21</a:t>
            </a:fld>
            <a:endParaRPr spc="-5" dirty="0"/>
          </a:p>
        </p:txBody>
      </p:sp>
      <p:sp>
        <p:nvSpPr>
          <p:cNvPr id="3" name="object 3"/>
          <p:cNvSpPr/>
          <p:nvPr/>
        </p:nvSpPr>
        <p:spPr>
          <a:xfrm>
            <a:off x="905865" y="1143000"/>
            <a:ext cx="265175" cy="2743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05865" y="1513332"/>
            <a:ext cx="265175" cy="27432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236370" y="1025143"/>
            <a:ext cx="4734560" cy="766445"/>
          </a:xfrm>
          <a:prstGeom prst="rect">
            <a:avLst/>
          </a:prstGeom>
        </p:spPr>
        <p:txBody>
          <a:bodyPr vert="horz" wrap="square" lIns="0" tIns="108585" rIns="0" bIns="0" rtlCol="0">
            <a:spAutoFit/>
          </a:bodyPr>
          <a:lstStyle/>
          <a:p>
            <a:pPr marL="12700">
              <a:lnSpc>
                <a:spcPct val="100000"/>
              </a:lnSpc>
              <a:spcBef>
                <a:spcPts val="855"/>
              </a:spcBef>
            </a:pPr>
            <a:r>
              <a:rPr sz="1800" spc="-5" dirty="0">
                <a:latin typeface="Arial"/>
                <a:cs typeface="Arial"/>
              </a:rPr>
              <a:t>Relational model (Chapter</a:t>
            </a:r>
            <a:r>
              <a:rPr sz="1800" spc="35" dirty="0">
                <a:latin typeface="Arial"/>
                <a:cs typeface="Arial"/>
              </a:rPr>
              <a:t> </a:t>
            </a:r>
            <a:r>
              <a:rPr sz="1800" spc="-5" dirty="0">
                <a:latin typeface="Arial"/>
                <a:cs typeface="Arial"/>
              </a:rPr>
              <a:t>2)</a:t>
            </a:r>
            <a:endParaRPr sz="1800">
              <a:latin typeface="Arial"/>
              <a:cs typeface="Arial"/>
            </a:endParaRPr>
          </a:p>
          <a:p>
            <a:pPr marL="12700">
              <a:lnSpc>
                <a:spcPct val="100000"/>
              </a:lnSpc>
              <a:spcBef>
                <a:spcPts val="755"/>
              </a:spcBef>
            </a:pPr>
            <a:r>
              <a:rPr sz="1800" spc="-5" dirty="0">
                <a:latin typeface="Arial"/>
                <a:cs typeface="Arial"/>
              </a:rPr>
              <a:t>Example </a:t>
            </a:r>
            <a:r>
              <a:rPr sz="1800" dirty="0">
                <a:latin typeface="Arial"/>
                <a:cs typeface="Arial"/>
              </a:rPr>
              <a:t>of </a:t>
            </a:r>
            <a:r>
              <a:rPr sz="1800" spc="-5" dirty="0">
                <a:latin typeface="Arial"/>
                <a:cs typeface="Arial"/>
              </a:rPr>
              <a:t>tabular data in </a:t>
            </a:r>
            <a:r>
              <a:rPr sz="1800" dirty="0">
                <a:latin typeface="Arial"/>
                <a:cs typeface="Arial"/>
              </a:rPr>
              <a:t>the </a:t>
            </a:r>
            <a:r>
              <a:rPr sz="1800" spc="-5" dirty="0">
                <a:latin typeface="Arial"/>
                <a:cs typeface="Arial"/>
              </a:rPr>
              <a:t>relational</a:t>
            </a:r>
            <a:r>
              <a:rPr sz="1800" spc="20" dirty="0">
                <a:latin typeface="Arial"/>
                <a:cs typeface="Arial"/>
              </a:rPr>
              <a:t> </a:t>
            </a:r>
            <a:r>
              <a:rPr sz="1800" spc="-5" dirty="0">
                <a:latin typeface="Arial"/>
                <a:cs typeface="Arial"/>
              </a:rPr>
              <a:t>model</a:t>
            </a:r>
            <a:endParaRPr sz="1800">
              <a:latin typeface="Arial"/>
              <a:cs typeface="Arial"/>
            </a:endParaRPr>
          </a:p>
        </p:txBody>
      </p:sp>
      <p:sp>
        <p:nvSpPr>
          <p:cNvPr id="6" name="object 6"/>
          <p:cNvSpPr/>
          <p:nvPr/>
        </p:nvSpPr>
        <p:spPr>
          <a:xfrm>
            <a:off x="6455664" y="1604263"/>
            <a:ext cx="862330" cy="643890"/>
          </a:xfrm>
          <a:custGeom>
            <a:avLst/>
            <a:gdLst/>
            <a:ahLst/>
            <a:cxnLst/>
            <a:rect l="l" t="t" r="r" b="b"/>
            <a:pathLst>
              <a:path w="862329" h="643889">
                <a:moveTo>
                  <a:pt x="38353" y="567563"/>
                </a:moveTo>
                <a:lnTo>
                  <a:pt x="0" y="643636"/>
                </a:lnTo>
                <a:lnTo>
                  <a:pt x="83819" y="628650"/>
                </a:lnTo>
                <a:lnTo>
                  <a:pt x="70586" y="610870"/>
                </a:lnTo>
                <a:lnTo>
                  <a:pt x="54737" y="610870"/>
                </a:lnTo>
                <a:lnTo>
                  <a:pt x="47116" y="600583"/>
                </a:lnTo>
                <a:lnTo>
                  <a:pt x="57293" y="593010"/>
                </a:lnTo>
                <a:lnTo>
                  <a:pt x="38353" y="567563"/>
                </a:lnTo>
                <a:close/>
              </a:path>
              <a:path w="862329" h="643889">
                <a:moveTo>
                  <a:pt x="57293" y="593010"/>
                </a:moveTo>
                <a:lnTo>
                  <a:pt x="47116" y="600583"/>
                </a:lnTo>
                <a:lnTo>
                  <a:pt x="54737" y="610870"/>
                </a:lnTo>
                <a:lnTo>
                  <a:pt x="64936" y="603278"/>
                </a:lnTo>
                <a:lnTo>
                  <a:pt x="57293" y="593010"/>
                </a:lnTo>
                <a:close/>
              </a:path>
              <a:path w="862329" h="643889">
                <a:moveTo>
                  <a:pt x="64936" y="603278"/>
                </a:moveTo>
                <a:lnTo>
                  <a:pt x="54737" y="610870"/>
                </a:lnTo>
                <a:lnTo>
                  <a:pt x="70586" y="610870"/>
                </a:lnTo>
                <a:lnTo>
                  <a:pt x="64936" y="603278"/>
                </a:lnTo>
                <a:close/>
              </a:path>
              <a:path w="862329" h="643889">
                <a:moveTo>
                  <a:pt x="854202" y="0"/>
                </a:moveTo>
                <a:lnTo>
                  <a:pt x="57293" y="593010"/>
                </a:lnTo>
                <a:lnTo>
                  <a:pt x="64936" y="603278"/>
                </a:lnTo>
                <a:lnTo>
                  <a:pt x="861821" y="10160"/>
                </a:lnTo>
                <a:lnTo>
                  <a:pt x="854202" y="0"/>
                </a:lnTo>
                <a:close/>
              </a:path>
            </a:pathLst>
          </a:custGeom>
          <a:solidFill>
            <a:srgbClr val="000000"/>
          </a:solidFill>
        </p:spPr>
        <p:txBody>
          <a:bodyPr wrap="square" lIns="0" tIns="0" rIns="0" bIns="0" rtlCol="0"/>
          <a:lstStyle/>
          <a:p>
            <a:endParaRPr/>
          </a:p>
        </p:txBody>
      </p:sp>
      <p:sp>
        <p:nvSpPr>
          <p:cNvPr id="7" name="object 7"/>
          <p:cNvSpPr txBox="1"/>
          <p:nvPr/>
        </p:nvSpPr>
        <p:spPr>
          <a:xfrm>
            <a:off x="6938009" y="1351279"/>
            <a:ext cx="8261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Columns</a:t>
            </a:r>
            <a:endParaRPr sz="1600">
              <a:latin typeface="Arial"/>
              <a:cs typeface="Arial"/>
            </a:endParaRPr>
          </a:p>
        </p:txBody>
      </p:sp>
      <p:sp>
        <p:nvSpPr>
          <p:cNvPr id="8" name="object 8"/>
          <p:cNvSpPr/>
          <p:nvPr/>
        </p:nvSpPr>
        <p:spPr>
          <a:xfrm>
            <a:off x="5571744" y="1632457"/>
            <a:ext cx="1513205" cy="635635"/>
          </a:xfrm>
          <a:custGeom>
            <a:avLst/>
            <a:gdLst/>
            <a:ahLst/>
            <a:cxnLst/>
            <a:rect l="l" t="t" r="r" b="b"/>
            <a:pathLst>
              <a:path w="1513204" h="635635">
                <a:moveTo>
                  <a:pt x="55879" y="564895"/>
                </a:moveTo>
                <a:lnTo>
                  <a:pt x="0" y="629157"/>
                </a:lnTo>
                <a:lnTo>
                  <a:pt x="84962" y="635253"/>
                </a:lnTo>
                <a:lnTo>
                  <a:pt x="74831" y="610742"/>
                </a:lnTo>
                <a:lnTo>
                  <a:pt x="61086" y="610742"/>
                </a:lnTo>
                <a:lnTo>
                  <a:pt x="56260" y="599058"/>
                </a:lnTo>
                <a:lnTo>
                  <a:pt x="67999" y="594214"/>
                </a:lnTo>
                <a:lnTo>
                  <a:pt x="55879" y="564895"/>
                </a:lnTo>
                <a:close/>
              </a:path>
              <a:path w="1513204" h="635635">
                <a:moveTo>
                  <a:pt x="67999" y="594214"/>
                </a:moveTo>
                <a:lnTo>
                  <a:pt x="56260" y="599058"/>
                </a:lnTo>
                <a:lnTo>
                  <a:pt x="61086" y="610742"/>
                </a:lnTo>
                <a:lnTo>
                  <a:pt x="72828" y="605897"/>
                </a:lnTo>
                <a:lnTo>
                  <a:pt x="67999" y="594214"/>
                </a:lnTo>
                <a:close/>
              </a:path>
              <a:path w="1513204" h="635635">
                <a:moveTo>
                  <a:pt x="72828" y="605897"/>
                </a:moveTo>
                <a:lnTo>
                  <a:pt x="61086" y="610742"/>
                </a:lnTo>
                <a:lnTo>
                  <a:pt x="74831" y="610742"/>
                </a:lnTo>
                <a:lnTo>
                  <a:pt x="72828" y="605897"/>
                </a:lnTo>
                <a:close/>
              </a:path>
              <a:path w="1513204" h="635635">
                <a:moveTo>
                  <a:pt x="1507871" y="0"/>
                </a:moveTo>
                <a:lnTo>
                  <a:pt x="67999" y="594214"/>
                </a:lnTo>
                <a:lnTo>
                  <a:pt x="72828" y="605897"/>
                </a:lnTo>
                <a:lnTo>
                  <a:pt x="1512697" y="11683"/>
                </a:lnTo>
                <a:lnTo>
                  <a:pt x="1507871" y="0"/>
                </a:lnTo>
                <a:close/>
              </a:path>
            </a:pathLst>
          </a:custGeom>
          <a:solidFill>
            <a:srgbClr val="000000"/>
          </a:solidFill>
        </p:spPr>
        <p:txBody>
          <a:bodyPr wrap="square" lIns="0" tIns="0" rIns="0" bIns="0" rtlCol="0"/>
          <a:lstStyle/>
          <a:p>
            <a:endParaRPr/>
          </a:p>
        </p:txBody>
      </p:sp>
      <p:sp>
        <p:nvSpPr>
          <p:cNvPr id="9" name="object 9"/>
          <p:cNvSpPr/>
          <p:nvPr/>
        </p:nvSpPr>
        <p:spPr>
          <a:xfrm>
            <a:off x="1613916" y="2258567"/>
            <a:ext cx="5526024" cy="3745991"/>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7776209" y="2619882"/>
            <a:ext cx="53086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Ro</a:t>
            </a:r>
            <a:r>
              <a:rPr sz="1600" spc="-20" dirty="0">
                <a:latin typeface="Arial"/>
                <a:cs typeface="Arial"/>
              </a:rPr>
              <a:t>w</a:t>
            </a:r>
            <a:r>
              <a:rPr sz="1600" spc="-5" dirty="0">
                <a:latin typeface="Arial"/>
                <a:cs typeface="Arial"/>
              </a:rPr>
              <a:t>s</a:t>
            </a:r>
            <a:endParaRPr sz="1600">
              <a:latin typeface="Arial"/>
              <a:cs typeface="Arial"/>
            </a:endParaRPr>
          </a:p>
        </p:txBody>
      </p:sp>
      <p:sp>
        <p:nvSpPr>
          <p:cNvPr id="11" name="object 11"/>
          <p:cNvSpPr/>
          <p:nvPr/>
        </p:nvSpPr>
        <p:spPr>
          <a:xfrm>
            <a:off x="7167371" y="2751454"/>
            <a:ext cx="527685" cy="76200"/>
          </a:xfrm>
          <a:custGeom>
            <a:avLst/>
            <a:gdLst/>
            <a:ahLst/>
            <a:cxnLst/>
            <a:rect l="l" t="t" r="r" b="b"/>
            <a:pathLst>
              <a:path w="527684" h="76200">
                <a:moveTo>
                  <a:pt x="74168" y="0"/>
                </a:moveTo>
                <a:lnTo>
                  <a:pt x="0" y="42037"/>
                </a:lnTo>
                <a:lnTo>
                  <a:pt x="78104" y="76073"/>
                </a:lnTo>
                <a:lnTo>
                  <a:pt x="76501" y="45085"/>
                </a:lnTo>
                <a:lnTo>
                  <a:pt x="63753" y="45085"/>
                </a:lnTo>
                <a:lnTo>
                  <a:pt x="63119" y="32385"/>
                </a:lnTo>
                <a:lnTo>
                  <a:pt x="75809" y="31724"/>
                </a:lnTo>
                <a:lnTo>
                  <a:pt x="74168" y="0"/>
                </a:lnTo>
                <a:close/>
              </a:path>
              <a:path w="527684" h="76200">
                <a:moveTo>
                  <a:pt x="75809" y="31724"/>
                </a:moveTo>
                <a:lnTo>
                  <a:pt x="63119" y="32385"/>
                </a:lnTo>
                <a:lnTo>
                  <a:pt x="63753" y="45085"/>
                </a:lnTo>
                <a:lnTo>
                  <a:pt x="76467" y="44423"/>
                </a:lnTo>
                <a:lnTo>
                  <a:pt x="75809" y="31724"/>
                </a:lnTo>
                <a:close/>
              </a:path>
              <a:path w="527684" h="76200">
                <a:moveTo>
                  <a:pt x="76467" y="44423"/>
                </a:moveTo>
                <a:lnTo>
                  <a:pt x="63753" y="45085"/>
                </a:lnTo>
                <a:lnTo>
                  <a:pt x="76501" y="45085"/>
                </a:lnTo>
                <a:lnTo>
                  <a:pt x="76467" y="44423"/>
                </a:lnTo>
                <a:close/>
              </a:path>
              <a:path w="527684" h="76200">
                <a:moveTo>
                  <a:pt x="526923" y="8255"/>
                </a:moveTo>
                <a:lnTo>
                  <a:pt x="75809" y="31724"/>
                </a:lnTo>
                <a:lnTo>
                  <a:pt x="76467" y="44423"/>
                </a:lnTo>
                <a:lnTo>
                  <a:pt x="527684" y="20955"/>
                </a:lnTo>
                <a:lnTo>
                  <a:pt x="526923" y="8255"/>
                </a:lnTo>
                <a:close/>
              </a:path>
            </a:pathLst>
          </a:custGeom>
          <a:solidFill>
            <a:srgbClr val="000000"/>
          </a:solidFill>
        </p:spPr>
        <p:txBody>
          <a:bodyPr wrap="square" lIns="0" tIns="0" rIns="0" bIns="0" rtlCol="0"/>
          <a:lstStyle/>
          <a:p>
            <a:endParaRPr/>
          </a:p>
        </p:txBody>
      </p:sp>
      <p:sp>
        <p:nvSpPr>
          <p:cNvPr id="12" name="object 12"/>
          <p:cNvSpPr/>
          <p:nvPr/>
        </p:nvSpPr>
        <p:spPr>
          <a:xfrm>
            <a:off x="7158608" y="2840863"/>
            <a:ext cx="554990" cy="2417445"/>
          </a:xfrm>
          <a:custGeom>
            <a:avLst/>
            <a:gdLst/>
            <a:ahLst/>
            <a:cxnLst/>
            <a:rect l="l" t="t" r="r" b="b"/>
            <a:pathLst>
              <a:path w="554990" h="2417445">
                <a:moveTo>
                  <a:pt x="0" y="2334387"/>
                </a:moveTo>
                <a:lnTo>
                  <a:pt x="20955" y="2416937"/>
                </a:lnTo>
                <a:lnTo>
                  <a:pt x="69915" y="2356231"/>
                </a:lnTo>
                <a:lnTo>
                  <a:pt x="40640" y="2356231"/>
                </a:lnTo>
                <a:lnTo>
                  <a:pt x="28321" y="2353564"/>
                </a:lnTo>
                <a:lnTo>
                  <a:pt x="31027" y="2341164"/>
                </a:lnTo>
                <a:lnTo>
                  <a:pt x="0" y="2334387"/>
                </a:lnTo>
                <a:close/>
              </a:path>
              <a:path w="554990" h="2417445">
                <a:moveTo>
                  <a:pt x="31027" y="2341164"/>
                </a:moveTo>
                <a:lnTo>
                  <a:pt x="28321" y="2353564"/>
                </a:lnTo>
                <a:lnTo>
                  <a:pt x="40640" y="2356231"/>
                </a:lnTo>
                <a:lnTo>
                  <a:pt x="43342" y="2343854"/>
                </a:lnTo>
                <a:lnTo>
                  <a:pt x="31027" y="2341164"/>
                </a:lnTo>
                <a:close/>
              </a:path>
              <a:path w="554990" h="2417445">
                <a:moveTo>
                  <a:pt x="43342" y="2343854"/>
                </a:moveTo>
                <a:lnTo>
                  <a:pt x="40640" y="2356231"/>
                </a:lnTo>
                <a:lnTo>
                  <a:pt x="69915" y="2356231"/>
                </a:lnTo>
                <a:lnTo>
                  <a:pt x="74422" y="2350643"/>
                </a:lnTo>
                <a:lnTo>
                  <a:pt x="43342" y="2343854"/>
                </a:lnTo>
                <a:close/>
              </a:path>
              <a:path w="554990" h="2417445">
                <a:moveTo>
                  <a:pt x="542036" y="0"/>
                </a:moveTo>
                <a:lnTo>
                  <a:pt x="31027" y="2341164"/>
                </a:lnTo>
                <a:lnTo>
                  <a:pt x="43342" y="2343854"/>
                </a:lnTo>
                <a:lnTo>
                  <a:pt x="554482" y="2794"/>
                </a:lnTo>
                <a:lnTo>
                  <a:pt x="542036" y="0"/>
                </a:lnTo>
                <a:close/>
              </a:path>
            </a:pathLst>
          </a:custGeom>
          <a:solidFill>
            <a:srgbClr val="000000"/>
          </a:solidFill>
        </p:spPr>
        <p:txBody>
          <a:bodyPr wrap="square" lIns="0" tIns="0" rIns="0" bIns="0" rtlCol="0"/>
          <a:lstStyle/>
          <a:p>
            <a:endParaRPr/>
          </a:p>
        </p:txBody>
      </p:sp>
      <p:sp>
        <p:nvSpPr>
          <p:cNvPr id="16" name="object 2"/>
          <p:cNvSpPr txBox="1">
            <a:spLocks/>
          </p:cNvSpPr>
          <p:nvPr/>
        </p:nvSpPr>
        <p:spPr>
          <a:xfrm>
            <a:off x="0" y="304800"/>
            <a:ext cx="9144000" cy="4430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gn="ctr">
              <a:lnSpc>
                <a:spcPct val="100000"/>
              </a:lnSpc>
              <a:spcBef>
                <a:spcPts val="95"/>
              </a:spcBef>
            </a:pPr>
            <a:r>
              <a:rPr lang="en-US" sz="2800" spc="-5" dirty="0"/>
              <a:t>Relational</a:t>
            </a:r>
            <a:r>
              <a:rPr lang="en-US" sz="2800" spc="-60" dirty="0"/>
              <a:t> </a:t>
            </a:r>
            <a:r>
              <a:rPr lang="en-US" sz="2800" spc="-5" dirty="0"/>
              <a:t>Model</a:t>
            </a:r>
            <a:endParaRPr lang="en-US"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5" dirty="0"/>
              <a:t>©Silberschatz, Korth and</a:t>
            </a:r>
            <a:r>
              <a:rPr spc="-30" dirty="0"/>
              <a:t> </a:t>
            </a:r>
            <a:r>
              <a:rPr spc="-5" dirty="0"/>
              <a:t>Sudarshan</a:t>
            </a:r>
          </a:p>
        </p:txBody>
      </p:sp>
      <p:sp>
        <p:nvSpPr>
          <p:cNvPr id="4" name="object 4"/>
          <p:cNvSpPr txBox="1">
            <a:spLocks noGrp="1"/>
          </p:cNvSpPr>
          <p:nvPr>
            <p:ph type="ftr" sz="quarter" idx="11"/>
          </p:nvPr>
        </p:nvSpPr>
        <p:spPr>
          <a:prstGeom prst="rect">
            <a:avLst/>
          </a:prstGeom>
        </p:spPr>
        <p:txBody>
          <a:bodyPr vert="horz" wrap="square" lIns="0" tIns="635" rIns="0" bIns="0" rtlCol="0">
            <a:spAutoFit/>
          </a:bodyPr>
          <a:lstStyle/>
          <a:p>
            <a:pPr marL="12700">
              <a:lnSpc>
                <a:spcPct val="100000"/>
              </a:lnSpc>
              <a:spcBef>
                <a:spcPts val="5"/>
              </a:spcBef>
            </a:pPr>
            <a:r>
              <a:rPr spc="-5" dirty="0"/>
              <a:t>Database </a:t>
            </a:r>
            <a:r>
              <a:rPr spc="-10" dirty="0"/>
              <a:t>System </a:t>
            </a:r>
            <a:r>
              <a:rPr spc="-5" dirty="0"/>
              <a:t>Concepts - </a:t>
            </a:r>
            <a:r>
              <a:rPr dirty="0"/>
              <a:t>6</a:t>
            </a:r>
            <a:r>
              <a:rPr sz="975" baseline="25641" dirty="0"/>
              <a:t>th</a:t>
            </a:r>
            <a:r>
              <a:rPr sz="975" spc="165" baseline="25641" dirty="0"/>
              <a:t> </a:t>
            </a:r>
            <a:r>
              <a:rPr sz="1000" spc="-5" dirty="0"/>
              <a:t>Edition</a:t>
            </a:r>
            <a:endParaRPr sz="100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2700">
              <a:lnSpc>
                <a:spcPct val="100000"/>
              </a:lnSpc>
            </a:pPr>
            <a:r>
              <a:rPr spc="-5" dirty="0"/>
              <a:t>1.</a:t>
            </a:r>
            <a:fld id="{81D60167-4931-47E6-BA6A-407CBD079E47}" type="slidenum">
              <a:rPr spc="-5" dirty="0"/>
              <a:t>22</a:t>
            </a:fld>
            <a:endParaRPr spc="-5" dirty="0"/>
          </a:p>
        </p:txBody>
      </p:sp>
      <p:sp>
        <p:nvSpPr>
          <p:cNvPr id="3" name="object 3"/>
          <p:cNvSpPr/>
          <p:nvPr/>
        </p:nvSpPr>
        <p:spPr>
          <a:xfrm>
            <a:off x="4191000" y="914400"/>
            <a:ext cx="4560321" cy="4986528"/>
          </a:xfrm>
          <a:prstGeom prst="rect">
            <a:avLst/>
          </a:prstGeom>
          <a:blipFill>
            <a:blip r:embed="rId3" cstate="print"/>
            <a:stretch>
              <a:fillRect/>
            </a:stretch>
          </a:blipFill>
        </p:spPr>
        <p:txBody>
          <a:bodyPr wrap="square" lIns="0" tIns="0" rIns="0" bIns="0" rtlCol="0"/>
          <a:lstStyle/>
          <a:p>
            <a:endParaRPr/>
          </a:p>
        </p:txBody>
      </p:sp>
      <p:sp>
        <p:nvSpPr>
          <p:cNvPr id="7" name="object 2"/>
          <p:cNvSpPr txBox="1">
            <a:spLocks/>
          </p:cNvSpPr>
          <p:nvPr/>
        </p:nvSpPr>
        <p:spPr>
          <a:xfrm>
            <a:off x="-20053" y="304800"/>
            <a:ext cx="9144000" cy="4430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gn="ctr">
              <a:lnSpc>
                <a:spcPct val="100000"/>
              </a:lnSpc>
              <a:spcBef>
                <a:spcPts val="95"/>
              </a:spcBef>
            </a:pPr>
            <a:r>
              <a:rPr lang="en-US" sz="2800" dirty="0"/>
              <a:t>A Sample Relational </a:t>
            </a:r>
            <a:r>
              <a:rPr lang="en-US" sz="2800" dirty="0" smtClean="0"/>
              <a:t>Database</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5" dirty="0"/>
              <a:t>©Silberschatz, Korth and</a:t>
            </a:r>
            <a:r>
              <a:rPr spc="-30" dirty="0"/>
              <a:t> </a:t>
            </a:r>
            <a:r>
              <a:rPr spc="-5" dirty="0"/>
              <a:t>Sudarshan</a:t>
            </a:r>
          </a:p>
        </p:txBody>
      </p:sp>
      <p:sp>
        <p:nvSpPr>
          <p:cNvPr id="10" name="object 10"/>
          <p:cNvSpPr txBox="1">
            <a:spLocks noGrp="1"/>
          </p:cNvSpPr>
          <p:nvPr>
            <p:ph type="ftr" sz="quarter" idx="11"/>
          </p:nvPr>
        </p:nvSpPr>
        <p:spPr>
          <a:prstGeom prst="rect">
            <a:avLst/>
          </a:prstGeom>
        </p:spPr>
        <p:txBody>
          <a:bodyPr vert="horz" wrap="square" lIns="0" tIns="635" rIns="0" bIns="0" rtlCol="0">
            <a:spAutoFit/>
          </a:bodyPr>
          <a:lstStyle/>
          <a:p>
            <a:pPr marL="12700">
              <a:lnSpc>
                <a:spcPct val="100000"/>
              </a:lnSpc>
              <a:spcBef>
                <a:spcPts val="5"/>
              </a:spcBef>
            </a:pPr>
            <a:r>
              <a:rPr spc="-5" dirty="0"/>
              <a:t>Database </a:t>
            </a:r>
            <a:r>
              <a:rPr spc="-10" dirty="0"/>
              <a:t>System </a:t>
            </a:r>
            <a:r>
              <a:rPr spc="-5" dirty="0"/>
              <a:t>Concepts - </a:t>
            </a:r>
            <a:r>
              <a:rPr dirty="0"/>
              <a:t>6</a:t>
            </a:r>
            <a:r>
              <a:rPr sz="975" baseline="25641" dirty="0"/>
              <a:t>th</a:t>
            </a:r>
            <a:r>
              <a:rPr sz="975" spc="165" baseline="25641" dirty="0"/>
              <a:t> </a:t>
            </a:r>
            <a:r>
              <a:rPr sz="1000" spc="-5" dirty="0"/>
              <a:t>Edition</a:t>
            </a:r>
            <a:endParaRPr sz="1000"/>
          </a:p>
        </p:txBody>
      </p:sp>
      <p:sp>
        <p:nvSpPr>
          <p:cNvPr id="11" name="object 11"/>
          <p:cNvSpPr txBox="1">
            <a:spLocks noGrp="1"/>
          </p:cNvSpPr>
          <p:nvPr>
            <p:ph type="sldNum" sz="quarter" idx="12"/>
          </p:nvPr>
        </p:nvSpPr>
        <p:spPr>
          <a:prstGeom prst="rect">
            <a:avLst/>
          </a:prstGeom>
        </p:spPr>
        <p:txBody>
          <a:bodyPr vert="horz" wrap="square" lIns="0" tIns="0" rIns="0" bIns="0" rtlCol="0">
            <a:spAutoFit/>
          </a:bodyPr>
          <a:lstStyle/>
          <a:p>
            <a:pPr marL="12700">
              <a:lnSpc>
                <a:spcPct val="100000"/>
              </a:lnSpc>
            </a:pPr>
            <a:r>
              <a:rPr spc="-5" dirty="0"/>
              <a:t>1.</a:t>
            </a:r>
            <a:fld id="{81D60167-4931-47E6-BA6A-407CBD079E47}" type="slidenum">
              <a:rPr spc="-5" dirty="0"/>
              <a:t>23</a:t>
            </a:fld>
            <a:endParaRPr spc="-5" dirty="0"/>
          </a:p>
        </p:txBody>
      </p:sp>
      <p:sp>
        <p:nvSpPr>
          <p:cNvPr id="3" name="object 3"/>
          <p:cNvSpPr/>
          <p:nvPr/>
        </p:nvSpPr>
        <p:spPr>
          <a:xfrm>
            <a:off x="905865" y="1143000"/>
            <a:ext cx="265175" cy="2743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363344" y="1812035"/>
            <a:ext cx="234696" cy="2438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05865" y="2157679"/>
            <a:ext cx="265175" cy="2746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63344" y="2552954"/>
            <a:ext cx="234696" cy="2438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63344" y="3197682"/>
            <a:ext cx="234696" cy="2441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05865" y="3818254"/>
            <a:ext cx="265175" cy="274319"/>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236370" y="1121155"/>
            <a:ext cx="7024370" cy="2974975"/>
          </a:xfrm>
          <a:prstGeom prst="rect">
            <a:avLst/>
          </a:prstGeom>
        </p:spPr>
        <p:txBody>
          <a:bodyPr vert="horz" wrap="square" lIns="0" tIns="12700" rIns="0" bIns="0" rtlCol="0">
            <a:spAutoFit/>
          </a:bodyPr>
          <a:lstStyle/>
          <a:p>
            <a:pPr marL="12700" marR="137795">
              <a:lnSpc>
                <a:spcPct val="100000"/>
              </a:lnSpc>
              <a:spcBef>
                <a:spcPts val="100"/>
              </a:spcBef>
            </a:pPr>
            <a:r>
              <a:rPr sz="1800" spc="-5" dirty="0">
                <a:latin typeface="Arial"/>
                <a:cs typeface="Arial"/>
              </a:rPr>
              <a:t>Language for accessing and manipulating the data organized by the  appropriate data</a:t>
            </a:r>
            <a:r>
              <a:rPr sz="1800" spc="20" dirty="0">
                <a:latin typeface="Arial"/>
                <a:cs typeface="Arial"/>
              </a:rPr>
              <a:t> </a:t>
            </a:r>
            <a:r>
              <a:rPr sz="1800" spc="-5" dirty="0">
                <a:latin typeface="Arial"/>
                <a:cs typeface="Arial"/>
              </a:rPr>
              <a:t>model</a:t>
            </a:r>
            <a:endParaRPr sz="1800">
              <a:latin typeface="Arial"/>
              <a:cs typeface="Arial"/>
            </a:endParaRPr>
          </a:p>
          <a:p>
            <a:pPr marL="413384">
              <a:lnSpc>
                <a:spcPct val="100000"/>
              </a:lnSpc>
              <a:spcBef>
                <a:spcPts val="755"/>
              </a:spcBef>
            </a:pPr>
            <a:r>
              <a:rPr sz="1800" spc="-5" dirty="0">
                <a:latin typeface="Arial"/>
                <a:cs typeface="Arial"/>
              </a:rPr>
              <a:t>DML also </a:t>
            </a:r>
            <a:r>
              <a:rPr sz="1800" spc="-15" dirty="0">
                <a:latin typeface="Arial"/>
                <a:cs typeface="Arial"/>
              </a:rPr>
              <a:t>known </a:t>
            </a:r>
            <a:r>
              <a:rPr sz="1800" spc="-5" dirty="0">
                <a:latin typeface="Arial"/>
                <a:cs typeface="Arial"/>
              </a:rPr>
              <a:t>as query</a:t>
            </a:r>
            <a:r>
              <a:rPr sz="1800" spc="75" dirty="0">
                <a:latin typeface="Arial"/>
                <a:cs typeface="Arial"/>
              </a:rPr>
              <a:t> </a:t>
            </a:r>
            <a:r>
              <a:rPr sz="1800" spc="-5" dirty="0">
                <a:latin typeface="Arial"/>
                <a:cs typeface="Arial"/>
              </a:rPr>
              <a:t>language</a:t>
            </a:r>
            <a:endParaRPr sz="1800">
              <a:latin typeface="Arial"/>
              <a:cs typeface="Arial"/>
            </a:endParaRPr>
          </a:p>
          <a:p>
            <a:pPr marL="12700">
              <a:lnSpc>
                <a:spcPct val="100000"/>
              </a:lnSpc>
              <a:spcBef>
                <a:spcPts val="755"/>
              </a:spcBef>
            </a:pPr>
            <a:r>
              <a:rPr sz="1800" spc="-15" dirty="0">
                <a:latin typeface="Arial"/>
                <a:cs typeface="Arial"/>
              </a:rPr>
              <a:t>Two </a:t>
            </a:r>
            <a:r>
              <a:rPr sz="1800" spc="-5" dirty="0">
                <a:latin typeface="Arial"/>
                <a:cs typeface="Arial"/>
              </a:rPr>
              <a:t>classes of</a:t>
            </a:r>
            <a:r>
              <a:rPr sz="1800" spc="40" dirty="0">
                <a:latin typeface="Arial"/>
                <a:cs typeface="Arial"/>
              </a:rPr>
              <a:t> </a:t>
            </a:r>
            <a:r>
              <a:rPr sz="1800" spc="-10" dirty="0">
                <a:latin typeface="Arial"/>
                <a:cs typeface="Arial"/>
              </a:rPr>
              <a:t>languages</a:t>
            </a:r>
            <a:endParaRPr sz="1800">
              <a:latin typeface="Arial"/>
              <a:cs typeface="Arial"/>
            </a:endParaRPr>
          </a:p>
          <a:p>
            <a:pPr marL="413384" marR="5080">
              <a:lnSpc>
                <a:spcPct val="100000"/>
              </a:lnSpc>
              <a:spcBef>
                <a:spcPts val="760"/>
              </a:spcBef>
            </a:pPr>
            <a:r>
              <a:rPr sz="1800" b="1" spc="-5" dirty="0">
                <a:solidFill>
                  <a:srgbClr val="000099"/>
                </a:solidFill>
                <a:latin typeface="Arial"/>
                <a:cs typeface="Arial"/>
              </a:rPr>
              <a:t>Procedural </a:t>
            </a:r>
            <a:r>
              <a:rPr sz="1800" dirty="0">
                <a:latin typeface="Arial"/>
                <a:cs typeface="Arial"/>
              </a:rPr>
              <a:t>– </a:t>
            </a:r>
            <a:r>
              <a:rPr sz="1800" spc="-5" dirty="0">
                <a:latin typeface="Arial"/>
                <a:cs typeface="Arial"/>
              </a:rPr>
              <a:t>user specifies </a:t>
            </a:r>
            <a:r>
              <a:rPr sz="1800" spc="-15" dirty="0">
                <a:latin typeface="Arial"/>
                <a:cs typeface="Arial"/>
              </a:rPr>
              <a:t>what </a:t>
            </a:r>
            <a:r>
              <a:rPr sz="1800" spc="-5" dirty="0">
                <a:latin typeface="Arial"/>
                <a:cs typeface="Arial"/>
              </a:rPr>
              <a:t>data is required and how </a:t>
            </a:r>
            <a:r>
              <a:rPr sz="1800" dirty="0">
                <a:latin typeface="Arial"/>
                <a:cs typeface="Arial"/>
              </a:rPr>
              <a:t>to get  </a:t>
            </a:r>
            <a:r>
              <a:rPr sz="1800" spc="-5" dirty="0">
                <a:latin typeface="Arial"/>
                <a:cs typeface="Arial"/>
              </a:rPr>
              <a:t>those data</a:t>
            </a:r>
            <a:endParaRPr sz="1800">
              <a:latin typeface="Arial"/>
              <a:cs typeface="Arial"/>
            </a:endParaRPr>
          </a:p>
          <a:p>
            <a:pPr marL="413384" marR="634365">
              <a:lnSpc>
                <a:spcPct val="100000"/>
              </a:lnSpc>
              <a:spcBef>
                <a:spcPts val="755"/>
              </a:spcBef>
            </a:pPr>
            <a:r>
              <a:rPr sz="1800" b="1" spc="-10" dirty="0">
                <a:solidFill>
                  <a:srgbClr val="000099"/>
                </a:solidFill>
                <a:latin typeface="Arial"/>
                <a:cs typeface="Arial"/>
              </a:rPr>
              <a:t>Declarative </a:t>
            </a:r>
            <a:r>
              <a:rPr sz="1800" b="1" spc="-5" dirty="0">
                <a:solidFill>
                  <a:srgbClr val="000099"/>
                </a:solidFill>
                <a:latin typeface="Arial"/>
                <a:cs typeface="Arial"/>
              </a:rPr>
              <a:t>(nonprocedural) </a:t>
            </a:r>
            <a:r>
              <a:rPr sz="1800" dirty="0">
                <a:latin typeface="Arial"/>
                <a:cs typeface="Arial"/>
              </a:rPr>
              <a:t>– </a:t>
            </a:r>
            <a:r>
              <a:rPr sz="1800" spc="-5" dirty="0">
                <a:latin typeface="Arial"/>
                <a:cs typeface="Arial"/>
              </a:rPr>
              <a:t>user specifies </a:t>
            </a:r>
            <a:r>
              <a:rPr sz="1800" spc="-15" dirty="0">
                <a:latin typeface="Arial"/>
                <a:cs typeface="Arial"/>
              </a:rPr>
              <a:t>what </a:t>
            </a:r>
            <a:r>
              <a:rPr sz="1800" spc="-5" dirty="0">
                <a:latin typeface="Arial"/>
                <a:cs typeface="Arial"/>
              </a:rPr>
              <a:t>data is  required </a:t>
            </a:r>
            <a:r>
              <a:rPr sz="1800" spc="-10" dirty="0">
                <a:latin typeface="Arial"/>
                <a:cs typeface="Arial"/>
              </a:rPr>
              <a:t>without </a:t>
            </a:r>
            <a:r>
              <a:rPr sz="1800" spc="-5" dirty="0">
                <a:latin typeface="Arial"/>
                <a:cs typeface="Arial"/>
              </a:rPr>
              <a:t>specifying how </a:t>
            </a:r>
            <a:r>
              <a:rPr sz="1800" dirty="0">
                <a:latin typeface="Arial"/>
                <a:cs typeface="Arial"/>
              </a:rPr>
              <a:t>to </a:t>
            </a:r>
            <a:r>
              <a:rPr sz="1800" spc="-5" dirty="0">
                <a:latin typeface="Arial"/>
                <a:cs typeface="Arial"/>
              </a:rPr>
              <a:t>get those</a:t>
            </a:r>
            <a:r>
              <a:rPr sz="1800" spc="114" dirty="0">
                <a:latin typeface="Arial"/>
                <a:cs typeface="Arial"/>
              </a:rPr>
              <a:t> </a:t>
            </a:r>
            <a:r>
              <a:rPr sz="1800" spc="-5" dirty="0">
                <a:latin typeface="Arial"/>
                <a:cs typeface="Arial"/>
              </a:rPr>
              <a:t>data</a:t>
            </a:r>
            <a:endParaRPr sz="1800">
              <a:latin typeface="Arial"/>
              <a:cs typeface="Arial"/>
            </a:endParaRPr>
          </a:p>
          <a:p>
            <a:pPr marL="12700">
              <a:lnSpc>
                <a:spcPct val="100000"/>
              </a:lnSpc>
              <a:spcBef>
                <a:spcPts val="760"/>
              </a:spcBef>
            </a:pPr>
            <a:r>
              <a:rPr sz="1800" dirty="0">
                <a:latin typeface="Arial"/>
                <a:cs typeface="Arial"/>
              </a:rPr>
              <a:t>SQL </a:t>
            </a:r>
            <a:r>
              <a:rPr sz="1800" spc="-5" dirty="0">
                <a:latin typeface="Arial"/>
                <a:cs typeface="Arial"/>
              </a:rPr>
              <a:t>is the </a:t>
            </a:r>
            <a:r>
              <a:rPr sz="1800" dirty="0">
                <a:latin typeface="Arial"/>
                <a:cs typeface="Arial"/>
              </a:rPr>
              <a:t>most </a:t>
            </a:r>
            <a:r>
              <a:rPr sz="1800" spc="-10" dirty="0">
                <a:latin typeface="Arial"/>
                <a:cs typeface="Arial"/>
              </a:rPr>
              <a:t>widely </a:t>
            </a:r>
            <a:r>
              <a:rPr sz="1800" spc="-5" dirty="0">
                <a:latin typeface="Arial"/>
                <a:cs typeface="Arial"/>
              </a:rPr>
              <a:t>used query</a:t>
            </a:r>
            <a:r>
              <a:rPr sz="1800" spc="55" dirty="0">
                <a:latin typeface="Arial"/>
                <a:cs typeface="Arial"/>
              </a:rPr>
              <a:t> </a:t>
            </a:r>
            <a:r>
              <a:rPr sz="1800" spc="-5" dirty="0">
                <a:latin typeface="Arial"/>
                <a:cs typeface="Arial"/>
              </a:rPr>
              <a:t>language</a:t>
            </a:r>
            <a:endParaRPr sz="1800">
              <a:latin typeface="Arial"/>
              <a:cs typeface="Arial"/>
            </a:endParaRPr>
          </a:p>
        </p:txBody>
      </p:sp>
      <p:sp>
        <p:nvSpPr>
          <p:cNvPr id="13" name="object 2"/>
          <p:cNvSpPr txBox="1">
            <a:spLocks/>
          </p:cNvSpPr>
          <p:nvPr/>
        </p:nvSpPr>
        <p:spPr>
          <a:xfrm>
            <a:off x="-20053" y="304800"/>
            <a:ext cx="9144000" cy="4430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gn="ctr">
              <a:lnSpc>
                <a:spcPct val="100000"/>
              </a:lnSpc>
              <a:spcBef>
                <a:spcPts val="95"/>
              </a:spcBef>
            </a:pPr>
            <a:r>
              <a:rPr lang="en-US" sz="2800" dirty="0" smtClean="0"/>
              <a:t>Database Languages</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5" dirty="0"/>
              <a:t>©Silberschatz, Korth and</a:t>
            </a:r>
            <a:r>
              <a:rPr spc="-30" dirty="0"/>
              <a:t> </a:t>
            </a:r>
            <a:r>
              <a:rPr spc="-5" dirty="0"/>
              <a:t>Sudarshan</a:t>
            </a:r>
          </a:p>
        </p:txBody>
      </p:sp>
      <p:sp>
        <p:nvSpPr>
          <p:cNvPr id="14" name="object 14"/>
          <p:cNvSpPr txBox="1">
            <a:spLocks noGrp="1"/>
          </p:cNvSpPr>
          <p:nvPr>
            <p:ph type="ftr" sz="quarter" idx="11"/>
          </p:nvPr>
        </p:nvSpPr>
        <p:spPr>
          <a:prstGeom prst="rect">
            <a:avLst/>
          </a:prstGeom>
        </p:spPr>
        <p:txBody>
          <a:bodyPr vert="horz" wrap="square" lIns="0" tIns="635" rIns="0" bIns="0" rtlCol="0">
            <a:spAutoFit/>
          </a:bodyPr>
          <a:lstStyle/>
          <a:p>
            <a:pPr marL="12700">
              <a:lnSpc>
                <a:spcPct val="100000"/>
              </a:lnSpc>
              <a:spcBef>
                <a:spcPts val="5"/>
              </a:spcBef>
            </a:pPr>
            <a:r>
              <a:rPr spc="-5" dirty="0"/>
              <a:t>Database </a:t>
            </a:r>
            <a:r>
              <a:rPr spc="-10" dirty="0"/>
              <a:t>System </a:t>
            </a:r>
            <a:r>
              <a:rPr spc="-5" dirty="0"/>
              <a:t>Concepts - </a:t>
            </a:r>
            <a:r>
              <a:rPr dirty="0"/>
              <a:t>6</a:t>
            </a:r>
            <a:r>
              <a:rPr sz="975" baseline="25641" dirty="0"/>
              <a:t>th</a:t>
            </a:r>
            <a:r>
              <a:rPr sz="975" spc="165" baseline="25641" dirty="0"/>
              <a:t> </a:t>
            </a:r>
            <a:r>
              <a:rPr sz="1000" spc="-5" dirty="0"/>
              <a:t>Edition</a:t>
            </a:r>
            <a:endParaRPr sz="1000"/>
          </a:p>
        </p:txBody>
      </p:sp>
      <p:sp>
        <p:nvSpPr>
          <p:cNvPr id="15" name="object 15"/>
          <p:cNvSpPr txBox="1">
            <a:spLocks noGrp="1"/>
          </p:cNvSpPr>
          <p:nvPr>
            <p:ph type="sldNum" sz="quarter" idx="12"/>
          </p:nvPr>
        </p:nvSpPr>
        <p:spPr>
          <a:prstGeom prst="rect">
            <a:avLst/>
          </a:prstGeom>
        </p:spPr>
        <p:txBody>
          <a:bodyPr vert="horz" wrap="square" lIns="0" tIns="0" rIns="0" bIns="0" rtlCol="0">
            <a:spAutoFit/>
          </a:bodyPr>
          <a:lstStyle/>
          <a:p>
            <a:pPr marL="12700">
              <a:lnSpc>
                <a:spcPct val="100000"/>
              </a:lnSpc>
            </a:pPr>
            <a:r>
              <a:rPr spc="-5" dirty="0"/>
              <a:t>1.</a:t>
            </a:r>
            <a:fld id="{81D60167-4931-47E6-BA6A-407CBD079E47}" type="slidenum">
              <a:rPr spc="-5" dirty="0"/>
              <a:t>24</a:t>
            </a:fld>
            <a:endParaRPr spc="-5" dirty="0"/>
          </a:p>
        </p:txBody>
      </p:sp>
      <p:sp>
        <p:nvSpPr>
          <p:cNvPr id="3" name="object 3"/>
          <p:cNvSpPr/>
          <p:nvPr/>
        </p:nvSpPr>
        <p:spPr>
          <a:xfrm>
            <a:off x="905865" y="1152397"/>
            <a:ext cx="234696" cy="243839"/>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236370" y="1046124"/>
            <a:ext cx="5013960" cy="683895"/>
          </a:xfrm>
          <a:prstGeom prst="rect">
            <a:avLst/>
          </a:prstGeom>
        </p:spPr>
        <p:txBody>
          <a:bodyPr vert="horz" wrap="square" lIns="0" tIns="12700" rIns="0" bIns="0" rtlCol="0">
            <a:spAutoFit/>
          </a:bodyPr>
          <a:lstStyle/>
          <a:p>
            <a:pPr marL="126364" marR="5080" indent="-114300">
              <a:lnSpc>
                <a:spcPct val="135000"/>
              </a:lnSpc>
              <a:spcBef>
                <a:spcPts val="100"/>
              </a:spcBef>
              <a:tabLst>
                <a:tab pos="1497965" algn="l"/>
              </a:tabLst>
            </a:pPr>
            <a:r>
              <a:rPr sz="1600" spc="-5" dirty="0">
                <a:latin typeface="Arial"/>
                <a:cs typeface="Arial"/>
              </a:rPr>
              <a:t>Specification notation for defining the database schema  Example:	</a:t>
            </a:r>
            <a:r>
              <a:rPr sz="1600" b="1" spc="-5" dirty="0">
                <a:latin typeface="Arial"/>
                <a:cs typeface="Arial"/>
              </a:rPr>
              <a:t>create table </a:t>
            </a:r>
            <a:r>
              <a:rPr sz="1600" spc="-5" dirty="0">
                <a:latin typeface="Arial"/>
                <a:cs typeface="Arial"/>
              </a:rPr>
              <a:t>instructor</a:t>
            </a:r>
            <a:r>
              <a:rPr sz="1600" spc="65" dirty="0">
                <a:latin typeface="Arial"/>
                <a:cs typeface="Arial"/>
              </a:rPr>
              <a:t> </a:t>
            </a:r>
            <a:r>
              <a:rPr sz="1600" spc="-5" dirty="0">
                <a:latin typeface="Arial"/>
                <a:cs typeface="Arial"/>
              </a:rPr>
              <a:t>(</a:t>
            </a:r>
            <a:endParaRPr sz="1600">
              <a:latin typeface="Arial"/>
              <a:cs typeface="Arial"/>
            </a:endParaRPr>
          </a:p>
        </p:txBody>
      </p:sp>
      <p:sp>
        <p:nvSpPr>
          <p:cNvPr id="5" name="object 5"/>
          <p:cNvSpPr txBox="1"/>
          <p:nvPr/>
        </p:nvSpPr>
        <p:spPr>
          <a:xfrm>
            <a:off x="3295650" y="1705101"/>
            <a:ext cx="531495" cy="51308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ID</a:t>
            </a:r>
            <a:endParaRPr sz="1600">
              <a:latin typeface="Arial"/>
              <a:cs typeface="Arial"/>
            </a:endParaRPr>
          </a:p>
          <a:p>
            <a:pPr marL="12700">
              <a:lnSpc>
                <a:spcPct val="100000"/>
              </a:lnSpc>
              <a:spcBef>
                <a:spcPts val="5"/>
              </a:spcBef>
            </a:pPr>
            <a:r>
              <a:rPr sz="1600" spc="-5" dirty="0">
                <a:latin typeface="Arial"/>
                <a:cs typeface="Arial"/>
              </a:rPr>
              <a:t>na</a:t>
            </a:r>
            <a:r>
              <a:rPr sz="1600" spc="-15" dirty="0">
                <a:latin typeface="Arial"/>
                <a:cs typeface="Arial"/>
              </a:rPr>
              <a:t>m</a:t>
            </a:r>
            <a:r>
              <a:rPr sz="1600" spc="-5" dirty="0">
                <a:latin typeface="Arial"/>
                <a:cs typeface="Arial"/>
              </a:rPr>
              <a:t>e</a:t>
            </a:r>
            <a:endParaRPr sz="1600">
              <a:latin typeface="Arial"/>
              <a:cs typeface="Arial"/>
            </a:endParaRPr>
          </a:p>
        </p:txBody>
      </p:sp>
      <p:sp>
        <p:nvSpPr>
          <p:cNvPr id="6" name="object 6"/>
          <p:cNvSpPr txBox="1"/>
          <p:nvPr/>
        </p:nvSpPr>
        <p:spPr>
          <a:xfrm>
            <a:off x="4412741" y="1705101"/>
            <a:ext cx="1189990" cy="513080"/>
          </a:xfrm>
          <a:prstGeom prst="rect">
            <a:avLst/>
          </a:prstGeom>
        </p:spPr>
        <p:txBody>
          <a:bodyPr vert="horz" wrap="square" lIns="0" tIns="12065" rIns="0" bIns="0" rtlCol="0">
            <a:spAutoFit/>
          </a:bodyPr>
          <a:lstStyle/>
          <a:p>
            <a:pPr marL="30480" marR="5080" indent="-18415">
              <a:lnSpc>
                <a:spcPct val="100000"/>
              </a:lnSpc>
              <a:spcBef>
                <a:spcPts val="95"/>
              </a:spcBef>
            </a:pPr>
            <a:r>
              <a:rPr sz="1600" b="1" spc="-5" dirty="0">
                <a:latin typeface="Arial"/>
                <a:cs typeface="Arial"/>
              </a:rPr>
              <a:t>char</a:t>
            </a:r>
            <a:r>
              <a:rPr sz="1600" spc="-5" dirty="0">
                <a:latin typeface="Arial"/>
                <a:cs typeface="Arial"/>
              </a:rPr>
              <a:t>(5),  </a:t>
            </a:r>
            <a:r>
              <a:rPr sz="1600" b="1" spc="-45" dirty="0">
                <a:latin typeface="Arial"/>
                <a:cs typeface="Arial"/>
              </a:rPr>
              <a:t>v</a:t>
            </a:r>
            <a:r>
              <a:rPr sz="1600" b="1" spc="-5" dirty="0">
                <a:latin typeface="Arial"/>
                <a:cs typeface="Arial"/>
              </a:rPr>
              <a:t>archa</a:t>
            </a:r>
            <a:r>
              <a:rPr sz="1600" b="1" dirty="0">
                <a:latin typeface="Arial"/>
                <a:cs typeface="Arial"/>
              </a:rPr>
              <a:t>r</a:t>
            </a:r>
            <a:r>
              <a:rPr sz="1600" spc="-5" dirty="0">
                <a:latin typeface="Arial"/>
                <a:cs typeface="Arial"/>
              </a:rPr>
              <a:t>(20</a:t>
            </a:r>
            <a:r>
              <a:rPr sz="1600" dirty="0">
                <a:latin typeface="Arial"/>
                <a:cs typeface="Arial"/>
              </a:rPr>
              <a:t>)</a:t>
            </a:r>
            <a:r>
              <a:rPr sz="1600" b="1" spc="-5" dirty="0">
                <a:latin typeface="Arial"/>
                <a:cs typeface="Arial"/>
              </a:rPr>
              <a:t>,</a:t>
            </a:r>
            <a:endParaRPr sz="1600">
              <a:latin typeface="Arial"/>
              <a:cs typeface="Arial"/>
            </a:endParaRPr>
          </a:p>
        </p:txBody>
      </p:sp>
      <p:sp>
        <p:nvSpPr>
          <p:cNvPr id="7" name="object 7"/>
          <p:cNvSpPr txBox="1"/>
          <p:nvPr/>
        </p:nvSpPr>
        <p:spPr>
          <a:xfrm>
            <a:off x="3295650" y="2193162"/>
            <a:ext cx="22993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dept_name</a:t>
            </a:r>
            <a:r>
              <a:rPr sz="1600" spc="425" dirty="0">
                <a:latin typeface="Arial"/>
                <a:cs typeface="Arial"/>
              </a:rPr>
              <a:t> </a:t>
            </a:r>
            <a:r>
              <a:rPr sz="1600" b="1" spc="-10" dirty="0">
                <a:latin typeface="Arial"/>
                <a:cs typeface="Arial"/>
              </a:rPr>
              <a:t>varchar</a:t>
            </a:r>
            <a:r>
              <a:rPr sz="1600" spc="-10" dirty="0">
                <a:latin typeface="Arial"/>
                <a:cs typeface="Arial"/>
              </a:rPr>
              <a:t>(20),</a:t>
            </a:r>
            <a:endParaRPr sz="1600">
              <a:latin typeface="Arial"/>
              <a:cs typeface="Arial"/>
            </a:endParaRPr>
          </a:p>
        </p:txBody>
      </p:sp>
      <p:sp>
        <p:nvSpPr>
          <p:cNvPr id="8" name="object 8"/>
          <p:cNvSpPr/>
          <p:nvPr/>
        </p:nvSpPr>
        <p:spPr>
          <a:xfrm>
            <a:off x="905865" y="2821558"/>
            <a:ext cx="234696" cy="2438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05865" y="3157092"/>
            <a:ext cx="234696" cy="24383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363344" y="3506089"/>
            <a:ext cx="210312" cy="21640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363344" y="3835272"/>
            <a:ext cx="210312" cy="21640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363344" y="5396179"/>
            <a:ext cx="210312" cy="216407"/>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1236370" y="2352683"/>
            <a:ext cx="7065645" cy="3272154"/>
          </a:xfrm>
          <a:prstGeom prst="rect">
            <a:avLst/>
          </a:prstGeom>
        </p:spPr>
        <p:txBody>
          <a:bodyPr vert="horz" wrap="square" lIns="0" tIns="96520" rIns="0" bIns="0" rtlCol="0">
            <a:spAutoFit/>
          </a:bodyPr>
          <a:lstStyle/>
          <a:p>
            <a:pPr marL="2071370">
              <a:lnSpc>
                <a:spcPct val="100000"/>
              </a:lnSpc>
              <a:spcBef>
                <a:spcPts val="760"/>
              </a:spcBef>
              <a:tabLst>
                <a:tab pos="3240405" algn="l"/>
              </a:tabLst>
            </a:pPr>
            <a:r>
              <a:rPr sz="1600" spc="-5" dirty="0">
                <a:latin typeface="Arial"/>
                <a:cs typeface="Arial"/>
              </a:rPr>
              <a:t>salary	</a:t>
            </a:r>
            <a:r>
              <a:rPr sz="1600" b="1" spc="-5" dirty="0">
                <a:latin typeface="Arial"/>
                <a:cs typeface="Arial"/>
              </a:rPr>
              <a:t>numeric</a:t>
            </a:r>
            <a:r>
              <a:rPr sz="1600" spc="-5" dirty="0">
                <a:latin typeface="Arial"/>
                <a:cs typeface="Arial"/>
              </a:rPr>
              <a:t>(8,2))</a:t>
            </a:r>
            <a:endParaRPr sz="1600">
              <a:latin typeface="Arial"/>
              <a:cs typeface="Arial"/>
            </a:endParaRPr>
          </a:p>
          <a:p>
            <a:pPr marL="12700">
              <a:lnSpc>
                <a:spcPct val="100000"/>
              </a:lnSpc>
              <a:spcBef>
                <a:spcPts val="745"/>
              </a:spcBef>
            </a:pPr>
            <a:r>
              <a:rPr sz="1600" spc="-5" dirty="0">
                <a:latin typeface="Arial"/>
                <a:cs typeface="Arial"/>
              </a:rPr>
              <a:t>DDL compiler generates a set of table templates stored in a </a:t>
            </a:r>
            <a:r>
              <a:rPr sz="1800" b="1" spc="-5" dirty="0">
                <a:solidFill>
                  <a:srgbClr val="0066CC"/>
                </a:solidFill>
                <a:latin typeface="Arial"/>
                <a:cs typeface="Arial"/>
              </a:rPr>
              <a:t>data</a:t>
            </a:r>
            <a:r>
              <a:rPr sz="1800" b="1" spc="220" dirty="0">
                <a:solidFill>
                  <a:srgbClr val="0066CC"/>
                </a:solidFill>
                <a:latin typeface="Arial"/>
                <a:cs typeface="Arial"/>
              </a:rPr>
              <a:t> </a:t>
            </a:r>
            <a:r>
              <a:rPr sz="1800" b="1" spc="-5" dirty="0">
                <a:solidFill>
                  <a:srgbClr val="0066CC"/>
                </a:solidFill>
                <a:latin typeface="Arial"/>
                <a:cs typeface="Arial"/>
              </a:rPr>
              <a:t>dictionary</a:t>
            </a:r>
            <a:endParaRPr sz="1800">
              <a:latin typeface="Arial"/>
              <a:cs typeface="Arial"/>
            </a:endParaRPr>
          </a:p>
          <a:p>
            <a:pPr marL="413384" marR="1984375" indent="-401320">
              <a:lnSpc>
                <a:spcPct val="135000"/>
              </a:lnSpc>
              <a:spcBef>
                <a:spcPts val="10"/>
              </a:spcBef>
            </a:pPr>
            <a:r>
              <a:rPr sz="1600" spc="-5" dirty="0">
                <a:latin typeface="Arial"/>
                <a:cs typeface="Arial"/>
              </a:rPr>
              <a:t>Data dictionary contains metadata (i.e., data about data)  Database</a:t>
            </a:r>
            <a:r>
              <a:rPr sz="1600" spc="-10" dirty="0">
                <a:latin typeface="Arial"/>
                <a:cs typeface="Arial"/>
              </a:rPr>
              <a:t> </a:t>
            </a:r>
            <a:r>
              <a:rPr sz="1600" spc="-5" dirty="0">
                <a:latin typeface="Arial"/>
                <a:cs typeface="Arial"/>
              </a:rPr>
              <a:t>schema</a:t>
            </a:r>
            <a:endParaRPr sz="1600">
              <a:latin typeface="Arial"/>
              <a:cs typeface="Arial"/>
            </a:endParaRPr>
          </a:p>
          <a:p>
            <a:pPr marL="413384">
              <a:lnSpc>
                <a:spcPct val="100000"/>
              </a:lnSpc>
              <a:spcBef>
                <a:spcPts val="675"/>
              </a:spcBef>
            </a:pPr>
            <a:r>
              <a:rPr sz="1600" spc="-5" dirty="0">
                <a:latin typeface="Arial"/>
                <a:cs typeface="Arial"/>
              </a:rPr>
              <a:t>Integrity</a:t>
            </a:r>
            <a:r>
              <a:rPr sz="1600" spc="10" dirty="0">
                <a:latin typeface="Arial"/>
                <a:cs typeface="Arial"/>
              </a:rPr>
              <a:t> </a:t>
            </a:r>
            <a:r>
              <a:rPr sz="1600" spc="-5" dirty="0">
                <a:latin typeface="Arial"/>
                <a:cs typeface="Arial"/>
              </a:rPr>
              <a:t>constraints</a:t>
            </a:r>
            <a:endParaRPr sz="1600">
              <a:latin typeface="Arial"/>
              <a:cs typeface="Arial"/>
            </a:endParaRPr>
          </a:p>
          <a:p>
            <a:pPr marL="527685">
              <a:lnSpc>
                <a:spcPct val="100000"/>
              </a:lnSpc>
              <a:spcBef>
                <a:spcPts val="670"/>
              </a:spcBef>
            </a:pPr>
            <a:r>
              <a:rPr sz="1200" dirty="0">
                <a:solidFill>
                  <a:srgbClr val="33CC33"/>
                </a:solidFill>
                <a:latin typeface="Webdings"/>
                <a:cs typeface="Webdings"/>
              </a:rPr>
              <a:t></a:t>
            </a:r>
            <a:r>
              <a:rPr sz="1200" dirty="0">
                <a:solidFill>
                  <a:srgbClr val="33CC33"/>
                </a:solidFill>
                <a:latin typeface="Times New Roman"/>
                <a:cs typeface="Times New Roman"/>
              </a:rPr>
              <a:t> </a:t>
            </a:r>
            <a:r>
              <a:rPr sz="1600" spc="-5" dirty="0">
                <a:latin typeface="Arial"/>
                <a:cs typeface="Arial"/>
              </a:rPr>
              <a:t>Primary key (ID uniquely identifies</a:t>
            </a:r>
            <a:r>
              <a:rPr sz="1600" spc="15" dirty="0">
                <a:latin typeface="Arial"/>
                <a:cs typeface="Arial"/>
              </a:rPr>
              <a:t> </a:t>
            </a:r>
            <a:r>
              <a:rPr sz="1600" spc="-5" dirty="0">
                <a:latin typeface="Arial"/>
                <a:cs typeface="Arial"/>
              </a:rPr>
              <a:t>instructors)</a:t>
            </a:r>
            <a:endParaRPr sz="1600">
              <a:latin typeface="Arial"/>
              <a:cs typeface="Arial"/>
            </a:endParaRPr>
          </a:p>
          <a:p>
            <a:pPr marL="527685">
              <a:lnSpc>
                <a:spcPct val="100000"/>
              </a:lnSpc>
              <a:spcBef>
                <a:spcPts val="675"/>
              </a:spcBef>
            </a:pPr>
            <a:r>
              <a:rPr sz="1200" dirty="0">
                <a:solidFill>
                  <a:srgbClr val="33CC33"/>
                </a:solidFill>
                <a:latin typeface="Webdings"/>
                <a:cs typeface="Webdings"/>
              </a:rPr>
              <a:t></a:t>
            </a:r>
            <a:r>
              <a:rPr sz="1200" dirty="0">
                <a:solidFill>
                  <a:srgbClr val="33CC33"/>
                </a:solidFill>
                <a:latin typeface="Times New Roman"/>
                <a:cs typeface="Times New Roman"/>
              </a:rPr>
              <a:t> </a:t>
            </a:r>
            <a:r>
              <a:rPr sz="1600" spc="-5" dirty="0">
                <a:latin typeface="Arial"/>
                <a:cs typeface="Arial"/>
              </a:rPr>
              <a:t>Referential integrity (</a:t>
            </a:r>
            <a:r>
              <a:rPr sz="1600" b="1" spc="-5" dirty="0">
                <a:latin typeface="Arial"/>
                <a:cs typeface="Arial"/>
              </a:rPr>
              <a:t>references </a:t>
            </a:r>
            <a:r>
              <a:rPr sz="1600" spc="-5" dirty="0">
                <a:latin typeface="Arial"/>
                <a:cs typeface="Arial"/>
              </a:rPr>
              <a:t>constraint </a:t>
            </a:r>
            <a:r>
              <a:rPr sz="1600" dirty="0">
                <a:latin typeface="Arial"/>
                <a:cs typeface="Arial"/>
              </a:rPr>
              <a:t>in</a:t>
            </a:r>
            <a:r>
              <a:rPr sz="1600" spc="55" dirty="0">
                <a:latin typeface="Arial"/>
                <a:cs typeface="Arial"/>
              </a:rPr>
              <a:t> </a:t>
            </a:r>
            <a:r>
              <a:rPr sz="1600" spc="-5" dirty="0">
                <a:latin typeface="Arial"/>
                <a:cs typeface="Arial"/>
              </a:rPr>
              <a:t>SQL)</a:t>
            </a:r>
            <a:endParaRPr sz="1600">
              <a:latin typeface="Arial"/>
              <a:cs typeface="Arial"/>
            </a:endParaRPr>
          </a:p>
          <a:p>
            <a:pPr marL="870585">
              <a:lnSpc>
                <a:spcPct val="100000"/>
              </a:lnSpc>
              <a:spcBef>
                <a:spcPts val="670"/>
              </a:spcBef>
              <a:tabLst>
                <a:tab pos="1099185" algn="l"/>
              </a:tabLst>
            </a:pPr>
            <a:r>
              <a:rPr sz="1600" spc="-5" dirty="0">
                <a:solidFill>
                  <a:srgbClr val="FF9900"/>
                </a:solidFill>
                <a:latin typeface="Times New Roman"/>
                <a:cs typeface="Times New Roman"/>
              </a:rPr>
              <a:t>–	</a:t>
            </a:r>
            <a:r>
              <a:rPr sz="1600" spc="-5" dirty="0">
                <a:latin typeface="Arial"/>
                <a:cs typeface="Arial"/>
              </a:rPr>
              <a:t>e.g. dept_name value in any instructor tuple must appear</a:t>
            </a:r>
            <a:r>
              <a:rPr sz="1600" spc="120" dirty="0">
                <a:latin typeface="Arial"/>
                <a:cs typeface="Arial"/>
              </a:rPr>
              <a:t> </a:t>
            </a:r>
            <a:r>
              <a:rPr sz="1600" spc="-5" dirty="0">
                <a:latin typeface="Arial"/>
                <a:cs typeface="Arial"/>
              </a:rPr>
              <a:t>in</a:t>
            </a:r>
            <a:endParaRPr sz="1600">
              <a:latin typeface="Arial"/>
              <a:cs typeface="Arial"/>
            </a:endParaRPr>
          </a:p>
          <a:p>
            <a:pPr marL="1099185">
              <a:lnSpc>
                <a:spcPct val="100000"/>
              </a:lnSpc>
            </a:pPr>
            <a:r>
              <a:rPr sz="1600" spc="-5" dirty="0">
                <a:latin typeface="Arial"/>
                <a:cs typeface="Arial"/>
              </a:rPr>
              <a:t>department</a:t>
            </a:r>
            <a:r>
              <a:rPr sz="1600" spc="35" dirty="0">
                <a:latin typeface="Arial"/>
                <a:cs typeface="Arial"/>
              </a:rPr>
              <a:t> </a:t>
            </a:r>
            <a:r>
              <a:rPr sz="1600" spc="-5" dirty="0">
                <a:latin typeface="Arial"/>
                <a:cs typeface="Arial"/>
              </a:rPr>
              <a:t>relation</a:t>
            </a:r>
            <a:endParaRPr sz="1600">
              <a:latin typeface="Arial"/>
              <a:cs typeface="Arial"/>
            </a:endParaRPr>
          </a:p>
          <a:p>
            <a:pPr marL="413384">
              <a:lnSpc>
                <a:spcPct val="100000"/>
              </a:lnSpc>
              <a:spcBef>
                <a:spcPts val="675"/>
              </a:spcBef>
            </a:pPr>
            <a:r>
              <a:rPr sz="1600" spc="-5" dirty="0">
                <a:latin typeface="Arial"/>
                <a:cs typeface="Arial"/>
              </a:rPr>
              <a:t>Authorization</a:t>
            </a:r>
            <a:endParaRPr sz="1600">
              <a:latin typeface="Arial"/>
              <a:cs typeface="Arial"/>
            </a:endParaRPr>
          </a:p>
        </p:txBody>
      </p:sp>
      <p:pic>
        <p:nvPicPr>
          <p:cNvPr id="18" name="Picture 17"/>
          <p:cNvPicPr>
            <a:picLocks noChangeAspect="1"/>
          </p:cNvPicPr>
          <p:nvPr/>
        </p:nvPicPr>
        <p:blipFill>
          <a:blip r:embed="rId5"/>
          <a:stretch>
            <a:fillRect/>
          </a:stretch>
        </p:blipFill>
        <p:spPr>
          <a:xfrm>
            <a:off x="76200" y="396460"/>
            <a:ext cx="9163082" cy="463336"/>
          </a:xfrm>
          <a:prstGeom prst="rect">
            <a:avLst/>
          </a:prstGeom>
        </p:spPr>
      </p:pic>
      <p:sp>
        <p:nvSpPr>
          <p:cNvPr id="20" name="Rectangle 19"/>
          <p:cNvSpPr/>
          <p:nvPr/>
        </p:nvSpPr>
        <p:spPr>
          <a:xfrm>
            <a:off x="2081844" y="423460"/>
            <a:ext cx="5346785" cy="523220"/>
          </a:xfrm>
          <a:prstGeom prst="rect">
            <a:avLst/>
          </a:prstGeom>
        </p:spPr>
        <p:txBody>
          <a:bodyPr wrap="none">
            <a:spAutoFit/>
          </a:bodyPr>
          <a:lstStyle/>
          <a:p>
            <a:r>
              <a:rPr lang="en-US" sz="2800" dirty="0"/>
              <a:t>Data Manipulation Language (DML)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5" dirty="0"/>
              <a:t>©Silberschatz, Korth and</a:t>
            </a:r>
            <a:r>
              <a:rPr spc="-30" dirty="0"/>
              <a:t> </a:t>
            </a:r>
            <a:r>
              <a:rPr spc="-5" dirty="0"/>
              <a:t>Sudarshan</a:t>
            </a:r>
          </a:p>
        </p:txBody>
      </p:sp>
      <p:sp>
        <p:nvSpPr>
          <p:cNvPr id="7" name="object 7"/>
          <p:cNvSpPr txBox="1">
            <a:spLocks noGrp="1"/>
          </p:cNvSpPr>
          <p:nvPr>
            <p:ph type="ftr" sz="quarter" idx="11"/>
          </p:nvPr>
        </p:nvSpPr>
        <p:spPr>
          <a:prstGeom prst="rect">
            <a:avLst/>
          </a:prstGeom>
        </p:spPr>
        <p:txBody>
          <a:bodyPr vert="horz" wrap="square" lIns="0" tIns="635" rIns="0" bIns="0" rtlCol="0">
            <a:spAutoFit/>
          </a:bodyPr>
          <a:lstStyle/>
          <a:p>
            <a:pPr marL="12700">
              <a:lnSpc>
                <a:spcPct val="100000"/>
              </a:lnSpc>
              <a:spcBef>
                <a:spcPts val="5"/>
              </a:spcBef>
            </a:pPr>
            <a:r>
              <a:rPr spc="-5" dirty="0"/>
              <a:t>Database </a:t>
            </a:r>
            <a:r>
              <a:rPr spc="-10" dirty="0"/>
              <a:t>System </a:t>
            </a:r>
            <a:r>
              <a:rPr spc="-5" dirty="0"/>
              <a:t>Concepts - </a:t>
            </a:r>
            <a:r>
              <a:rPr dirty="0"/>
              <a:t>6</a:t>
            </a:r>
            <a:r>
              <a:rPr sz="975" baseline="25641" dirty="0"/>
              <a:t>th</a:t>
            </a:r>
            <a:r>
              <a:rPr sz="975" spc="165" baseline="25641" dirty="0"/>
              <a:t> </a:t>
            </a:r>
            <a:r>
              <a:rPr sz="1000" spc="-5" dirty="0"/>
              <a:t>Edition</a:t>
            </a:r>
            <a:endParaRPr sz="1000"/>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00">
              <a:lnSpc>
                <a:spcPct val="100000"/>
              </a:lnSpc>
            </a:pPr>
            <a:r>
              <a:rPr spc="-5" dirty="0"/>
              <a:t>1.</a:t>
            </a:r>
            <a:fld id="{81D60167-4931-47E6-BA6A-407CBD079E47}" type="slidenum">
              <a:rPr spc="-5" dirty="0"/>
              <a:t>25</a:t>
            </a:fld>
            <a:endParaRPr spc="-5" dirty="0"/>
          </a:p>
        </p:txBody>
      </p:sp>
      <p:sp>
        <p:nvSpPr>
          <p:cNvPr id="3" name="object 3"/>
          <p:cNvSpPr/>
          <p:nvPr/>
        </p:nvSpPr>
        <p:spPr>
          <a:xfrm>
            <a:off x="905865" y="1152397"/>
            <a:ext cx="234696" cy="24383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05865" y="1481582"/>
            <a:ext cx="234696" cy="2438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05865" y="1810461"/>
            <a:ext cx="234696" cy="244144"/>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140561" y="1152397"/>
            <a:ext cx="6233160" cy="1013460"/>
          </a:xfrm>
          <a:prstGeom prst="rect">
            <a:avLst/>
          </a:prstGeom>
        </p:spPr>
        <p:txBody>
          <a:bodyPr vert="horz" wrap="square" lIns="0" tIns="12700" rIns="0" bIns="0" rtlCol="0">
            <a:spAutoFit/>
          </a:bodyPr>
          <a:lstStyle/>
          <a:p>
            <a:pPr marL="12700" marR="5080">
              <a:lnSpc>
                <a:spcPct val="135000"/>
              </a:lnSpc>
              <a:spcBef>
                <a:spcPts val="100"/>
              </a:spcBef>
            </a:pPr>
            <a:r>
              <a:rPr sz="1600" spc="-5" dirty="0">
                <a:latin typeface="Arial"/>
                <a:cs typeface="Arial"/>
              </a:rPr>
              <a:t>DCL includes statements </a:t>
            </a:r>
            <a:r>
              <a:rPr sz="1600" spc="-10" dirty="0">
                <a:latin typeface="Arial"/>
                <a:cs typeface="Arial"/>
              </a:rPr>
              <a:t>which </a:t>
            </a:r>
            <a:r>
              <a:rPr sz="1600" spc="-5" dirty="0">
                <a:latin typeface="Arial"/>
                <a:cs typeface="Arial"/>
              </a:rPr>
              <a:t>control access to data and database.  Privilege can be granted to user using GRANT</a:t>
            </a:r>
            <a:r>
              <a:rPr sz="1600" spc="35" dirty="0">
                <a:latin typeface="Arial"/>
                <a:cs typeface="Arial"/>
              </a:rPr>
              <a:t> </a:t>
            </a:r>
            <a:r>
              <a:rPr sz="1600" spc="-5" dirty="0">
                <a:latin typeface="Arial"/>
                <a:cs typeface="Arial"/>
              </a:rPr>
              <a:t>statement.</a:t>
            </a:r>
            <a:endParaRPr sz="1600" dirty="0">
              <a:latin typeface="Arial"/>
              <a:cs typeface="Arial"/>
            </a:endParaRPr>
          </a:p>
          <a:p>
            <a:pPr marL="12700">
              <a:lnSpc>
                <a:spcPct val="100000"/>
              </a:lnSpc>
              <a:spcBef>
                <a:spcPts val="670"/>
              </a:spcBef>
            </a:pPr>
            <a:r>
              <a:rPr sz="1600" spc="-5" dirty="0">
                <a:latin typeface="Arial"/>
                <a:cs typeface="Arial"/>
              </a:rPr>
              <a:t>REVOKE command is used to take back the</a:t>
            </a:r>
            <a:r>
              <a:rPr sz="1600" spc="50" dirty="0">
                <a:latin typeface="Arial"/>
                <a:cs typeface="Arial"/>
              </a:rPr>
              <a:t> </a:t>
            </a:r>
            <a:r>
              <a:rPr sz="1600" spc="-5" dirty="0">
                <a:latin typeface="Arial"/>
                <a:cs typeface="Arial"/>
              </a:rPr>
              <a:t>privileges.</a:t>
            </a:r>
            <a:endParaRPr sz="1600" dirty="0">
              <a:latin typeface="Arial"/>
              <a:cs typeface="Arial"/>
            </a:endParaRPr>
          </a:p>
        </p:txBody>
      </p:sp>
      <p:sp>
        <p:nvSpPr>
          <p:cNvPr id="10" name="object 2"/>
          <p:cNvSpPr txBox="1">
            <a:spLocks/>
          </p:cNvSpPr>
          <p:nvPr/>
        </p:nvSpPr>
        <p:spPr>
          <a:xfrm>
            <a:off x="-20053" y="366227"/>
            <a:ext cx="9144000" cy="381643"/>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800"/>
              <a:t>Data Control Language (DCL)</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idx="1"/>
          </p:nvPr>
        </p:nvSpPr>
        <p:spPr>
          <a:xfrm>
            <a:off x="607024" y="2709493"/>
            <a:ext cx="7543801" cy="3361177"/>
          </a:xfrm>
          <a:prstGeom prst="rect">
            <a:avLst/>
          </a:prstGeom>
        </p:spPr>
        <p:txBody>
          <a:bodyPr vert="horz" wrap="square" lIns="0" tIns="107950" rIns="0" bIns="0" rtlCol="0">
            <a:spAutoFit/>
          </a:bodyPr>
          <a:lstStyle/>
          <a:p>
            <a:pPr marL="413384">
              <a:lnSpc>
                <a:spcPct val="100000"/>
              </a:lnSpc>
              <a:spcBef>
                <a:spcPts val="850"/>
              </a:spcBef>
            </a:pPr>
            <a:r>
              <a:rPr spc="-5" dirty="0"/>
              <a:t>Example: Find </a:t>
            </a:r>
            <a:r>
              <a:rPr dirty="0"/>
              <a:t>the ID </a:t>
            </a:r>
            <a:r>
              <a:rPr spc="-5" dirty="0"/>
              <a:t>and </a:t>
            </a:r>
            <a:r>
              <a:rPr spc="-10" dirty="0"/>
              <a:t>building </a:t>
            </a:r>
            <a:r>
              <a:rPr dirty="0"/>
              <a:t>of </a:t>
            </a:r>
            <a:r>
              <a:rPr spc="-5" dirty="0"/>
              <a:t>instructors in </a:t>
            </a:r>
            <a:r>
              <a:rPr dirty="0"/>
              <a:t>the </a:t>
            </a:r>
            <a:r>
              <a:rPr spc="-5" dirty="0"/>
              <a:t>Physics</a:t>
            </a:r>
            <a:r>
              <a:rPr spc="120" dirty="0"/>
              <a:t> </a:t>
            </a:r>
            <a:r>
              <a:rPr spc="-5" dirty="0"/>
              <a:t>dept.</a:t>
            </a:r>
          </a:p>
          <a:p>
            <a:pPr marL="490728" lvl="1" indent="0">
              <a:lnSpc>
                <a:spcPct val="100000"/>
              </a:lnSpc>
              <a:spcBef>
                <a:spcPts val="755"/>
              </a:spcBef>
              <a:buNone/>
            </a:pPr>
            <a:r>
              <a:rPr b="1" spc="-5" dirty="0">
                <a:latin typeface="Arial"/>
                <a:cs typeface="Arial"/>
              </a:rPr>
              <a:t>select </a:t>
            </a:r>
            <a:r>
              <a:rPr spc="-5" dirty="0"/>
              <a:t>instructor.ID,</a:t>
            </a:r>
            <a:r>
              <a:rPr spc="10" dirty="0"/>
              <a:t> </a:t>
            </a:r>
            <a:r>
              <a:rPr spc="-10" dirty="0"/>
              <a:t>department.building</a:t>
            </a:r>
          </a:p>
          <a:p>
            <a:pPr marL="413384">
              <a:lnSpc>
                <a:spcPct val="100000"/>
              </a:lnSpc>
              <a:spcBef>
                <a:spcPts val="5"/>
              </a:spcBef>
            </a:pPr>
            <a:r>
              <a:rPr lang="en-US" b="1" spc="-5" dirty="0" smtClean="0">
                <a:latin typeface="Arial"/>
                <a:cs typeface="Arial"/>
              </a:rPr>
              <a:t> </a:t>
            </a:r>
            <a:r>
              <a:rPr b="1" spc="-5" dirty="0" smtClean="0">
                <a:latin typeface="Arial"/>
                <a:cs typeface="Arial"/>
              </a:rPr>
              <a:t>from </a:t>
            </a:r>
            <a:r>
              <a:rPr spc="-5" dirty="0"/>
              <a:t>instructor,</a:t>
            </a:r>
            <a:r>
              <a:rPr spc="5" dirty="0"/>
              <a:t> </a:t>
            </a:r>
            <a:r>
              <a:rPr spc="-5" dirty="0"/>
              <a:t>department</a:t>
            </a:r>
          </a:p>
          <a:p>
            <a:pPr marL="413384">
              <a:lnSpc>
                <a:spcPct val="100000"/>
              </a:lnSpc>
            </a:pPr>
            <a:r>
              <a:rPr lang="en-US" b="1" dirty="0" smtClean="0">
                <a:latin typeface="Arial"/>
                <a:cs typeface="Arial"/>
              </a:rPr>
              <a:t> </a:t>
            </a:r>
            <a:r>
              <a:rPr b="1" dirty="0" smtClean="0">
                <a:latin typeface="Arial"/>
                <a:cs typeface="Arial"/>
              </a:rPr>
              <a:t>where </a:t>
            </a:r>
            <a:r>
              <a:rPr spc="-5" dirty="0"/>
              <a:t>instructor.dept </a:t>
            </a:r>
            <a:r>
              <a:rPr spc="-10" dirty="0"/>
              <a:t>name </a:t>
            </a:r>
            <a:r>
              <a:rPr dirty="0"/>
              <a:t>=</a:t>
            </a:r>
            <a:r>
              <a:rPr spc="10" dirty="0"/>
              <a:t> </a:t>
            </a:r>
            <a:r>
              <a:rPr spc="-5" dirty="0"/>
              <a:t>“</a:t>
            </a:r>
            <a:r>
              <a:rPr spc="-5" dirty="0" smtClean="0"/>
              <a:t>physics”</a:t>
            </a:r>
          </a:p>
          <a:p>
            <a:pPr marL="0" indent="0">
              <a:lnSpc>
                <a:spcPct val="100000"/>
              </a:lnSpc>
              <a:spcBef>
                <a:spcPts val="1370"/>
              </a:spcBef>
              <a:buNone/>
            </a:pPr>
            <a:r>
              <a:rPr lang="en-US" spc="-5" dirty="0" smtClean="0"/>
              <a:t>       </a:t>
            </a:r>
            <a:r>
              <a:rPr spc="-5" dirty="0" smtClean="0"/>
              <a:t>Application programs </a:t>
            </a:r>
            <a:r>
              <a:rPr spc="-10" dirty="0" smtClean="0"/>
              <a:t>generally </a:t>
            </a:r>
            <a:r>
              <a:rPr spc="-5" dirty="0" smtClean="0"/>
              <a:t>access databases through </a:t>
            </a:r>
            <a:r>
              <a:rPr spc="-10" dirty="0" smtClean="0"/>
              <a:t>one</a:t>
            </a:r>
            <a:r>
              <a:rPr spc="105" dirty="0" smtClean="0"/>
              <a:t> </a:t>
            </a:r>
            <a:r>
              <a:rPr dirty="0" smtClean="0"/>
              <a:t>of</a:t>
            </a:r>
          </a:p>
          <a:p>
            <a:pPr marL="413384">
              <a:lnSpc>
                <a:spcPct val="100000"/>
              </a:lnSpc>
              <a:spcBef>
                <a:spcPts val="760"/>
              </a:spcBef>
            </a:pPr>
            <a:r>
              <a:rPr spc="-5" dirty="0" smtClean="0"/>
              <a:t>Language </a:t>
            </a:r>
            <a:r>
              <a:rPr spc="-10" dirty="0"/>
              <a:t>extensions </a:t>
            </a:r>
            <a:r>
              <a:rPr dirty="0"/>
              <a:t>to </a:t>
            </a:r>
            <a:r>
              <a:rPr spc="-5" dirty="0"/>
              <a:t>allow embedded</a:t>
            </a:r>
            <a:r>
              <a:rPr spc="95" dirty="0"/>
              <a:t> </a:t>
            </a:r>
            <a:r>
              <a:rPr dirty="0"/>
              <a:t>SQL</a:t>
            </a:r>
          </a:p>
          <a:p>
            <a:pPr marL="413384" marR="79375">
              <a:lnSpc>
                <a:spcPct val="100000"/>
              </a:lnSpc>
              <a:spcBef>
                <a:spcPts val="755"/>
              </a:spcBef>
            </a:pPr>
            <a:r>
              <a:rPr spc="-5" dirty="0"/>
              <a:t>Application program interface (e.g., ODBC/JDBC) </a:t>
            </a:r>
            <a:r>
              <a:rPr spc="-15" dirty="0"/>
              <a:t>which </a:t>
            </a:r>
            <a:r>
              <a:rPr spc="-5" dirty="0"/>
              <a:t>allow </a:t>
            </a:r>
            <a:r>
              <a:rPr dirty="0"/>
              <a:t>SQL  </a:t>
            </a:r>
            <a:r>
              <a:rPr spc="-5" dirty="0"/>
              <a:t>queries </a:t>
            </a:r>
            <a:r>
              <a:rPr dirty="0"/>
              <a:t>to </a:t>
            </a:r>
            <a:r>
              <a:rPr spc="-5" dirty="0"/>
              <a:t>be sent </a:t>
            </a:r>
            <a:r>
              <a:rPr dirty="0"/>
              <a:t>to </a:t>
            </a:r>
            <a:r>
              <a:rPr spc="-5" dirty="0"/>
              <a:t>a</a:t>
            </a:r>
            <a:r>
              <a:rPr spc="10" dirty="0"/>
              <a:t> </a:t>
            </a:r>
            <a:r>
              <a:rPr spc="-5" dirty="0"/>
              <a:t>database</a:t>
            </a:r>
          </a:p>
        </p:txBody>
      </p:sp>
      <p:sp>
        <p:nvSpPr>
          <p:cNvPr id="15" name="object 1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5" dirty="0"/>
              <a:t>©Silberschatz, Korth and</a:t>
            </a:r>
            <a:r>
              <a:rPr spc="-30" dirty="0"/>
              <a:t> </a:t>
            </a:r>
            <a:r>
              <a:rPr spc="-5" dirty="0"/>
              <a:t>Sudarshan</a:t>
            </a:r>
          </a:p>
        </p:txBody>
      </p:sp>
      <p:sp>
        <p:nvSpPr>
          <p:cNvPr id="13" name="object 13"/>
          <p:cNvSpPr txBox="1">
            <a:spLocks noGrp="1"/>
          </p:cNvSpPr>
          <p:nvPr>
            <p:ph type="ftr" sz="quarter" idx="11"/>
          </p:nvPr>
        </p:nvSpPr>
        <p:spPr>
          <a:prstGeom prst="rect">
            <a:avLst/>
          </a:prstGeom>
        </p:spPr>
        <p:txBody>
          <a:bodyPr vert="horz" wrap="square" lIns="0" tIns="635" rIns="0" bIns="0" rtlCol="0">
            <a:spAutoFit/>
          </a:bodyPr>
          <a:lstStyle/>
          <a:p>
            <a:pPr marL="12700">
              <a:lnSpc>
                <a:spcPct val="100000"/>
              </a:lnSpc>
              <a:spcBef>
                <a:spcPts val="5"/>
              </a:spcBef>
            </a:pPr>
            <a:r>
              <a:rPr spc="-5" dirty="0"/>
              <a:t>Database </a:t>
            </a:r>
            <a:r>
              <a:rPr spc="-10" dirty="0"/>
              <a:t>System </a:t>
            </a:r>
            <a:r>
              <a:rPr spc="-5" dirty="0"/>
              <a:t>Concepts - </a:t>
            </a:r>
            <a:r>
              <a:rPr dirty="0"/>
              <a:t>6</a:t>
            </a:r>
            <a:r>
              <a:rPr sz="975" baseline="25641" dirty="0"/>
              <a:t>th</a:t>
            </a:r>
            <a:r>
              <a:rPr sz="975" spc="165" baseline="25641" dirty="0"/>
              <a:t> </a:t>
            </a:r>
            <a:r>
              <a:rPr sz="1000" spc="-5" dirty="0"/>
              <a:t>Edition</a:t>
            </a:r>
            <a:endParaRPr sz="1000"/>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12700">
              <a:lnSpc>
                <a:spcPct val="100000"/>
              </a:lnSpc>
            </a:pPr>
            <a:r>
              <a:rPr spc="-5" dirty="0"/>
              <a:t>1.</a:t>
            </a:r>
            <a:fld id="{81D60167-4931-47E6-BA6A-407CBD079E47}" type="slidenum">
              <a:rPr spc="-5" dirty="0"/>
              <a:t>26</a:t>
            </a:fld>
            <a:endParaRPr spc="-5" dirty="0"/>
          </a:p>
        </p:txBody>
      </p:sp>
      <p:sp>
        <p:nvSpPr>
          <p:cNvPr id="3" name="object 3"/>
          <p:cNvSpPr/>
          <p:nvPr/>
        </p:nvSpPr>
        <p:spPr>
          <a:xfrm>
            <a:off x="590091" y="1079286"/>
            <a:ext cx="265175"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37888" y="1457480"/>
            <a:ext cx="234696" cy="24383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855267" y="967562"/>
            <a:ext cx="5999480" cy="766445"/>
          </a:xfrm>
          <a:prstGeom prst="rect">
            <a:avLst/>
          </a:prstGeom>
        </p:spPr>
        <p:txBody>
          <a:bodyPr vert="horz" wrap="square" lIns="0" tIns="108585" rIns="0" bIns="0" rtlCol="0">
            <a:spAutoFit/>
          </a:bodyPr>
          <a:lstStyle/>
          <a:p>
            <a:pPr marL="12700">
              <a:lnSpc>
                <a:spcPct val="100000"/>
              </a:lnSpc>
              <a:spcBef>
                <a:spcPts val="855"/>
              </a:spcBef>
            </a:pPr>
            <a:r>
              <a:rPr sz="1800" b="1" dirty="0">
                <a:solidFill>
                  <a:srgbClr val="000099"/>
                </a:solidFill>
                <a:latin typeface="Arial"/>
                <a:cs typeface="Arial"/>
              </a:rPr>
              <a:t>SQL</a:t>
            </a:r>
            <a:r>
              <a:rPr sz="1800" dirty="0">
                <a:latin typeface="Arial"/>
                <a:cs typeface="Arial"/>
              </a:rPr>
              <a:t>: </a:t>
            </a:r>
            <a:r>
              <a:rPr sz="1800" spc="-10" dirty="0">
                <a:latin typeface="Arial"/>
                <a:cs typeface="Arial"/>
              </a:rPr>
              <a:t>widely </a:t>
            </a:r>
            <a:r>
              <a:rPr sz="1800" spc="-5" dirty="0">
                <a:latin typeface="Arial"/>
                <a:cs typeface="Arial"/>
              </a:rPr>
              <a:t>used non-procedural</a:t>
            </a:r>
            <a:r>
              <a:rPr sz="1800" spc="80" dirty="0">
                <a:latin typeface="Arial"/>
                <a:cs typeface="Arial"/>
              </a:rPr>
              <a:t> </a:t>
            </a:r>
            <a:r>
              <a:rPr sz="1800" spc="-5" dirty="0">
                <a:latin typeface="Arial"/>
                <a:cs typeface="Arial"/>
              </a:rPr>
              <a:t>language</a:t>
            </a:r>
            <a:endParaRPr sz="1800" dirty="0">
              <a:latin typeface="Arial"/>
              <a:cs typeface="Arial"/>
            </a:endParaRPr>
          </a:p>
          <a:p>
            <a:pPr marL="413384">
              <a:lnSpc>
                <a:spcPct val="100000"/>
              </a:lnSpc>
              <a:spcBef>
                <a:spcPts val="755"/>
              </a:spcBef>
            </a:pPr>
            <a:r>
              <a:rPr sz="1800" spc="-5" dirty="0">
                <a:latin typeface="Arial"/>
                <a:cs typeface="Arial"/>
              </a:rPr>
              <a:t>Example: Find </a:t>
            </a:r>
            <a:r>
              <a:rPr sz="1800" dirty="0">
                <a:latin typeface="Arial"/>
                <a:cs typeface="Arial"/>
              </a:rPr>
              <a:t>the </a:t>
            </a:r>
            <a:r>
              <a:rPr sz="1800" spc="-5" dirty="0">
                <a:latin typeface="Arial"/>
                <a:cs typeface="Arial"/>
              </a:rPr>
              <a:t>name </a:t>
            </a:r>
            <a:r>
              <a:rPr sz="1800" dirty="0">
                <a:latin typeface="Arial"/>
                <a:cs typeface="Arial"/>
              </a:rPr>
              <a:t>of the </a:t>
            </a:r>
            <a:r>
              <a:rPr sz="1800" spc="-5" dirty="0">
                <a:latin typeface="Arial"/>
                <a:cs typeface="Arial"/>
              </a:rPr>
              <a:t>instructor </a:t>
            </a:r>
            <a:r>
              <a:rPr sz="1800" spc="-15" dirty="0">
                <a:latin typeface="Arial"/>
                <a:cs typeface="Arial"/>
              </a:rPr>
              <a:t>with </a:t>
            </a:r>
            <a:r>
              <a:rPr sz="1800" dirty="0">
                <a:latin typeface="Arial"/>
                <a:cs typeface="Arial"/>
              </a:rPr>
              <a:t>ID</a:t>
            </a:r>
            <a:r>
              <a:rPr sz="1800" spc="60" dirty="0">
                <a:latin typeface="Arial"/>
                <a:cs typeface="Arial"/>
              </a:rPr>
              <a:t> </a:t>
            </a:r>
            <a:r>
              <a:rPr sz="1800" spc="-5" dirty="0">
                <a:latin typeface="Arial"/>
                <a:cs typeface="Arial"/>
              </a:rPr>
              <a:t>22222</a:t>
            </a:r>
            <a:endParaRPr sz="1800" dirty="0">
              <a:latin typeface="Arial"/>
              <a:cs typeface="Arial"/>
            </a:endParaRPr>
          </a:p>
        </p:txBody>
      </p:sp>
      <p:sp>
        <p:nvSpPr>
          <p:cNvPr id="6" name="object 6"/>
          <p:cNvSpPr txBox="1"/>
          <p:nvPr/>
        </p:nvSpPr>
        <p:spPr>
          <a:xfrm>
            <a:off x="1491741" y="1797253"/>
            <a:ext cx="688975" cy="848994"/>
          </a:xfrm>
          <a:prstGeom prst="rect">
            <a:avLst/>
          </a:prstGeom>
        </p:spPr>
        <p:txBody>
          <a:bodyPr vert="horz" wrap="square" lIns="0" tIns="12700" rIns="0" bIns="0" rtlCol="0">
            <a:spAutoFit/>
          </a:bodyPr>
          <a:lstStyle/>
          <a:p>
            <a:pPr marL="12700" marR="5080">
              <a:lnSpc>
                <a:spcPct val="100000"/>
              </a:lnSpc>
              <a:spcBef>
                <a:spcPts val="100"/>
              </a:spcBef>
            </a:pPr>
            <a:r>
              <a:rPr sz="1800" b="1" spc="-5" dirty="0">
                <a:latin typeface="Arial"/>
                <a:cs typeface="Arial"/>
              </a:rPr>
              <a:t>select  from  </a:t>
            </a:r>
            <a:r>
              <a:rPr sz="1800" b="1" spc="35" dirty="0">
                <a:latin typeface="Arial"/>
                <a:cs typeface="Arial"/>
              </a:rPr>
              <a:t>w</a:t>
            </a:r>
            <a:r>
              <a:rPr sz="1800" b="1" spc="-10" dirty="0">
                <a:latin typeface="Arial"/>
                <a:cs typeface="Arial"/>
              </a:rPr>
              <a:t>h</a:t>
            </a:r>
            <a:r>
              <a:rPr sz="1800" b="1" spc="-5" dirty="0">
                <a:latin typeface="Arial"/>
                <a:cs typeface="Arial"/>
              </a:rPr>
              <a:t>e</a:t>
            </a:r>
            <a:r>
              <a:rPr sz="1800" b="1" spc="-15" dirty="0">
                <a:latin typeface="Arial"/>
                <a:cs typeface="Arial"/>
              </a:rPr>
              <a:t>r</a:t>
            </a:r>
            <a:r>
              <a:rPr sz="1800" b="1" spc="-5" dirty="0">
                <a:latin typeface="Arial"/>
                <a:cs typeface="Arial"/>
              </a:rPr>
              <a:t>e</a:t>
            </a:r>
            <a:endParaRPr sz="1800" dirty="0">
              <a:latin typeface="Arial"/>
              <a:cs typeface="Arial"/>
            </a:endParaRPr>
          </a:p>
        </p:txBody>
      </p:sp>
      <p:sp>
        <p:nvSpPr>
          <p:cNvPr id="7" name="object 7"/>
          <p:cNvSpPr txBox="1"/>
          <p:nvPr/>
        </p:nvSpPr>
        <p:spPr>
          <a:xfrm>
            <a:off x="2406523" y="1797253"/>
            <a:ext cx="2251710" cy="848994"/>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name</a:t>
            </a:r>
            <a:endParaRPr sz="1800" dirty="0">
              <a:latin typeface="Arial"/>
              <a:cs typeface="Arial"/>
            </a:endParaRPr>
          </a:p>
          <a:p>
            <a:pPr marL="12700" marR="5080">
              <a:lnSpc>
                <a:spcPct val="100000"/>
              </a:lnSpc>
              <a:spcBef>
                <a:spcPts val="5"/>
              </a:spcBef>
            </a:pPr>
            <a:r>
              <a:rPr sz="1800" spc="-5" dirty="0">
                <a:latin typeface="Arial"/>
                <a:cs typeface="Arial"/>
              </a:rPr>
              <a:t>instructor  instructor.ID </a:t>
            </a:r>
            <a:r>
              <a:rPr sz="1800" dirty="0">
                <a:latin typeface="Arial"/>
                <a:cs typeface="Arial"/>
              </a:rPr>
              <a:t>=</a:t>
            </a:r>
            <a:r>
              <a:rPr sz="1800" spc="-25" dirty="0">
                <a:latin typeface="Arial"/>
                <a:cs typeface="Arial"/>
              </a:rPr>
              <a:t> </a:t>
            </a:r>
            <a:r>
              <a:rPr sz="1800" spc="-10" dirty="0">
                <a:latin typeface="Arial"/>
                <a:cs typeface="Arial"/>
              </a:rPr>
              <a:t>‘22222’</a:t>
            </a:r>
            <a:endParaRPr sz="1800" dirty="0">
              <a:latin typeface="Arial"/>
              <a:cs typeface="Arial"/>
            </a:endParaRPr>
          </a:p>
        </p:txBody>
      </p:sp>
      <p:sp>
        <p:nvSpPr>
          <p:cNvPr id="8" name="object 8"/>
          <p:cNvSpPr/>
          <p:nvPr/>
        </p:nvSpPr>
        <p:spPr>
          <a:xfrm>
            <a:off x="1047292" y="1827811"/>
            <a:ext cx="234696" cy="243839"/>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24147" y="2809310"/>
            <a:ext cx="265175" cy="27462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38543" y="3305617"/>
            <a:ext cx="234696" cy="243839"/>
          </a:xfrm>
          <a:prstGeom prst="rect">
            <a:avLst/>
          </a:prstGeom>
          <a:blipFill>
            <a:blip r:embed="rId4" cstate="print"/>
            <a:stretch>
              <a:fillRect/>
            </a:stretch>
          </a:blipFill>
        </p:spPr>
        <p:txBody>
          <a:bodyPr wrap="square" lIns="0" tIns="0" rIns="0" bIns="0" rtlCol="0"/>
          <a:lstStyle/>
          <a:p>
            <a:endParaRPr/>
          </a:p>
        </p:txBody>
      </p:sp>
      <p:sp>
        <p:nvSpPr>
          <p:cNvPr id="16" name="object 9"/>
          <p:cNvSpPr/>
          <p:nvPr/>
        </p:nvSpPr>
        <p:spPr>
          <a:xfrm>
            <a:off x="590091" y="4572000"/>
            <a:ext cx="265175" cy="274624"/>
          </a:xfrm>
          <a:prstGeom prst="rect">
            <a:avLst/>
          </a:prstGeom>
          <a:blipFill>
            <a:blip r:embed="rId3" cstate="print"/>
            <a:stretch>
              <a:fillRect/>
            </a:stretch>
          </a:blipFill>
        </p:spPr>
        <p:txBody>
          <a:bodyPr wrap="square" lIns="0" tIns="0" rIns="0" bIns="0" rtlCol="0"/>
          <a:lstStyle/>
          <a:p>
            <a:endParaRPr/>
          </a:p>
        </p:txBody>
      </p:sp>
      <p:sp>
        <p:nvSpPr>
          <p:cNvPr id="17" name="object 2"/>
          <p:cNvSpPr txBox="1">
            <a:spLocks/>
          </p:cNvSpPr>
          <p:nvPr/>
        </p:nvSpPr>
        <p:spPr>
          <a:xfrm>
            <a:off x="-20053" y="304800"/>
            <a:ext cx="9144000" cy="4430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gn="ctr">
              <a:lnSpc>
                <a:spcPct val="100000"/>
              </a:lnSpc>
              <a:spcBef>
                <a:spcPts val="95"/>
              </a:spcBef>
            </a:pPr>
            <a:r>
              <a:rPr lang="en-US" sz="2800" dirty="0" smtClean="0"/>
              <a:t>SQL</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5" dirty="0"/>
              <a:t>©Silberschatz, Korth and</a:t>
            </a:r>
            <a:r>
              <a:rPr spc="-30" dirty="0"/>
              <a:t> </a:t>
            </a:r>
            <a:r>
              <a:rPr spc="-5" dirty="0"/>
              <a:t>Sudarshan</a:t>
            </a:r>
          </a:p>
        </p:txBody>
      </p:sp>
      <p:sp>
        <p:nvSpPr>
          <p:cNvPr id="8" name="object 8"/>
          <p:cNvSpPr txBox="1">
            <a:spLocks noGrp="1"/>
          </p:cNvSpPr>
          <p:nvPr>
            <p:ph type="ftr" sz="quarter" idx="11"/>
          </p:nvPr>
        </p:nvSpPr>
        <p:spPr>
          <a:prstGeom prst="rect">
            <a:avLst/>
          </a:prstGeom>
        </p:spPr>
        <p:txBody>
          <a:bodyPr vert="horz" wrap="square" lIns="0" tIns="635" rIns="0" bIns="0" rtlCol="0">
            <a:spAutoFit/>
          </a:bodyPr>
          <a:lstStyle/>
          <a:p>
            <a:pPr marL="12700">
              <a:lnSpc>
                <a:spcPct val="100000"/>
              </a:lnSpc>
              <a:spcBef>
                <a:spcPts val="5"/>
              </a:spcBef>
            </a:pPr>
            <a:r>
              <a:rPr spc="-5" dirty="0"/>
              <a:t>Database </a:t>
            </a:r>
            <a:r>
              <a:rPr spc="-10" dirty="0"/>
              <a:t>System </a:t>
            </a:r>
            <a:r>
              <a:rPr spc="-5" dirty="0"/>
              <a:t>Concepts - </a:t>
            </a:r>
            <a:r>
              <a:rPr dirty="0"/>
              <a:t>6</a:t>
            </a:r>
            <a:r>
              <a:rPr sz="975" baseline="25641" dirty="0"/>
              <a:t>th</a:t>
            </a:r>
            <a:r>
              <a:rPr sz="975" spc="165" baseline="25641" dirty="0"/>
              <a:t> </a:t>
            </a:r>
            <a:r>
              <a:rPr sz="1000" spc="-5" dirty="0"/>
              <a:t>Edition</a:t>
            </a:r>
            <a:endParaRPr sz="10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12700">
              <a:lnSpc>
                <a:spcPct val="100000"/>
              </a:lnSpc>
            </a:pPr>
            <a:r>
              <a:rPr spc="-5" dirty="0"/>
              <a:t>1.</a:t>
            </a:r>
            <a:fld id="{81D60167-4931-47E6-BA6A-407CBD079E47}" type="slidenum">
              <a:rPr spc="-5" dirty="0"/>
              <a:t>27</a:t>
            </a:fld>
            <a:endParaRPr spc="-5" dirty="0"/>
          </a:p>
        </p:txBody>
      </p:sp>
      <p:sp>
        <p:nvSpPr>
          <p:cNvPr id="3" name="object 3"/>
          <p:cNvSpPr/>
          <p:nvPr/>
        </p:nvSpPr>
        <p:spPr>
          <a:xfrm>
            <a:off x="918667" y="1867789"/>
            <a:ext cx="265175"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375917" y="2537205"/>
            <a:ext cx="234696" cy="24383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375917" y="3181857"/>
            <a:ext cx="234696" cy="24383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918667" y="4447032"/>
            <a:ext cx="265175" cy="274319"/>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905967" y="1105280"/>
            <a:ext cx="7688580" cy="362013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The </a:t>
            </a:r>
            <a:r>
              <a:rPr sz="1800" spc="-5" dirty="0">
                <a:latin typeface="Arial"/>
                <a:cs typeface="Arial"/>
              </a:rPr>
              <a:t>process of designing </a:t>
            </a:r>
            <a:r>
              <a:rPr sz="1800" dirty="0">
                <a:latin typeface="Arial"/>
                <a:cs typeface="Arial"/>
              </a:rPr>
              <a:t>the </a:t>
            </a:r>
            <a:r>
              <a:rPr sz="1800" spc="-5" dirty="0">
                <a:latin typeface="Arial"/>
                <a:cs typeface="Arial"/>
              </a:rPr>
              <a:t>general </a:t>
            </a:r>
            <a:r>
              <a:rPr sz="1800" dirty="0">
                <a:latin typeface="Arial"/>
                <a:cs typeface="Arial"/>
              </a:rPr>
              <a:t>structure of the</a:t>
            </a:r>
            <a:r>
              <a:rPr sz="1800" spc="-10" dirty="0">
                <a:latin typeface="Arial"/>
                <a:cs typeface="Arial"/>
              </a:rPr>
              <a:t> </a:t>
            </a:r>
            <a:r>
              <a:rPr sz="1800" spc="-5" dirty="0">
                <a:latin typeface="Arial"/>
                <a:cs typeface="Arial"/>
              </a:rPr>
              <a:t>database:</a:t>
            </a:r>
            <a:endParaRPr sz="1800">
              <a:latin typeface="Arial"/>
              <a:cs typeface="Arial"/>
            </a:endParaRPr>
          </a:p>
          <a:p>
            <a:pPr>
              <a:lnSpc>
                <a:spcPct val="100000"/>
              </a:lnSpc>
            </a:pPr>
            <a:endParaRPr sz="2000">
              <a:latin typeface="Times New Roman"/>
              <a:cs typeface="Times New Roman"/>
            </a:endParaRPr>
          </a:p>
          <a:p>
            <a:pPr marL="355600">
              <a:lnSpc>
                <a:spcPct val="100000"/>
              </a:lnSpc>
              <a:spcBef>
                <a:spcPts val="1370"/>
              </a:spcBef>
              <a:tabLst>
                <a:tab pos="2172335" algn="l"/>
              </a:tabLst>
            </a:pPr>
            <a:r>
              <a:rPr sz="1800" spc="-5" dirty="0">
                <a:latin typeface="Arial"/>
                <a:cs typeface="Arial"/>
              </a:rPr>
              <a:t>Logical</a:t>
            </a:r>
            <a:r>
              <a:rPr sz="1800" spc="20" dirty="0">
                <a:latin typeface="Arial"/>
                <a:cs typeface="Arial"/>
              </a:rPr>
              <a:t> </a:t>
            </a:r>
            <a:r>
              <a:rPr sz="1800" spc="-5" dirty="0">
                <a:latin typeface="Arial"/>
                <a:cs typeface="Arial"/>
              </a:rPr>
              <a:t>Design</a:t>
            </a:r>
            <a:r>
              <a:rPr sz="1800" spc="20" dirty="0">
                <a:latin typeface="Arial"/>
                <a:cs typeface="Arial"/>
              </a:rPr>
              <a:t> </a:t>
            </a:r>
            <a:r>
              <a:rPr sz="1800" dirty="0">
                <a:latin typeface="Arial"/>
                <a:cs typeface="Arial"/>
              </a:rPr>
              <a:t>–	</a:t>
            </a:r>
            <a:r>
              <a:rPr sz="1800" spc="-5" dirty="0">
                <a:latin typeface="Arial"/>
                <a:cs typeface="Arial"/>
              </a:rPr>
              <a:t>Deciding on </a:t>
            </a:r>
            <a:r>
              <a:rPr sz="1800" dirty="0">
                <a:latin typeface="Arial"/>
                <a:cs typeface="Arial"/>
              </a:rPr>
              <a:t>the </a:t>
            </a:r>
            <a:r>
              <a:rPr sz="1800" spc="-5" dirty="0">
                <a:latin typeface="Arial"/>
                <a:cs typeface="Arial"/>
              </a:rPr>
              <a:t>database schema. Database</a:t>
            </a:r>
            <a:r>
              <a:rPr sz="1800" spc="35" dirty="0">
                <a:latin typeface="Arial"/>
                <a:cs typeface="Arial"/>
              </a:rPr>
              <a:t> </a:t>
            </a:r>
            <a:r>
              <a:rPr sz="1800" spc="-5" dirty="0">
                <a:latin typeface="Arial"/>
                <a:cs typeface="Arial"/>
              </a:rPr>
              <a:t>design</a:t>
            </a:r>
            <a:endParaRPr sz="1800">
              <a:latin typeface="Arial"/>
              <a:cs typeface="Arial"/>
            </a:endParaRPr>
          </a:p>
          <a:p>
            <a:pPr marL="355600">
              <a:lnSpc>
                <a:spcPct val="100000"/>
              </a:lnSpc>
            </a:pPr>
            <a:r>
              <a:rPr sz="1800" spc="-10" dirty="0">
                <a:latin typeface="Arial"/>
                <a:cs typeface="Arial"/>
              </a:rPr>
              <a:t>requires </a:t>
            </a:r>
            <a:r>
              <a:rPr sz="1800" spc="-5" dirty="0">
                <a:latin typeface="Arial"/>
                <a:cs typeface="Arial"/>
              </a:rPr>
              <a:t>that </a:t>
            </a:r>
            <a:r>
              <a:rPr sz="1800" spc="-25" dirty="0">
                <a:latin typeface="Arial"/>
                <a:cs typeface="Arial"/>
              </a:rPr>
              <a:t>we </a:t>
            </a:r>
            <a:r>
              <a:rPr sz="1800" spc="-5" dirty="0">
                <a:latin typeface="Arial"/>
                <a:cs typeface="Arial"/>
              </a:rPr>
              <a:t>find </a:t>
            </a:r>
            <a:r>
              <a:rPr sz="1800" dirty="0">
                <a:latin typeface="Arial"/>
                <a:cs typeface="Arial"/>
              </a:rPr>
              <a:t>a </a:t>
            </a:r>
            <a:r>
              <a:rPr sz="1800" spc="-5" dirty="0">
                <a:latin typeface="Arial"/>
                <a:cs typeface="Arial"/>
              </a:rPr>
              <a:t>“good” collection of relation</a:t>
            </a:r>
            <a:r>
              <a:rPr sz="1800" spc="135" dirty="0">
                <a:latin typeface="Arial"/>
                <a:cs typeface="Arial"/>
              </a:rPr>
              <a:t> </a:t>
            </a:r>
            <a:r>
              <a:rPr sz="1800" spc="-5" dirty="0">
                <a:latin typeface="Arial"/>
                <a:cs typeface="Arial"/>
              </a:rPr>
              <a:t>schemas.</a:t>
            </a:r>
            <a:endParaRPr sz="1800">
              <a:latin typeface="Arial"/>
              <a:cs typeface="Arial"/>
            </a:endParaRPr>
          </a:p>
          <a:p>
            <a:pPr marL="756285" marR="874394">
              <a:lnSpc>
                <a:spcPct val="100000"/>
              </a:lnSpc>
              <a:spcBef>
                <a:spcPts val="760"/>
              </a:spcBef>
            </a:pPr>
            <a:r>
              <a:rPr sz="1800" spc="-5" dirty="0">
                <a:latin typeface="Arial"/>
                <a:cs typeface="Arial"/>
              </a:rPr>
              <a:t>Business decision </a:t>
            </a:r>
            <a:r>
              <a:rPr sz="1800" dirty="0">
                <a:latin typeface="Arial"/>
                <a:cs typeface="Arial"/>
              </a:rPr>
              <a:t>– What </a:t>
            </a:r>
            <a:r>
              <a:rPr sz="1800" spc="-5" dirty="0">
                <a:latin typeface="Arial"/>
                <a:cs typeface="Arial"/>
              </a:rPr>
              <a:t>attributes should </a:t>
            </a:r>
            <a:r>
              <a:rPr sz="1800" spc="-25" dirty="0">
                <a:latin typeface="Arial"/>
                <a:cs typeface="Arial"/>
              </a:rPr>
              <a:t>we </a:t>
            </a:r>
            <a:r>
              <a:rPr sz="1800" spc="-5" dirty="0">
                <a:latin typeface="Arial"/>
                <a:cs typeface="Arial"/>
              </a:rPr>
              <a:t>record in </a:t>
            </a:r>
            <a:r>
              <a:rPr sz="1800" dirty="0">
                <a:latin typeface="Arial"/>
                <a:cs typeface="Arial"/>
              </a:rPr>
              <a:t>the  </a:t>
            </a:r>
            <a:r>
              <a:rPr sz="1800" spc="-5" dirty="0">
                <a:latin typeface="Arial"/>
                <a:cs typeface="Arial"/>
              </a:rPr>
              <a:t>database?</a:t>
            </a:r>
            <a:endParaRPr sz="1800">
              <a:latin typeface="Arial"/>
              <a:cs typeface="Arial"/>
            </a:endParaRPr>
          </a:p>
          <a:p>
            <a:pPr marL="756285" marR="5080">
              <a:lnSpc>
                <a:spcPct val="100000"/>
              </a:lnSpc>
              <a:spcBef>
                <a:spcPts val="755"/>
              </a:spcBef>
            </a:pPr>
            <a:r>
              <a:rPr sz="1800" spc="-5" dirty="0">
                <a:latin typeface="Arial"/>
                <a:cs typeface="Arial"/>
              </a:rPr>
              <a:t>Computer Science decision </a:t>
            </a:r>
            <a:r>
              <a:rPr sz="1800" dirty="0">
                <a:latin typeface="Arial"/>
                <a:cs typeface="Arial"/>
              </a:rPr>
              <a:t>– What </a:t>
            </a:r>
            <a:r>
              <a:rPr sz="1800" spc="-5" dirty="0">
                <a:latin typeface="Arial"/>
                <a:cs typeface="Arial"/>
              </a:rPr>
              <a:t>relation schemas should </a:t>
            </a:r>
            <a:r>
              <a:rPr sz="1800" spc="-25" dirty="0">
                <a:latin typeface="Arial"/>
                <a:cs typeface="Arial"/>
              </a:rPr>
              <a:t>we  </a:t>
            </a:r>
            <a:r>
              <a:rPr sz="1800" spc="-5" dirty="0">
                <a:latin typeface="Arial"/>
                <a:cs typeface="Arial"/>
              </a:rPr>
              <a:t>have </a:t>
            </a:r>
            <a:r>
              <a:rPr sz="1800" spc="-10" dirty="0">
                <a:latin typeface="Arial"/>
                <a:cs typeface="Arial"/>
              </a:rPr>
              <a:t>and </a:t>
            </a:r>
            <a:r>
              <a:rPr sz="1800" spc="-5" dirty="0">
                <a:latin typeface="Arial"/>
                <a:cs typeface="Arial"/>
              </a:rPr>
              <a:t>how should </a:t>
            </a:r>
            <a:r>
              <a:rPr sz="1800" dirty="0">
                <a:latin typeface="Arial"/>
                <a:cs typeface="Arial"/>
              </a:rPr>
              <a:t>the </a:t>
            </a:r>
            <a:r>
              <a:rPr sz="1800" spc="-5" dirty="0">
                <a:latin typeface="Arial"/>
                <a:cs typeface="Arial"/>
              </a:rPr>
              <a:t>attributes be distributed among </a:t>
            </a:r>
            <a:r>
              <a:rPr sz="1800" dirty="0">
                <a:latin typeface="Arial"/>
                <a:cs typeface="Arial"/>
              </a:rPr>
              <a:t>the </a:t>
            </a:r>
            <a:r>
              <a:rPr sz="1800" spc="-5" dirty="0">
                <a:latin typeface="Arial"/>
                <a:cs typeface="Arial"/>
              </a:rPr>
              <a:t>various  relation</a:t>
            </a:r>
            <a:r>
              <a:rPr sz="1800" dirty="0">
                <a:latin typeface="Arial"/>
                <a:cs typeface="Arial"/>
              </a:rPr>
              <a:t> </a:t>
            </a:r>
            <a:r>
              <a:rPr sz="1800" spc="-5" dirty="0">
                <a:latin typeface="Arial"/>
                <a:cs typeface="Arial"/>
              </a:rPr>
              <a:t>schemas?</a:t>
            </a:r>
            <a:endParaRPr sz="1800">
              <a:latin typeface="Arial"/>
              <a:cs typeface="Arial"/>
            </a:endParaRPr>
          </a:p>
          <a:p>
            <a:pPr>
              <a:lnSpc>
                <a:spcPct val="100000"/>
              </a:lnSpc>
            </a:pPr>
            <a:endParaRPr sz="2000">
              <a:latin typeface="Times New Roman"/>
              <a:cs typeface="Times New Roman"/>
            </a:endParaRPr>
          </a:p>
          <a:p>
            <a:pPr marL="355600">
              <a:lnSpc>
                <a:spcPct val="100000"/>
              </a:lnSpc>
              <a:spcBef>
                <a:spcPts val="1375"/>
              </a:spcBef>
            </a:pPr>
            <a:r>
              <a:rPr sz="1800" spc="-10" dirty="0">
                <a:latin typeface="Arial"/>
                <a:cs typeface="Arial"/>
              </a:rPr>
              <a:t>Physical </a:t>
            </a:r>
            <a:r>
              <a:rPr sz="1800" spc="-5" dirty="0">
                <a:latin typeface="Arial"/>
                <a:cs typeface="Arial"/>
              </a:rPr>
              <a:t>Design </a:t>
            </a:r>
            <a:r>
              <a:rPr sz="1800" dirty="0">
                <a:latin typeface="Arial"/>
                <a:cs typeface="Arial"/>
              </a:rPr>
              <a:t>– </a:t>
            </a:r>
            <a:r>
              <a:rPr sz="1800" spc="-5" dirty="0">
                <a:latin typeface="Arial"/>
                <a:cs typeface="Arial"/>
              </a:rPr>
              <a:t>Deciding on </a:t>
            </a:r>
            <a:r>
              <a:rPr sz="1800" dirty="0">
                <a:latin typeface="Arial"/>
                <a:cs typeface="Arial"/>
              </a:rPr>
              <a:t>the </a:t>
            </a:r>
            <a:r>
              <a:rPr sz="1800" spc="-10" dirty="0">
                <a:latin typeface="Arial"/>
                <a:cs typeface="Arial"/>
              </a:rPr>
              <a:t>physical layout </a:t>
            </a:r>
            <a:r>
              <a:rPr sz="1800" dirty="0">
                <a:latin typeface="Arial"/>
                <a:cs typeface="Arial"/>
              </a:rPr>
              <a:t>of the</a:t>
            </a:r>
            <a:r>
              <a:rPr sz="1800" spc="160" dirty="0">
                <a:latin typeface="Arial"/>
                <a:cs typeface="Arial"/>
              </a:rPr>
              <a:t> </a:t>
            </a:r>
            <a:r>
              <a:rPr sz="1800" spc="-5" dirty="0">
                <a:latin typeface="Arial"/>
                <a:cs typeface="Arial"/>
              </a:rPr>
              <a:t>database</a:t>
            </a:r>
            <a:endParaRPr sz="1800">
              <a:latin typeface="Arial"/>
              <a:cs typeface="Arial"/>
            </a:endParaRPr>
          </a:p>
        </p:txBody>
      </p:sp>
      <p:sp>
        <p:nvSpPr>
          <p:cNvPr id="12" name="object 2"/>
          <p:cNvSpPr txBox="1">
            <a:spLocks/>
          </p:cNvSpPr>
          <p:nvPr/>
        </p:nvSpPr>
        <p:spPr>
          <a:xfrm>
            <a:off x="-20053" y="304800"/>
            <a:ext cx="9144000" cy="4430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gn="ctr">
              <a:lnSpc>
                <a:spcPct val="100000"/>
              </a:lnSpc>
              <a:spcBef>
                <a:spcPts val="95"/>
              </a:spcBef>
            </a:pPr>
            <a:r>
              <a:rPr lang="en-US" sz="2800" dirty="0" smtClean="0"/>
              <a:t>Database Design</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5" dirty="0"/>
              <a:t>©Silberschatz, Korth and</a:t>
            </a:r>
            <a:r>
              <a:rPr spc="-30" dirty="0"/>
              <a:t> </a:t>
            </a:r>
            <a:r>
              <a:rPr spc="-5" dirty="0"/>
              <a:t>Sudarshan</a:t>
            </a:r>
          </a:p>
        </p:txBody>
      </p:sp>
      <p:sp>
        <p:nvSpPr>
          <p:cNvPr id="12" name="object 12"/>
          <p:cNvSpPr txBox="1">
            <a:spLocks noGrp="1"/>
          </p:cNvSpPr>
          <p:nvPr>
            <p:ph type="ftr" sz="quarter" idx="11"/>
          </p:nvPr>
        </p:nvSpPr>
        <p:spPr>
          <a:prstGeom prst="rect">
            <a:avLst/>
          </a:prstGeom>
        </p:spPr>
        <p:txBody>
          <a:bodyPr vert="horz" wrap="square" lIns="0" tIns="635" rIns="0" bIns="0" rtlCol="0">
            <a:spAutoFit/>
          </a:bodyPr>
          <a:lstStyle/>
          <a:p>
            <a:pPr marL="12700">
              <a:lnSpc>
                <a:spcPct val="100000"/>
              </a:lnSpc>
              <a:spcBef>
                <a:spcPts val="5"/>
              </a:spcBef>
            </a:pPr>
            <a:r>
              <a:rPr spc="-5" dirty="0"/>
              <a:t>Database </a:t>
            </a:r>
            <a:r>
              <a:rPr spc="-10" dirty="0"/>
              <a:t>System </a:t>
            </a:r>
            <a:r>
              <a:rPr spc="-5" dirty="0"/>
              <a:t>Concepts - </a:t>
            </a:r>
            <a:r>
              <a:rPr dirty="0"/>
              <a:t>6</a:t>
            </a:r>
            <a:r>
              <a:rPr sz="975" baseline="25641" dirty="0"/>
              <a:t>th</a:t>
            </a:r>
            <a:r>
              <a:rPr sz="975" spc="165" baseline="25641" dirty="0"/>
              <a:t> </a:t>
            </a:r>
            <a:r>
              <a:rPr sz="1000" spc="-5" dirty="0"/>
              <a:t>Edition</a:t>
            </a:r>
            <a:endParaRPr sz="1000"/>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12700">
              <a:lnSpc>
                <a:spcPct val="100000"/>
              </a:lnSpc>
            </a:pPr>
            <a:r>
              <a:rPr spc="-5" dirty="0"/>
              <a:t>1.</a:t>
            </a:r>
            <a:fld id="{81D60167-4931-47E6-BA6A-407CBD079E47}" type="slidenum">
              <a:rPr spc="-5" dirty="0"/>
              <a:t>28</a:t>
            </a:fld>
            <a:endParaRPr spc="-5" dirty="0"/>
          </a:p>
        </p:txBody>
      </p:sp>
      <p:sp>
        <p:nvSpPr>
          <p:cNvPr id="3" name="object 3"/>
          <p:cNvSpPr/>
          <p:nvPr/>
        </p:nvSpPr>
        <p:spPr>
          <a:xfrm>
            <a:off x="905865" y="1143000"/>
            <a:ext cx="265175"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363344" y="1537716"/>
            <a:ext cx="234696" cy="24383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363344" y="2278633"/>
            <a:ext cx="234696" cy="24383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905865" y="2624582"/>
            <a:ext cx="265175" cy="27432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63344" y="3019298"/>
            <a:ext cx="234696" cy="24383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363344" y="3389325"/>
            <a:ext cx="234696" cy="24414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363344" y="3760342"/>
            <a:ext cx="234696" cy="243839"/>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363344" y="5241925"/>
            <a:ext cx="234696" cy="243840"/>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1236370" y="1025143"/>
            <a:ext cx="6154420" cy="4470400"/>
          </a:xfrm>
          <a:prstGeom prst="rect">
            <a:avLst/>
          </a:prstGeom>
        </p:spPr>
        <p:txBody>
          <a:bodyPr vert="horz" wrap="square" lIns="0" tIns="108585" rIns="0" bIns="0" rtlCol="0">
            <a:spAutoFit/>
          </a:bodyPr>
          <a:lstStyle/>
          <a:p>
            <a:pPr marL="12700">
              <a:lnSpc>
                <a:spcPct val="100000"/>
              </a:lnSpc>
              <a:spcBef>
                <a:spcPts val="855"/>
              </a:spcBef>
            </a:pPr>
            <a:r>
              <a:rPr sz="1800" spc="-5" dirty="0">
                <a:latin typeface="Arial"/>
                <a:cs typeface="Arial"/>
              </a:rPr>
              <a:t>1950s and early</a:t>
            </a:r>
            <a:r>
              <a:rPr sz="1800" spc="15" dirty="0">
                <a:latin typeface="Arial"/>
                <a:cs typeface="Arial"/>
              </a:rPr>
              <a:t> </a:t>
            </a:r>
            <a:r>
              <a:rPr sz="1800" spc="-5" dirty="0">
                <a:latin typeface="Arial"/>
                <a:cs typeface="Arial"/>
              </a:rPr>
              <a:t>1960s:</a:t>
            </a:r>
            <a:endParaRPr sz="1800">
              <a:latin typeface="Arial"/>
              <a:cs typeface="Arial"/>
            </a:endParaRPr>
          </a:p>
          <a:p>
            <a:pPr marL="413384">
              <a:lnSpc>
                <a:spcPct val="100000"/>
              </a:lnSpc>
              <a:spcBef>
                <a:spcPts val="755"/>
              </a:spcBef>
            </a:pPr>
            <a:r>
              <a:rPr sz="1800" spc="-5" dirty="0">
                <a:latin typeface="Arial"/>
                <a:cs typeface="Arial"/>
              </a:rPr>
              <a:t>Data processing using magnetic tapes </a:t>
            </a:r>
            <a:r>
              <a:rPr sz="1800" dirty="0">
                <a:latin typeface="Arial"/>
                <a:cs typeface="Arial"/>
              </a:rPr>
              <a:t>for</a:t>
            </a:r>
            <a:r>
              <a:rPr sz="1800" spc="55" dirty="0">
                <a:latin typeface="Arial"/>
                <a:cs typeface="Arial"/>
              </a:rPr>
              <a:t> </a:t>
            </a:r>
            <a:r>
              <a:rPr sz="1800" spc="-5" dirty="0">
                <a:latin typeface="Arial"/>
                <a:cs typeface="Arial"/>
              </a:rPr>
              <a:t>storage</a:t>
            </a:r>
            <a:endParaRPr sz="1800">
              <a:latin typeface="Arial"/>
              <a:cs typeface="Arial"/>
            </a:endParaRPr>
          </a:p>
          <a:p>
            <a:pPr marL="413384" marR="1454150" indent="114300">
              <a:lnSpc>
                <a:spcPts val="2920"/>
              </a:lnSpc>
              <a:spcBef>
                <a:spcPts val="220"/>
              </a:spcBef>
            </a:pPr>
            <a:r>
              <a:rPr sz="1350" spc="5" dirty="0">
                <a:solidFill>
                  <a:srgbClr val="33CC33"/>
                </a:solidFill>
                <a:latin typeface="Webdings"/>
                <a:cs typeface="Webdings"/>
              </a:rPr>
              <a:t></a:t>
            </a:r>
            <a:r>
              <a:rPr sz="1350" spc="5" dirty="0">
                <a:solidFill>
                  <a:srgbClr val="33CC33"/>
                </a:solidFill>
                <a:latin typeface="Times New Roman"/>
                <a:cs typeface="Times New Roman"/>
              </a:rPr>
              <a:t> </a:t>
            </a:r>
            <a:r>
              <a:rPr sz="1800" spc="-5" dirty="0">
                <a:latin typeface="Arial"/>
                <a:cs typeface="Arial"/>
              </a:rPr>
              <a:t>Tapes provided only sequential access  Punched cards </a:t>
            </a:r>
            <a:r>
              <a:rPr sz="1800" dirty="0">
                <a:latin typeface="Arial"/>
                <a:cs typeface="Arial"/>
              </a:rPr>
              <a:t>for</a:t>
            </a:r>
            <a:r>
              <a:rPr sz="1800" spc="5" dirty="0">
                <a:latin typeface="Arial"/>
                <a:cs typeface="Arial"/>
              </a:rPr>
              <a:t> </a:t>
            </a:r>
            <a:r>
              <a:rPr sz="1800" spc="-5" dirty="0">
                <a:latin typeface="Arial"/>
                <a:cs typeface="Arial"/>
              </a:rPr>
              <a:t>input</a:t>
            </a:r>
            <a:endParaRPr sz="1800">
              <a:latin typeface="Arial"/>
              <a:cs typeface="Arial"/>
            </a:endParaRPr>
          </a:p>
          <a:p>
            <a:pPr marL="12700">
              <a:lnSpc>
                <a:spcPct val="100000"/>
              </a:lnSpc>
              <a:spcBef>
                <a:spcPts val="530"/>
              </a:spcBef>
            </a:pPr>
            <a:r>
              <a:rPr sz="1800" spc="-5" dirty="0">
                <a:latin typeface="Arial"/>
                <a:cs typeface="Arial"/>
              </a:rPr>
              <a:t>Late 1960s and</a:t>
            </a:r>
            <a:r>
              <a:rPr sz="1800" spc="20" dirty="0">
                <a:latin typeface="Arial"/>
                <a:cs typeface="Arial"/>
              </a:rPr>
              <a:t> </a:t>
            </a:r>
            <a:r>
              <a:rPr sz="1800" spc="-5" dirty="0">
                <a:latin typeface="Arial"/>
                <a:cs typeface="Arial"/>
              </a:rPr>
              <a:t>1970s:</a:t>
            </a:r>
            <a:endParaRPr sz="1800">
              <a:latin typeface="Arial"/>
              <a:cs typeface="Arial"/>
            </a:endParaRPr>
          </a:p>
          <a:p>
            <a:pPr marL="413384">
              <a:lnSpc>
                <a:spcPct val="100000"/>
              </a:lnSpc>
              <a:spcBef>
                <a:spcPts val="755"/>
              </a:spcBef>
            </a:pPr>
            <a:r>
              <a:rPr sz="1800" spc="-5" dirty="0">
                <a:latin typeface="Arial"/>
                <a:cs typeface="Arial"/>
              </a:rPr>
              <a:t>Hard disks </a:t>
            </a:r>
            <a:r>
              <a:rPr sz="1800" spc="-10" dirty="0">
                <a:latin typeface="Arial"/>
                <a:cs typeface="Arial"/>
              </a:rPr>
              <a:t>allowed </a:t>
            </a:r>
            <a:r>
              <a:rPr sz="1800" spc="-5" dirty="0">
                <a:latin typeface="Arial"/>
                <a:cs typeface="Arial"/>
              </a:rPr>
              <a:t>direct access </a:t>
            </a:r>
            <a:r>
              <a:rPr sz="1800" dirty="0">
                <a:latin typeface="Arial"/>
                <a:cs typeface="Arial"/>
              </a:rPr>
              <a:t>to</a:t>
            </a:r>
            <a:r>
              <a:rPr sz="1800" spc="80" dirty="0">
                <a:latin typeface="Arial"/>
                <a:cs typeface="Arial"/>
              </a:rPr>
              <a:t> </a:t>
            </a:r>
            <a:r>
              <a:rPr sz="1800" spc="-5" dirty="0">
                <a:latin typeface="Arial"/>
                <a:cs typeface="Arial"/>
              </a:rPr>
              <a:t>data</a:t>
            </a:r>
            <a:endParaRPr sz="1800">
              <a:latin typeface="Arial"/>
              <a:cs typeface="Arial"/>
            </a:endParaRPr>
          </a:p>
          <a:p>
            <a:pPr marL="413384">
              <a:lnSpc>
                <a:spcPct val="100000"/>
              </a:lnSpc>
              <a:spcBef>
                <a:spcPts val="760"/>
              </a:spcBef>
            </a:pPr>
            <a:r>
              <a:rPr sz="1800" spc="-10" dirty="0">
                <a:latin typeface="Arial"/>
                <a:cs typeface="Arial"/>
              </a:rPr>
              <a:t>Network and </a:t>
            </a:r>
            <a:r>
              <a:rPr sz="1800" spc="-5" dirty="0">
                <a:latin typeface="Arial"/>
                <a:cs typeface="Arial"/>
              </a:rPr>
              <a:t>hierarchical data models </a:t>
            </a:r>
            <a:r>
              <a:rPr sz="1800" dirty="0">
                <a:latin typeface="Arial"/>
                <a:cs typeface="Arial"/>
              </a:rPr>
              <a:t>in </a:t>
            </a:r>
            <a:r>
              <a:rPr sz="1800" spc="-10" dirty="0">
                <a:latin typeface="Arial"/>
                <a:cs typeface="Arial"/>
              </a:rPr>
              <a:t>widespread</a:t>
            </a:r>
            <a:r>
              <a:rPr sz="1800" spc="140" dirty="0">
                <a:latin typeface="Arial"/>
                <a:cs typeface="Arial"/>
              </a:rPr>
              <a:t> </a:t>
            </a:r>
            <a:r>
              <a:rPr sz="1800" spc="-5" dirty="0">
                <a:latin typeface="Arial"/>
                <a:cs typeface="Arial"/>
              </a:rPr>
              <a:t>use</a:t>
            </a:r>
            <a:endParaRPr sz="1800">
              <a:latin typeface="Arial"/>
              <a:cs typeface="Arial"/>
            </a:endParaRPr>
          </a:p>
          <a:p>
            <a:pPr marL="413384">
              <a:lnSpc>
                <a:spcPct val="100000"/>
              </a:lnSpc>
              <a:spcBef>
                <a:spcPts val="755"/>
              </a:spcBef>
            </a:pPr>
            <a:r>
              <a:rPr sz="1800" dirty="0">
                <a:latin typeface="Arial"/>
                <a:cs typeface="Arial"/>
              </a:rPr>
              <a:t>Ted </a:t>
            </a:r>
            <a:r>
              <a:rPr sz="1800" spc="-5" dirty="0">
                <a:latin typeface="Arial"/>
                <a:cs typeface="Arial"/>
              </a:rPr>
              <a:t>Codd defines </a:t>
            </a:r>
            <a:r>
              <a:rPr sz="1800" dirty="0">
                <a:latin typeface="Arial"/>
                <a:cs typeface="Arial"/>
              </a:rPr>
              <a:t>the </a:t>
            </a:r>
            <a:r>
              <a:rPr sz="1800" spc="-5" dirty="0">
                <a:latin typeface="Arial"/>
                <a:cs typeface="Arial"/>
              </a:rPr>
              <a:t>relational data</a:t>
            </a:r>
            <a:r>
              <a:rPr sz="1800" spc="10" dirty="0">
                <a:latin typeface="Arial"/>
                <a:cs typeface="Arial"/>
              </a:rPr>
              <a:t> </a:t>
            </a:r>
            <a:r>
              <a:rPr sz="1800" spc="-5" dirty="0">
                <a:latin typeface="Arial"/>
                <a:cs typeface="Arial"/>
              </a:rPr>
              <a:t>model</a:t>
            </a:r>
            <a:endParaRPr sz="1800">
              <a:latin typeface="Arial"/>
              <a:cs typeface="Arial"/>
            </a:endParaRPr>
          </a:p>
          <a:p>
            <a:pPr marL="527685">
              <a:lnSpc>
                <a:spcPct val="100000"/>
              </a:lnSpc>
              <a:spcBef>
                <a:spcPts val="760"/>
              </a:spcBef>
            </a:pPr>
            <a:r>
              <a:rPr sz="1350" spc="5" dirty="0">
                <a:solidFill>
                  <a:srgbClr val="33CC33"/>
                </a:solidFill>
                <a:latin typeface="Webdings"/>
                <a:cs typeface="Webdings"/>
              </a:rPr>
              <a:t></a:t>
            </a:r>
            <a:r>
              <a:rPr sz="1350" spc="5" dirty="0">
                <a:solidFill>
                  <a:srgbClr val="33CC33"/>
                </a:solidFill>
                <a:latin typeface="Times New Roman"/>
                <a:cs typeface="Times New Roman"/>
              </a:rPr>
              <a:t> </a:t>
            </a:r>
            <a:r>
              <a:rPr sz="1800" spc="-5" dirty="0">
                <a:latin typeface="Arial"/>
                <a:cs typeface="Arial"/>
              </a:rPr>
              <a:t>Would </a:t>
            </a:r>
            <a:r>
              <a:rPr sz="1800" spc="-15" dirty="0">
                <a:latin typeface="Arial"/>
                <a:cs typeface="Arial"/>
              </a:rPr>
              <a:t>win </a:t>
            </a:r>
            <a:r>
              <a:rPr sz="1800" dirty="0">
                <a:latin typeface="Arial"/>
                <a:cs typeface="Arial"/>
              </a:rPr>
              <a:t>the ACM Turing </a:t>
            </a:r>
            <a:r>
              <a:rPr sz="1800" spc="-10" dirty="0">
                <a:latin typeface="Arial"/>
                <a:cs typeface="Arial"/>
              </a:rPr>
              <a:t>Award </a:t>
            </a:r>
            <a:r>
              <a:rPr sz="1800" dirty="0">
                <a:latin typeface="Arial"/>
                <a:cs typeface="Arial"/>
              </a:rPr>
              <a:t>for this</a:t>
            </a:r>
            <a:r>
              <a:rPr sz="1800" spc="145" dirty="0">
                <a:latin typeface="Arial"/>
                <a:cs typeface="Arial"/>
              </a:rPr>
              <a:t> </a:t>
            </a:r>
            <a:r>
              <a:rPr sz="1800" spc="-15" dirty="0">
                <a:latin typeface="Arial"/>
                <a:cs typeface="Arial"/>
              </a:rPr>
              <a:t>work</a:t>
            </a:r>
            <a:endParaRPr sz="1800">
              <a:latin typeface="Arial"/>
              <a:cs typeface="Arial"/>
            </a:endParaRPr>
          </a:p>
          <a:p>
            <a:pPr marL="527685">
              <a:lnSpc>
                <a:spcPct val="100000"/>
              </a:lnSpc>
              <a:spcBef>
                <a:spcPts val="755"/>
              </a:spcBef>
            </a:pPr>
            <a:r>
              <a:rPr sz="1350" spc="5" dirty="0">
                <a:solidFill>
                  <a:srgbClr val="33CC33"/>
                </a:solidFill>
                <a:latin typeface="Webdings"/>
                <a:cs typeface="Webdings"/>
              </a:rPr>
              <a:t></a:t>
            </a:r>
            <a:r>
              <a:rPr sz="1350" spc="5" dirty="0">
                <a:solidFill>
                  <a:srgbClr val="33CC33"/>
                </a:solidFill>
                <a:latin typeface="Times New Roman"/>
                <a:cs typeface="Times New Roman"/>
              </a:rPr>
              <a:t> </a:t>
            </a:r>
            <a:r>
              <a:rPr sz="1800" dirty="0">
                <a:latin typeface="Arial"/>
                <a:cs typeface="Arial"/>
              </a:rPr>
              <a:t>IBM </a:t>
            </a:r>
            <a:r>
              <a:rPr sz="1800" spc="-5" dirty="0">
                <a:latin typeface="Arial"/>
                <a:cs typeface="Arial"/>
              </a:rPr>
              <a:t>Research begins System R</a:t>
            </a:r>
            <a:r>
              <a:rPr sz="1800" spc="145" dirty="0">
                <a:latin typeface="Arial"/>
                <a:cs typeface="Arial"/>
              </a:rPr>
              <a:t> </a:t>
            </a:r>
            <a:r>
              <a:rPr sz="1800" spc="-5" dirty="0">
                <a:latin typeface="Arial"/>
                <a:cs typeface="Arial"/>
              </a:rPr>
              <a:t>prototype</a:t>
            </a:r>
            <a:endParaRPr sz="1800">
              <a:latin typeface="Arial"/>
              <a:cs typeface="Arial"/>
            </a:endParaRPr>
          </a:p>
          <a:p>
            <a:pPr marL="527685">
              <a:lnSpc>
                <a:spcPct val="100000"/>
              </a:lnSpc>
              <a:spcBef>
                <a:spcPts val="755"/>
              </a:spcBef>
            </a:pPr>
            <a:r>
              <a:rPr sz="1350" spc="5" dirty="0">
                <a:solidFill>
                  <a:srgbClr val="33CC33"/>
                </a:solidFill>
                <a:latin typeface="Webdings"/>
                <a:cs typeface="Webdings"/>
              </a:rPr>
              <a:t></a:t>
            </a:r>
            <a:r>
              <a:rPr sz="1350" spc="5" dirty="0">
                <a:solidFill>
                  <a:srgbClr val="33CC33"/>
                </a:solidFill>
                <a:latin typeface="Times New Roman"/>
                <a:cs typeface="Times New Roman"/>
              </a:rPr>
              <a:t> </a:t>
            </a:r>
            <a:r>
              <a:rPr sz="1800" spc="-5" dirty="0">
                <a:latin typeface="Arial"/>
                <a:cs typeface="Arial"/>
              </a:rPr>
              <a:t>UC Berkeley begins Ingres</a:t>
            </a:r>
            <a:r>
              <a:rPr sz="1800" spc="125" dirty="0">
                <a:latin typeface="Arial"/>
                <a:cs typeface="Arial"/>
              </a:rPr>
              <a:t> </a:t>
            </a:r>
            <a:r>
              <a:rPr sz="1800" spc="-5" dirty="0">
                <a:latin typeface="Arial"/>
                <a:cs typeface="Arial"/>
              </a:rPr>
              <a:t>prototype</a:t>
            </a:r>
            <a:endParaRPr sz="1800">
              <a:latin typeface="Arial"/>
              <a:cs typeface="Arial"/>
            </a:endParaRPr>
          </a:p>
          <a:p>
            <a:pPr marL="413384">
              <a:lnSpc>
                <a:spcPct val="100000"/>
              </a:lnSpc>
              <a:spcBef>
                <a:spcPts val="760"/>
              </a:spcBef>
            </a:pPr>
            <a:r>
              <a:rPr sz="1800" spc="-5" dirty="0">
                <a:latin typeface="Arial"/>
                <a:cs typeface="Arial"/>
              </a:rPr>
              <a:t>High-performance (for the era) transaction</a:t>
            </a:r>
            <a:r>
              <a:rPr sz="1800" spc="65" dirty="0">
                <a:latin typeface="Arial"/>
                <a:cs typeface="Arial"/>
              </a:rPr>
              <a:t> </a:t>
            </a:r>
            <a:r>
              <a:rPr sz="1800" spc="-5" dirty="0">
                <a:latin typeface="Arial"/>
                <a:cs typeface="Arial"/>
              </a:rPr>
              <a:t>processing</a:t>
            </a:r>
            <a:endParaRPr sz="1800">
              <a:latin typeface="Arial"/>
              <a:cs typeface="Arial"/>
            </a:endParaRPr>
          </a:p>
        </p:txBody>
      </p:sp>
      <p:sp>
        <p:nvSpPr>
          <p:cNvPr id="15" name="object 2"/>
          <p:cNvSpPr txBox="1">
            <a:spLocks/>
          </p:cNvSpPr>
          <p:nvPr/>
        </p:nvSpPr>
        <p:spPr>
          <a:xfrm>
            <a:off x="-20053" y="304800"/>
            <a:ext cx="9144000" cy="4430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gn="ctr">
              <a:lnSpc>
                <a:spcPct val="100000"/>
              </a:lnSpc>
              <a:spcBef>
                <a:spcPts val="95"/>
              </a:spcBef>
            </a:pPr>
            <a:r>
              <a:rPr lang="en-US" sz="2800" dirty="0" smtClean="0"/>
              <a:t>History of Database Systems</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5" dirty="0"/>
              <a:t>©Silberschatz, Korth and</a:t>
            </a:r>
            <a:r>
              <a:rPr spc="-30" dirty="0"/>
              <a:t> </a:t>
            </a:r>
            <a:r>
              <a:rPr spc="-5" dirty="0"/>
              <a:t>Sudarshan</a:t>
            </a:r>
          </a:p>
        </p:txBody>
      </p:sp>
      <p:sp>
        <p:nvSpPr>
          <p:cNvPr id="17" name="object 17"/>
          <p:cNvSpPr txBox="1">
            <a:spLocks noGrp="1"/>
          </p:cNvSpPr>
          <p:nvPr>
            <p:ph type="ftr" sz="quarter" idx="11"/>
          </p:nvPr>
        </p:nvSpPr>
        <p:spPr>
          <a:prstGeom prst="rect">
            <a:avLst/>
          </a:prstGeom>
        </p:spPr>
        <p:txBody>
          <a:bodyPr vert="horz" wrap="square" lIns="0" tIns="635" rIns="0" bIns="0" rtlCol="0">
            <a:spAutoFit/>
          </a:bodyPr>
          <a:lstStyle/>
          <a:p>
            <a:pPr marL="12700">
              <a:lnSpc>
                <a:spcPct val="100000"/>
              </a:lnSpc>
              <a:spcBef>
                <a:spcPts val="5"/>
              </a:spcBef>
            </a:pPr>
            <a:r>
              <a:rPr spc="-5" dirty="0"/>
              <a:t>Database </a:t>
            </a:r>
            <a:r>
              <a:rPr spc="-10" dirty="0"/>
              <a:t>System </a:t>
            </a:r>
            <a:r>
              <a:rPr spc="-5" dirty="0"/>
              <a:t>Concepts - </a:t>
            </a:r>
            <a:r>
              <a:rPr dirty="0"/>
              <a:t>6</a:t>
            </a:r>
            <a:r>
              <a:rPr sz="975" baseline="25641" dirty="0"/>
              <a:t>th</a:t>
            </a:r>
            <a:r>
              <a:rPr sz="975" spc="165" baseline="25641" dirty="0"/>
              <a:t> </a:t>
            </a:r>
            <a:r>
              <a:rPr sz="1000" spc="-5" dirty="0"/>
              <a:t>Edition</a:t>
            </a:r>
            <a:endParaRPr sz="1000"/>
          </a:p>
        </p:txBody>
      </p:sp>
      <p:sp>
        <p:nvSpPr>
          <p:cNvPr id="18" name="object 18"/>
          <p:cNvSpPr txBox="1">
            <a:spLocks noGrp="1"/>
          </p:cNvSpPr>
          <p:nvPr>
            <p:ph type="sldNum" sz="quarter" idx="12"/>
          </p:nvPr>
        </p:nvSpPr>
        <p:spPr>
          <a:prstGeom prst="rect">
            <a:avLst/>
          </a:prstGeom>
        </p:spPr>
        <p:txBody>
          <a:bodyPr vert="horz" wrap="square" lIns="0" tIns="0" rIns="0" bIns="0" rtlCol="0">
            <a:spAutoFit/>
          </a:bodyPr>
          <a:lstStyle/>
          <a:p>
            <a:pPr marL="12700">
              <a:lnSpc>
                <a:spcPct val="100000"/>
              </a:lnSpc>
            </a:pPr>
            <a:r>
              <a:rPr spc="-5" dirty="0"/>
              <a:t>1.</a:t>
            </a:r>
            <a:fld id="{81D60167-4931-47E6-BA6A-407CBD079E47}" type="slidenum">
              <a:rPr spc="-5" dirty="0"/>
              <a:t>29</a:t>
            </a:fld>
            <a:endParaRPr spc="-5" dirty="0"/>
          </a:p>
        </p:txBody>
      </p:sp>
      <p:sp>
        <p:nvSpPr>
          <p:cNvPr id="3" name="object 3"/>
          <p:cNvSpPr/>
          <p:nvPr/>
        </p:nvSpPr>
        <p:spPr>
          <a:xfrm>
            <a:off x="905865" y="1115567"/>
            <a:ext cx="265175"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363344" y="1482852"/>
            <a:ext cx="234696" cy="24383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363344" y="2168347"/>
            <a:ext cx="234696" cy="24414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363344" y="2511805"/>
            <a:ext cx="234696" cy="24383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05865" y="2830322"/>
            <a:ext cx="265175" cy="27432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363344" y="3197682"/>
            <a:ext cx="234696" cy="24414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363344" y="3540886"/>
            <a:ext cx="234696" cy="243839"/>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363344" y="3883786"/>
            <a:ext cx="234696" cy="243839"/>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905865" y="4202303"/>
            <a:ext cx="265175" cy="27431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363344" y="4569282"/>
            <a:ext cx="234696" cy="24414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363344" y="4912740"/>
            <a:ext cx="234696" cy="243839"/>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905865" y="5231257"/>
            <a:ext cx="265175" cy="274320"/>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1363344" y="5598566"/>
            <a:ext cx="234696" cy="243840"/>
          </a:xfrm>
          <a:prstGeom prst="rect">
            <a:avLst/>
          </a:prstGeom>
          <a:blipFill>
            <a:blip r:embed="rId4" cstate="print"/>
            <a:stretch>
              <a:fillRect/>
            </a:stretch>
          </a:blipFill>
        </p:spPr>
        <p:txBody>
          <a:bodyPr wrap="square" lIns="0" tIns="0" rIns="0" bIns="0" rtlCol="0"/>
          <a:lstStyle/>
          <a:p>
            <a:endParaRPr/>
          </a:p>
        </p:txBody>
      </p:sp>
      <p:sp>
        <p:nvSpPr>
          <p:cNvPr id="16" name="object 16"/>
          <p:cNvSpPr txBox="1"/>
          <p:nvPr/>
        </p:nvSpPr>
        <p:spPr>
          <a:xfrm>
            <a:off x="1142818" y="1077720"/>
            <a:ext cx="6811009" cy="5170170"/>
          </a:xfrm>
          <a:prstGeom prst="rect">
            <a:avLst/>
          </a:prstGeom>
        </p:spPr>
        <p:txBody>
          <a:bodyPr vert="horz" wrap="square" lIns="0" tIns="81280" rIns="0" bIns="0" rtlCol="0">
            <a:spAutoFit/>
          </a:bodyPr>
          <a:lstStyle/>
          <a:p>
            <a:pPr marL="12700">
              <a:lnSpc>
                <a:spcPct val="100000"/>
              </a:lnSpc>
              <a:spcBef>
                <a:spcPts val="640"/>
              </a:spcBef>
            </a:pPr>
            <a:r>
              <a:rPr sz="1800" spc="-5" dirty="0">
                <a:latin typeface="Arial"/>
                <a:cs typeface="Arial"/>
              </a:rPr>
              <a:t>1980s:</a:t>
            </a:r>
            <a:endParaRPr sz="1800" dirty="0">
              <a:latin typeface="Arial"/>
              <a:cs typeface="Arial"/>
            </a:endParaRPr>
          </a:p>
          <a:p>
            <a:pPr marL="413384">
              <a:lnSpc>
                <a:spcPct val="100000"/>
              </a:lnSpc>
              <a:spcBef>
                <a:spcPts val="540"/>
              </a:spcBef>
            </a:pPr>
            <a:r>
              <a:rPr sz="1800" spc="-5" dirty="0">
                <a:latin typeface="Arial"/>
                <a:cs typeface="Arial"/>
              </a:rPr>
              <a:t>Research relational prototypes evolve into commercial</a:t>
            </a:r>
            <a:r>
              <a:rPr sz="1800" spc="114" dirty="0">
                <a:latin typeface="Arial"/>
                <a:cs typeface="Arial"/>
              </a:rPr>
              <a:t> </a:t>
            </a:r>
            <a:r>
              <a:rPr sz="1800" spc="-5" dirty="0">
                <a:latin typeface="Arial"/>
                <a:cs typeface="Arial"/>
              </a:rPr>
              <a:t>systems</a:t>
            </a:r>
            <a:endParaRPr sz="1800" dirty="0">
              <a:latin typeface="Arial"/>
              <a:cs typeface="Arial"/>
            </a:endParaRPr>
          </a:p>
          <a:p>
            <a:pPr marL="413384" marR="2163445" indent="114300">
              <a:lnSpc>
                <a:spcPct val="125000"/>
              </a:lnSpc>
            </a:pPr>
            <a:r>
              <a:rPr sz="1350" spc="5" dirty="0">
                <a:solidFill>
                  <a:srgbClr val="33CC33"/>
                </a:solidFill>
                <a:latin typeface="Webdings"/>
                <a:cs typeface="Webdings"/>
              </a:rPr>
              <a:t></a:t>
            </a:r>
            <a:r>
              <a:rPr sz="1350" spc="5" dirty="0">
                <a:solidFill>
                  <a:srgbClr val="33CC33"/>
                </a:solidFill>
                <a:latin typeface="Times New Roman"/>
                <a:cs typeface="Times New Roman"/>
              </a:rPr>
              <a:t> </a:t>
            </a:r>
            <a:r>
              <a:rPr sz="1800" dirty="0">
                <a:latin typeface="Arial"/>
                <a:cs typeface="Arial"/>
              </a:rPr>
              <a:t>SQL </a:t>
            </a:r>
            <a:r>
              <a:rPr sz="1800" spc="-5" dirty="0">
                <a:latin typeface="Arial"/>
                <a:cs typeface="Arial"/>
              </a:rPr>
              <a:t>becomes industrial standard  Parallel </a:t>
            </a:r>
            <a:r>
              <a:rPr sz="1800" spc="-10" dirty="0">
                <a:latin typeface="Arial"/>
                <a:cs typeface="Arial"/>
              </a:rPr>
              <a:t>and </a:t>
            </a:r>
            <a:r>
              <a:rPr sz="1800" spc="-5" dirty="0">
                <a:latin typeface="Arial"/>
                <a:cs typeface="Arial"/>
              </a:rPr>
              <a:t>distributed database systems  Object-oriented database</a:t>
            </a:r>
            <a:r>
              <a:rPr sz="1800" spc="25" dirty="0">
                <a:latin typeface="Arial"/>
                <a:cs typeface="Arial"/>
              </a:rPr>
              <a:t> </a:t>
            </a:r>
            <a:r>
              <a:rPr sz="1800" spc="-5" dirty="0">
                <a:latin typeface="Arial"/>
                <a:cs typeface="Arial"/>
              </a:rPr>
              <a:t>systems</a:t>
            </a:r>
            <a:endParaRPr sz="1800" dirty="0">
              <a:latin typeface="Arial"/>
              <a:cs typeface="Arial"/>
            </a:endParaRPr>
          </a:p>
          <a:p>
            <a:pPr marL="12700">
              <a:lnSpc>
                <a:spcPct val="100000"/>
              </a:lnSpc>
              <a:spcBef>
                <a:spcPts val="540"/>
              </a:spcBef>
            </a:pPr>
            <a:r>
              <a:rPr sz="1800" spc="-5" dirty="0">
                <a:latin typeface="Arial"/>
                <a:cs typeface="Arial"/>
              </a:rPr>
              <a:t>1990s:</a:t>
            </a:r>
            <a:endParaRPr sz="1800" dirty="0">
              <a:latin typeface="Arial"/>
              <a:cs typeface="Arial"/>
            </a:endParaRPr>
          </a:p>
          <a:p>
            <a:pPr marL="413384" marR="1107440">
              <a:lnSpc>
                <a:spcPts val="2700"/>
              </a:lnSpc>
              <a:spcBef>
                <a:spcPts val="180"/>
              </a:spcBef>
            </a:pPr>
            <a:r>
              <a:rPr sz="1800" spc="-5" dirty="0">
                <a:latin typeface="Arial"/>
                <a:cs typeface="Arial"/>
              </a:rPr>
              <a:t>Large decision support and data-mining applications  Large multi-terabyte data</a:t>
            </a:r>
            <a:r>
              <a:rPr sz="1800" spc="45" dirty="0">
                <a:latin typeface="Arial"/>
                <a:cs typeface="Arial"/>
              </a:rPr>
              <a:t> </a:t>
            </a:r>
            <a:r>
              <a:rPr sz="1800" spc="-10" dirty="0">
                <a:latin typeface="Arial"/>
                <a:cs typeface="Arial"/>
              </a:rPr>
              <a:t>warehouses</a:t>
            </a:r>
            <a:endParaRPr sz="1800" dirty="0">
              <a:latin typeface="Arial"/>
              <a:cs typeface="Arial"/>
            </a:endParaRPr>
          </a:p>
          <a:p>
            <a:pPr marL="12700" marR="3303904" indent="400685">
              <a:lnSpc>
                <a:spcPts val="2700"/>
              </a:lnSpc>
            </a:pPr>
            <a:r>
              <a:rPr sz="1800" spc="-5" dirty="0">
                <a:latin typeface="Arial"/>
                <a:cs typeface="Arial"/>
              </a:rPr>
              <a:t>Emergence </a:t>
            </a:r>
            <a:r>
              <a:rPr sz="1800" dirty="0">
                <a:latin typeface="Arial"/>
                <a:cs typeface="Arial"/>
              </a:rPr>
              <a:t>of Web</a:t>
            </a:r>
            <a:r>
              <a:rPr sz="1800" spc="-35" dirty="0">
                <a:latin typeface="Arial"/>
                <a:cs typeface="Arial"/>
              </a:rPr>
              <a:t> </a:t>
            </a:r>
            <a:r>
              <a:rPr sz="1800" spc="-5" dirty="0">
                <a:latin typeface="Arial"/>
                <a:cs typeface="Arial"/>
              </a:rPr>
              <a:t>commerce  Early</a:t>
            </a:r>
            <a:r>
              <a:rPr sz="1800" spc="-10" dirty="0">
                <a:latin typeface="Arial"/>
                <a:cs typeface="Arial"/>
              </a:rPr>
              <a:t> </a:t>
            </a:r>
            <a:r>
              <a:rPr sz="1800" spc="-5" dirty="0">
                <a:latin typeface="Arial"/>
                <a:cs typeface="Arial"/>
              </a:rPr>
              <a:t>2000s:</a:t>
            </a:r>
            <a:endParaRPr sz="1800" dirty="0">
              <a:latin typeface="Arial"/>
              <a:cs typeface="Arial"/>
            </a:endParaRPr>
          </a:p>
          <a:p>
            <a:pPr marL="413384">
              <a:lnSpc>
                <a:spcPct val="100000"/>
              </a:lnSpc>
              <a:spcBef>
                <a:spcPts val="360"/>
              </a:spcBef>
            </a:pPr>
            <a:r>
              <a:rPr sz="1800" spc="-5" dirty="0">
                <a:latin typeface="Arial"/>
                <a:cs typeface="Arial"/>
              </a:rPr>
              <a:t>XML </a:t>
            </a:r>
            <a:r>
              <a:rPr sz="1800" spc="-10" dirty="0">
                <a:latin typeface="Arial"/>
                <a:cs typeface="Arial"/>
              </a:rPr>
              <a:t>and </a:t>
            </a:r>
            <a:r>
              <a:rPr sz="1800" spc="-5" dirty="0">
                <a:latin typeface="Arial"/>
                <a:cs typeface="Arial"/>
              </a:rPr>
              <a:t>XQuery</a:t>
            </a:r>
            <a:r>
              <a:rPr sz="1800" spc="30" dirty="0">
                <a:latin typeface="Arial"/>
                <a:cs typeface="Arial"/>
              </a:rPr>
              <a:t> </a:t>
            </a:r>
            <a:r>
              <a:rPr sz="1800" spc="-5" dirty="0">
                <a:latin typeface="Arial"/>
                <a:cs typeface="Arial"/>
              </a:rPr>
              <a:t>standards</a:t>
            </a:r>
            <a:endParaRPr sz="1800" dirty="0">
              <a:latin typeface="Arial"/>
              <a:cs typeface="Arial"/>
            </a:endParaRPr>
          </a:p>
          <a:p>
            <a:pPr marL="12700" marR="2798445" indent="400685">
              <a:lnSpc>
                <a:spcPct val="125000"/>
              </a:lnSpc>
              <a:spcBef>
                <a:spcPts val="5"/>
              </a:spcBef>
            </a:pPr>
            <a:r>
              <a:rPr sz="1800" spc="-5" dirty="0">
                <a:latin typeface="Arial"/>
                <a:cs typeface="Arial"/>
              </a:rPr>
              <a:t>Automated database administration  Later 2000s:</a:t>
            </a:r>
            <a:endParaRPr sz="1800" dirty="0">
              <a:latin typeface="Arial"/>
              <a:cs typeface="Arial"/>
            </a:endParaRPr>
          </a:p>
          <a:p>
            <a:pPr marL="413384">
              <a:lnSpc>
                <a:spcPct val="100000"/>
              </a:lnSpc>
              <a:spcBef>
                <a:spcPts val="540"/>
              </a:spcBef>
            </a:pPr>
            <a:r>
              <a:rPr sz="1800" spc="-5" dirty="0">
                <a:latin typeface="Arial"/>
                <a:cs typeface="Arial"/>
              </a:rPr>
              <a:t>Giant data storage</a:t>
            </a:r>
            <a:r>
              <a:rPr sz="1800" spc="15" dirty="0">
                <a:latin typeface="Arial"/>
                <a:cs typeface="Arial"/>
              </a:rPr>
              <a:t> </a:t>
            </a:r>
            <a:r>
              <a:rPr sz="1800" spc="-5" dirty="0">
                <a:latin typeface="Arial"/>
                <a:cs typeface="Arial"/>
              </a:rPr>
              <a:t>systems</a:t>
            </a:r>
            <a:endParaRPr sz="1800" dirty="0">
              <a:latin typeface="Arial"/>
              <a:cs typeface="Arial"/>
            </a:endParaRPr>
          </a:p>
          <a:p>
            <a:pPr marL="527685">
              <a:lnSpc>
                <a:spcPct val="100000"/>
              </a:lnSpc>
              <a:spcBef>
                <a:spcPts val="540"/>
              </a:spcBef>
            </a:pPr>
            <a:r>
              <a:rPr sz="1350" spc="5" dirty="0">
                <a:solidFill>
                  <a:srgbClr val="33CC33"/>
                </a:solidFill>
                <a:latin typeface="Webdings"/>
                <a:cs typeface="Webdings"/>
              </a:rPr>
              <a:t></a:t>
            </a:r>
            <a:r>
              <a:rPr sz="1350" spc="5" dirty="0">
                <a:solidFill>
                  <a:srgbClr val="33CC33"/>
                </a:solidFill>
                <a:latin typeface="Times New Roman"/>
                <a:cs typeface="Times New Roman"/>
              </a:rPr>
              <a:t> </a:t>
            </a:r>
            <a:r>
              <a:rPr sz="1800" spc="-5" dirty="0">
                <a:latin typeface="Arial"/>
                <a:cs typeface="Arial"/>
              </a:rPr>
              <a:t>Google BigTable, Yahoo PNuts, Amazon,</a:t>
            </a:r>
            <a:r>
              <a:rPr sz="1800" spc="135" dirty="0">
                <a:latin typeface="Arial"/>
                <a:cs typeface="Arial"/>
              </a:rPr>
              <a:t> </a:t>
            </a:r>
            <a:r>
              <a:rPr sz="1800" dirty="0">
                <a:latin typeface="Arial"/>
                <a:cs typeface="Arial"/>
              </a:rPr>
              <a:t>..</a:t>
            </a:r>
          </a:p>
        </p:txBody>
      </p:sp>
      <p:sp>
        <p:nvSpPr>
          <p:cNvPr id="20" name="object 2"/>
          <p:cNvSpPr txBox="1">
            <a:spLocks/>
          </p:cNvSpPr>
          <p:nvPr/>
        </p:nvSpPr>
        <p:spPr>
          <a:xfrm>
            <a:off x="-20053" y="366227"/>
            <a:ext cx="9144000" cy="381643"/>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800"/>
              <a:t>History (cont.)</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04800"/>
            <a:ext cx="9144000" cy="523220"/>
          </a:xfrm>
          <a:prstGeom prst="rect">
            <a:avLst/>
          </a:prstGeom>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IN" sz="2800" dirty="0">
                <a:latin typeface="Arial" panose="020B0604020202020204" pitchFamily="34" charset="0"/>
                <a:cs typeface="Arial" panose="020B0604020202020204" pitchFamily="34" charset="0"/>
              </a:rPr>
              <a:t>Database Management System</a:t>
            </a:r>
          </a:p>
        </p:txBody>
      </p:sp>
      <p:sp>
        <p:nvSpPr>
          <p:cNvPr id="5" name="Rectangle 4"/>
          <p:cNvSpPr/>
          <p:nvPr/>
        </p:nvSpPr>
        <p:spPr>
          <a:xfrm>
            <a:off x="381000" y="990600"/>
            <a:ext cx="8305800" cy="1615827"/>
          </a:xfrm>
          <a:prstGeom prst="rect">
            <a:avLst/>
          </a:prstGeom>
        </p:spPr>
        <p:txBody>
          <a:bodyPr wrap="square">
            <a:spAutoFit/>
          </a:bodyPr>
          <a:lstStyle/>
          <a:p>
            <a:pPr marL="285750" indent="-285750">
              <a:buFont typeface="Wingdings" panose="05000000000000000000" pitchFamily="2" charset="2"/>
              <a:buChar char="q"/>
            </a:pPr>
            <a:r>
              <a:rPr lang="en-US" altLang="en-US" dirty="0">
                <a:latin typeface="Arial" panose="020B0604020202020204" pitchFamily="34" charset="0"/>
                <a:ea typeface="ＭＳ Ｐゴシック" panose="020B0600070205080204" pitchFamily="34" charset="-128"/>
                <a:cs typeface="Arial" panose="020B0604020202020204" pitchFamily="34" charset="0"/>
              </a:rPr>
              <a:t>DBMS contains information about a particular enterprise</a:t>
            </a:r>
          </a:p>
          <a:p>
            <a:pPr marL="742950" lvl="1" indent="-285750">
              <a:lnSpc>
                <a:spcPct val="150000"/>
              </a:lnSpc>
              <a:buFont typeface="Wingdings" panose="05000000000000000000" pitchFamily="2" charset="2"/>
              <a:buChar char="q"/>
            </a:pPr>
            <a:r>
              <a:rPr lang="en-US" altLang="en-US" dirty="0">
                <a:latin typeface="Arial" panose="020B0604020202020204" pitchFamily="34" charset="0"/>
                <a:ea typeface="ＭＳ Ｐゴシック" panose="020B0600070205080204" pitchFamily="34" charset="-128"/>
                <a:cs typeface="Arial" panose="020B0604020202020204" pitchFamily="34" charset="0"/>
              </a:rPr>
              <a:t>Collection of interrelated data</a:t>
            </a:r>
          </a:p>
          <a:p>
            <a:pPr marL="742950" lvl="1" indent="-285750">
              <a:lnSpc>
                <a:spcPct val="150000"/>
              </a:lnSpc>
              <a:buFont typeface="Wingdings" panose="05000000000000000000" pitchFamily="2" charset="2"/>
              <a:buChar char="q"/>
            </a:pPr>
            <a:r>
              <a:rPr lang="en-US" altLang="en-US" dirty="0">
                <a:latin typeface="Arial" panose="020B0604020202020204" pitchFamily="34" charset="0"/>
                <a:ea typeface="ＭＳ Ｐゴシック" panose="020B0600070205080204" pitchFamily="34" charset="-128"/>
                <a:cs typeface="Arial" panose="020B0604020202020204" pitchFamily="34" charset="0"/>
              </a:rPr>
              <a:t>Set of programs to access the data </a:t>
            </a:r>
          </a:p>
          <a:p>
            <a:pPr marL="742950" lvl="1" indent="-285750">
              <a:lnSpc>
                <a:spcPct val="150000"/>
              </a:lnSpc>
              <a:buFont typeface="Wingdings" panose="05000000000000000000" pitchFamily="2" charset="2"/>
              <a:buChar char="q"/>
            </a:pPr>
            <a:r>
              <a:rPr lang="en-US" altLang="en-US" dirty="0">
                <a:latin typeface="Arial" panose="020B0604020202020204" pitchFamily="34" charset="0"/>
                <a:ea typeface="ＭＳ Ｐゴシック" panose="020B0600070205080204" pitchFamily="34" charset="-128"/>
                <a:cs typeface="Arial" panose="020B0604020202020204" pitchFamily="34" charset="0"/>
              </a:rPr>
              <a:t>An environment that is both </a:t>
            </a:r>
            <a:r>
              <a:rPr lang="en-US" altLang="en-US" i="1" dirty="0">
                <a:latin typeface="Arial" panose="020B0604020202020204" pitchFamily="34" charset="0"/>
                <a:ea typeface="ＭＳ Ｐゴシック" panose="020B0600070205080204" pitchFamily="34" charset="-128"/>
                <a:cs typeface="Arial" panose="020B0604020202020204" pitchFamily="34" charset="0"/>
              </a:rPr>
              <a:t>convenient</a:t>
            </a:r>
            <a:r>
              <a:rPr lang="en-US" altLang="en-US" dirty="0">
                <a:latin typeface="Arial" panose="020B0604020202020204" pitchFamily="34" charset="0"/>
                <a:ea typeface="ＭＳ Ｐゴシック" panose="020B0600070205080204" pitchFamily="34" charset="-128"/>
                <a:cs typeface="Arial" panose="020B0604020202020204" pitchFamily="34" charset="0"/>
              </a:rPr>
              <a:t> and </a:t>
            </a:r>
            <a:r>
              <a:rPr lang="en-US" altLang="en-US" i="1" dirty="0">
                <a:latin typeface="Arial" panose="020B0604020202020204" pitchFamily="34" charset="0"/>
                <a:ea typeface="ＭＳ Ｐゴシック" panose="020B0600070205080204" pitchFamily="34" charset="-128"/>
                <a:cs typeface="Arial" panose="020B0604020202020204" pitchFamily="34" charset="0"/>
              </a:rPr>
              <a:t>efficient</a:t>
            </a:r>
            <a:r>
              <a:rPr lang="en-US" altLang="en-US" dirty="0">
                <a:latin typeface="Arial" panose="020B0604020202020204" pitchFamily="34" charset="0"/>
                <a:ea typeface="ＭＳ Ｐゴシック" panose="020B0600070205080204" pitchFamily="34" charset="-128"/>
                <a:cs typeface="Arial" panose="020B0604020202020204" pitchFamily="34" charset="0"/>
              </a:rPr>
              <a:t> to use</a:t>
            </a:r>
          </a:p>
        </p:txBody>
      </p:sp>
      <p:sp>
        <p:nvSpPr>
          <p:cNvPr id="6" name="TextBox 5"/>
          <p:cNvSpPr txBox="1"/>
          <p:nvPr/>
        </p:nvSpPr>
        <p:spPr>
          <a:xfrm>
            <a:off x="0" y="2971800"/>
            <a:ext cx="9144000" cy="523220"/>
          </a:xfrm>
          <a:prstGeom prst="rect">
            <a:avLst/>
          </a:prstGeom>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IN" sz="2800" dirty="0">
                <a:latin typeface="Arial" panose="020B0604020202020204" pitchFamily="34" charset="0"/>
                <a:cs typeface="Arial" panose="020B0604020202020204" pitchFamily="34" charset="0"/>
              </a:rPr>
              <a:t>Its Purpose</a:t>
            </a:r>
          </a:p>
        </p:txBody>
      </p:sp>
      <p:sp>
        <p:nvSpPr>
          <p:cNvPr id="7" name="Rectangle 6"/>
          <p:cNvSpPr/>
          <p:nvPr/>
        </p:nvSpPr>
        <p:spPr>
          <a:xfrm>
            <a:off x="381000" y="3657600"/>
            <a:ext cx="7629012" cy="1338828"/>
          </a:xfrm>
          <a:prstGeom prst="rect">
            <a:avLst/>
          </a:prstGeom>
        </p:spPr>
        <p:txBody>
          <a:bodyPr wrap="none">
            <a:spAutoFit/>
          </a:bodyPr>
          <a:lstStyle/>
          <a:p>
            <a:pPr marL="285750" indent="-285750">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To manage large bodies of information</a:t>
            </a:r>
          </a:p>
          <a:p>
            <a:pPr marL="285750" indent="-285750">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The database system must ensure the safety of the information stored</a:t>
            </a:r>
          </a:p>
          <a:p>
            <a:pPr marL="285750" indent="-285750">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The system must avoid possible anomalous result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36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a:spLocks noGrp="1"/>
          </p:cNvSpPr>
          <p:nvPr>
            <p:ph type="sldNum" sz="quarter" idx="12"/>
          </p:nvPr>
        </p:nvSpPr>
        <p:spPr>
          <a:prstGeom prst="rect">
            <a:avLst/>
          </a:prstGeom>
        </p:spPr>
        <p:txBody>
          <a:bodyPr vert="horz" wrap="square" lIns="0" tIns="0" rIns="0" bIns="0" rtlCol="0">
            <a:spAutoFit/>
          </a:bodyPr>
          <a:lstStyle/>
          <a:p>
            <a:pPr marL="12700">
              <a:lnSpc>
                <a:spcPct val="100000"/>
              </a:lnSpc>
            </a:pPr>
            <a:r>
              <a:rPr spc="-5" dirty="0"/>
              <a:t>1.</a:t>
            </a:r>
            <a:fld id="{81D60167-4931-47E6-BA6A-407CBD079E47}" type="slidenum">
              <a:rPr spc="-5" dirty="0"/>
              <a:t>4</a:t>
            </a:fld>
            <a:endParaRPr spc="-5" dirty="0"/>
          </a:p>
        </p:txBody>
      </p:sp>
      <p:sp>
        <p:nvSpPr>
          <p:cNvPr id="17" name="object 17"/>
          <p:cNvSpPr txBox="1"/>
          <p:nvPr/>
        </p:nvSpPr>
        <p:spPr>
          <a:xfrm>
            <a:off x="0" y="1066800"/>
            <a:ext cx="9067800" cy="4547399"/>
          </a:xfrm>
          <a:prstGeom prst="rect">
            <a:avLst/>
          </a:prstGeom>
        </p:spPr>
        <p:txBody>
          <a:bodyPr vert="horz" wrap="square" lIns="0" tIns="12700" rIns="0" bIns="0" rtlCol="0">
            <a:spAutoFit/>
          </a:bodyPr>
          <a:lstStyle/>
          <a:p>
            <a:pPr marL="699134" indent="-285750" algn="just">
              <a:lnSpc>
                <a:spcPct val="200000"/>
              </a:lnSpc>
              <a:spcBef>
                <a:spcPts val="760"/>
              </a:spcBef>
              <a:buFont typeface="Wingdings" panose="05000000000000000000" pitchFamily="2" charset="2"/>
              <a:buChar char="q"/>
            </a:pPr>
            <a:r>
              <a:rPr sz="1800" spc="-5" dirty="0">
                <a:latin typeface="Arial"/>
                <a:cs typeface="Arial"/>
              </a:rPr>
              <a:t>Banking:</a:t>
            </a:r>
            <a:r>
              <a:rPr sz="1800" spc="10" dirty="0">
                <a:latin typeface="Arial"/>
                <a:cs typeface="Arial"/>
              </a:rPr>
              <a:t> </a:t>
            </a:r>
            <a:r>
              <a:rPr sz="1800" spc="-5" dirty="0">
                <a:latin typeface="Arial"/>
                <a:cs typeface="Arial"/>
              </a:rPr>
              <a:t>transactions</a:t>
            </a:r>
            <a:endParaRPr sz="1800" dirty="0">
              <a:latin typeface="Arial"/>
              <a:cs typeface="Arial"/>
            </a:endParaRPr>
          </a:p>
          <a:p>
            <a:pPr marL="699134" indent="-285750" algn="just">
              <a:lnSpc>
                <a:spcPct val="200000"/>
              </a:lnSpc>
              <a:spcBef>
                <a:spcPts val="755"/>
              </a:spcBef>
              <a:buFont typeface="Wingdings" panose="05000000000000000000" pitchFamily="2" charset="2"/>
              <a:buChar char="q"/>
            </a:pPr>
            <a:r>
              <a:rPr sz="1800" spc="-5" dirty="0">
                <a:latin typeface="Arial"/>
                <a:cs typeface="Arial"/>
              </a:rPr>
              <a:t>Airlines: reservations,</a:t>
            </a:r>
            <a:r>
              <a:rPr sz="1800" spc="30" dirty="0">
                <a:latin typeface="Arial"/>
                <a:cs typeface="Arial"/>
              </a:rPr>
              <a:t> </a:t>
            </a:r>
            <a:r>
              <a:rPr sz="1800" spc="-10" dirty="0">
                <a:latin typeface="Arial"/>
                <a:cs typeface="Arial"/>
              </a:rPr>
              <a:t>schedules</a:t>
            </a:r>
            <a:endParaRPr sz="1800" dirty="0">
              <a:latin typeface="Arial"/>
              <a:cs typeface="Arial"/>
            </a:endParaRPr>
          </a:p>
          <a:p>
            <a:pPr marL="699134" marR="2390775" indent="-285750" algn="just">
              <a:lnSpc>
                <a:spcPct val="200000"/>
              </a:lnSpc>
              <a:buFont typeface="Wingdings" panose="05000000000000000000" pitchFamily="2" charset="2"/>
              <a:buChar char="q"/>
              <a:tabLst>
                <a:tab pos="1783714" algn="l"/>
              </a:tabLst>
            </a:pPr>
            <a:r>
              <a:rPr sz="1800" spc="-5" dirty="0">
                <a:latin typeface="Arial"/>
                <a:cs typeface="Arial"/>
              </a:rPr>
              <a:t>Universities:</a:t>
            </a:r>
            <a:r>
              <a:rPr lang="en-IN" sz="1800" spc="-5" dirty="0">
                <a:latin typeface="Arial"/>
                <a:cs typeface="Arial"/>
              </a:rPr>
              <a:t> </a:t>
            </a:r>
            <a:r>
              <a:rPr sz="1800" spc="-5" dirty="0">
                <a:latin typeface="Arial"/>
                <a:cs typeface="Arial"/>
              </a:rPr>
              <a:t>registration, grades</a:t>
            </a:r>
            <a:endParaRPr lang="en-IN" sz="1800" spc="-5" dirty="0">
              <a:latin typeface="Arial"/>
              <a:cs typeface="Arial"/>
            </a:endParaRPr>
          </a:p>
          <a:p>
            <a:pPr marL="699134" marR="2390775" indent="-285750" algn="just">
              <a:lnSpc>
                <a:spcPct val="200000"/>
              </a:lnSpc>
              <a:buFont typeface="Wingdings" panose="05000000000000000000" pitchFamily="2" charset="2"/>
              <a:buChar char="q"/>
              <a:tabLst>
                <a:tab pos="1783714" algn="l"/>
              </a:tabLst>
            </a:pPr>
            <a:r>
              <a:rPr lang="en-IN" spc="-5" dirty="0">
                <a:latin typeface="Arial"/>
                <a:cs typeface="Arial"/>
              </a:rPr>
              <a:t>Credit Card Transaction</a:t>
            </a:r>
            <a:endParaRPr lang="en-IN" sz="1800" spc="-5" dirty="0">
              <a:latin typeface="Arial"/>
              <a:cs typeface="Arial"/>
            </a:endParaRPr>
          </a:p>
          <a:p>
            <a:pPr marL="699134" marR="2390775" indent="-285750" algn="just">
              <a:lnSpc>
                <a:spcPct val="200000"/>
              </a:lnSpc>
              <a:buFont typeface="Wingdings" panose="05000000000000000000" pitchFamily="2" charset="2"/>
              <a:buChar char="q"/>
              <a:tabLst>
                <a:tab pos="1783714" algn="l"/>
              </a:tabLst>
            </a:pPr>
            <a:r>
              <a:rPr sz="1800" spc="-5" dirty="0">
                <a:latin typeface="Arial"/>
                <a:cs typeface="Arial"/>
              </a:rPr>
              <a:t>Sales: customers, products,</a:t>
            </a:r>
            <a:r>
              <a:rPr sz="1800" spc="30" dirty="0">
                <a:latin typeface="Arial"/>
                <a:cs typeface="Arial"/>
              </a:rPr>
              <a:t> </a:t>
            </a:r>
            <a:r>
              <a:rPr sz="1800" spc="-5" dirty="0">
                <a:latin typeface="Arial"/>
                <a:cs typeface="Arial"/>
              </a:rPr>
              <a:t>purchases</a:t>
            </a:r>
            <a:endParaRPr sz="1800" dirty="0">
              <a:latin typeface="Arial"/>
              <a:cs typeface="Arial"/>
            </a:endParaRPr>
          </a:p>
          <a:p>
            <a:pPr marL="699134" marR="5080" indent="-285750" algn="just">
              <a:lnSpc>
                <a:spcPct val="200000"/>
              </a:lnSpc>
              <a:buFont typeface="Wingdings" panose="05000000000000000000" pitchFamily="2" charset="2"/>
              <a:buChar char="q"/>
              <a:tabLst>
                <a:tab pos="2406015" algn="l"/>
              </a:tabLst>
            </a:pPr>
            <a:r>
              <a:rPr sz="1800" spc="-5" dirty="0">
                <a:latin typeface="Arial"/>
                <a:cs typeface="Arial"/>
              </a:rPr>
              <a:t>Online retailers: order tracking, customized recommendations</a:t>
            </a:r>
            <a:endParaRPr lang="en-IN" sz="1800" spc="-5" dirty="0">
              <a:latin typeface="Arial"/>
              <a:cs typeface="Arial"/>
            </a:endParaRPr>
          </a:p>
          <a:p>
            <a:pPr marL="699134" marR="5080" indent="-285750" algn="just">
              <a:lnSpc>
                <a:spcPct val="200000"/>
              </a:lnSpc>
              <a:buFont typeface="Wingdings" panose="05000000000000000000" pitchFamily="2" charset="2"/>
              <a:buChar char="q"/>
              <a:tabLst>
                <a:tab pos="2406015" algn="l"/>
              </a:tabLst>
            </a:pPr>
            <a:r>
              <a:rPr sz="1800" spc="-5" dirty="0">
                <a:latin typeface="Arial"/>
                <a:cs typeface="Arial"/>
              </a:rPr>
              <a:t>Manufacturing: production, </a:t>
            </a:r>
            <a:r>
              <a:rPr sz="1800" spc="-10" dirty="0">
                <a:latin typeface="Arial"/>
                <a:cs typeface="Arial"/>
              </a:rPr>
              <a:t>inventory, </a:t>
            </a:r>
            <a:r>
              <a:rPr sz="1800" spc="-5" dirty="0">
                <a:latin typeface="Arial"/>
                <a:cs typeface="Arial"/>
              </a:rPr>
              <a:t>orders, supply chain</a:t>
            </a:r>
            <a:endParaRPr lang="en-IN" sz="1800" spc="-5" dirty="0">
              <a:latin typeface="Arial"/>
              <a:cs typeface="Arial"/>
            </a:endParaRPr>
          </a:p>
          <a:p>
            <a:pPr marL="699134" marR="5080" indent="-285750" algn="just">
              <a:lnSpc>
                <a:spcPct val="200000"/>
              </a:lnSpc>
              <a:buFont typeface="Wingdings" panose="05000000000000000000" pitchFamily="2" charset="2"/>
              <a:buChar char="q"/>
              <a:tabLst>
                <a:tab pos="2406015" algn="l"/>
              </a:tabLst>
            </a:pPr>
            <a:r>
              <a:rPr sz="1800" spc="-5" dirty="0">
                <a:latin typeface="Arial"/>
                <a:cs typeface="Arial"/>
              </a:rPr>
              <a:t>Human</a:t>
            </a:r>
            <a:r>
              <a:rPr sz="1800" spc="15" dirty="0">
                <a:latin typeface="Arial"/>
                <a:cs typeface="Arial"/>
              </a:rPr>
              <a:t> </a:t>
            </a:r>
            <a:r>
              <a:rPr sz="1800" spc="-5" dirty="0">
                <a:latin typeface="Arial"/>
                <a:cs typeface="Arial"/>
              </a:rPr>
              <a:t>resources:</a:t>
            </a:r>
            <a:r>
              <a:rPr lang="en-IN" sz="1800" spc="-5" dirty="0">
                <a:latin typeface="Arial"/>
                <a:cs typeface="Arial"/>
              </a:rPr>
              <a:t> </a:t>
            </a:r>
            <a:r>
              <a:rPr sz="1800" spc="-10" dirty="0">
                <a:latin typeface="Arial"/>
                <a:cs typeface="Arial"/>
              </a:rPr>
              <a:t>employee </a:t>
            </a:r>
            <a:r>
              <a:rPr sz="1800" spc="-5" dirty="0">
                <a:latin typeface="Arial"/>
                <a:cs typeface="Arial"/>
              </a:rPr>
              <a:t>records, salaries, </a:t>
            </a:r>
            <a:r>
              <a:rPr sz="1800" dirty="0">
                <a:latin typeface="Arial"/>
                <a:cs typeface="Arial"/>
              </a:rPr>
              <a:t>tax</a:t>
            </a:r>
            <a:r>
              <a:rPr sz="1800" spc="75" dirty="0">
                <a:latin typeface="Arial"/>
                <a:cs typeface="Arial"/>
              </a:rPr>
              <a:t> </a:t>
            </a:r>
            <a:r>
              <a:rPr sz="1800" spc="-5" dirty="0">
                <a:latin typeface="Arial"/>
                <a:cs typeface="Arial"/>
              </a:rPr>
              <a:t>deductions</a:t>
            </a:r>
            <a:endParaRPr sz="1800" dirty="0">
              <a:latin typeface="Arial"/>
              <a:cs typeface="Arial"/>
            </a:endParaRPr>
          </a:p>
        </p:txBody>
      </p:sp>
      <p:sp>
        <p:nvSpPr>
          <p:cNvPr id="22" name="TextBox 21"/>
          <p:cNvSpPr txBox="1"/>
          <p:nvPr/>
        </p:nvSpPr>
        <p:spPr>
          <a:xfrm>
            <a:off x="0" y="304800"/>
            <a:ext cx="9144000" cy="523220"/>
          </a:xfrm>
          <a:prstGeom prst="rect">
            <a:avLst/>
          </a:prstGeom>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IN" sz="2800" dirty="0">
                <a:latin typeface="Arial" panose="020B0604020202020204" pitchFamily="34" charset="0"/>
                <a:cs typeface="Arial" panose="020B0604020202020204" pitchFamily="34" charset="0"/>
              </a:rPr>
              <a:t>Database Applications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14400" y="1828800"/>
            <a:ext cx="7467600" cy="3755136"/>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2498217" y="5673344"/>
            <a:ext cx="429577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Tahoma"/>
                <a:cs typeface="Tahoma"/>
              </a:rPr>
              <a:t>Database Systems: </a:t>
            </a:r>
            <a:r>
              <a:rPr sz="1000" spc="-10" dirty="0">
                <a:latin typeface="Tahoma"/>
                <a:cs typeface="Tahoma"/>
              </a:rPr>
              <a:t>Design, </a:t>
            </a:r>
            <a:r>
              <a:rPr sz="1000" spc="-5" dirty="0">
                <a:latin typeface="Tahoma"/>
                <a:cs typeface="Tahoma"/>
              </a:rPr>
              <a:t>Implementation, &amp; Management: Rob &amp;</a:t>
            </a:r>
            <a:r>
              <a:rPr sz="1000" spc="105" dirty="0">
                <a:latin typeface="Tahoma"/>
                <a:cs typeface="Tahoma"/>
              </a:rPr>
              <a:t> </a:t>
            </a:r>
            <a:r>
              <a:rPr sz="1000" spc="-5" dirty="0">
                <a:latin typeface="Tahoma"/>
                <a:cs typeface="Tahoma"/>
              </a:rPr>
              <a:t>Coronel</a:t>
            </a:r>
            <a:endParaRPr sz="1000">
              <a:latin typeface="Tahoma"/>
              <a:cs typeface="Tahoma"/>
            </a:endParaRPr>
          </a:p>
        </p:txBody>
      </p:sp>
      <p:sp>
        <p:nvSpPr>
          <p:cNvPr id="11" name="TextBox 10"/>
          <p:cNvSpPr txBox="1"/>
          <p:nvPr/>
        </p:nvSpPr>
        <p:spPr>
          <a:xfrm>
            <a:off x="0" y="304800"/>
            <a:ext cx="9144000" cy="523220"/>
          </a:xfrm>
          <a:prstGeom prst="rect">
            <a:avLst/>
          </a:prstGeom>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IN" sz="2800" dirty="0">
                <a:latin typeface="Arial" panose="020B0604020202020204" pitchFamily="34" charset="0"/>
                <a:cs typeface="Arial" panose="020B0604020202020204" pitchFamily="34" charset="0"/>
              </a:rPr>
              <a:t>Database Management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304800"/>
            <a:ext cx="9144000" cy="523220"/>
          </a:xfrm>
          <a:prstGeom prst="rect">
            <a:avLst/>
          </a:prstGeom>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IN" sz="2800" dirty="0">
                <a:latin typeface="Arial" panose="020B0604020202020204" pitchFamily="34" charset="0"/>
                <a:cs typeface="Arial" panose="020B0604020202020204" pitchFamily="34" charset="0"/>
              </a:rPr>
              <a:t>Database Management System vs. File System</a:t>
            </a:r>
          </a:p>
        </p:txBody>
      </p:sp>
      <p:sp>
        <p:nvSpPr>
          <p:cNvPr id="5" name="TextBox 4"/>
          <p:cNvSpPr txBox="1"/>
          <p:nvPr/>
        </p:nvSpPr>
        <p:spPr>
          <a:xfrm>
            <a:off x="0" y="1066800"/>
            <a:ext cx="91440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IN" sz="2800" dirty="0">
                <a:latin typeface="Arial" panose="020B0604020202020204" pitchFamily="34" charset="0"/>
                <a:cs typeface="Arial" panose="020B0604020202020204" pitchFamily="34" charset="0"/>
              </a:rPr>
              <a:t>Consider an Application Bank System</a:t>
            </a:r>
          </a:p>
        </p:txBody>
      </p:sp>
      <p:cxnSp>
        <p:nvCxnSpPr>
          <p:cNvPr id="3" name="Straight Connector 2"/>
          <p:cNvCxnSpPr/>
          <p:nvPr/>
        </p:nvCxnSpPr>
        <p:spPr>
          <a:xfrm>
            <a:off x="152400" y="1524000"/>
            <a:ext cx="5867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85800" y="1828800"/>
            <a:ext cx="6934200" cy="1754326"/>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A program to debit or credit an account</a:t>
            </a:r>
          </a:p>
          <a:p>
            <a:pPr marL="285750" indent="-285750">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A program to add a new account</a:t>
            </a:r>
          </a:p>
          <a:p>
            <a:pPr marL="285750" indent="-285750">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A program to find the balance of an account</a:t>
            </a:r>
          </a:p>
          <a:p>
            <a:pPr marL="285750" indent="-285750">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A program to generate monthly statements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0" y="3733800"/>
            <a:ext cx="9144000"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latin typeface="Arial" panose="020B0604020202020204" pitchFamily="34" charset="0"/>
                <a:cs typeface="Arial" panose="020B0604020202020204" pitchFamily="34" charset="0"/>
              </a:rPr>
              <a:t>System programmers wrote these application programs to meet the needs of the bank</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685800" y="4191000"/>
            <a:ext cx="8382000" cy="2118529"/>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This typical file-processing system is supported by a conventional operating system.</a:t>
            </a:r>
          </a:p>
          <a:p>
            <a:pPr marL="285750" indent="-285750" algn="just">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The system stores permanent records in various files, and it needs different application programs to extract records from, and add records to, the appropriate files.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274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barn(inVertical)">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barn(inVertical)">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barn(inVertical)">
                                      <p:cBhvr>
                                        <p:cTn id="25" dur="500"/>
                                        <p:tgtEl>
                                          <p:spTgt spid="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barn(inVertical)">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314167"/>
            <a:ext cx="9144000" cy="4430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spAutoFit/>
          </a:bodyPr>
          <a:lstStyle/>
          <a:p>
            <a:pPr marL="12700">
              <a:lnSpc>
                <a:spcPct val="100000"/>
              </a:lnSpc>
              <a:spcBef>
                <a:spcPts val="95"/>
              </a:spcBef>
            </a:pPr>
            <a:r>
              <a:rPr sz="2800" spc="-5" dirty="0">
                <a:latin typeface="Arial" panose="020B0604020202020204" pitchFamily="34" charset="0"/>
                <a:cs typeface="Arial" panose="020B0604020202020204" pitchFamily="34" charset="0"/>
              </a:rPr>
              <a:t>Drawbacks of using file </a:t>
            </a:r>
            <a:r>
              <a:rPr sz="2800" spc="-10" dirty="0">
                <a:latin typeface="Arial" panose="020B0604020202020204" pitchFamily="34" charset="0"/>
                <a:cs typeface="Arial" panose="020B0604020202020204" pitchFamily="34" charset="0"/>
              </a:rPr>
              <a:t>systems </a:t>
            </a:r>
            <a:r>
              <a:rPr sz="2800" spc="-5" dirty="0">
                <a:latin typeface="Arial" panose="020B0604020202020204" pitchFamily="34" charset="0"/>
                <a:cs typeface="Arial" panose="020B0604020202020204" pitchFamily="34" charset="0"/>
              </a:rPr>
              <a:t>to store</a:t>
            </a:r>
            <a:r>
              <a:rPr sz="2800" spc="16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data</a:t>
            </a:r>
            <a:endParaRPr sz="2800" dirty="0">
              <a:latin typeface="Arial" panose="020B0604020202020204" pitchFamily="34" charset="0"/>
              <a:cs typeface="Arial" panose="020B0604020202020204" pitchFamily="34" charset="0"/>
            </a:endParaRPr>
          </a:p>
        </p:txBody>
      </p:sp>
      <p:sp>
        <p:nvSpPr>
          <p:cNvPr id="11" name="Rectangle 10"/>
          <p:cNvSpPr/>
          <p:nvPr/>
        </p:nvSpPr>
        <p:spPr>
          <a:xfrm>
            <a:off x="304800" y="990600"/>
            <a:ext cx="8755199" cy="4708981"/>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IN" sz="2000" dirty="0">
                <a:latin typeface="Arial" panose="020B0604020202020204" pitchFamily="34" charset="0"/>
                <a:cs typeface="Arial" panose="020B0604020202020204" pitchFamily="34" charset="0"/>
              </a:rPr>
              <a:t>Data redundancy and inconsistency</a:t>
            </a:r>
          </a:p>
          <a:p>
            <a:pPr marL="800100" lvl="1" indent="-342900" algn="just">
              <a:lnSpc>
                <a:spcPct val="150000"/>
              </a:lnSpc>
              <a:buFont typeface="Wingdings" panose="05000000000000000000" pitchFamily="2" charset="2"/>
              <a:buChar char="ü"/>
            </a:pPr>
            <a:r>
              <a:rPr lang="en-IN" sz="2000" dirty="0">
                <a:latin typeface="Arial" panose="020B0604020202020204" pitchFamily="34" charset="0"/>
                <a:cs typeface="Arial" panose="020B0604020202020204" pitchFamily="34" charset="0"/>
              </a:rPr>
              <a:t>File system may have duplicate data</a:t>
            </a:r>
          </a:p>
          <a:p>
            <a:pPr marL="800100" lvl="1" indent="-342900" algn="just">
              <a:lnSpc>
                <a:spcPct val="150000"/>
              </a:lnSpc>
              <a:buFont typeface="Wingdings" panose="05000000000000000000" pitchFamily="2" charset="2"/>
              <a:buChar char="ü"/>
            </a:pPr>
            <a:r>
              <a:rPr lang="en-IN" sz="2000" dirty="0">
                <a:latin typeface="Arial" panose="020B0604020202020204" pitchFamily="34" charset="0"/>
                <a:cs typeface="Arial" panose="020B0604020202020204" pitchFamily="34" charset="0"/>
              </a:rPr>
              <a:t>Updating of records is difficult </a:t>
            </a:r>
          </a:p>
          <a:p>
            <a:pPr marL="342900" indent="-342900" algn="just">
              <a:lnSpc>
                <a:spcPct val="150000"/>
              </a:lnSpc>
              <a:buFont typeface="Wingdings" panose="05000000000000000000" pitchFamily="2" charset="2"/>
              <a:buChar char="q"/>
            </a:pPr>
            <a:r>
              <a:rPr lang="en-IN" sz="2000" dirty="0">
                <a:latin typeface="Arial" panose="020B0604020202020204" pitchFamily="34" charset="0"/>
                <a:cs typeface="Arial" panose="020B0604020202020204" pitchFamily="34" charset="0"/>
              </a:rPr>
              <a:t>Difficult in accessing data: accessing customers information of a Particular pin code</a:t>
            </a:r>
          </a:p>
          <a:p>
            <a:pPr marL="800100" lvl="1" indent="-342900" algn="just">
              <a:lnSpc>
                <a:spcPct val="150000"/>
              </a:lnSpc>
              <a:buFont typeface="Wingdings" panose="05000000000000000000" pitchFamily="2" charset="2"/>
              <a:buChar char="ü"/>
            </a:pPr>
            <a:r>
              <a:rPr lang="en-IN" sz="2000" dirty="0">
                <a:latin typeface="Arial" panose="020B0604020202020204" pitchFamily="34" charset="0"/>
                <a:cs typeface="Arial" panose="020B0604020202020204" pitchFamily="34" charset="0"/>
              </a:rPr>
              <a:t>Manual search</a:t>
            </a:r>
          </a:p>
          <a:p>
            <a:pPr marL="800100" lvl="1" indent="-342900" algn="just">
              <a:lnSpc>
                <a:spcPct val="150000"/>
              </a:lnSpc>
              <a:buFont typeface="Wingdings" panose="05000000000000000000" pitchFamily="2" charset="2"/>
              <a:buChar char="ü"/>
            </a:pPr>
            <a:r>
              <a:rPr lang="en-IN" sz="2000" dirty="0">
                <a:latin typeface="Arial" panose="020B0604020202020204" pitchFamily="34" charset="0"/>
                <a:cs typeface="Arial" panose="020B0604020202020204" pitchFamily="34" charset="0"/>
              </a:rPr>
              <a:t>Extracting Required Information</a:t>
            </a:r>
          </a:p>
          <a:p>
            <a:pPr marL="342900" indent="-342900" algn="just">
              <a:lnSpc>
                <a:spcPct val="150000"/>
              </a:lnSpc>
              <a:buFont typeface="Wingdings" panose="05000000000000000000" pitchFamily="2" charset="2"/>
              <a:buChar char="q"/>
            </a:pPr>
            <a:r>
              <a:rPr lang="en-IN" sz="2000" dirty="0">
                <a:latin typeface="Arial" panose="020B0604020202020204" pitchFamily="34" charset="0"/>
                <a:cs typeface="Arial" panose="020B0604020202020204" pitchFamily="34" charset="0"/>
              </a:rPr>
              <a:t>Data Isolation: information are scattered into multiple files</a:t>
            </a:r>
          </a:p>
          <a:p>
            <a:pPr marL="342900" indent="-342900" algn="just">
              <a:lnSpc>
                <a:spcPct val="150000"/>
              </a:lnSpc>
              <a:buFont typeface="Wingdings" panose="05000000000000000000" pitchFamily="2" charset="2"/>
              <a:buChar char="q"/>
            </a:pPr>
            <a:r>
              <a:rPr lang="en-IN" sz="2000" dirty="0">
                <a:latin typeface="Arial" panose="020B0604020202020204" pitchFamily="34" charset="0"/>
                <a:cs typeface="Arial" panose="020B0604020202020204" pitchFamily="34" charset="0"/>
              </a:rPr>
              <a:t>Integrity Problems: must stratify some constraints</a:t>
            </a:r>
          </a:p>
          <a:p>
            <a:pPr marL="800100" lvl="1" indent="-342900" algn="just">
              <a:lnSpc>
                <a:spcPct val="150000"/>
              </a:lnSpc>
              <a:buFont typeface="Wingdings" panose="05000000000000000000" pitchFamily="2" charset="2"/>
              <a:buChar char="ü"/>
            </a:pPr>
            <a:r>
              <a:rPr lang="en-IN" sz="2000" dirty="0">
                <a:latin typeface="Arial" panose="020B0604020202020204" pitchFamily="34" charset="0"/>
                <a:cs typeface="Arial" panose="020B0604020202020204" pitchFamily="34" charset="0"/>
              </a:rPr>
              <a:t>Savings account balance </a:t>
            </a:r>
            <a:r>
              <a:rPr lang="en-US" sz="2000" dirty="0">
                <a:latin typeface="Arial" panose="020B0604020202020204" pitchFamily="34" charset="0"/>
                <a:cs typeface="Arial" panose="020B0604020202020204" pitchFamily="34" charset="0"/>
              </a:rPr>
              <a:t>may never fall below a prescribed amount</a:t>
            </a:r>
            <a:r>
              <a:rPr lang="en-IN" sz="2000" dirty="0">
                <a:latin typeface="Arial" panose="020B0604020202020204" pitchFamily="34" charset="0"/>
                <a:cs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000"/>
                                        <p:tgtEl>
                                          <p:spTgt spid="11">
                                            <p:txEl>
                                              <p:pRg st="1" end="1"/>
                                            </p:txEl>
                                          </p:spTgt>
                                        </p:tgtEl>
                                      </p:cBhvr>
                                    </p:animEffect>
                                    <p:anim calcmode="lin" valueType="num">
                                      <p:cBhvr>
                                        <p:cTn id="1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fade">
                                      <p:cBhvr>
                                        <p:cTn id="19" dur="1000"/>
                                        <p:tgtEl>
                                          <p:spTgt spid="11">
                                            <p:txEl>
                                              <p:pRg st="2" end="2"/>
                                            </p:txEl>
                                          </p:spTgt>
                                        </p:tgtEl>
                                      </p:cBhvr>
                                    </p:animEffect>
                                    <p:anim calcmode="lin" valueType="num">
                                      <p:cBhvr>
                                        <p:cTn id="20"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1000"/>
                                        <p:tgtEl>
                                          <p:spTgt spid="11">
                                            <p:txEl>
                                              <p:pRg st="3" end="3"/>
                                            </p:txEl>
                                          </p:spTgt>
                                        </p:tgtEl>
                                      </p:cBhvr>
                                    </p:animEffect>
                                    <p:anim calcmode="lin" valueType="num">
                                      <p:cBhvr>
                                        <p:cTn id="27"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animEffect transition="in" filter="fade">
                                      <p:cBhvr>
                                        <p:cTn id="33" dur="1000"/>
                                        <p:tgtEl>
                                          <p:spTgt spid="11">
                                            <p:txEl>
                                              <p:pRg st="4" end="4"/>
                                            </p:txEl>
                                          </p:spTgt>
                                        </p:tgtEl>
                                      </p:cBhvr>
                                    </p:animEffect>
                                    <p:anim calcmode="lin" valueType="num">
                                      <p:cBhvr>
                                        <p:cTn id="34"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1">
                                            <p:txEl>
                                              <p:pRg st="5" end="5"/>
                                            </p:txEl>
                                          </p:spTgt>
                                        </p:tgtEl>
                                        <p:attrNameLst>
                                          <p:attrName>style.visibility</p:attrName>
                                        </p:attrNameLst>
                                      </p:cBhvr>
                                      <p:to>
                                        <p:strVal val="visible"/>
                                      </p:to>
                                    </p:set>
                                    <p:animEffect transition="in" filter="fade">
                                      <p:cBhvr>
                                        <p:cTn id="40" dur="1000"/>
                                        <p:tgtEl>
                                          <p:spTgt spid="11">
                                            <p:txEl>
                                              <p:pRg st="5" end="5"/>
                                            </p:txEl>
                                          </p:spTgt>
                                        </p:tgtEl>
                                      </p:cBhvr>
                                    </p:animEffect>
                                    <p:anim calcmode="lin" valueType="num">
                                      <p:cBhvr>
                                        <p:cTn id="41"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animEffect transition="in" filter="fade">
                                      <p:cBhvr>
                                        <p:cTn id="47" dur="1000"/>
                                        <p:tgtEl>
                                          <p:spTgt spid="11">
                                            <p:txEl>
                                              <p:pRg st="6" end="6"/>
                                            </p:txEl>
                                          </p:spTgt>
                                        </p:tgtEl>
                                      </p:cBhvr>
                                    </p:animEffect>
                                    <p:anim calcmode="lin" valueType="num">
                                      <p:cBhvr>
                                        <p:cTn id="48"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1">
                                            <p:txEl>
                                              <p:pRg st="7" end="7"/>
                                            </p:txEl>
                                          </p:spTgt>
                                        </p:tgtEl>
                                        <p:attrNameLst>
                                          <p:attrName>style.visibility</p:attrName>
                                        </p:attrNameLst>
                                      </p:cBhvr>
                                      <p:to>
                                        <p:strVal val="visible"/>
                                      </p:to>
                                    </p:set>
                                    <p:animEffect transition="in" filter="fade">
                                      <p:cBhvr>
                                        <p:cTn id="54" dur="1000"/>
                                        <p:tgtEl>
                                          <p:spTgt spid="11">
                                            <p:txEl>
                                              <p:pRg st="7" end="7"/>
                                            </p:txEl>
                                          </p:spTgt>
                                        </p:tgtEl>
                                      </p:cBhvr>
                                    </p:animEffect>
                                    <p:anim calcmode="lin" valueType="num">
                                      <p:cBhvr>
                                        <p:cTn id="55"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1">
                                            <p:txEl>
                                              <p:pRg st="8" end="8"/>
                                            </p:txEl>
                                          </p:spTgt>
                                        </p:tgtEl>
                                        <p:attrNameLst>
                                          <p:attrName>style.visibility</p:attrName>
                                        </p:attrNameLst>
                                      </p:cBhvr>
                                      <p:to>
                                        <p:strVal val="visible"/>
                                      </p:to>
                                    </p:set>
                                    <p:animEffect transition="in" filter="fade">
                                      <p:cBhvr>
                                        <p:cTn id="61" dur="1000"/>
                                        <p:tgtEl>
                                          <p:spTgt spid="11">
                                            <p:txEl>
                                              <p:pRg st="8" end="8"/>
                                            </p:txEl>
                                          </p:spTgt>
                                        </p:tgtEl>
                                      </p:cBhvr>
                                    </p:animEffect>
                                    <p:anim calcmode="lin" valueType="num">
                                      <p:cBhvr>
                                        <p:cTn id="62"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314167"/>
            <a:ext cx="9144000" cy="4430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spAutoFit/>
          </a:bodyPr>
          <a:lstStyle/>
          <a:p>
            <a:pPr marL="12700">
              <a:lnSpc>
                <a:spcPct val="100000"/>
              </a:lnSpc>
              <a:spcBef>
                <a:spcPts val="95"/>
              </a:spcBef>
            </a:pPr>
            <a:r>
              <a:rPr sz="2800" spc="-5" dirty="0">
                <a:latin typeface="Arial" panose="020B0604020202020204" pitchFamily="34" charset="0"/>
                <a:cs typeface="Arial" panose="020B0604020202020204" pitchFamily="34" charset="0"/>
              </a:rPr>
              <a:t>Drawbacks of using file </a:t>
            </a:r>
            <a:r>
              <a:rPr sz="2800" spc="-10" dirty="0">
                <a:latin typeface="Arial" panose="020B0604020202020204" pitchFamily="34" charset="0"/>
                <a:cs typeface="Arial" panose="020B0604020202020204" pitchFamily="34" charset="0"/>
              </a:rPr>
              <a:t>systems </a:t>
            </a:r>
            <a:r>
              <a:rPr sz="2800" spc="-5" dirty="0">
                <a:latin typeface="Arial" panose="020B0604020202020204" pitchFamily="34" charset="0"/>
                <a:cs typeface="Arial" panose="020B0604020202020204" pitchFamily="34" charset="0"/>
              </a:rPr>
              <a:t>to store</a:t>
            </a:r>
            <a:r>
              <a:rPr sz="2800" spc="16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data</a:t>
            </a:r>
            <a:r>
              <a:rPr lang="en-IN" sz="2800" spc="-5" dirty="0">
                <a:latin typeface="Arial" panose="020B0604020202020204" pitchFamily="34" charset="0"/>
                <a:cs typeface="Arial" panose="020B0604020202020204" pitchFamily="34" charset="0"/>
              </a:rPr>
              <a:t> </a:t>
            </a:r>
            <a:r>
              <a:rPr lang="en-IN" sz="2800" spc="-5" dirty="0" err="1">
                <a:latin typeface="Arial" panose="020B0604020202020204" pitchFamily="34" charset="0"/>
                <a:cs typeface="Arial" panose="020B0604020202020204" pitchFamily="34" charset="0"/>
              </a:rPr>
              <a:t>cont</a:t>
            </a:r>
            <a:r>
              <a:rPr lang="en-IN" sz="2800" spc="-5" dirty="0">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p:txBody>
      </p:sp>
      <p:sp>
        <p:nvSpPr>
          <p:cNvPr id="11" name="Rectangle 10"/>
          <p:cNvSpPr/>
          <p:nvPr/>
        </p:nvSpPr>
        <p:spPr>
          <a:xfrm>
            <a:off x="304800" y="990600"/>
            <a:ext cx="8755199" cy="3785652"/>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IN" sz="2000" dirty="0">
                <a:latin typeface="Arial" panose="020B0604020202020204" pitchFamily="34" charset="0"/>
                <a:cs typeface="Arial" panose="020B0604020202020204" pitchFamily="34" charset="0"/>
              </a:rPr>
              <a:t>Atomicity Problem</a:t>
            </a:r>
          </a:p>
          <a:p>
            <a:pPr marL="800100" lvl="1" indent="-342900" algn="just">
              <a:lnSpc>
                <a:spcPct val="150000"/>
              </a:lnSpc>
              <a:buFont typeface="Wingdings" panose="05000000000000000000" pitchFamily="2" charset="2"/>
              <a:buChar char="ü"/>
            </a:pPr>
            <a:r>
              <a:rPr lang="en-IN" sz="2000" dirty="0">
                <a:latin typeface="Arial" panose="020B0604020202020204" pitchFamily="34" charset="0"/>
                <a:cs typeface="Arial" panose="020B0604020202020204" pitchFamily="34" charset="0"/>
              </a:rPr>
              <a:t>Handling System Failure issues</a:t>
            </a:r>
          </a:p>
          <a:p>
            <a:pPr marL="800100" lvl="1" indent="-342900" algn="just">
              <a:lnSpc>
                <a:spcPct val="150000"/>
              </a:lnSpc>
              <a:buFont typeface="Wingdings" panose="05000000000000000000" pitchFamily="2" charset="2"/>
              <a:buChar char="ü"/>
            </a:pPr>
            <a:r>
              <a:rPr lang="en-IN" sz="2000" dirty="0">
                <a:latin typeface="Arial" panose="020B0604020202020204" pitchFamily="34" charset="0"/>
                <a:cs typeface="Arial" panose="020B0604020202020204" pitchFamily="34" charset="0"/>
              </a:rPr>
              <a:t>Handling of power failure issues </a:t>
            </a:r>
          </a:p>
          <a:p>
            <a:pPr marL="342900" indent="-342900" algn="just">
              <a:lnSpc>
                <a:spcPct val="150000"/>
              </a:lnSpc>
              <a:buFont typeface="Wingdings" panose="05000000000000000000" pitchFamily="2" charset="2"/>
              <a:buChar char="q"/>
            </a:pPr>
            <a:r>
              <a:rPr lang="en-IN" sz="2000" dirty="0">
                <a:latin typeface="Arial" panose="020B0604020202020204" pitchFamily="34" charset="0"/>
                <a:cs typeface="Arial" panose="020B0604020202020204" pitchFamily="34" charset="0"/>
              </a:rPr>
              <a:t>Concurrent – access anomalies</a:t>
            </a:r>
          </a:p>
          <a:p>
            <a:pPr marL="800100" lvl="1" indent="-342900" algn="just">
              <a:lnSpc>
                <a:spcPct val="150000"/>
              </a:lnSpc>
              <a:buFont typeface="Wingdings" panose="05000000000000000000" pitchFamily="2" charset="2"/>
              <a:buChar char="ü"/>
            </a:pPr>
            <a:r>
              <a:rPr lang="en-IN" sz="2000" dirty="0">
                <a:latin typeface="Arial" panose="020B0604020202020204" pitchFamily="34" charset="0"/>
                <a:cs typeface="Arial" panose="020B0604020202020204" pitchFamily="34" charset="0"/>
              </a:rPr>
              <a:t>Handling to writing and reading operations</a:t>
            </a:r>
          </a:p>
          <a:p>
            <a:pPr marL="342900" indent="-342900" algn="just">
              <a:lnSpc>
                <a:spcPct val="150000"/>
              </a:lnSpc>
              <a:buFont typeface="Wingdings" panose="05000000000000000000" pitchFamily="2" charset="2"/>
              <a:buChar char="q"/>
            </a:pPr>
            <a:r>
              <a:rPr lang="en-IN" sz="2000" dirty="0">
                <a:latin typeface="Arial" panose="020B0604020202020204" pitchFamily="34" charset="0"/>
                <a:cs typeface="Arial" panose="020B0604020202020204" pitchFamily="34" charset="0"/>
              </a:rPr>
              <a:t>Security Problems</a:t>
            </a:r>
          </a:p>
          <a:p>
            <a:pPr marL="800100" lvl="1" indent="-342900" algn="just">
              <a:lnSpc>
                <a:spcPct val="150000"/>
              </a:lnSpc>
              <a:buFont typeface="Wingdings" panose="05000000000000000000" pitchFamily="2" charset="2"/>
              <a:buChar char="ü"/>
            </a:pPr>
            <a:r>
              <a:rPr lang="en-IN" sz="2000" dirty="0">
                <a:latin typeface="Arial" panose="020B0604020202020204" pitchFamily="34" charset="0"/>
                <a:cs typeface="Arial" panose="020B0604020202020204" pitchFamily="34" charset="0"/>
              </a:rPr>
              <a:t>Role-based accessing must be given</a:t>
            </a:r>
          </a:p>
          <a:p>
            <a:pPr marL="800100" lvl="1" indent="-342900" algn="just">
              <a:lnSpc>
                <a:spcPct val="150000"/>
              </a:lnSpc>
              <a:buFont typeface="Wingdings" panose="05000000000000000000" pitchFamily="2" charset="2"/>
              <a:buChar char="ü"/>
            </a:pPr>
            <a:r>
              <a:rPr lang="en-IN" sz="2000" dirty="0">
                <a:latin typeface="Arial" panose="020B0604020202020204" pitchFamily="34" charset="0"/>
                <a:cs typeface="Arial" panose="020B0604020202020204" pitchFamily="34" charset="0"/>
              </a:rPr>
              <a:t>It is difficult in application programming</a:t>
            </a:r>
          </a:p>
        </p:txBody>
      </p:sp>
    </p:spTree>
    <p:extLst>
      <p:ext uri="{BB962C8B-B14F-4D97-AF65-F5344CB8AC3E}">
        <p14:creationId xmlns:p14="http://schemas.microsoft.com/office/powerpoint/2010/main" val="228201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000"/>
                                        <p:tgtEl>
                                          <p:spTgt spid="11">
                                            <p:txEl>
                                              <p:pRg st="1" end="1"/>
                                            </p:txEl>
                                          </p:spTgt>
                                        </p:tgtEl>
                                      </p:cBhvr>
                                    </p:animEffect>
                                    <p:anim calcmode="lin" valueType="num">
                                      <p:cBhvr>
                                        <p:cTn id="1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fade">
                                      <p:cBhvr>
                                        <p:cTn id="19" dur="1000"/>
                                        <p:tgtEl>
                                          <p:spTgt spid="11">
                                            <p:txEl>
                                              <p:pRg st="2" end="2"/>
                                            </p:txEl>
                                          </p:spTgt>
                                        </p:tgtEl>
                                      </p:cBhvr>
                                    </p:animEffect>
                                    <p:anim calcmode="lin" valueType="num">
                                      <p:cBhvr>
                                        <p:cTn id="20"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1000"/>
                                        <p:tgtEl>
                                          <p:spTgt spid="11">
                                            <p:txEl>
                                              <p:pRg st="3" end="3"/>
                                            </p:txEl>
                                          </p:spTgt>
                                        </p:tgtEl>
                                      </p:cBhvr>
                                    </p:animEffect>
                                    <p:anim calcmode="lin" valueType="num">
                                      <p:cBhvr>
                                        <p:cTn id="27"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animEffect transition="in" filter="fade">
                                      <p:cBhvr>
                                        <p:cTn id="33" dur="1000"/>
                                        <p:tgtEl>
                                          <p:spTgt spid="11">
                                            <p:txEl>
                                              <p:pRg st="4" end="4"/>
                                            </p:txEl>
                                          </p:spTgt>
                                        </p:tgtEl>
                                      </p:cBhvr>
                                    </p:animEffect>
                                    <p:anim calcmode="lin" valueType="num">
                                      <p:cBhvr>
                                        <p:cTn id="34"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1">
                                            <p:txEl>
                                              <p:pRg st="5" end="5"/>
                                            </p:txEl>
                                          </p:spTgt>
                                        </p:tgtEl>
                                        <p:attrNameLst>
                                          <p:attrName>style.visibility</p:attrName>
                                        </p:attrNameLst>
                                      </p:cBhvr>
                                      <p:to>
                                        <p:strVal val="visible"/>
                                      </p:to>
                                    </p:set>
                                    <p:animEffect transition="in" filter="fade">
                                      <p:cBhvr>
                                        <p:cTn id="40" dur="1000"/>
                                        <p:tgtEl>
                                          <p:spTgt spid="11">
                                            <p:txEl>
                                              <p:pRg st="5" end="5"/>
                                            </p:txEl>
                                          </p:spTgt>
                                        </p:tgtEl>
                                      </p:cBhvr>
                                    </p:animEffect>
                                    <p:anim calcmode="lin" valueType="num">
                                      <p:cBhvr>
                                        <p:cTn id="41"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animEffect transition="in" filter="fade">
                                      <p:cBhvr>
                                        <p:cTn id="47" dur="1000"/>
                                        <p:tgtEl>
                                          <p:spTgt spid="11">
                                            <p:txEl>
                                              <p:pRg st="6" end="6"/>
                                            </p:txEl>
                                          </p:spTgt>
                                        </p:tgtEl>
                                      </p:cBhvr>
                                    </p:animEffect>
                                    <p:anim calcmode="lin" valueType="num">
                                      <p:cBhvr>
                                        <p:cTn id="48"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1">
                                            <p:txEl>
                                              <p:pRg st="7" end="7"/>
                                            </p:txEl>
                                          </p:spTgt>
                                        </p:tgtEl>
                                        <p:attrNameLst>
                                          <p:attrName>style.visibility</p:attrName>
                                        </p:attrNameLst>
                                      </p:cBhvr>
                                      <p:to>
                                        <p:strVal val="visible"/>
                                      </p:to>
                                    </p:set>
                                    <p:animEffect transition="in" filter="fade">
                                      <p:cBhvr>
                                        <p:cTn id="54" dur="1000"/>
                                        <p:tgtEl>
                                          <p:spTgt spid="11">
                                            <p:txEl>
                                              <p:pRg st="7" end="7"/>
                                            </p:txEl>
                                          </p:spTgt>
                                        </p:tgtEl>
                                      </p:cBhvr>
                                    </p:animEffect>
                                    <p:anim calcmode="lin" valueType="num">
                                      <p:cBhvr>
                                        <p:cTn id="55"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a:spLocks/>
          </p:cNvSpPr>
          <p:nvPr/>
        </p:nvSpPr>
        <p:spPr>
          <a:xfrm>
            <a:off x="0" y="314167"/>
            <a:ext cx="9144000" cy="4430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nSpc>
                <a:spcPct val="100000"/>
              </a:lnSpc>
              <a:spcBef>
                <a:spcPts val="95"/>
              </a:spcBef>
            </a:pPr>
            <a:r>
              <a:rPr lang="en-US" sz="2800" spc="-5" dirty="0">
                <a:latin typeface="Arial" panose="020B0604020202020204" pitchFamily="34" charset="0"/>
                <a:cs typeface="Arial" panose="020B0604020202020204" pitchFamily="34" charset="0"/>
              </a:rPr>
              <a:t>Data Abstraction</a:t>
            </a:r>
            <a:endParaRPr lang="en-US" sz="2800" dirty="0">
              <a:latin typeface="Arial" panose="020B0604020202020204" pitchFamily="34" charset="0"/>
              <a:cs typeface="Arial" panose="020B0604020202020204" pitchFamily="34" charset="0"/>
            </a:endParaRPr>
          </a:p>
        </p:txBody>
      </p:sp>
      <p:sp>
        <p:nvSpPr>
          <p:cNvPr id="11" name="Rectangle 10"/>
          <p:cNvSpPr/>
          <p:nvPr/>
        </p:nvSpPr>
        <p:spPr>
          <a:xfrm>
            <a:off x="0" y="838200"/>
            <a:ext cx="9144000" cy="923330"/>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Many database-systems users are not computer trained, developers hide the complexity from users through several levels of abstraction, to simplify users’ interactions with the system:</a:t>
            </a:r>
            <a:endParaRPr lang="en-IN" dirty="0">
              <a:latin typeface="Arial" panose="020B0604020202020204" pitchFamily="34" charset="0"/>
              <a:cs typeface="Arial" panose="020B0604020202020204" pitchFamily="34" charset="0"/>
            </a:endParaRPr>
          </a:p>
        </p:txBody>
      </p:sp>
      <p:sp>
        <p:nvSpPr>
          <p:cNvPr id="12" name="object 2"/>
          <p:cNvSpPr txBox="1">
            <a:spLocks/>
          </p:cNvSpPr>
          <p:nvPr/>
        </p:nvSpPr>
        <p:spPr>
          <a:xfrm>
            <a:off x="0" y="1996818"/>
            <a:ext cx="1828800" cy="289182"/>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nSpc>
                <a:spcPct val="100000"/>
              </a:lnSpc>
              <a:spcBef>
                <a:spcPts val="95"/>
              </a:spcBef>
            </a:pPr>
            <a:r>
              <a:rPr lang="en-US" sz="1800" spc="-5" dirty="0">
                <a:latin typeface="Arial" panose="020B0604020202020204" pitchFamily="34" charset="0"/>
                <a:cs typeface="Arial" panose="020B0604020202020204" pitchFamily="34" charset="0"/>
              </a:rPr>
              <a:t>1. Physical Level</a:t>
            </a:r>
            <a:endParaRPr lang="en-US" sz="1800" dirty="0">
              <a:latin typeface="Arial" panose="020B0604020202020204" pitchFamily="34" charset="0"/>
              <a:cs typeface="Arial" panose="020B0604020202020204" pitchFamily="34" charset="0"/>
            </a:endParaRPr>
          </a:p>
        </p:txBody>
      </p:sp>
      <p:sp>
        <p:nvSpPr>
          <p:cNvPr id="13" name="object 2"/>
          <p:cNvSpPr txBox="1">
            <a:spLocks/>
          </p:cNvSpPr>
          <p:nvPr/>
        </p:nvSpPr>
        <p:spPr>
          <a:xfrm>
            <a:off x="0" y="3200400"/>
            <a:ext cx="1828800" cy="289182"/>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nSpc>
                <a:spcPct val="100000"/>
              </a:lnSpc>
              <a:spcBef>
                <a:spcPts val="95"/>
              </a:spcBef>
            </a:pPr>
            <a:r>
              <a:rPr lang="en-US" sz="1800" spc="-5" dirty="0">
                <a:latin typeface="Arial" panose="020B0604020202020204" pitchFamily="34" charset="0"/>
                <a:cs typeface="Arial" panose="020B0604020202020204" pitchFamily="34" charset="0"/>
              </a:rPr>
              <a:t>2. Logical Level</a:t>
            </a:r>
            <a:endParaRPr lang="en-US" sz="1800" dirty="0">
              <a:latin typeface="Arial" panose="020B0604020202020204" pitchFamily="34" charset="0"/>
              <a:cs typeface="Arial" panose="020B0604020202020204" pitchFamily="34" charset="0"/>
            </a:endParaRPr>
          </a:p>
        </p:txBody>
      </p:sp>
      <p:sp>
        <p:nvSpPr>
          <p:cNvPr id="14" name="object 2"/>
          <p:cNvSpPr txBox="1">
            <a:spLocks/>
          </p:cNvSpPr>
          <p:nvPr/>
        </p:nvSpPr>
        <p:spPr>
          <a:xfrm>
            <a:off x="0" y="4572000"/>
            <a:ext cx="1828800" cy="289182"/>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12065" rIns="0" bIns="0" rtlCol="0" anchor="b">
            <a:spAutoFit/>
          </a:bodyPr>
          <a:lstStyle>
            <a:lvl1pPr algn="l" defTabSz="914400" rtl="0" eaLnBrk="1" latinLnBrk="0" hangingPunct="1">
              <a:lnSpc>
                <a:spcPct val="85000"/>
              </a:lnSpc>
              <a:spcBef>
                <a:spcPct val="0"/>
              </a:spcBef>
              <a:buNone/>
              <a:defRPr sz="4800" kern="1200" spc="-5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a:lnSpc>
                <a:spcPct val="100000"/>
              </a:lnSpc>
              <a:spcBef>
                <a:spcPts val="95"/>
              </a:spcBef>
            </a:pPr>
            <a:r>
              <a:rPr lang="en-US" sz="1800" spc="-5" dirty="0">
                <a:latin typeface="Arial" panose="020B0604020202020204" pitchFamily="34" charset="0"/>
                <a:cs typeface="Arial" panose="020B0604020202020204" pitchFamily="34" charset="0"/>
              </a:rPr>
              <a:t>3. View Level</a:t>
            </a:r>
            <a:endParaRPr lang="en-US" sz="1800" dirty="0">
              <a:latin typeface="Arial" panose="020B0604020202020204" pitchFamily="34" charset="0"/>
              <a:cs typeface="Arial" panose="020B0604020202020204" pitchFamily="34" charset="0"/>
            </a:endParaRPr>
          </a:p>
        </p:txBody>
      </p:sp>
      <p:sp>
        <p:nvSpPr>
          <p:cNvPr id="15" name="object 4"/>
          <p:cNvSpPr/>
          <p:nvPr/>
        </p:nvSpPr>
        <p:spPr>
          <a:xfrm>
            <a:off x="4500786" y="2819400"/>
            <a:ext cx="4644000" cy="3024000"/>
          </a:xfrm>
          <a:prstGeom prst="rect">
            <a:avLst/>
          </a:prstGeom>
          <a:blipFill>
            <a:blip r:embed="rId2" cstate="print"/>
            <a:stretch>
              <a:fillRect/>
            </a:stretch>
          </a:blipFill>
        </p:spPr>
        <p:txBody>
          <a:bodyPr wrap="square" lIns="0" tIns="0" rIns="0" bIns="0" rtlCol="0"/>
          <a:lstStyle/>
          <a:p>
            <a:endParaRPr/>
          </a:p>
        </p:txBody>
      </p:sp>
      <p:sp>
        <p:nvSpPr>
          <p:cNvPr id="16" name="Rectangle 15"/>
          <p:cNvSpPr/>
          <p:nvPr/>
        </p:nvSpPr>
        <p:spPr>
          <a:xfrm>
            <a:off x="24352" y="2286000"/>
            <a:ext cx="9043447" cy="646331"/>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Describes how the data are actually stored. The physical level describes complex low-level data structures</a:t>
            </a:r>
            <a:endParaRPr lang="en-IN" dirty="0">
              <a:latin typeface="Arial" panose="020B0604020202020204" pitchFamily="34" charset="0"/>
              <a:cs typeface="Arial" panose="020B0604020202020204" pitchFamily="34" charset="0"/>
            </a:endParaRPr>
          </a:p>
        </p:txBody>
      </p:sp>
      <p:sp>
        <p:nvSpPr>
          <p:cNvPr id="17" name="Rectangle 16"/>
          <p:cNvSpPr/>
          <p:nvPr/>
        </p:nvSpPr>
        <p:spPr>
          <a:xfrm>
            <a:off x="1" y="3505200"/>
            <a:ext cx="4343400" cy="923330"/>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What type of data will store into database and what type relationships exists between them</a:t>
            </a:r>
            <a:endParaRPr lang="en-IN" dirty="0">
              <a:latin typeface="Arial" panose="020B0604020202020204" pitchFamily="34" charset="0"/>
              <a:cs typeface="Arial" panose="020B0604020202020204" pitchFamily="34" charset="0"/>
            </a:endParaRPr>
          </a:p>
        </p:txBody>
      </p:sp>
      <p:sp>
        <p:nvSpPr>
          <p:cNvPr id="18" name="Rectangle 17"/>
          <p:cNvSpPr/>
          <p:nvPr/>
        </p:nvSpPr>
        <p:spPr>
          <a:xfrm>
            <a:off x="0" y="4953000"/>
            <a:ext cx="6308137" cy="923330"/>
          </a:xfrm>
          <a:prstGeom prst="rect">
            <a:avLst/>
          </a:prstGeom>
        </p:spPr>
        <p:txBody>
          <a:bodyPr wrap="none">
            <a:spAutoFit/>
          </a:bodyPr>
          <a:lstStyle/>
          <a:p>
            <a:pPr marL="285750" indent="-285750">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Describes only part of the entire database</a:t>
            </a:r>
          </a:p>
          <a:p>
            <a:pPr marL="285750" indent="-285750">
              <a:lnSpc>
                <a:spcPct val="150000"/>
              </a:lnSpc>
              <a:buFont typeface="Wingdings" panose="05000000000000000000" pitchFamily="2" charset="2"/>
              <a:buChar char="q"/>
            </a:pPr>
            <a:r>
              <a:rPr lang="en-US" dirty="0">
                <a:latin typeface="Arial" panose="020B0604020202020204" pitchFamily="34" charset="0"/>
                <a:cs typeface="Arial" panose="020B0604020202020204" pitchFamily="34" charset="0"/>
              </a:rPr>
              <a:t>It simplifies the interaction between the data and the user</a:t>
            </a:r>
            <a:endParaRPr lang="en-I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circle(in)">
                                      <p:cBhvr>
                                        <p:cTn id="18" dur="20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Vertic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inVertical)">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7" grpId="0"/>
      <p:bldP spid="18"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611</TotalTime>
  <Words>1615</Words>
  <Application>Microsoft Office PowerPoint</Application>
  <PresentationFormat>On-screen Show (4:3)</PresentationFormat>
  <Paragraphs>274</Paragraphs>
  <Slides>29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ＭＳ Ｐゴシック</vt:lpstr>
      <vt:lpstr>Arial</vt:lpstr>
      <vt:lpstr>Calibri</vt:lpstr>
      <vt:lpstr>Calibri Light</vt:lpstr>
      <vt:lpstr>Tahoma</vt:lpstr>
      <vt:lpstr>Times New Roman</vt:lpstr>
      <vt:lpstr>Webdings</vt:lpstr>
      <vt:lpstr>Wingdings</vt:lpstr>
      <vt:lpstr>Retrospect</vt:lpstr>
      <vt:lpstr>LECTURE -1 (INTRODUCTION)</vt:lpstr>
      <vt:lpstr>OUTLINE</vt:lpstr>
      <vt:lpstr>PowerPoint Presentation</vt:lpstr>
      <vt:lpstr>PowerPoint Presentation</vt:lpstr>
      <vt:lpstr>PowerPoint Presentation</vt:lpstr>
      <vt:lpstr>PowerPoint Presentation</vt:lpstr>
      <vt:lpstr>Drawbacks of using file systems to store data</vt:lpstr>
      <vt:lpstr>Drawbacks of using file systems to store data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Three Tier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Admin</cp:lastModifiedBy>
  <cp:revision>26</cp:revision>
  <dcterms:created xsi:type="dcterms:W3CDTF">2018-08-26T15:57:03Z</dcterms:created>
  <dcterms:modified xsi:type="dcterms:W3CDTF">2021-08-26T04:31:59Z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2018-08-04T00:00:00Z</vt:filetime>
  </property>
  <property fmtid="{D5CDD505-2E9C-101B-9397-08002B2CF9AE}" pid="3" name="Creator">
    <vt:lpwstr>Microsoft® PowerPoint® 2016</vt:lpwstr>
  </property>
  <property fmtid="{D5CDD505-2E9C-101B-9397-08002B2CF9AE}" pid="4" name="LastSaved">
    <vt:filetime>2018-08-26T00:00:00Z</vt:filetime>
  </property>
</Properties>
</file>