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932F-5375-4935-996C-28AB26FB8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860A8E-A98E-4329-8A12-D272A14EE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CBEAF-BF05-4331-A433-DD02822F91BD}"/>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5" name="Footer Placeholder 4">
            <a:extLst>
              <a:ext uri="{FF2B5EF4-FFF2-40B4-BE49-F238E27FC236}">
                <a16:creationId xmlns:a16="http://schemas.microsoft.com/office/drawing/2014/main" id="{ACF52B06-AB13-44A9-A302-03AF344F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911EB-0096-48BF-8874-84709CEE081A}"/>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295774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CC32-099B-4FFE-9D49-768DDB6907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44421-72EF-48E8-9473-631C9AA480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AB03D-2298-41FF-8278-D77E8E29CCB4}"/>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5" name="Footer Placeholder 4">
            <a:extLst>
              <a:ext uri="{FF2B5EF4-FFF2-40B4-BE49-F238E27FC236}">
                <a16:creationId xmlns:a16="http://schemas.microsoft.com/office/drawing/2014/main" id="{D59BF2B0-B367-4BEE-8EB8-F47A1F19A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2D6D6-EA0B-4A81-BB5D-D8883A53E7DE}"/>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395527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C04E4-4364-4FD1-9BAD-67B75B9980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9BA136-2505-4A16-8DBA-48806D0893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31D42-55B2-444D-BC49-653AF527F04E}"/>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5" name="Footer Placeholder 4">
            <a:extLst>
              <a:ext uri="{FF2B5EF4-FFF2-40B4-BE49-F238E27FC236}">
                <a16:creationId xmlns:a16="http://schemas.microsoft.com/office/drawing/2014/main" id="{C9E52AFD-5B36-40EA-ADEE-313464D98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56C52-5794-4572-9982-378496CB70F6}"/>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374253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1371603"/>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2" y="3505202"/>
            <a:ext cx="8534401" cy="1752600"/>
          </a:xfrm>
        </p:spPr>
        <p:txBody>
          <a:bodyPr/>
          <a:lstStyle>
            <a:lvl1pPr marL="0" indent="0" algn="l">
              <a:buNone/>
              <a:defRPr>
                <a:solidFill>
                  <a:schemeClr val="tx1">
                    <a:lumMod val="75000"/>
                    <a:lumOff val="25000"/>
                  </a:schemeClr>
                </a:solidFill>
              </a:defRPr>
            </a:lvl1pPr>
            <a:lvl2pPr marL="457149" indent="0" algn="ctr">
              <a:buNone/>
              <a:defRPr>
                <a:solidFill>
                  <a:schemeClr val="tx1">
                    <a:tint val="75000"/>
                  </a:schemeClr>
                </a:solidFill>
              </a:defRPr>
            </a:lvl2pPr>
            <a:lvl3pPr marL="914298" indent="0" algn="ctr">
              <a:buNone/>
              <a:defRPr>
                <a:solidFill>
                  <a:schemeClr val="tx1">
                    <a:tint val="75000"/>
                  </a:schemeClr>
                </a:solidFill>
              </a:defRPr>
            </a:lvl3pPr>
            <a:lvl4pPr marL="1371446" indent="0" algn="ctr">
              <a:buNone/>
              <a:defRPr>
                <a:solidFill>
                  <a:schemeClr val="tx1">
                    <a:tint val="75000"/>
                  </a:schemeClr>
                </a:solidFill>
              </a:defRPr>
            </a:lvl4pPr>
            <a:lvl5pPr marL="1828595" indent="0" algn="ctr">
              <a:buNone/>
              <a:defRPr>
                <a:solidFill>
                  <a:schemeClr val="tx1">
                    <a:tint val="75000"/>
                  </a:schemeClr>
                </a:solidFill>
              </a:defRPr>
            </a:lvl5pPr>
            <a:lvl6pPr marL="2285744" indent="0" algn="ctr">
              <a:buNone/>
              <a:defRPr>
                <a:solidFill>
                  <a:schemeClr val="tx1">
                    <a:tint val="75000"/>
                  </a:schemeClr>
                </a:solidFill>
              </a:defRPr>
            </a:lvl6pPr>
            <a:lvl7pPr marL="2742893" indent="0" algn="ctr">
              <a:buNone/>
              <a:defRPr>
                <a:solidFill>
                  <a:schemeClr val="tx1">
                    <a:tint val="75000"/>
                  </a:schemeClr>
                </a:solidFill>
              </a:defRPr>
            </a:lvl7pPr>
            <a:lvl8pPr marL="3200042" indent="0" algn="ctr">
              <a:buNone/>
              <a:defRPr>
                <a:solidFill>
                  <a:schemeClr val="tx1">
                    <a:tint val="75000"/>
                  </a:schemeClr>
                </a:solidFill>
              </a:defRPr>
            </a:lvl8pPr>
            <a:lvl9pPr marL="365719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36EEA6-832E-4B48-9EC4-68135CCD0F86}"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cxnSp>
        <p:nvCxnSpPr>
          <p:cNvPr id="8" name="Straight Connector 7"/>
          <p:cNvCxnSpPr/>
          <p:nvPr/>
        </p:nvCxnSpPr>
        <p:spPr>
          <a:xfrm>
            <a:off x="914403"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715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36EEA6-832E-4B48-9EC4-68135CCD0F86}"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extLst>
      <p:ext uri="{BB962C8B-B14F-4D97-AF65-F5344CB8AC3E}">
        <p14:creationId xmlns:p14="http://schemas.microsoft.com/office/powerpoint/2010/main" val="2962626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2"/>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8"/>
            <a:ext cx="10363200" cy="1500187"/>
          </a:xfrm>
        </p:spPr>
        <p:txBody>
          <a:bodyPr anchor="t">
            <a:normAutofit/>
          </a:bodyPr>
          <a:lstStyle>
            <a:lvl1pPr marL="0" indent="0">
              <a:buNone/>
              <a:defRPr sz="2400">
                <a:solidFill>
                  <a:schemeClr val="tx2"/>
                </a:solidFill>
              </a:defRPr>
            </a:lvl1pPr>
            <a:lvl2pPr marL="457149" indent="0">
              <a:buNone/>
              <a:defRPr sz="1800">
                <a:solidFill>
                  <a:schemeClr val="tx1">
                    <a:tint val="75000"/>
                  </a:schemeClr>
                </a:solidFill>
              </a:defRPr>
            </a:lvl2pPr>
            <a:lvl3pPr marL="914298" indent="0">
              <a:buNone/>
              <a:defRPr sz="1600">
                <a:solidFill>
                  <a:schemeClr val="tx1">
                    <a:tint val="75000"/>
                  </a:schemeClr>
                </a:solidFill>
              </a:defRPr>
            </a:lvl3pPr>
            <a:lvl4pPr marL="1371446" indent="0">
              <a:buNone/>
              <a:defRPr sz="1400">
                <a:solidFill>
                  <a:schemeClr val="tx1">
                    <a:tint val="75000"/>
                  </a:schemeClr>
                </a:solidFill>
              </a:defRPr>
            </a:lvl4pPr>
            <a:lvl5pPr marL="1828595" indent="0">
              <a:buNone/>
              <a:defRPr sz="1400">
                <a:solidFill>
                  <a:schemeClr val="tx1">
                    <a:tint val="75000"/>
                  </a:schemeClr>
                </a:solidFill>
              </a:defRPr>
            </a:lvl5pPr>
            <a:lvl6pPr marL="2285744" indent="0">
              <a:buNone/>
              <a:defRPr sz="1400">
                <a:solidFill>
                  <a:schemeClr val="tx1">
                    <a:tint val="75000"/>
                  </a:schemeClr>
                </a:solidFill>
              </a:defRPr>
            </a:lvl6pPr>
            <a:lvl7pPr marL="2742893" indent="0">
              <a:buNone/>
              <a:defRPr sz="1400">
                <a:solidFill>
                  <a:schemeClr val="tx1">
                    <a:tint val="75000"/>
                  </a:schemeClr>
                </a:solidFill>
              </a:defRPr>
            </a:lvl7pPr>
            <a:lvl8pPr marL="3200042" indent="0">
              <a:buNone/>
              <a:defRPr sz="1400">
                <a:solidFill>
                  <a:schemeClr val="tx1">
                    <a:tint val="75000"/>
                  </a:schemeClr>
                </a:solidFill>
              </a:defRPr>
            </a:lvl8pPr>
            <a:lvl9pPr marL="365719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6EEA6-832E-4B48-9EC4-68135CCD0F86}"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cxnSp>
        <p:nvCxnSpPr>
          <p:cNvPr id="7" name="Straight Connector 6"/>
          <p:cNvCxnSpPr/>
          <p:nvPr/>
        </p:nvCxnSpPr>
        <p:spPr>
          <a:xfrm>
            <a:off x="975363"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89667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3"/>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1" y="1673353"/>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36EEA6-832E-4B48-9EC4-68135CCD0F86}"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spTree>
    <p:extLst>
      <p:ext uri="{BB962C8B-B14F-4D97-AF65-F5344CB8AC3E}">
        <p14:creationId xmlns:p14="http://schemas.microsoft.com/office/powerpoint/2010/main" val="3699745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49" indent="0">
              <a:buNone/>
              <a:defRPr sz="2000" b="1"/>
            </a:lvl2pPr>
            <a:lvl3pPr marL="914298" indent="0">
              <a:buNone/>
              <a:defRPr sz="1800" b="1"/>
            </a:lvl3pPr>
            <a:lvl4pPr marL="1371446" indent="0">
              <a:buNone/>
              <a:defRPr sz="1600" b="1"/>
            </a:lvl4pPr>
            <a:lvl5pPr marL="1828595" indent="0">
              <a:buNone/>
              <a:defRPr sz="1600" b="1"/>
            </a:lvl5pPr>
            <a:lvl6pPr marL="2285744" indent="0">
              <a:buNone/>
              <a:defRPr sz="1600" b="1"/>
            </a:lvl6pPr>
            <a:lvl7pPr marL="2742893" indent="0">
              <a:buNone/>
              <a:defRPr sz="1600" b="1"/>
            </a:lvl7pPr>
            <a:lvl8pPr marL="3200042" indent="0">
              <a:buNone/>
              <a:defRPr sz="1600" b="1"/>
            </a:lvl8pPr>
            <a:lvl9pPr marL="365719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1"/>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1"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49" indent="0">
              <a:buNone/>
              <a:defRPr sz="2000" b="1"/>
            </a:lvl2pPr>
            <a:lvl3pPr marL="914298" indent="0">
              <a:buNone/>
              <a:defRPr sz="1800" b="1"/>
            </a:lvl3pPr>
            <a:lvl4pPr marL="1371446" indent="0">
              <a:buNone/>
              <a:defRPr sz="1600" b="1"/>
            </a:lvl4pPr>
            <a:lvl5pPr marL="1828595" indent="0">
              <a:buNone/>
              <a:defRPr sz="1600" b="1"/>
            </a:lvl5pPr>
            <a:lvl6pPr marL="2285744" indent="0">
              <a:buNone/>
              <a:defRPr sz="1600" b="1"/>
            </a:lvl6pPr>
            <a:lvl7pPr marL="2742893" indent="0">
              <a:buNone/>
              <a:defRPr sz="1600" b="1"/>
            </a:lvl7pPr>
            <a:lvl8pPr marL="3200042" indent="0">
              <a:buNone/>
              <a:defRPr sz="1600" b="1"/>
            </a:lvl8pPr>
            <a:lvl9pPr marL="36571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1" y="2438401"/>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36EEA6-832E-4B48-9EC4-68135CCD0F86}"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8BC84C-0AD5-4261-B872-C01C4C91A978}" type="slidenum">
              <a:rPr lang="en-IN" smtClean="0"/>
              <a:t>‹#›</a:t>
            </a:fld>
            <a:endParaRPr lang="en-IN"/>
          </a:p>
        </p:txBody>
      </p:sp>
      <p:cxnSp>
        <p:nvCxnSpPr>
          <p:cNvPr id="11" name="Straight Connector 10"/>
          <p:cNvCxnSpPr/>
          <p:nvPr/>
        </p:nvCxnSpPr>
        <p:spPr>
          <a:xfrm rot="5400000">
            <a:off x="3741951" y="4045691"/>
            <a:ext cx="4709160" cy="10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55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36EEA6-832E-4B48-9EC4-68135CCD0F86}"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BC84C-0AD5-4261-B872-C01C4C91A978}" type="slidenum">
              <a:rPr lang="en-IN" smtClean="0"/>
              <a:t>‹#›</a:t>
            </a:fld>
            <a:endParaRPr lang="en-IN"/>
          </a:p>
        </p:txBody>
      </p:sp>
    </p:spTree>
    <p:extLst>
      <p:ext uri="{BB962C8B-B14F-4D97-AF65-F5344CB8AC3E}">
        <p14:creationId xmlns:p14="http://schemas.microsoft.com/office/powerpoint/2010/main" val="856360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6EEA6-832E-4B48-9EC4-68135CCD0F86}"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8BC84C-0AD5-4261-B872-C01C4C91A978}" type="slidenum">
              <a:rPr lang="en-IN" smtClean="0"/>
              <a:t>‹#›</a:t>
            </a:fld>
            <a:endParaRPr lang="en-IN"/>
          </a:p>
        </p:txBody>
      </p:sp>
    </p:spTree>
    <p:extLst>
      <p:ext uri="{BB962C8B-B14F-4D97-AF65-F5344CB8AC3E}">
        <p14:creationId xmlns:p14="http://schemas.microsoft.com/office/powerpoint/2010/main" val="3155512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92081"/>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4"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2130556"/>
            <a:ext cx="2852928" cy="4243615"/>
          </a:xfrm>
        </p:spPr>
        <p:txBody>
          <a:bodyPr/>
          <a:lstStyle>
            <a:lvl1pPr marL="0" indent="0">
              <a:buNone/>
              <a:defRPr sz="1400"/>
            </a:lvl1pPr>
            <a:lvl2pPr marL="457149" indent="0">
              <a:buNone/>
              <a:defRPr sz="1200"/>
            </a:lvl2pPr>
            <a:lvl3pPr marL="914298" indent="0">
              <a:buNone/>
              <a:defRPr sz="1000"/>
            </a:lvl3pPr>
            <a:lvl4pPr marL="1371446" indent="0">
              <a:buNone/>
              <a:defRPr sz="900"/>
            </a:lvl4pPr>
            <a:lvl5pPr marL="1828595" indent="0">
              <a:buNone/>
              <a:defRPr sz="900"/>
            </a:lvl5pPr>
            <a:lvl6pPr marL="2285744" indent="0">
              <a:buNone/>
              <a:defRPr sz="900"/>
            </a:lvl6pPr>
            <a:lvl7pPr marL="2742893" indent="0">
              <a:buNone/>
              <a:defRPr sz="900"/>
            </a:lvl7pPr>
            <a:lvl8pPr marL="3200042" indent="0">
              <a:buNone/>
              <a:defRPr sz="900"/>
            </a:lvl8pPr>
            <a:lvl9pPr marL="36571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6EEA6-832E-4B48-9EC4-68135CCD0F86}"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cxnSp>
        <p:nvCxnSpPr>
          <p:cNvPr id="9" name="Straight Connector 8"/>
          <p:cNvCxnSpPr/>
          <p:nvPr/>
        </p:nvCxnSpPr>
        <p:spPr>
          <a:xfrm rot="5400000">
            <a:off x="912152" y="3579944"/>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23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6AE8-6F49-4C2F-8E4C-6B1657E1C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73553-BFDE-4608-BAAA-23667C60F2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FDE9C-78DC-44EB-98BD-129750BE7F77}"/>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5" name="Footer Placeholder 4">
            <a:extLst>
              <a:ext uri="{FF2B5EF4-FFF2-40B4-BE49-F238E27FC236}">
                <a16:creationId xmlns:a16="http://schemas.microsoft.com/office/drawing/2014/main" id="{9B2AE98D-FA05-4ED4-97D2-A3BE07C13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F789D-B563-4AC1-9194-3F0955C47628}"/>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1491633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49" indent="0">
              <a:buNone/>
              <a:defRPr sz="2800"/>
            </a:lvl2pPr>
            <a:lvl3pPr marL="914298" indent="0">
              <a:buNone/>
              <a:defRPr sz="2400"/>
            </a:lvl3pPr>
            <a:lvl4pPr marL="1371446" indent="0">
              <a:buNone/>
              <a:defRPr sz="2000"/>
            </a:lvl4pPr>
            <a:lvl5pPr marL="1828595" indent="0">
              <a:buNone/>
              <a:defRPr sz="2000"/>
            </a:lvl5pPr>
            <a:lvl6pPr marL="2285744" indent="0">
              <a:buNone/>
              <a:defRPr sz="2000"/>
            </a:lvl6pPr>
            <a:lvl7pPr marL="2742893" indent="0">
              <a:buNone/>
              <a:defRPr sz="2000"/>
            </a:lvl7pPr>
            <a:lvl8pPr marL="3200042" indent="0">
              <a:buNone/>
              <a:defRPr sz="2000"/>
            </a:lvl8pPr>
            <a:lvl9pPr marL="365719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1" y="2133601"/>
            <a:ext cx="2852928" cy="4242816"/>
          </a:xfrm>
        </p:spPr>
        <p:txBody>
          <a:bodyPr/>
          <a:lstStyle>
            <a:lvl1pPr marL="0" indent="0">
              <a:buNone/>
              <a:defRPr sz="1400"/>
            </a:lvl1pPr>
            <a:lvl2pPr marL="457149" indent="0">
              <a:buNone/>
              <a:defRPr sz="1200"/>
            </a:lvl2pPr>
            <a:lvl3pPr marL="914298" indent="0">
              <a:buNone/>
              <a:defRPr sz="1000"/>
            </a:lvl3pPr>
            <a:lvl4pPr marL="1371446" indent="0">
              <a:buNone/>
              <a:defRPr sz="900"/>
            </a:lvl4pPr>
            <a:lvl5pPr marL="1828595" indent="0">
              <a:buNone/>
              <a:defRPr sz="900"/>
            </a:lvl5pPr>
            <a:lvl6pPr marL="2285744" indent="0">
              <a:buNone/>
              <a:defRPr sz="900"/>
            </a:lvl6pPr>
            <a:lvl7pPr marL="2742893" indent="0">
              <a:buNone/>
              <a:defRPr sz="900"/>
            </a:lvl7pPr>
            <a:lvl8pPr marL="3200042" indent="0">
              <a:buNone/>
              <a:defRPr sz="900"/>
            </a:lvl8pPr>
            <a:lvl9pPr marL="36571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6EEA6-832E-4B48-9EC4-68135CCD0F86}"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spTree>
    <p:extLst>
      <p:ext uri="{BB962C8B-B14F-4D97-AF65-F5344CB8AC3E}">
        <p14:creationId xmlns:p14="http://schemas.microsoft.com/office/powerpoint/2010/main" val="2695313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36EEA6-832E-4B48-9EC4-68135CCD0F86}"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extLst>
      <p:ext uri="{BB962C8B-B14F-4D97-AF65-F5344CB8AC3E}">
        <p14:creationId xmlns:p14="http://schemas.microsoft.com/office/powerpoint/2010/main" val="3680075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4"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6EEA6-832E-4B48-9EC4-68135CCD0F86}"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extLst>
      <p:ext uri="{BB962C8B-B14F-4D97-AF65-F5344CB8AC3E}">
        <p14:creationId xmlns:p14="http://schemas.microsoft.com/office/powerpoint/2010/main" val="337854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E0E3-C2DF-40A2-B095-56F41BAC8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AF6E39-2D8F-428C-AA8F-092DF9EFA9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030BE-33F5-4A39-B7C2-873A729D38B5}"/>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5" name="Footer Placeholder 4">
            <a:extLst>
              <a:ext uri="{FF2B5EF4-FFF2-40B4-BE49-F238E27FC236}">
                <a16:creationId xmlns:a16="http://schemas.microsoft.com/office/drawing/2014/main" id="{13A91341-7728-4178-9DED-554E15B2D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C704C-9FEB-4173-842E-CBCAF149B8E7}"/>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396434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4B6-24BB-4E8C-BBE9-0E85C3DF1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F0E14-264D-4928-891D-F55DB138B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5F3AE2-17B0-4DFF-BCD0-5C4B4D2DD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F195C9-5F41-43A7-A9F5-D3BADA4A3BAA}"/>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6" name="Footer Placeholder 5">
            <a:extLst>
              <a:ext uri="{FF2B5EF4-FFF2-40B4-BE49-F238E27FC236}">
                <a16:creationId xmlns:a16="http://schemas.microsoft.com/office/drawing/2014/main" id="{99177679-323E-453D-AD00-01BE31737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C1A05-FC42-4103-87F3-E748EB5FD646}"/>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365102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8A8A-566E-4715-A364-85E3EB66A5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C9025-36C5-4D8F-9D90-58E52AD6E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4A727C-395B-4575-8F90-814E334FF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E08EE3-9C05-47DD-ADB8-321E2212B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93A870-67AF-4B09-BD8F-2D6301916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597BA-9214-48D0-A72F-A0BDCC7ED9EE}"/>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8" name="Footer Placeholder 7">
            <a:extLst>
              <a:ext uri="{FF2B5EF4-FFF2-40B4-BE49-F238E27FC236}">
                <a16:creationId xmlns:a16="http://schemas.microsoft.com/office/drawing/2014/main" id="{A035FAFB-E495-417B-AB30-8A4A39B097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0A1BCD-E718-49A3-85E2-C511E626F367}"/>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367574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0436-4A8A-4357-B796-DFB599128F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9F1237-C20D-430A-924F-0EE6CF004641}"/>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4" name="Footer Placeholder 3">
            <a:extLst>
              <a:ext uri="{FF2B5EF4-FFF2-40B4-BE49-F238E27FC236}">
                <a16:creationId xmlns:a16="http://schemas.microsoft.com/office/drawing/2014/main" id="{1DE3D548-F835-4C3F-9324-E1586ACED3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4F015-E3B6-43F4-8612-0E655E7A3A7F}"/>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64223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1B0B25-556F-4D63-8A59-BCF97D883241}"/>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3" name="Footer Placeholder 2">
            <a:extLst>
              <a:ext uri="{FF2B5EF4-FFF2-40B4-BE49-F238E27FC236}">
                <a16:creationId xmlns:a16="http://schemas.microsoft.com/office/drawing/2014/main" id="{40E69DAA-4F0E-4432-B6AD-7A31F35AB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B4F8C-B1A5-448D-8E83-72034A9F80B5}"/>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185506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3B4C-15E8-49BD-B289-A683DB506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E7A5AE-700A-4B92-B335-5F50D6960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099799-46A1-4C08-AF34-01D70CD6F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7DC19-06A3-4387-858D-FD64A89F61F4}"/>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6" name="Footer Placeholder 5">
            <a:extLst>
              <a:ext uri="{FF2B5EF4-FFF2-40B4-BE49-F238E27FC236}">
                <a16:creationId xmlns:a16="http://schemas.microsoft.com/office/drawing/2014/main" id="{EB5FB05F-5ED8-4441-B334-4C7642583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AC24F-E6E8-4C4B-919F-1C4EC7484738}"/>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90813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55A1-60A1-43CC-8B72-4FCE64DD8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2FD2B-7C90-444F-8E13-AC9C8AE80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26A3E1-E1FB-45FE-83B8-538706201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D1E9A-B41A-4B55-8656-94DDA6FB8E89}"/>
              </a:ext>
            </a:extLst>
          </p:cNvPr>
          <p:cNvSpPr>
            <a:spLocks noGrp="1"/>
          </p:cNvSpPr>
          <p:nvPr>
            <p:ph type="dt" sz="half" idx="10"/>
          </p:nvPr>
        </p:nvSpPr>
        <p:spPr/>
        <p:txBody>
          <a:bodyPr/>
          <a:lstStyle/>
          <a:p>
            <a:fld id="{AD9F9598-9384-431B-94A3-3F1CD24C7E09}" type="datetimeFigureOut">
              <a:rPr lang="en-US" smtClean="0"/>
              <a:t>9/16/2021</a:t>
            </a:fld>
            <a:endParaRPr lang="en-US"/>
          </a:p>
        </p:txBody>
      </p:sp>
      <p:sp>
        <p:nvSpPr>
          <p:cNvPr id="6" name="Footer Placeholder 5">
            <a:extLst>
              <a:ext uri="{FF2B5EF4-FFF2-40B4-BE49-F238E27FC236}">
                <a16:creationId xmlns:a16="http://schemas.microsoft.com/office/drawing/2014/main" id="{430D084A-97A8-4057-A0B9-6CC05C6D7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B138E-B204-4264-8E44-B5B8D4407C70}"/>
              </a:ext>
            </a:extLst>
          </p:cNvPr>
          <p:cNvSpPr>
            <a:spLocks noGrp="1"/>
          </p:cNvSpPr>
          <p:nvPr>
            <p:ph type="sldNum" sz="quarter" idx="12"/>
          </p:nvPr>
        </p:nvSpPr>
        <p:spPr/>
        <p:txBody>
          <a:bodyPr/>
          <a:lstStyle/>
          <a:p>
            <a:fld id="{ABC1D7FB-CA9D-4755-B196-403C599C1A22}" type="slidenum">
              <a:rPr lang="en-US" smtClean="0"/>
              <a:t>‹#›</a:t>
            </a:fld>
            <a:endParaRPr lang="en-US"/>
          </a:p>
        </p:txBody>
      </p:sp>
    </p:spTree>
    <p:extLst>
      <p:ext uri="{BB962C8B-B14F-4D97-AF65-F5344CB8AC3E}">
        <p14:creationId xmlns:p14="http://schemas.microsoft.com/office/powerpoint/2010/main" val="81623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E34F7-434D-4D18-90A6-0A4AE2181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A85A6B-EA7E-4F33-8EAC-A34CDE5AB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36E3A-F4DA-4BBD-A4F1-2361778DC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F9598-9384-431B-94A3-3F1CD24C7E09}" type="datetimeFigureOut">
              <a:rPr lang="en-US" smtClean="0"/>
              <a:t>9/16/2021</a:t>
            </a:fld>
            <a:endParaRPr lang="en-US"/>
          </a:p>
        </p:txBody>
      </p:sp>
      <p:sp>
        <p:nvSpPr>
          <p:cNvPr id="5" name="Footer Placeholder 4">
            <a:extLst>
              <a:ext uri="{FF2B5EF4-FFF2-40B4-BE49-F238E27FC236}">
                <a16:creationId xmlns:a16="http://schemas.microsoft.com/office/drawing/2014/main" id="{424FC871-1E14-4FA7-AD91-EE514CFE6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BEF897-A011-4E1D-8E52-A36065FD1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1D7FB-CA9D-4755-B196-403C599C1A22}" type="slidenum">
              <a:rPr lang="en-US" smtClean="0"/>
              <a:t>‹#›</a:t>
            </a:fld>
            <a:endParaRPr lang="en-US"/>
          </a:p>
        </p:txBody>
      </p:sp>
    </p:spTree>
    <p:extLst>
      <p:ext uri="{BB962C8B-B14F-4D97-AF65-F5344CB8AC3E}">
        <p14:creationId xmlns:p14="http://schemas.microsoft.com/office/powerpoint/2010/main" val="95217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3" y="220787"/>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en-US" sz="1800"/>
          </a:p>
        </p:txBody>
      </p:sp>
      <p:sp>
        <p:nvSpPr>
          <p:cNvPr id="2" name="Title Placeholder 1"/>
          <p:cNvSpPr>
            <a:spLocks noGrp="1"/>
          </p:cNvSpPr>
          <p:nvPr>
            <p:ph type="title"/>
          </p:nvPr>
        </p:nvSpPr>
        <p:spPr>
          <a:xfrm>
            <a:off x="609601" y="533400"/>
            <a:ext cx="10972801" cy="990600"/>
          </a:xfrm>
          <a:prstGeom prst="rect">
            <a:avLst/>
          </a:prstGeom>
        </p:spPr>
        <p:txBody>
          <a:bodyPr vert="horz" lIns="91430" tIns="45714" rIns="91430" bIns="45714"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1" y="1600200"/>
            <a:ext cx="10972801" cy="4876800"/>
          </a:xfrm>
          <a:prstGeom prst="rect">
            <a:avLst/>
          </a:prstGeom>
        </p:spPr>
        <p:txBody>
          <a:bodyPr vert="horz" lIns="91430" tIns="45714" rIns="91430"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 y="1"/>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en-US" sz="1800"/>
          </a:p>
        </p:txBody>
      </p:sp>
      <p:sp>
        <p:nvSpPr>
          <p:cNvPr id="4" name="Date Placeholder 3"/>
          <p:cNvSpPr>
            <a:spLocks noGrp="1"/>
          </p:cNvSpPr>
          <p:nvPr>
            <p:ph type="dt" sz="half" idx="2"/>
          </p:nvPr>
        </p:nvSpPr>
        <p:spPr>
          <a:xfrm>
            <a:off x="609603" y="18289"/>
            <a:ext cx="3860800" cy="329184"/>
          </a:xfrm>
          <a:prstGeom prst="rect">
            <a:avLst/>
          </a:prstGeom>
        </p:spPr>
        <p:txBody>
          <a:bodyPr vert="horz" lIns="91430" tIns="45714" rIns="91430" bIns="45714" rtlCol="0" anchor="ctr"/>
          <a:lstStyle>
            <a:lvl1pPr algn="l">
              <a:defRPr sz="1200">
                <a:solidFill>
                  <a:srgbClr val="FFFFFF"/>
                </a:solidFill>
              </a:defRPr>
            </a:lvl1pPr>
          </a:lstStyle>
          <a:p>
            <a:fld id="{FB36EEA6-832E-4B48-9EC4-68135CCD0F86}" type="datetimeFigureOut">
              <a:rPr lang="en-IN" smtClean="0"/>
              <a:t>16-09-2021</a:t>
            </a:fld>
            <a:endParaRPr lang="en-IN"/>
          </a:p>
        </p:txBody>
      </p:sp>
      <p:sp>
        <p:nvSpPr>
          <p:cNvPr id="5" name="Footer Placeholder 4"/>
          <p:cNvSpPr>
            <a:spLocks noGrp="1"/>
          </p:cNvSpPr>
          <p:nvPr>
            <p:ph type="ftr" sz="quarter" idx="3"/>
          </p:nvPr>
        </p:nvSpPr>
        <p:spPr>
          <a:xfrm>
            <a:off x="4572000" y="18289"/>
            <a:ext cx="5486400" cy="329184"/>
          </a:xfrm>
          <a:prstGeom prst="rect">
            <a:avLst/>
          </a:prstGeom>
        </p:spPr>
        <p:txBody>
          <a:bodyPr vert="horz" lIns="91430" tIns="45714" rIns="91430" bIns="45714"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1" y="18289"/>
            <a:ext cx="1422400" cy="329184"/>
          </a:xfrm>
          <a:prstGeom prst="rect">
            <a:avLst/>
          </a:prstGeom>
        </p:spPr>
        <p:txBody>
          <a:bodyPr vert="horz" lIns="91430" tIns="45714" rIns="91430" bIns="45714" rtlCol="0" anchor="ctr"/>
          <a:lstStyle>
            <a:lvl1pPr algn="l">
              <a:defRPr sz="1400" b="1">
                <a:solidFill>
                  <a:srgbClr val="FFFFFF"/>
                </a:solidFill>
              </a:defRPr>
            </a:lvl1pPr>
          </a:lstStyle>
          <a:p>
            <a:fld id="{458BC84C-0AD5-4261-B872-C01C4C91A978}" type="slidenum">
              <a:rPr lang="en-IN" smtClean="0"/>
              <a:t>‹#›</a:t>
            </a:fld>
            <a:endParaRPr lang="en-IN"/>
          </a:p>
        </p:txBody>
      </p:sp>
    </p:spTree>
    <p:extLst>
      <p:ext uri="{BB962C8B-B14F-4D97-AF65-F5344CB8AC3E}">
        <p14:creationId xmlns:p14="http://schemas.microsoft.com/office/powerpoint/2010/main" val="2912042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298" rtl="0" eaLnBrk="1" latinLnBrk="0" hangingPunct="1">
        <a:spcBef>
          <a:spcPct val="0"/>
        </a:spcBef>
        <a:buNone/>
        <a:defRPr sz="4000" kern="1200" spc="-100" baseline="0">
          <a:solidFill>
            <a:schemeClr val="tx2"/>
          </a:solidFill>
          <a:latin typeface="+mj-lt"/>
          <a:ea typeface="+mj-ea"/>
          <a:cs typeface="+mj-cs"/>
        </a:defRPr>
      </a:lvl1pPr>
    </p:titleStyle>
    <p:bodyStyle>
      <a:lvl1pPr marL="182860" indent="-182860" algn="l" defTabSz="914298"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149" indent="-182860" algn="l" defTabSz="914298"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438" indent="-182860" algn="l" defTabSz="914298"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728" indent="-182860" algn="l" defTabSz="914298"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586" indent="-137144" algn="l" defTabSz="914298"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446"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306"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165"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025"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6" algn="l" defTabSz="914298" rtl="0" eaLnBrk="1" latinLnBrk="0" hangingPunct="1">
        <a:defRPr sz="1800" kern="1200">
          <a:solidFill>
            <a:schemeClr val="tx1"/>
          </a:solidFill>
          <a:latin typeface="+mn-lt"/>
          <a:ea typeface="+mn-ea"/>
          <a:cs typeface="+mn-cs"/>
        </a:defRPr>
      </a:lvl4pPr>
      <a:lvl5pPr marL="1828595" algn="l" defTabSz="914298" rtl="0" eaLnBrk="1" latinLnBrk="0" hangingPunct="1">
        <a:defRPr sz="1800" kern="1200">
          <a:solidFill>
            <a:schemeClr val="tx1"/>
          </a:solidFill>
          <a:latin typeface="+mn-lt"/>
          <a:ea typeface="+mn-ea"/>
          <a:cs typeface="+mn-cs"/>
        </a:defRPr>
      </a:lvl5pPr>
      <a:lvl6pPr marL="2285744" algn="l" defTabSz="914298" rtl="0" eaLnBrk="1" latinLnBrk="0" hangingPunct="1">
        <a:defRPr sz="1800" kern="1200">
          <a:solidFill>
            <a:schemeClr val="tx1"/>
          </a:solidFill>
          <a:latin typeface="+mn-lt"/>
          <a:ea typeface="+mn-ea"/>
          <a:cs typeface="+mn-cs"/>
        </a:defRPr>
      </a:lvl6pPr>
      <a:lvl7pPr marL="2742893" algn="l" defTabSz="914298" rtl="0" eaLnBrk="1" latinLnBrk="0" hangingPunct="1">
        <a:defRPr sz="1800" kern="1200">
          <a:solidFill>
            <a:schemeClr val="tx1"/>
          </a:solidFill>
          <a:latin typeface="+mn-lt"/>
          <a:ea typeface="+mn-ea"/>
          <a:cs typeface="+mn-cs"/>
        </a:defRPr>
      </a:lvl7pPr>
      <a:lvl8pPr marL="3200042" algn="l" defTabSz="914298" rtl="0" eaLnBrk="1" latinLnBrk="0" hangingPunct="1">
        <a:defRPr sz="1800" kern="1200">
          <a:solidFill>
            <a:schemeClr val="tx1"/>
          </a:solidFill>
          <a:latin typeface="+mn-lt"/>
          <a:ea typeface="+mn-ea"/>
          <a:cs typeface="+mn-cs"/>
        </a:defRPr>
      </a:lvl8pPr>
      <a:lvl9pPr marL="3657190" algn="l" defTabSz="9142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www.w3schools.com/sql/func_datepart.asp" TargetMode="External"/><Relationship Id="rId2" Type="http://schemas.openxmlformats.org/officeDocument/2006/relationships/hyperlink" Target="http://www.w3schools.com/sql/func_getdate.asp" TargetMode="External"/><Relationship Id="rId1" Type="http://schemas.openxmlformats.org/officeDocument/2006/relationships/slideLayout" Target="../slideLayouts/slideLayout13.xml"/><Relationship Id="rId6" Type="http://schemas.openxmlformats.org/officeDocument/2006/relationships/hyperlink" Target="http://www.w3schools.com/sql/func_convert.asp" TargetMode="External"/><Relationship Id="rId5" Type="http://schemas.openxmlformats.org/officeDocument/2006/relationships/hyperlink" Target="http://www.w3schools.com/sql/func_datediff.asp" TargetMode="External"/><Relationship Id="rId4" Type="http://schemas.openxmlformats.org/officeDocument/2006/relationships/hyperlink" Target="http://www.w3schools.com/sql/func_dateadd.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32BD-6EB9-46EE-9CEC-139B0AE47D07}"/>
              </a:ext>
            </a:extLst>
          </p:cNvPr>
          <p:cNvSpPr>
            <a:spLocks noGrp="1"/>
          </p:cNvSpPr>
          <p:nvPr>
            <p:ph type="ctrTitle"/>
          </p:nvPr>
        </p:nvSpPr>
        <p:spPr/>
        <p:txBody>
          <a:bodyPr/>
          <a:lstStyle/>
          <a:p>
            <a:r>
              <a:rPr lang="en-US"/>
              <a:t>SQL part03</a:t>
            </a:r>
          </a:p>
        </p:txBody>
      </p:sp>
      <p:sp>
        <p:nvSpPr>
          <p:cNvPr id="3" name="Subtitle 2">
            <a:extLst>
              <a:ext uri="{FF2B5EF4-FFF2-40B4-BE49-F238E27FC236}">
                <a16:creationId xmlns:a16="http://schemas.microsoft.com/office/drawing/2014/main" id="{1F5C56B5-7197-4EB6-B7D3-F9B4797482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509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RIGHT JOIN Keyword</a:t>
            </a:r>
            <a:br>
              <a:rPr lang="en-IN" dirty="0"/>
            </a:br>
            <a:endParaRPr lang="en-IN" dirty="0"/>
          </a:p>
        </p:txBody>
      </p:sp>
      <p:sp>
        <p:nvSpPr>
          <p:cNvPr id="3" name="Content Placeholder 2"/>
          <p:cNvSpPr>
            <a:spLocks noGrp="1"/>
          </p:cNvSpPr>
          <p:nvPr>
            <p:ph idx="1"/>
          </p:nvPr>
        </p:nvSpPr>
        <p:spPr/>
        <p:txBody>
          <a:bodyPr/>
          <a:lstStyle/>
          <a:p>
            <a:r>
              <a:rPr lang="en-IN" dirty="0"/>
              <a:t>The RIGHT JOIN keyword returns all rows from the right table (table2), with the matching rows in the left table (table1). The result is NULL in the left side when there is no match.</a:t>
            </a:r>
          </a:p>
        </p:txBody>
      </p:sp>
      <p:sp>
        <p:nvSpPr>
          <p:cNvPr id="4" name="Rectangle 3"/>
          <p:cNvSpPr/>
          <p:nvPr/>
        </p:nvSpPr>
        <p:spPr>
          <a:xfrm>
            <a:off x="911424" y="3140968"/>
            <a:ext cx="5759450" cy="2862322"/>
          </a:xfrm>
          <a:prstGeom prst="rect">
            <a:avLst/>
          </a:prstGeom>
        </p:spPr>
        <p:txBody>
          <a:bodyPr>
            <a:spAutoFit/>
          </a:bodyPr>
          <a:lstStyle/>
          <a:p>
            <a:pPr defTabSz="914298"/>
            <a:r>
              <a:rPr lang="en-IN" dirty="0">
                <a:solidFill>
                  <a:srgbClr val="292934"/>
                </a:solidFill>
                <a:latin typeface="Arial"/>
              </a:rPr>
              <a:t>SQL RIGHT JOIN Syntax</a:t>
            </a:r>
          </a:p>
          <a:p>
            <a:pPr defTabSz="914298"/>
            <a:r>
              <a:rPr lang="en-IN" dirty="0">
                <a:solidFill>
                  <a:srgbClr val="292934"/>
                </a:solidFill>
                <a:latin typeface="Arial"/>
              </a:rPr>
              <a:t>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RIGHT JOIN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ON </a:t>
            </a:r>
            <a:r>
              <a:rPr lang="en-IN" i="1" dirty="0">
                <a:solidFill>
                  <a:srgbClr val="292934"/>
                </a:solidFill>
                <a:latin typeface="Arial"/>
              </a:rPr>
              <a:t>table1.column_name</a:t>
            </a:r>
            <a:r>
              <a:rPr lang="en-IN" dirty="0">
                <a:solidFill>
                  <a:srgbClr val="292934"/>
                </a:solidFill>
                <a:latin typeface="Arial"/>
              </a:rPr>
              <a:t>=</a:t>
            </a:r>
            <a:r>
              <a:rPr lang="en-IN" i="1" dirty="0">
                <a:solidFill>
                  <a:srgbClr val="292934"/>
                </a:solidFill>
                <a:latin typeface="Arial"/>
              </a:rPr>
              <a:t>table2.column_name</a:t>
            </a:r>
            <a:r>
              <a:rPr lang="en-IN" dirty="0">
                <a:solidFill>
                  <a:srgbClr val="292934"/>
                </a:solidFill>
                <a:latin typeface="Arial"/>
              </a:rPr>
              <a:t>;</a:t>
            </a:r>
          </a:p>
          <a:p>
            <a:pPr defTabSz="914298"/>
            <a:r>
              <a:rPr lang="en-IN" dirty="0">
                <a:solidFill>
                  <a:srgbClr val="292934"/>
                </a:solidFill>
                <a:latin typeface="Arial"/>
              </a:rPr>
              <a:t>or:</a:t>
            </a:r>
          </a:p>
          <a:p>
            <a:pPr defTabSz="914298"/>
            <a:r>
              <a:rPr lang="en-IN" dirty="0">
                <a:solidFill>
                  <a:srgbClr val="292934"/>
                </a:solidFill>
                <a:latin typeface="Arial"/>
              </a:rPr>
              <a:t>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RIGHT OUTER JOIN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ON </a:t>
            </a:r>
            <a:r>
              <a:rPr lang="en-IN" i="1" dirty="0">
                <a:solidFill>
                  <a:srgbClr val="292934"/>
                </a:solidFill>
                <a:latin typeface="Arial"/>
              </a:rPr>
              <a:t>table1.column_name</a:t>
            </a:r>
            <a:r>
              <a:rPr lang="en-IN" dirty="0">
                <a:solidFill>
                  <a:srgbClr val="292934"/>
                </a:solidFill>
                <a:latin typeface="Arial"/>
              </a:rPr>
              <a:t>=</a:t>
            </a:r>
            <a:r>
              <a:rPr lang="en-IN" i="1" dirty="0">
                <a:solidFill>
                  <a:srgbClr val="292934"/>
                </a:solidFill>
                <a:latin typeface="Arial"/>
              </a:rPr>
              <a:t>table2.column_name</a:t>
            </a:r>
            <a:r>
              <a:rPr lang="en-IN" dirty="0">
                <a:solidFill>
                  <a:srgbClr val="292934"/>
                </a:solidFill>
                <a:latin typeface="Arial"/>
              </a:rPr>
              <a:t>;</a:t>
            </a:r>
          </a:p>
        </p:txBody>
      </p:sp>
      <p:pic>
        <p:nvPicPr>
          <p:cNvPr id="12290" name="Picture 2" descr="SQL RIGH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160" y="4337703"/>
            <a:ext cx="22860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57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RIGHT JOIN Example</a:t>
            </a:r>
            <a:br>
              <a:rPr lang="en-IN" dirty="0"/>
            </a:br>
            <a:endParaRPr lang="en-IN" dirty="0"/>
          </a:p>
        </p:txBody>
      </p:sp>
      <p:sp>
        <p:nvSpPr>
          <p:cNvPr id="3" name="Content Placeholder 2"/>
          <p:cNvSpPr>
            <a:spLocks noGrp="1"/>
          </p:cNvSpPr>
          <p:nvPr>
            <p:ph idx="1"/>
          </p:nvPr>
        </p:nvSpPr>
        <p:spPr/>
        <p:txBody>
          <a:bodyPr/>
          <a:lstStyle/>
          <a:p>
            <a:r>
              <a:rPr lang="en-IN" dirty="0"/>
              <a:t>Example</a:t>
            </a:r>
          </a:p>
          <a:p>
            <a:r>
              <a:rPr lang="en-IN" dirty="0"/>
              <a:t>SELECT </a:t>
            </a:r>
            <a:r>
              <a:rPr lang="en-IN" dirty="0" err="1"/>
              <a:t>Orders.OrderID</a:t>
            </a:r>
            <a:r>
              <a:rPr lang="en-IN" dirty="0"/>
              <a:t>, </a:t>
            </a:r>
            <a:r>
              <a:rPr lang="en-IN" dirty="0" err="1"/>
              <a:t>Employees.FirstName</a:t>
            </a:r>
            <a:r>
              <a:rPr lang="en-IN" dirty="0"/>
              <a:t/>
            </a:r>
            <a:br>
              <a:rPr lang="en-IN" dirty="0"/>
            </a:br>
            <a:r>
              <a:rPr lang="en-IN" dirty="0"/>
              <a:t>FROM Orders</a:t>
            </a:r>
            <a:br>
              <a:rPr lang="en-IN" dirty="0"/>
            </a:br>
            <a:r>
              <a:rPr lang="en-IN" dirty="0"/>
              <a:t>RIGHT JOIN Employees</a:t>
            </a:r>
            <a:br>
              <a:rPr lang="en-IN" dirty="0"/>
            </a:br>
            <a:r>
              <a:rPr lang="en-IN" dirty="0"/>
              <a:t>ON </a:t>
            </a:r>
            <a:r>
              <a:rPr lang="en-IN" dirty="0" err="1"/>
              <a:t>Orders.EmployeeID</a:t>
            </a:r>
            <a:r>
              <a:rPr lang="en-IN" dirty="0"/>
              <a:t>=</a:t>
            </a:r>
            <a:r>
              <a:rPr lang="en-IN" dirty="0" err="1"/>
              <a:t>Employees.EmployeeID</a:t>
            </a:r>
            <a:r>
              <a:rPr lang="en-IN" dirty="0"/>
              <a:t/>
            </a:r>
            <a:br>
              <a:rPr lang="en-IN" dirty="0"/>
            </a:br>
            <a:r>
              <a:rPr lang="en-IN" dirty="0"/>
              <a:t>ORDER BY </a:t>
            </a:r>
            <a:r>
              <a:rPr lang="en-IN" dirty="0" err="1"/>
              <a:t>Orders.OrderID</a:t>
            </a:r>
            <a:r>
              <a:rPr lang="en-IN" dirty="0"/>
              <a:t>;</a:t>
            </a:r>
          </a:p>
          <a:p>
            <a:endParaRPr lang="en-IN" dirty="0"/>
          </a:p>
        </p:txBody>
      </p:sp>
    </p:spTree>
    <p:extLst>
      <p:ext uri="{BB962C8B-B14F-4D97-AF65-F5344CB8AC3E}">
        <p14:creationId xmlns:p14="http://schemas.microsoft.com/office/powerpoint/2010/main" val="229242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FULL OUTER JOIN Keyword</a:t>
            </a:r>
            <a:br>
              <a:rPr lang="en-IN" dirty="0"/>
            </a:br>
            <a:endParaRPr lang="en-IN" dirty="0"/>
          </a:p>
        </p:txBody>
      </p:sp>
      <p:sp>
        <p:nvSpPr>
          <p:cNvPr id="3" name="Content Placeholder 2"/>
          <p:cNvSpPr>
            <a:spLocks noGrp="1"/>
          </p:cNvSpPr>
          <p:nvPr>
            <p:ph idx="1"/>
          </p:nvPr>
        </p:nvSpPr>
        <p:spPr/>
        <p:txBody>
          <a:bodyPr/>
          <a:lstStyle/>
          <a:p>
            <a:r>
              <a:rPr lang="en-IN" dirty="0"/>
              <a:t>The FULL OUTER JOIN keyword returns all rows from the left table (table1) and from the right table (table2).</a:t>
            </a:r>
          </a:p>
          <a:p>
            <a:r>
              <a:rPr lang="en-IN" dirty="0"/>
              <a:t>The FULL OUTER JOIN keyword combines the result of both LEFT and RIGHT joins.</a:t>
            </a:r>
          </a:p>
          <a:p>
            <a:endParaRPr lang="en-IN" dirty="0"/>
          </a:p>
        </p:txBody>
      </p:sp>
      <p:sp>
        <p:nvSpPr>
          <p:cNvPr id="4" name="Rectangle 3"/>
          <p:cNvSpPr/>
          <p:nvPr/>
        </p:nvSpPr>
        <p:spPr>
          <a:xfrm>
            <a:off x="983432" y="3789040"/>
            <a:ext cx="5759450" cy="1477328"/>
          </a:xfrm>
          <a:prstGeom prst="rect">
            <a:avLst/>
          </a:prstGeom>
        </p:spPr>
        <p:txBody>
          <a:bodyPr>
            <a:spAutoFit/>
          </a:bodyPr>
          <a:lstStyle/>
          <a:p>
            <a:pPr defTabSz="914298"/>
            <a:r>
              <a:rPr lang="en-IN" dirty="0">
                <a:solidFill>
                  <a:srgbClr val="292934"/>
                </a:solidFill>
                <a:latin typeface="Arial"/>
              </a:rPr>
              <a:t>SQL FULL OUTER JOIN Syntax</a:t>
            </a:r>
          </a:p>
          <a:p>
            <a:pPr defTabSz="914298"/>
            <a:r>
              <a:rPr lang="en-IN" dirty="0">
                <a:solidFill>
                  <a:srgbClr val="292934"/>
                </a:solidFill>
                <a:latin typeface="Arial"/>
              </a:rPr>
              <a:t>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FULL OUTER JOIN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ON </a:t>
            </a:r>
            <a:r>
              <a:rPr lang="en-IN" i="1" dirty="0">
                <a:solidFill>
                  <a:srgbClr val="292934"/>
                </a:solidFill>
                <a:latin typeface="Arial"/>
              </a:rPr>
              <a:t>table1.column_name</a:t>
            </a:r>
            <a:r>
              <a:rPr lang="en-IN" dirty="0">
                <a:solidFill>
                  <a:srgbClr val="292934"/>
                </a:solidFill>
                <a:latin typeface="Arial"/>
              </a:rPr>
              <a:t>=</a:t>
            </a:r>
            <a:r>
              <a:rPr lang="en-IN" i="1" dirty="0">
                <a:solidFill>
                  <a:srgbClr val="292934"/>
                </a:solidFill>
                <a:latin typeface="Arial"/>
              </a:rPr>
              <a:t>table2.column_name</a:t>
            </a:r>
            <a:r>
              <a:rPr lang="en-IN" dirty="0">
                <a:solidFill>
                  <a:srgbClr val="292934"/>
                </a:solidFill>
                <a:latin typeface="Arial"/>
              </a:rPr>
              <a:t>;</a:t>
            </a:r>
          </a:p>
        </p:txBody>
      </p:sp>
      <p:pic>
        <p:nvPicPr>
          <p:cNvPr id="13314" name="Picture 2" descr="SQL FULL OUT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176" y="4005065"/>
            <a:ext cx="22860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7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FULL OUTER JOIN Example</a:t>
            </a:r>
            <a:br>
              <a:rPr lang="en-IN" dirty="0"/>
            </a:br>
            <a:endParaRPr lang="en-IN" dirty="0"/>
          </a:p>
        </p:txBody>
      </p:sp>
      <p:sp>
        <p:nvSpPr>
          <p:cNvPr id="3" name="Content Placeholder 2"/>
          <p:cNvSpPr>
            <a:spLocks noGrp="1"/>
          </p:cNvSpPr>
          <p:nvPr>
            <p:ph idx="1"/>
          </p:nvPr>
        </p:nvSpPr>
        <p:spPr/>
        <p:txBody>
          <a:bodyPr/>
          <a:lstStyle/>
          <a:p>
            <a:r>
              <a:rPr lang="en-IN" dirty="0"/>
              <a:t>SELECT </a:t>
            </a:r>
            <a:r>
              <a:rPr lang="en-IN" dirty="0" err="1"/>
              <a:t>Customers.CustomerName</a:t>
            </a:r>
            <a:r>
              <a:rPr lang="en-IN" dirty="0"/>
              <a:t>, </a:t>
            </a:r>
            <a:r>
              <a:rPr lang="en-IN" dirty="0" err="1"/>
              <a:t>Orders.OrderID</a:t>
            </a:r>
            <a:r>
              <a:rPr lang="en-IN" dirty="0"/>
              <a:t/>
            </a:r>
            <a:br>
              <a:rPr lang="en-IN" dirty="0"/>
            </a:br>
            <a:r>
              <a:rPr lang="en-IN" dirty="0"/>
              <a:t>FROM Customers</a:t>
            </a:r>
            <a:br>
              <a:rPr lang="en-IN" dirty="0"/>
            </a:br>
            <a:r>
              <a:rPr lang="en-IN" dirty="0"/>
              <a:t>FULL OUTER JOIN Orders</a:t>
            </a:r>
            <a:br>
              <a:rPr lang="en-IN" dirty="0"/>
            </a:br>
            <a:r>
              <a:rPr lang="en-IN" dirty="0"/>
              <a:t>ON </a:t>
            </a:r>
            <a:r>
              <a:rPr lang="en-IN" dirty="0" err="1"/>
              <a:t>Customers.CustomerID</a:t>
            </a:r>
            <a:r>
              <a:rPr lang="en-IN" dirty="0"/>
              <a:t>=</a:t>
            </a:r>
            <a:r>
              <a:rPr lang="en-IN" dirty="0" err="1"/>
              <a:t>Orders.CustomerID</a:t>
            </a:r>
            <a:r>
              <a:rPr lang="en-IN" dirty="0"/>
              <a:t/>
            </a:r>
            <a:br>
              <a:rPr lang="en-IN" dirty="0"/>
            </a:br>
            <a:r>
              <a:rPr lang="en-IN" dirty="0"/>
              <a:t>ORDER BY </a:t>
            </a:r>
            <a:r>
              <a:rPr lang="en-IN" dirty="0" err="1"/>
              <a:t>Customers.CustomerName</a:t>
            </a:r>
            <a:r>
              <a:rPr lang="en-IN" dirty="0"/>
              <a:t>;</a:t>
            </a:r>
          </a:p>
        </p:txBody>
      </p:sp>
    </p:spTree>
    <p:extLst>
      <p:ext uri="{BB962C8B-B14F-4D97-AF65-F5344CB8AC3E}">
        <p14:creationId xmlns:p14="http://schemas.microsoft.com/office/powerpoint/2010/main" val="26473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SELECT INTO Statement</a:t>
            </a:r>
            <a:br>
              <a:rPr lang="en-IN" dirty="0"/>
            </a:br>
            <a:endParaRPr lang="en-IN" dirty="0"/>
          </a:p>
        </p:txBody>
      </p:sp>
      <p:sp>
        <p:nvSpPr>
          <p:cNvPr id="3" name="Content Placeholder 2"/>
          <p:cNvSpPr>
            <a:spLocks noGrp="1"/>
          </p:cNvSpPr>
          <p:nvPr>
            <p:ph idx="1"/>
          </p:nvPr>
        </p:nvSpPr>
        <p:spPr/>
        <p:txBody>
          <a:bodyPr/>
          <a:lstStyle/>
          <a:p>
            <a:r>
              <a:rPr lang="en-IN" dirty="0"/>
              <a:t>With SQL, you can copy information from one table into new table.</a:t>
            </a:r>
          </a:p>
          <a:p>
            <a:r>
              <a:rPr lang="en-IN" dirty="0"/>
              <a:t>The SELECT INTO statement copies data from one table and inserts it into a new table.</a:t>
            </a:r>
          </a:p>
          <a:p>
            <a:r>
              <a:rPr lang="en-IN" dirty="0"/>
              <a:t/>
            </a:r>
            <a:br>
              <a:rPr lang="en-IN" dirty="0"/>
            </a:br>
            <a:endParaRPr lang="en-IN" dirty="0"/>
          </a:p>
        </p:txBody>
      </p:sp>
      <p:sp>
        <p:nvSpPr>
          <p:cNvPr id="4" name="Rectangle 3"/>
          <p:cNvSpPr/>
          <p:nvPr/>
        </p:nvSpPr>
        <p:spPr>
          <a:xfrm>
            <a:off x="2063552" y="2924945"/>
            <a:ext cx="5759450" cy="3693319"/>
          </a:xfrm>
          <a:prstGeom prst="rect">
            <a:avLst/>
          </a:prstGeom>
        </p:spPr>
        <p:txBody>
          <a:bodyPr>
            <a:spAutoFit/>
          </a:bodyPr>
          <a:lstStyle/>
          <a:p>
            <a:pPr defTabSz="914298"/>
            <a:r>
              <a:rPr lang="en-IN" dirty="0">
                <a:solidFill>
                  <a:srgbClr val="292934"/>
                </a:solidFill>
                <a:latin typeface="Arial"/>
              </a:rPr>
              <a:t>SQL SELECT INTO Syntax</a:t>
            </a:r>
          </a:p>
          <a:p>
            <a:pPr defTabSz="914298"/>
            <a:r>
              <a:rPr lang="en-IN" dirty="0">
                <a:solidFill>
                  <a:srgbClr val="292934"/>
                </a:solidFill>
                <a:latin typeface="Arial"/>
              </a:rPr>
              <a:t>We can copy all columns into the new table:</a:t>
            </a:r>
          </a:p>
          <a:p>
            <a:pPr defTabSz="914298"/>
            <a:r>
              <a:rPr lang="en-IN" dirty="0">
                <a:solidFill>
                  <a:srgbClr val="292934"/>
                </a:solidFill>
                <a:latin typeface="Arial"/>
              </a:rPr>
              <a:t>SELECT *</a:t>
            </a:r>
            <a:br>
              <a:rPr lang="en-IN" dirty="0">
                <a:solidFill>
                  <a:srgbClr val="292934"/>
                </a:solidFill>
                <a:latin typeface="Arial"/>
              </a:rPr>
            </a:br>
            <a:r>
              <a:rPr lang="en-IN" dirty="0">
                <a:solidFill>
                  <a:srgbClr val="292934"/>
                </a:solidFill>
                <a:latin typeface="Arial"/>
              </a:rPr>
              <a:t>INTO </a:t>
            </a:r>
            <a:r>
              <a:rPr lang="en-IN" i="1" dirty="0" err="1">
                <a:solidFill>
                  <a:srgbClr val="292934"/>
                </a:solidFill>
                <a:latin typeface="Arial"/>
              </a:rPr>
              <a:t>newtable</a:t>
            </a:r>
            <a:r>
              <a:rPr lang="en-IN" dirty="0">
                <a:solidFill>
                  <a:srgbClr val="292934"/>
                </a:solidFill>
                <a:latin typeface="Arial"/>
              </a:rPr>
              <a:t> [IN </a:t>
            </a:r>
            <a:r>
              <a:rPr lang="en-IN" i="1" dirty="0" err="1">
                <a:solidFill>
                  <a:srgbClr val="292934"/>
                </a:solidFill>
                <a:latin typeface="Arial"/>
              </a:rPr>
              <a:t>externaldb</a:t>
            </a:r>
            <a:r>
              <a:rPr lang="en-IN" dirty="0">
                <a:solidFill>
                  <a:srgbClr val="292934"/>
                </a:solidFill>
                <a:latin typeface="Arial"/>
              </a:rPr>
              <a:t>]</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endParaRPr lang="en-IN" dirty="0">
              <a:solidFill>
                <a:srgbClr val="292934"/>
              </a:solidFill>
              <a:latin typeface="Arial"/>
            </a:endParaRPr>
          </a:p>
          <a:p>
            <a:pPr defTabSz="914298"/>
            <a:r>
              <a:rPr lang="en-IN" dirty="0">
                <a:solidFill>
                  <a:srgbClr val="292934"/>
                </a:solidFill>
                <a:latin typeface="Arial"/>
              </a:rPr>
              <a:t> 		Or we can copy only the columns we 			want into the new table:</a:t>
            </a:r>
          </a:p>
          <a:p>
            <a:pPr defTabSz="914298"/>
            <a:r>
              <a:rPr lang="en-IN" dirty="0">
                <a:solidFill>
                  <a:srgbClr val="292934"/>
                </a:solidFill>
                <a:latin typeface="Arial"/>
              </a:rPr>
              <a:t>		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		INTO </a:t>
            </a:r>
            <a:r>
              <a:rPr lang="en-IN" i="1" dirty="0" err="1">
                <a:solidFill>
                  <a:srgbClr val="292934"/>
                </a:solidFill>
                <a:latin typeface="Arial"/>
              </a:rPr>
              <a:t>newtable</a:t>
            </a:r>
            <a:r>
              <a:rPr lang="en-IN" dirty="0">
                <a:solidFill>
                  <a:srgbClr val="292934"/>
                </a:solidFill>
                <a:latin typeface="Arial"/>
              </a:rPr>
              <a:t> [IN </a:t>
            </a:r>
            <a:r>
              <a:rPr lang="en-IN" i="1" dirty="0" err="1">
                <a:solidFill>
                  <a:srgbClr val="292934"/>
                </a:solidFill>
                <a:latin typeface="Arial"/>
              </a:rPr>
              <a:t>externaldb</a:t>
            </a:r>
            <a:r>
              <a:rPr lang="en-IN" dirty="0">
                <a:solidFill>
                  <a:srgbClr val="292934"/>
                </a:solidFill>
                <a:latin typeface="Arial"/>
              </a:rPr>
              <a:t>]</a:t>
            </a:r>
            <a:br>
              <a:rPr lang="en-IN" dirty="0">
                <a:solidFill>
                  <a:srgbClr val="292934"/>
                </a:solidFill>
                <a:latin typeface="Arial"/>
              </a:rPr>
            </a:br>
            <a:r>
              <a:rPr lang="en-IN" dirty="0">
                <a:solidFill>
                  <a:srgbClr val="292934"/>
                </a:solidFill>
                <a:latin typeface="Arial"/>
              </a:rPr>
              <a:t>		FROM </a:t>
            </a:r>
            <a:r>
              <a:rPr lang="en-IN" i="1" dirty="0">
                <a:solidFill>
                  <a:srgbClr val="292934"/>
                </a:solidFill>
                <a:latin typeface="Arial"/>
              </a:rPr>
              <a:t>table1;</a:t>
            </a:r>
            <a:endParaRPr lang="en-IN" dirty="0">
              <a:solidFill>
                <a:srgbClr val="292934"/>
              </a:solidFill>
              <a:latin typeface="Arial"/>
            </a:endParaRPr>
          </a:p>
          <a:p>
            <a:pPr defTabSz="914298"/>
            <a:r>
              <a:rPr lang="en-IN" dirty="0">
                <a:solidFill>
                  <a:srgbClr val="292934"/>
                </a:solidFill>
                <a:latin typeface="Arial"/>
              </a:rPr>
              <a:t>The new table will be created with the column-names and types as defined in the SELECT statement. You can apply new names using the AS clause.</a:t>
            </a:r>
          </a:p>
        </p:txBody>
      </p:sp>
    </p:spTree>
    <p:extLst>
      <p:ext uri="{BB962C8B-B14F-4D97-AF65-F5344CB8AC3E}">
        <p14:creationId xmlns:p14="http://schemas.microsoft.com/office/powerpoint/2010/main" val="242711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SELECT INTO Examples</a:t>
            </a:r>
            <a:br>
              <a:rPr lang="en-IN" dirty="0"/>
            </a:br>
            <a:endParaRPr lang="en-IN" dirty="0"/>
          </a:p>
        </p:txBody>
      </p:sp>
      <p:sp>
        <p:nvSpPr>
          <p:cNvPr id="5" name="Rectangle 4"/>
          <p:cNvSpPr/>
          <p:nvPr/>
        </p:nvSpPr>
        <p:spPr>
          <a:xfrm>
            <a:off x="767408" y="1268761"/>
            <a:ext cx="5759450" cy="1200329"/>
          </a:xfrm>
          <a:prstGeom prst="rect">
            <a:avLst/>
          </a:prstGeom>
        </p:spPr>
        <p:txBody>
          <a:bodyPr>
            <a:spAutoFit/>
          </a:bodyPr>
          <a:lstStyle/>
          <a:p>
            <a:pPr defTabSz="914298"/>
            <a:r>
              <a:rPr lang="en-IN" dirty="0">
                <a:solidFill>
                  <a:srgbClr val="292934"/>
                </a:solidFill>
                <a:latin typeface="Arial"/>
              </a:rPr>
              <a:t>Create a backup copy of Customers:</a:t>
            </a:r>
          </a:p>
          <a:p>
            <a:pPr defTabSz="914298"/>
            <a:r>
              <a:rPr lang="en-IN" dirty="0">
                <a:solidFill>
                  <a:srgbClr val="292934"/>
                </a:solidFill>
                <a:latin typeface="Arial"/>
              </a:rPr>
              <a:t>SELECT *</a:t>
            </a:r>
            <a:br>
              <a:rPr lang="en-IN" dirty="0">
                <a:solidFill>
                  <a:srgbClr val="292934"/>
                </a:solidFill>
                <a:latin typeface="Arial"/>
              </a:rPr>
            </a:br>
            <a:r>
              <a:rPr lang="en-IN" dirty="0">
                <a:solidFill>
                  <a:srgbClr val="292934"/>
                </a:solidFill>
                <a:latin typeface="Arial"/>
              </a:rPr>
              <a:t>INTO CustomersBackup2013</a:t>
            </a:r>
            <a:br>
              <a:rPr lang="en-IN" dirty="0">
                <a:solidFill>
                  <a:srgbClr val="292934"/>
                </a:solidFill>
                <a:latin typeface="Arial"/>
              </a:rPr>
            </a:br>
            <a:r>
              <a:rPr lang="en-IN" dirty="0">
                <a:solidFill>
                  <a:srgbClr val="292934"/>
                </a:solidFill>
                <a:latin typeface="Arial"/>
              </a:rPr>
              <a:t>FROM Customers;</a:t>
            </a:r>
          </a:p>
        </p:txBody>
      </p:sp>
      <p:sp>
        <p:nvSpPr>
          <p:cNvPr id="7" name="Rectangle 6"/>
          <p:cNvSpPr/>
          <p:nvPr/>
        </p:nvSpPr>
        <p:spPr>
          <a:xfrm>
            <a:off x="1199456" y="3445364"/>
            <a:ext cx="5759450" cy="1200329"/>
          </a:xfrm>
          <a:prstGeom prst="rect">
            <a:avLst/>
          </a:prstGeom>
        </p:spPr>
        <p:txBody>
          <a:bodyPr>
            <a:spAutoFit/>
          </a:bodyPr>
          <a:lstStyle/>
          <a:p>
            <a:pPr defTabSz="914298"/>
            <a:r>
              <a:rPr lang="en-IN" dirty="0">
                <a:solidFill>
                  <a:srgbClr val="292934"/>
                </a:solidFill>
                <a:latin typeface="Arial"/>
              </a:rPr>
              <a:t>Copy only a few columns into the new table:</a:t>
            </a:r>
          </a:p>
          <a:p>
            <a:pPr defTabSz="914298"/>
            <a:r>
              <a:rPr lang="en-IN" dirty="0">
                <a:solidFill>
                  <a:srgbClr val="292934"/>
                </a:solidFill>
                <a:latin typeface="Arial"/>
              </a:rPr>
              <a:t>SELECT </a:t>
            </a:r>
            <a:r>
              <a:rPr lang="en-IN" dirty="0" err="1">
                <a:solidFill>
                  <a:srgbClr val="292934"/>
                </a:solidFill>
                <a:latin typeface="Arial"/>
              </a:rPr>
              <a:t>CustomerName</a:t>
            </a:r>
            <a:r>
              <a:rPr lang="en-IN" dirty="0">
                <a:solidFill>
                  <a:srgbClr val="292934"/>
                </a:solidFill>
                <a:latin typeface="Arial"/>
              </a:rPr>
              <a:t>, </a:t>
            </a:r>
            <a:r>
              <a:rPr lang="en-IN" dirty="0" err="1">
                <a:solidFill>
                  <a:srgbClr val="292934"/>
                </a:solidFill>
                <a:latin typeface="Arial"/>
              </a:rPr>
              <a:t>ContactName</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INTO CustomersBackup2013</a:t>
            </a:r>
            <a:br>
              <a:rPr lang="en-IN" dirty="0">
                <a:solidFill>
                  <a:srgbClr val="292934"/>
                </a:solidFill>
                <a:latin typeface="Arial"/>
              </a:rPr>
            </a:br>
            <a:r>
              <a:rPr lang="en-IN" dirty="0">
                <a:solidFill>
                  <a:srgbClr val="292934"/>
                </a:solidFill>
                <a:latin typeface="Arial"/>
              </a:rPr>
              <a:t>FROM Customers;</a:t>
            </a:r>
          </a:p>
        </p:txBody>
      </p:sp>
    </p:spTree>
    <p:extLst>
      <p:ext uri="{BB962C8B-B14F-4D97-AF65-F5344CB8AC3E}">
        <p14:creationId xmlns:p14="http://schemas.microsoft.com/office/powerpoint/2010/main" val="282749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INSERT INTO SELECT Statement</a:t>
            </a:r>
            <a:br>
              <a:rPr lang="en-IN" dirty="0"/>
            </a:br>
            <a:endParaRPr lang="en-IN" dirty="0"/>
          </a:p>
        </p:txBody>
      </p:sp>
      <p:sp>
        <p:nvSpPr>
          <p:cNvPr id="3" name="Content Placeholder 2"/>
          <p:cNvSpPr>
            <a:spLocks noGrp="1"/>
          </p:cNvSpPr>
          <p:nvPr>
            <p:ph idx="1"/>
          </p:nvPr>
        </p:nvSpPr>
        <p:spPr/>
        <p:txBody>
          <a:bodyPr/>
          <a:lstStyle/>
          <a:p>
            <a:r>
              <a:rPr lang="en-IN" dirty="0"/>
              <a:t>With SQL, you can copy information from one table into another.</a:t>
            </a:r>
          </a:p>
          <a:p>
            <a:r>
              <a:rPr lang="en-IN" dirty="0"/>
              <a:t>The INSERT INTO SELECT statement copies data from one table and inserts it into an existing table</a:t>
            </a:r>
          </a:p>
          <a:p>
            <a:endParaRPr lang="en-IN" dirty="0"/>
          </a:p>
        </p:txBody>
      </p:sp>
      <p:sp>
        <p:nvSpPr>
          <p:cNvPr id="4" name="Rectangle 3"/>
          <p:cNvSpPr/>
          <p:nvPr/>
        </p:nvSpPr>
        <p:spPr>
          <a:xfrm>
            <a:off x="767408" y="3212977"/>
            <a:ext cx="5759450" cy="3139321"/>
          </a:xfrm>
          <a:prstGeom prst="rect">
            <a:avLst/>
          </a:prstGeom>
        </p:spPr>
        <p:txBody>
          <a:bodyPr>
            <a:spAutoFit/>
          </a:bodyPr>
          <a:lstStyle/>
          <a:p>
            <a:pPr defTabSz="914298"/>
            <a:r>
              <a:rPr lang="en-IN" dirty="0">
                <a:solidFill>
                  <a:srgbClr val="292934"/>
                </a:solidFill>
                <a:latin typeface="Arial"/>
              </a:rPr>
              <a:t>SQL INSERT INTO SELECT Syntax</a:t>
            </a:r>
          </a:p>
          <a:p>
            <a:pPr defTabSz="914298"/>
            <a:r>
              <a:rPr lang="en-IN" dirty="0">
                <a:solidFill>
                  <a:srgbClr val="292934"/>
                </a:solidFill>
                <a:latin typeface="Arial"/>
              </a:rPr>
              <a:t>We can copy all columns from one table to another, existing table:</a:t>
            </a:r>
          </a:p>
          <a:p>
            <a:pPr defTabSz="914298"/>
            <a:r>
              <a:rPr lang="en-IN" dirty="0">
                <a:solidFill>
                  <a:srgbClr val="292934"/>
                </a:solidFill>
                <a:latin typeface="Arial"/>
              </a:rPr>
              <a:t>INSERT INTO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SELECT * FROM </a:t>
            </a:r>
            <a:r>
              <a:rPr lang="en-IN" i="1" dirty="0">
                <a:solidFill>
                  <a:srgbClr val="292934"/>
                </a:solidFill>
                <a:latin typeface="Arial"/>
              </a:rPr>
              <a:t>table1;</a:t>
            </a:r>
            <a:endParaRPr lang="en-IN" dirty="0">
              <a:solidFill>
                <a:srgbClr val="292934"/>
              </a:solidFill>
              <a:latin typeface="Arial"/>
            </a:endParaRPr>
          </a:p>
          <a:p>
            <a:pPr defTabSz="914298"/>
            <a:r>
              <a:rPr lang="en-IN" dirty="0">
                <a:solidFill>
                  <a:srgbClr val="292934"/>
                </a:solidFill>
                <a:latin typeface="Arial"/>
              </a:rPr>
              <a:t>Or we can copy only the columns we want to into another, existing table:</a:t>
            </a:r>
          </a:p>
          <a:p>
            <a:pPr defTabSz="914298"/>
            <a:r>
              <a:rPr lang="en-IN" dirty="0">
                <a:solidFill>
                  <a:srgbClr val="292934"/>
                </a:solidFill>
                <a:latin typeface="Arial"/>
              </a:rPr>
              <a:t>INSERT INTO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i="1" dirty="0">
                <a:solidFill>
                  <a:srgbClr val="292934"/>
                </a:solidFill>
                <a:latin typeface="Arial"/>
              </a:rPr>
              <a:t>(</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endParaRPr lang="en-IN" dirty="0">
              <a:solidFill>
                <a:srgbClr val="292934"/>
              </a:solidFill>
              <a:latin typeface="Arial"/>
            </a:endParaRPr>
          </a:p>
        </p:txBody>
      </p:sp>
    </p:spTree>
    <p:extLst>
      <p:ext uri="{BB962C8B-B14F-4D97-AF65-F5344CB8AC3E}">
        <p14:creationId xmlns:p14="http://schemas.microsoft.com/office/powerpoint/2010/main" val="339968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INSERT INTO SELECT Examples</a:t>
            </a:r>
            <a:br>
              <a:rPr lang="en-IN" dirty="0"/>
            </a:br>
            <a:endParaRPr lang="en-IN" dirty="0"/>
          </a:p>
        </p:txBody>
      </p:sp>
      <p:sp>
        <p:nvSpPr>
          <p:cNvPr id="4" name="Rectangle 3"/>
          <p:cNvSpPr/>
          <p:nvPr/>
        </p:nvSpPr>
        <p:spPr>
          <a:xfrm>
            <a:off x="911424" y="2074176"/>
            <a:ext cx="5759450" cy="923330"/>
          </a:xfrm>
          <a:prstGeom prst="rect">
            <a:avLst/>
          </a:prstGeom>
        </p:spPr>
        <p:txBody>
          <a:bodyPr>
            <a:spAutoFit/>
          </a:bodyPr>
          <a:lstStyle/>
          <a:p>
            <a:pPr defTabSz="914298"/>
            <a:r>
              <a:rPr lang="en-IN" dirty="0">
                <a:solidFill>
                  <a:srgbClr val="292934"/>
                </a:solidFill>
                <a:latin typeface="Arial"/>
              </a:rPr>
              <a:t>Example</a:t>
            </a:r>
          </a:p>
          <a:p>
            <a:pPr defTabSz="914298"/>
            <a:r>
              <a:rPr lang="en-IN" dirty="0">
                <a:solidFill>
                  <a:srgbClr val="292934"/>
                </a:solidFill>
                <a:latin typeface="Arial"/>
              </a:rPr>
              <a:t>INSERT INTO Customers (</a:t>
            </a:r>
            <a:r>
              <a:rPr lang="en-IN" dirty="0" err="1">
                <a:solidFill>
                  <a:srgbClr val="292934"/>
                </a:solidFill>
                <a:latin typeface="Arial"/>
              </a:rPr>
              <a:t>CustomerName</a:t>
            </a:r>
            <a:r>
              <a:rPr lang="en-IN" dirty="0">
                <a:solidFill>
                  <a:srgbClr val="292934"/>
                </a:solidFill>
                <a:latin typeface="Arial"/>
              </a:rPr>
              <a:t>, Country)</a:t>
            </a:r>
            <a:br>
              <a:rPr lang="en-IN" dirty="0">
                <a:solidFill>
                  <a:srgbClr val="292934"/>
                </a:solidFill>
                <a:latin typeface="Arial"/>
              </a:rPr>
            </a:br>
            <a:r>
              <a:rPr lang="en-IN" dirty="0">
                <a:solidFill>
                  <a:srgbClr val="292934"/>
                </a:solidFill>
                <a:latin typeface="Arial"/>
              </a:rPr>
              <a:t>SELECT </a:t>
            </a:r>
            <a:r>
              <a:rPr lang="en-IN" dirty="0" err="1">
                <a:solidFill>
                  <a:srgbClr val="292934"/>
                </a:solidFill>
                <a:latin typeface="Arial"/>
              </a:rPr>
              <a:t>SupplierName</a:t>
            </a:r>
            <a:r>
              <a:rPr lang="en-IN" dirty="0">
                <a:solidFill>
                  <a:srgbClr val="292934"/>
                </a:solidFill>
                <a:latin typeface="Arial"/>
              </a:rPr>
              <a:t>, Country FROM Suppliers;</a:t>
            </a:r>
          </a:p>
        </p:txBody>
      </p:sp>
      <p:sp>
        <p:nvSpPr>
          <p:cNvPr id="5" name="Rectangle 4"/>
          <p:cNvSpPr/>
          <p:nvPr/>
        </p:nvSpPr>
        <p:spPr>
          <a:xfrm>
            <a:off x="4943872" y="3717032"/>
            <a:ext cx="5759450" cy="1754326"/>
          </a:xfrm>
          <a:prstGeom prst="rect">
            <a:avLst/>
          </a:prstGeom>
        </p:spPr>
        <p:txBody>
          <a:bodyPr>
            <a:spAutoFit/>
          </a:bodyPr>
          <a:lstStyle/>
          <a:p>
            <a:pPr defTabSz="914298"/>
            <a:r>
              <a:rPr lang="en-IN" dirty="0">
                <a:solidFill>
                  <a:srgbClr val="292934"/>
                </a:solidFill>
                <a:latin typeface="Arial"/>
              </a:rPr>
              <a:t>Example</a:t>
            </a:r>
          </a:p>
          <a:p>
            <a:pPr defTabSz="914298"/>
            <a:r>
              <a:rPr lang="en-IN" dirty="0">
                <a:solidFill>
                  <a:srgbClr val="292934"/>
                </a:solidFill>
                <a:latin typeface="Arial"/>
              </a:rPr>
              <a:t>INSERT INTO Customers (</a:t>
            </a:r>
            <a:r>
              <a:rPr lang="en-IN" dirty="0" err="1">
                <a:solidFill>
                  <a:srgbClr val="292934"/>
                </a:solidFill>
                <a:latin typeface="Arial"/>
              </a:rPr>
              <a:t>CustomerName</a:t>
            </a:r>
            <a:r>
              <a:rPr lang="en-IN" dirty="0">
                <a:solidFill>
                  <a:srgbClr val="292934"/>
                </a:solidFill>
                <a:latin typeface="Arial"/>
              </a:rPr>
              <a:t>, Country)</a:t>
            </a:r>
            <a:br>
              <a:rPr lang="en-IN" dirty="0">
                <a:solidFill>
                  <a:srgbClr val="292934"/>
                </a:solidFill>
                <a:latin typeface="Arial"/>
              </a:rPr>
            </a:br>
            <a:r>
              <a:rPr lang="en-IN" dirty="0">
                <a:solidFill>
                  <a:srgbClr val="292934"/>
                </a:solidFill>
                <a:latin typeface="Arial"/>
              </a:rPr>
              <a:t>SELECT </a:t>
            </a:r>
            <a:r>
              <a:rPr lang="en-IN" dirty="0" err="1">
                <a:solidFill>
                  <a:srgbClr val="292934"/>
                </a:solidFill>
                <a:latin typeface="Arial"/>
              </a:rPr>
              <a:t>SupplierName</a:t>
            </a:r>
            <a:r>
              <a:rPr lang="en-IN" dirty="0">
                <a:solidFill>
                  <a:srgbClr val="292934"/>
                </a:solidFill>
                <a:latin typeface="Arial"/>
              </a:rPr>
              <a:t>, Country FROM Suppliers</a:t>
            </a:r>
            <a:br>
              <a:rPr lang="en-IN" dirty="0">
                <a:solidFill>
                  <a:srgbClr val="292934"/>
                </a:solidFill>
                <a:latin typeface="Arial"/>
              </a:rPr>
            </a:br>
            <a:r>
              <a:rPr lang="en-IN" dirty="0">
                <a:solidFill>
                  <a:srgbClr val="292934"/>
                </a:solidFill>
                <a:latin typeface="Arial"/>
              </a:rPr>
              <a:t>WHERE Country='Germany';</a:t>
            </a:r>
          </a:p>
          <a:p>
            <a:pPr defTabSz="914298"/>
            <a:r>
              <a:rPr lang="en-IN" dirty="0">
                <a:solidFill>
                  <a:srgbClr val="292934"/>
                </a:solidFill>
                <a:latin typeface="Arial"/>
              </a:rPr>
              <a:t/>
            </a:r>
            <a:br>
              <a:rPr lang="en-IN" dirty="0">
                <a:solidFill>
                  <a:srgbClr val="292934"/>
                </a:solidFill>
                <a:latin typeface="Arial"/>
              </a:rPr>
            </a:br>
            <a:endParaRPr lang="en-IN" dirty="0">
              <a:solidFill>
                <a:srgbClr val="292934"/>
              </a:solidFill>
              <a:latin typeface="Arial"/>
            </a:endParaRPr>
          </a:p>
        </p:txBody>
      </p:sp>
    </p:spTree>
    <p:extLst>
      <p:ext uri="{BB962C8B-B14F-4D97-AF65-F5344CB8AC3E}">
        <p14:creationId xmlns:p14="http://schemas.microsoft.com/office/powerpoint/2010/main" val="58669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GROUP BY Statement</a:t>
            </a:r>
            <a:br>
              <a:rPr lang="en-IN" dirty="0"/>
            </a:br>
            <a:endParaRPr lang="en-IN" dirty="0"/>
          </a:p>
        </p:txBody>
      </p:sp>
      <p:sp>
        <p:nvSpPr>
          <p:cNvPr id="3" name="Content Placeholder 2"/>
          <p:cNvSpPr>
            <a:spLocks noGrp="1"/>
          </p:cNvSpPr>
          <p:nvPr>
            <p:ph idx="1"/>
          </p:nvPr>
        </p:nvSpPr>
        <p:spPr/>
        <p:txBody>
          <a:bodyPr/>
          <a:lstStyle/>
          <a:p>
            <a:r>
              <a:rPr lang="en-IN" dirty="0"/>
              <a:t>The GROUP BY statement is used in conjunction with the aggregate functions to group the result-set by one or more columns.</a:t>
            </a:r>
          </a:p>
          <a:p>
            <a:endParaRPr lang="en-IN" dirty="0"/>
          </a:p>
          <a:p>
            <a:endParaRPr lang="en-IN" dirty="0"/>
          </a:p>
          <a:p>
            <a:r>
              <a:rPr lang="en-IN" dirty="0"/>
              <a:t>SQL GROUP BY Syntax</a:t>
            </a:r>
          </a:p>
          <a:p>
            <a:pPr lvl="1"/>
            <a:r>
              <a:rPr lang="en-IN" dirty="0"/>
              <a:t>SELECT </a:t>
            </a:r>
            <a:r>
              <a:rPr lang="en-IN" dirty="0" err="1"/>
              <a:t>column_name</a:t>
            </a:r>
            <a:r>
              <a:rPr lang="en-IN" dirty="0"/>
              <a:t>, </a:t>
            </a:r>
            <a:r>
              <a:rPr lang="en-IN" dirty="0" err="1"/>
              <a:t>aggregate_function</a:t>
            </a:r>
            <a:r>
              <a:rPr lang="en-IN" dirty="0"/>
              <a:t>(</a:t>
            </a:r>
            <a:r>
              <a:rPr lang="en-IN" dirty="0" err="1"/>
              <a:t>column_name</a:t>
            </a:r>
            <a:r>
              <a:rPr lang="en-IN" dirty="0"/>
              <a:t>)</a:t>
            </a:r>
            <a:br>
              <a:rPr lang="en-IN" dirty="0"/>
            </a:br>
            <a:r>
              <a:rPr lang="en-IN" dirty="0"/>
              <a:t>FROM </a:t>
            </a:r>
            <a:r>
              <a:rPr lang="en-IN" dirty="0" err="1"/>
              <a:t>table_name</a:t>
            </a:r>
            <a:r>
              <a:rPr lang="en-IN" dirty="0"/>
              <a:t/>
            </a:r>
            <a:br>
              <a:rPr lang="en-IN" dirty="0"/>
            </a:br>
            <a:r>
              <a:rPr lang="en-IN" dirty="0"/>
              <a:t>WHERE </a:t>
            </a:r>
            <a:r>
              <a:rPr lang="en-IN" dirty="0" err="1"/>
              <a:t>column_name</a:t>
            </a:r>
            <a:r>
              <a:rPr lang="en-IN" dirty="0"/>
              <a:t> operator value</a:t>
            </a:r>
            <a:br>
              <a:rPr lang="en-IN" dirty="0"/>
            </a:br>
            <a:r>
              <a:rPr lang="en-IN" dirty="0"/>
              <a:t>GROUP BY </a:t>
            </a:r>
            <a:r>
              <a:rPr lang="en-IN" dirty="0" err="1"/>
              <a:t>column_name</a:t>
            </a:r>
            <a:r>
              <a:rPr lang="en-IN" dirty="0"/>
              <a:t>;</a:t>
            </a:r>
          </a:p>
          <a:p>
            <a:endParaRPr lang="en-IN" dirty="0"/>
          </a:p>
        </p:txBody>
      </p:sp>
    </p:spTree>
    <p:extLst>
      <p:ext uri="{BB962C8B-B14F-4D97-AF65-F5344CB8AC3E}">
        <p14:creationId xmlns:p14="http://schemas.microsoft.com/office/powerpoint/2010/main" val="2101906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SELECT </a:t>
            </a:r>
            <a:r>
              <a:rPr lang="en-IN" dirty="0" err="1"/>
              <a:t>Shippers.ShipperName,COUNT</a:t>
            </a:r>
            <a:r>
              <a:rPr lang="en-IN" dirty="0"/>
              <a:t>(</a:t>
            </a:r>
            <a:r>
              <a:rPr lang="en-IN" dirty="0" err="1"/>
              <a:t>Orders.OrderID</a:t>
            </a:r>
            <a:r>
              <a:rPr lang="en-IN" dirty="0"/>
              <a:t>) AS </a:t>
            </a:r>
            <a:r>
              <a:rPr lang="en-IN" dirty="0" err="1"/>
              <a:t>NumberOfOrders</a:t>
            </a:r>
            <a:r>
              <a:rPr lang="en-IN" dirty="0"/>
              <a:t> FROM Orders</a:t>
            </a:r>
            <a:br>
              <a:rPr lang="en-IN" dirty="0"/>
            </a:br>
            <a:r>
              <a:rPr lang="en-IN" dirty="0"/>
              <a:t>LEFT JOIN Shippers</a:t>
            </a:r>
            <a:br>
              <a:rPr lang="en-IN" dirty="0"/>
            </a:br>
            <a:r>
              <a:rPr lang="en-IN" dirty="0"/>
              <a:t>ON </a:t>
            </a:r>
            <a:r>
              <a:rPr lang="en-IN" dirty="0" err="1"/>
              <a:t>Orders.ShipperID</a:t>
            </a:r>
            <a:r>
              <a:rPr lang="en-IN" dirty="0"/>
              <a:t>=</a:t>
            </a:r>
            <a:r>
              <a:rPr lang="en-IN" dirty="0" err="1"/>
              <a:t>Shippers.ShipperID</a:t>
            </a:r>
            <a:r>
              <a:rPr lang="en-IN" dirty="0"/>
              <a:t/>
            </a:r>
            <a:br>
              <a:rPr lang="en-IN" dirty="0"/>
            </a:br>
            <a:r>
              <a:rPr lang="en-IN" dirty="0"/>
              <a:t>GROUP BY </a:t>
            </a:r>
            <a:r>
              <a:rPr lang="en-IN" dirty="0" err="1"/>
              <a:t>ShipperName</a:t>
            </a:r>
            <a:r>
              <a:rPr lang="en-IN" dirty="0"/>
              <a:t>;</a:t>
            </a:r>
          </a:p>
        </p:txBody>
      </p:sp>
    </p:spTree>
    <p:extLst>
      <p:ext uri="{BB962C8B-B14F-4D97-AF65-F5344CB8AC3E}">
        <p14:creationId xmlns:p14="http://schemas.microsoft.com/office/powerpoint/2010/main" val="340672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Joins</a:t>
            </a:r>
            <a:br>
              <a:rPr lang="en-IN" dirty="0"/>
            </a:br>
            <a:endParaRPr lang="en-IN" dirty="0"/>
          </a:p>
        </p:txBody>
      </p:sp>
      <p:sp>
        <p:nvSpPr>
          <p:cNvPr id="3" name="Content Placeholder 2"/>
          <p:cNvSpPr>
            <a:spLocks noGrp="1"/>
          </p:cNvSpPr>
          <p:nvPr>
            <p:ph idx="1"/>
          </p:nvPr>
        </p:nvSpPr>
        <p:spPr>
          <a:xfrm>
            <a:off x="911068" y="1052736"/>
            <a:ext cx="10369868" cy="5424264"/>
          </a:xfrm>
        </p:spPr>
        <p:txBody>
          <a:bodyPr/>
          <a:lstStyle/>
          <a:p>
            <a:r>
              <a:rPr lang="en-IN" dirty="0"/>
              <a:t>An SQL JOIN clause is used to combine rows from two or more tables, based on a common field between them.</a:t>
            </a:r>
          </a:p>
        </p:txBody>
      </p:sp>
      <p:graphicFrame>
        <p:nvGraphicFramePr>
          <p:cNvPr id="4" name="Table 3"/>
          <p:cNvGraphicFramePr>
            <a:graphicFrameLocks noGrp="1"/>
          </p:cNvGraphicFramePr>
          <p:nvPr/>
        </p:nvGraphicFramePr>
        <p:xfrm>
          <a:off x="2783633" y="1988840"/>
          <a:ext cx="8458201" cy="1706880"/>
        </p:xfrm>
        <a:graphic>
          <a:graphicData uri="http://schemas.openxmlformats.org/drawingml/2006/table">
            <a:tbl>
              <a:tblPr/>
              <a:tblGrid>
                <a:gridCol w="1266825">
                  <a:extLst>
                    <a:ext uri="{9D8B030D-6E8A-4147-A177-3AD203B41FA5}">
                      <a16:colId xmlns:a16="http://schemas.microsoft.com/office/drawing/2014/main" val="20000"/>
                    </a:ext>
                  </a:extLst>
                </a:gridCol>
                <a:gridCol w="3595688">
                  <a:extLst>
                    <a:ext uri="{9D8B030D-6E8A-4147-A177-3AD203B41FA5}">
                      <a16:colId xmlns:a16="http://schemas.microsoft.com/office/drawing/2014/main" val="20001"/>
                    </a:ext>
                  </a:extLst>
                </a:gridCol>
                <a:gridCol w="3595688">
                  <a:extLst>
                    <a:ext uri="{9D8B030D-6E8A-4147-A177-3AD203B41FA5}">
                      <a16:colId xmlns:a16="http://schemas.microsoft.com/office/drawing/2014/main" val="20002"/>
                    </a:ext>
                  </a:extLst>
                </a:gridCol>
              </a:tblGrid>
              <a:tr h="0">
                <a:tc>
                  <a:txBody>
                    <a:bodyPr/>
                    <a:lstStyle/>
                    <a:p>
                      <a:pPr algn="l" fontAlgn="t"/>
                      <a:r>
                        <a:rPr lang="en-IN" dirty="0" err="1">
                          <a:effectLst/>
                        </a:rPr>
                        <a:t>OrderID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CustomerID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OrderDate</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IN">
                          <a:effectLst/>
                        </a:rPr>
                        <a:t>10308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1996-09-18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fontAlgn="t"/>
                      <a:r>
                        <a:rPr lang="en-IN">
                          <a:effectLst/>
                        </a:rPr>
                        <a:t>10309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37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1996-09-19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a:effectLst/>
                        </a:rPr>
                        <a:t>10310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77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1996-09-20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911424" y="3861048"/>
          <a:ext cx="8458200" cy="2804160"/>
        </p:xfrm>
        <a:graphic>
          <a:graphicData uri="http://schemas.openxmlformats.org/drawingml/2006/table">
            <a:tbl>
              <a:tblPr/>
              <a:tblGrid>
                <a:gridCol w="1266825">
                  <a:extLst>
                    <a:ext uri="{9D8B030D-6E8A-4147-A177-3AD203B41FA5}">
                      <a16:colId xmlns:a16="http://schemas.microsoft.com/office/drawing/2014/main" val="20000"/>
                    </a:ext>
                  </a:extLst>
                </a:gridCol>
                <a:gridCol w="2397125">
                  <a:extLst>
                    <a:ext uri="{9D8B030D-6E8A-4147-A177-3AD203B41FA5}">
                      <a16:colId xmlns:a16="http://schemas.microsoft.com/office/drawing/2014/main" val="20001"/>
                    </a:ext>
                  </a:extLst>
                </a:gridCol>
                <a:gridCol w="2397125">
                  <a:extLst>
                    <a:ext uri="{9D8B030D-6E8A-4147-A177-3AD203B41FA5}">
                      <a16:colId xmlns:a16="http://schemas.microsoft.com/office/drawing/2014/main" val="20002"/>
                    </a:ext>
                  </a:extLst>
                </a:gridCol>
                <a:gridCol w="2397125">
                  <a:extLst>
                    <a:ext uri="{9D8B030D-6E8A-4147-A177-3AD203B41FA5}">
                      <a16:colId xmlns:a16="http://schemas.microsoft.com/office/drawing/2014/main" val="20003"/>
                    </a:ext>
                  </a:extLst>
                </a:gridCol>
              </a:tblGrid>
              <a:tr h="0">
                <a:tc>
                  <a:txBody>
                    <a:bodyPr/>
                    <a:lstStyle/>
                    <a:p>
                      <a:pPr algn="l" fontAlgn="t"/>
                      <a:r>
                        <a:rPr lang="en-IN" dirty="0" err="1">
                          <a:effectLst/>
                        </a:rPr>
                        <a:t>CustomerID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CustomerName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ContactName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Country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Alfreds Futterkiste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Maria Anders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Germany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a:effectLst/>
                        </a:rPr>
                        <a:t>Ana Trujillo Emparedados y helados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Ana Trujillo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Mexico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Antonio Moreno Taquería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Antonio Moreno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Mexico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0720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HAVING Clause</a:t>
            </a:r>
            <a:br>
              <a:rPr lang="en-IN" dirty="0"/>
            </a:br>
            <a:endParaRPr lang="en-IN" dirty="0"/>
          </a:p>
        </p:txBody>
      </p:sp>
      <p:sp>
        <p:nvSpPr>
          <p:cNvPr id="3" name="Content Placeholder 2"/>
          <p:cNvSpPr>
            <a:spLocks noGrp="1"/>
          </p:cNvSpPr>
          <p:nvPr>
            <p:ph idx="1"/>
          </p:nvPr>
        </p:nvSpPr>
        <p:spPr/>
        <p:txBody>
          <a:bodyPr/>
          <a:lstStyle/>
          <a:p>
            <a:r>
              <a:rPr lang="en-IN" dirty="0">
                <a:solidFill>
                  <a:srgbClr val="FF0000"/>
                </a:solidFill>
              </a:rPr>
              <a:t>The HAVING clause was added to SQL because the WHERE keyword could not be used with aggregate functions.</a:t>
            </a:r>
          </a:p>
          <a:p>
            <a:endParaRPr lang="en-IN" dirty="0"/>
          </a:p>
          <a:p>
            <a:endParaRPr lang="en-IN" dirty="0"/>
          </a:p>
          <a:p>
            <a:r>
              <a:rPr lang="en-IN" dirty="0"/>
              <a:t>SQL HAVING Syntax</a:t>
            </a:r>
          </a:p>
          <a:p>
            <a:pPr lvl="1"/>
            <a:r>
              <a:rPr lang="en-IN" dirty="0"/>
              <a:t>SELECT </a:t>
            </a:r>
            <a:r>
              <a:rPr lang="en-IN" dirty="0" err="1"/>
              <a:t>column_name</a:t>
            </a:r>
            <a:r>
              <a:rPr lang="en-IN" dirty="0"/>
              <a:t>, </a:t>
            </a:r>
            <a:r>
              <a:rPr lang="en-IN" dirty="0" err="1"/>
              <a:t>aggregate_function</a:t>
            </a:r>
            <a:r>
              <a:rPr lang="en-IN" dirty="0"/>
              <a:t>(</a:t>
            </a:r>
            <a:r>
              <a:rPr lang="en-IN" dirty="0" err="1"/>
              <a:t>column_name</a:t>
            </a:r>
            <a:r>
              <a:rPr lang="en-IN" dirty="0"/>
              <a:t>)</a:t>
            </a:r>
            <a:br>
              <a:rPr lang="en-IN" dirty="0"/>
            </a:br>
            <a:r>
              <a:rPr lang="en-IN" dirty="0"/>
              <a:t>FROM </a:t>
            </a:r>
            <a:r>
              <a:rPr lang="en-IN" dirty="0" err="1"/>
              <a:t>table_name</a:t>
            </a:r>
            <a:r>
              <a:rPr lang="en-IN" dirty="0"/>
              <a:t/>
            </a:r>
            <a:br>
              <a:rPr lang="en-IN" dirty="0"/>
            </a:br>
            <a:r>
              <a:rPr lang="en-IN" dirty="0"/>
              <a:t>WHERE </a:t>
            </a:r>
            <a:r>
              <a:rPr lang="en-IN" dirty="0" err="1"/>
              <a:t>column_name</a:t>
            </a:r>
            <a:r>
              <a:rPr lang="en-IN" dirty="0"/>
              <a:t> operator value</a:t>
            </a:r>
            <a:br>
              <a:rPr lang="en-IN" dirty="0"/>
            </a:br>
            <a:r>
              <a:rPr lang="en-IN" dirty="0"/>
              <a:t>GROUP BY </a:t>
            </a:r>
            <a:r>
              <a:rPr lang="en-IN" dirty="0" err="1"/>
              <a:t>column_name</a:t>
            </a:r>
            <a:r>
              <a:rPr lang="en-IN" dirty="0"/>
              <a:t/>
            </a:r>
            <a:br>
              <a:rPr lang="en-IN" dirty="0"/>
            </a:br>
            <a:r>
              <a:rPr lang="en-IN" dirty="0"/>
              <a:t>HAVING </a:t>
            </a:r>
            <a:r>
              <a:rPr lang="en-IN" dirty="0" err="1"/>
              <a:t>aggregate_function</a:t>
            </a:r>
            <a:r>
              <a:rPr lang="en-IN" dirty="0"/>
              <a:t>(</a:t>
            </a:r>
            <a:r>
              <a:rPr lang="en-IN" dirty="0" err="1"/>
              <a:t>column_name</a:t>
            </a:r>
            <a:r>
              <a:rPr lang="en-IN" dirty="0"/>
              <a:t>) operator value;</a:t>
            </a:r>
          </a:p>
          <a:p>
            <a:endParaRPr lang="en-IN" dirty="0"/>
          </a:p>
        </p:txBody>
      </p:sp>
    </p:spTree>
    <p:extLst>
      <p:ext uri="{BB962C8B-B14F-4D97-AF65-F5344CB8AC3E}">
        <p14:creationId xmlns:p14="http://schemas.microsoft.com/office/powerpoint/2010/main" val="1177977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a:t>
            </a:r>
            <a:r>
              <a:rPr lang="en-IN" dirty="0" err="1"/>
              <a:t>Employees.LastName</a:t>
            </a:r>
            <a:r>
              <a:rPr lang="en-IN" dirty="0"/>
              <a:t>, COUNT(</a:t>
            </a:r>
            <a:r>
              <a:rPr lang="en-IN" dirty="0" err="1"/>
              <a:t>Orders.OrderID</a:t>
            </a:r>
            <a:r>
              <a:rPr lang="en-IN" dirty="0"/>
              <a:t>) AS </a:t>
            </a:r>
            <a:r>
              <a:rPr lang="en-IN" dirty="0" err="1"/>
              <a:t>NumberOfOrders</a:t>
            </a:r>
            <a:r>
              <a:rPr lang="en-IN" dirty="0"/>
              <a:t> FROM (Orders</a:t>
            </a:r>
            <a:br>
              <a:rPr lang="en-IN" dirty="0"/>
            </a:br>
            <a:r>
              <a:rPr lang="en-IN" dirty="0"/>
              <a:t>INNER JOIN Employees</a:t>
            </a:r>
            <a:br>
              <a:rPr lang="en-IN" dirty="0"/>
            </a:br>
            <a:r>
              <a:rPr lang="en-IN" dirty="0"/>
              <a:t>ON </a:t>
            </a:r>
            <a:r>
              <a:rPr lang="en-IN" dirty="0" err="1"/>
              <a:t>Orders.EmployeeID</a:t>
            </a:r>
            <a:r>
              <a:rPr lang="en-IN" dirty="0"/>
              <a:t>=</a:t>
            </a:r>
            <a:r>
              <a:rPr lang="en-IN" dirty="0" err="1"/>
              <a:t>Employees.EmployeeID</a:t>
            </a:r>
            <a:r>
              <a:rPr lang="en-IN" dirty="0"/>
              <a:t>)</a:t>
            </a:r>
            <a:br>
              <a:rPr lang="en-IN" dirty="0"/>
            </a:br>
            <a:r>
              <a:rPr lang="en-IN" dirty="0"/>
              <a:t>GROUP BY </a:t>
            </a:r>
            <a:r>
              <a:rPr lang="en-IN" dirty="0" err="1"/>
              <a:t>LastName</a:t>
            </a:r>
            <a:r>
              <a:rPr lang="en-IN" dirty="0"/>
              <a:t/>
            </a:r>
            <a:br>
              <a:rPr lang="en-IN" dirty="0"/>
            </a:br>
            <a:r>
              <a:rPr lang="en-IN" dirty="0"/>
              <a:t>HAVING COUNT(</a:t>
            </a:r>
            <a:r>
              <a:rPr lang="en-IN" dirty="0" err="1"/>
              <a:t>Orders.OrderID</a:t>
            </a:r>
            <a:r>
              <a:rPr lang="en-IN" dirty="0"/>
              <a:t>) &gt; 10;</a:t>
            </a:r>
          </a:p>
          <a:p>
            <a:r>
              <a:rPr lang="en-IN" dirty="0"/>
              <a:t/>
            </a:r>
            <a:br>
              <a:rPr lang="en-IN" dirty="0"/>
            </a:br>
            <a:endParaRPr lang="en-IN" dirty="0"/>
          </a:p>
        </p:txBody>
      </p:sp>
    </p:spTree>
    <p:extLst>
      <p:ext uri="{BB962C8B-B14F-4D97-AF65-F5344CB8AC3E}">
        <p14:creationId xmlns:p14="http://schemas.microsoft.com/office/powerpoint/2010/main" val="18030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UCASE(</a:t>
            </a:r>
            <a:r>
              <a:rPr lang="en-IN" dirty="0" err="1"/>
              <a:t>CustomerName</a:t>
            </a:r>
            <a:r>
              <a:rPr lang="en-IN" dirty="0"/>
              <a:t>) AS Customer, City</a:t>
            </a:r>
            <a:br>
              <a:rPr lang="en-IN" dirty="0"/>
            </a:br>
            <a:r>
              <a:rPr lang="en-IN" dirty="0"/>
              <a:t>FROM Customers;</a:t>
            </a:r>
          </a:p>
          <a:p>
            <a:endParaRPr lang="en-IN" dirty="0"/>
          </a:p>
          <a:p>
            <a:r>
              <a:rPr lang="en-IN" dirty="0"/>
              <a:t>Example</a:t>
            </a:r>
          </a:p>
          <a:p>
            <a:r>
              <a:rPr lang="en-IN" dirty="0"/>
              <a:t>SELECT </a:t>
            </a:r>
            <a:r>
              <a:rPr lang="en-IN" dirty="0" err="1"/>
              <a:t>ProductName</a:t>
            </a:r>
            <a:r>
              <a:rPr lang="en-IN" dirty="0"/>
              <a:t>, ROUND(Price,0) AS </a:t>
            </a:r>
            <a:r>
              <a:rPr lang="en-IN" dirty="0" err="1"/>
              <a:t>RoundedPrice</a:t>
            </a:r>
            <a:r>
              <a:rPr lang="en-IN" dirty="0"/>
              <a:t/>
            </a:r>
            <a:br>
              <a:rPr lang="en-IN" dirty="0"/>
            </a:br>
            <a:r>
              <a:rPr lang="en-IN" dirty="0"/>
              <a:t>FROM Products;</a:t>
            </a:r>
          </a:p>
          <a:p>
            <a:endParaRPr lang="en-IN" dirty="0"/>
          </a:p>
        </p:txBody>
      </p:sp>
    </p:spTree>
    <p:extLst>
      <p:ext uri="{BB962C8B-B14F-4D97-AF65-F5344CB8AC3E}">
        <p14:creationId xmlns:p14="http://schemas.microsoft.com/office/powerpoint/2010/main" val="2928721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FORMAT() Function</a:t>
            </a:r>
            <a:br>
              <a:rPr lang="en-IN" dirty="0"/>
            </a:br>
            <a:endParaRPr lang="en-IN" dirty="0"/>
          </a:p>
        </p:txBody>
      </p:sp>
      <p:sp>
        <p:nvSpPr>
          <p:cNvPr id="3" name="Content Placeholder 2"/>
          <p:cNvSpPr>
            <a:spLocks noGrp="1"/>
          </p:cNvSpPr>
          <p:nvPr>
            <p:ph idx="1"/>
          </p:nvPr>
        </p:nvSpPr>
        <p:spPr/>
        <p:txBody>
          <a:bodyPr/>
          <a:lstStyle/>
          <a:p>
            <a:r>
              <a:rPr lang="en-IN" dirty="0"/>
              <a:t>The FORMAT() function is used to format how a field is to be displayed.</a:t>
            </a:r>
          </a:p>
          <a:p>
            <a:r>
              <a:rPr lang="en-IN" dirty="0"/>
              <a:t>SQL FORMAT() Syntax</a:t>
            </a:r>
          </a:p>
          <a:p>
            <a:r>
              <a:rPr lang="en-IN" dirty="0"/>
              <a:t>SELECT FORMAT(</a:t>
            </a:r>
            <a:r>
              <a:rPr lang="en-IN" dirty="0" err="1"/>
              <a:t>column_name,format</a:t>
            </a:r>
            <a:r>
              <a:rPr lang="en-IN" dirty="0"/>
              <a:t>) FROM </a:t>
            </a:r>
            <a:r>
              <a:rPr lang="en-IN" dirty="0" err="1"/>
              <a:t>table_name</a:t>
            </a:r>
            <a:r>
              <a:rPr lang="en-IN" dirty="0"/>
              <a:t>;</a:t>
            </a:r>
          </a:p>
          <a:p>
            <a:endParaRPr lang="en-IN" dirty="0"/>
          </a:p>
          <a:p>
            <a:endParaRPr lang="en-IN" dirty="0"/>
          </a:p>
          <a:p>
            <a:r>
              <a:rPr lang="en-IN" dirty="0"/>
              <a:t>Example</a:t>
            </a:r>
          </a:p>
          <a:p>
            <a:r>
              <a:rPr lang="en-IN" dirty="0"/>
              <a:t>SELECT </a:t>
            </a:r>
            <a:r>
              <a:rPr lang="en-IN" dirty="0" err="1"/>
              <a:t>ProductName</a:t>
            </a:r>
            <a:r>
              <a:rPr lang="en-IN" dirty="0"/>
              <a:t>, Price, FORMAT(Now(),'YYYY-MM-DD') AS </a:t>
            </a:r>
            <a:r>
              <a:rPr lang="en-IN" dirty="0" err="1"/>
              <a:t>PerDate</a:t>
            </a:r>
            <a:r>
              <a:rPr lang="en-IN" dirty="0"/>
              <a:t/>
            </a:r>
            <a:br>
              <a:rPr lang="en-IN" dirty="0"/>
            </a:br>
            <a:r>
              <a:rPr lang="en-IN" dirty="0"/>
              <a:t>FROM Products;</a:t>
            </a:r>
          </a:p>
          <a:p>
            <a:endParaRPr lang="en-IN" dirty="0"/>
          </a:p>
        </p:txBody>
      </p:sp>
    </p:spTree>
    <p:extLst>
      <p:ext uri="{BB962C8B-B14F-4D97-AF65-F5344CB8AC3E}">
        <p14:creationId xmlns:p14="http://schemas.microsoft.com/office/powerpoint/2010/main" val="2045489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Date Functions</a:t>
            </a:r>
            <a:br>
              <a:rPr lang="en-IN" dirty="0"/>
            </a:br>
            <a:endParaRPr lang="en-IN" dirty="0"/>
          </a:p>
        </p:txBody>
      </p:sp>
      <p:graphicFrame>
        <p:nvGraphicFramePr>
          <p:cNvPr id="4" name="Content Placeholder 3"/>
          <p:cNvGraphicFramePr>
            <a:graphicFrameLocks noGrp="1"/>
          </p:cNvGraphicFramePr>
          <p:nvPr>
            <p:ph idx="1"/>
          </p:nvPr>
        </p:nvGraphicFramePr>
        <p:xfrm>
          <a:off x="623392" y="1340768"/>
          <a:ext cx="8458200" cy="2560320"/>
        </p:xfrm>
        <a:graphic>
          <a:graphicData uri="http://schemas.openxmlformats.org/drawingml/2006/table">
            <a:tbl>
              <a:tblPr/>
              <a:tblGrid>
                <a:gridCol w="1857375">
                  <a:extLst>
                    <a:ext uri="{9D8B030D-6E8A-4147-A177-3AD203B41FA5}">
                      <a16:colId xmlns:a16="http://schemas.microsoft.com/office/drawing/2014/main" val="20000"/>
                    </a:ext>
                  </a:extLst>
                </a:gridCol>
                <a:gridCol w="6600825">
                  <a:extLst>
                    <a:ext uri="{9D8B030D-6E8A-4147-A177-3AD203B41FA5}">
                      <a16:colId xmlns:a16="http://schemas.microsoft.com/office/drawing/2014/main" val="20001"/>
                    </a:ext>
                  </a:extLst>
                </a:gridCol>
              </a:tblGrid>
              <a:tr h="0">
                <a:tc>
                  <a:txBody>
                    <a:bodyPr/>
                    <a:lstStyle/>
                    <a:p>
                      <a:pPr algn="l" fontAlgn="t"/>
                      <a:r>
                        <a:rPr lang="en-IN">
                          <a:effectLst/>
                        </a:rPr>
                        <a:t>Function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IN" u="sng">
                          <a:solidFill>
                            <a:srgbClr val="000000"/>
                          </a:solidFill>
                          <a:effectLst/>
                          <a:hlinkClick r:id="rId2"/>
                        </a:rPr>
                        <a:t>GETDATE()</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Returns the current date and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fontAlgn="t"/>
                      <a:r>
                        <a:rPr lang="en-IN" u="sng">
                          <a:solidFill>
                            <a:srgbClr val="000000"/>
                          </a:solidFill>
                          <a:effectLst/>
                          <a:hlinkClick r:id="rId3"/>
                        </a:rPr>
                        <a:t>DATEPART()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Returns a single part of a date/time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u="sng">
                          <a:solidFill>
                            <a:srgbClr val="000000"/>
                          </a:solidFill>
                          <a:effectLst/>
                          <a:hlinkClick r:id="rId4"/>
                        </a:rPr>
                        <a:t>DATEADD()</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Adds or subtracts a specified time interval from a 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0">
                <a:tc>
                  <a:txBody>
                    <a:bodyPr/>
                    <a:lstStyle/>
                    <a:p>
                      <a:pPr fontAlgn="t"/>
                      <a:r>
                        <a:rPr lang="en-IN" u="sng">
                          <a:solidFill>
                            <a:srgbClr val="000000"/>
                          </a:solidFill>
                          <a:effectLst/>
                          <a:hlinkClick r:id="rId5"/>
                        </a:rPr>
                        <a:t>DATEDIFF()</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Returns the time between two dates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en-IN" u="sng">
                          <a:solidFill>
                            <a:srgbClr val="000000"/>
                          </a:solidFill>
                          <a:effectLst/>
                          <a:hlinkClick r:id="rId6"/>
                        </a:rPr>
                        <a:t>CONVERT()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Displays date/time data in different formats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5303912" y="4581128"/>
            <a:ext cx="5759450" cy="1754326"/>
          </a:xfrm>
          <a:prstGeom prst="rect">
            <a:avLst/>
          </a:prstGeom>
        </p:spPr>
        <p:txBody>
          <a:bodyPr>
            <a:spAutoFit/>
          </a:bodyPr>
          <a:lstStyle/>
          <a:p>
            <a:pPr defTabSz="914298"/>
            <a:r>
              <a:rPr lang="en-IN" b="1" dirty="0">
                <a:solidFill>
                  <a:srgbClr val="292934"/>
                </a:solidFill>
                <a:latin typeface="Arial"/>
              </a:rPr>
              <a:t>SQL Server</a:t>
            </a:r>
            <a:r>
              <a:rPr lang="en-IN" dirty="0">
                <a:solidFill>
                  <a:srgbClr val="292934"/>
                </a:solidFill>
                <a:latin typeface="Arial"/>
              </a:rPr>
              <a:t> comes with the following data types for storing a date or a date/time value in the database:</a:t>
            </a:r>
          </a:p>
          <a:p>
            <a:pPr defTabSz="914298"/>
            <a:r>
              <a:rPr lang="en-IN" dirty="0">
                <a:solidFill>
                  <a:srgbClr val="292934"/>
                </a:solidFill>
                <a:latin typeface="Arial"/>
              </a:rPr>
              <a:t>DATE - format YYYY-MM-DD</a:t>
            </a:r>
          </a:p>
          <a:p>
            <a:pPr defTabSz="914298"/>
            <a:r>
              <a:rPr lang="en-IN" dirty="0">
                <a:solidFill>
                  <a:srgbClr val="292934"/>
                </a:solidFill>
                <a:latin typeface="Arial"/>
              </a:rPr>
              <a:t>DATETIME - format: YYYY-MM-DD HH:MI:SS</a:t>
            </a:r>
          </a:p>
          <a:p>
            <a:pPr defTabSz="914298"/>
            <a:r>
              <a:rPr lang="en-IN" dirty="0">
                <a:solidFill>
                  <a:srgbClr val="292934"/>
                </a:solidFill>
                <a:latin typeface="Arial"/>
              </a:rPr>
              <a:t>SMALLDATETIME - format: YYYY-MM-DD HH:MI:SS</a:t>
            </a:r>
          </a:p>
          <a:p>
            <a:pPr defTabSz="914298"/>
            <a:r>
              <a:rPr lang="en-IN" dirty="0">
                <a:solidFill>
                  <a:srgbClr val="292934"/>
                </a:solidFill>
                <a:latin typeface="Arial"/>
              </a:rPr>
              <a:t>TIMESTAMP - format: a unique number</a:t>
            </a:r>
          </a:p>
        </p:txBody>
      </p:sp>
    </p:spTree>
    <p:extLst>
      <p:ext uri="{BB962C8B-B14F-4D97-AF65-F5344CB8AC3E}">
        <p14:creationId xmlns:p14="http://schemas.microsoft.com/office/powerpoint/2010/main" val="166665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068" y="548680"/>
            <a:ext cx="10369868" cy="5928320"/>
          </a:xfrm>
        </p:spPr>
        <p:txBody>
          <a:bodyPr/>
          <a:lstStyle/>
          <a:p>
            <a:r>
              <a:rPr lang="en-IN" dirty="0"/>
              <a:t>Example</a:t>
            </a:r>
          </a:p>
          <a:p>
            <a:r>
              <a:rPr lang="en-IN" dirty="0"/>
              <a:t>SELECT </a:t>
            </a:r>
            <a:r>
              <a:rPr lang="en-IN" dirty="0" err="1"/>
              <a:t>Orders.OrderID</a:t>
            </a:r>
            <a:r>
              <a:rPr lang="en-IN" dirty="0"/>
              <a:t>, </a:t>
            </a:r>
            <a:r>
              <a:rPr lang="en-IN" dirty="0" err="1"/>
              <a:t>Customers.CustomerName</a:t>
            </a:r>
            <a:r>
              <a:rPr lang="en-IN" dirty="0"/>
              <a:t>, </a:t>
            </a:r>
            <a:r>
              <a:rPr lang="en-IN" dirty="0" err="1"/>
              <a:t>Orders.OrderDate</a:t>
            </a:r>
            <a:r>
              <a:rPr lang="en-IN" dirty="0"/>
              <a:t/>
            </a:r>
            <a:br>
              <a:rPr lang="en-IN" dirty="0"/>
            </a:br>
            <a:r>
              <a:rPr lang="en-IN" dirty="0"/>
              <a:t>FROM Orders</a:t>
            </a:r>
            <a:br>
              <a:rPr lang="en-IN" dirty="0"/>
            </a:br>
            <a:r>
              <a:rPr lang="en-IN" dirty="0"/>
              <a:t>INNER JOIN Customers</a:t>
            </a:r>
            <a:br>
              <a:rPr lang="en-IN" dirty="0"/>
            </a:br>
            <a:r>
              <a:rPr lang="en-IN" dirty="0"/>
              <a:t>ON </a:t>
            </a:r>
            <a:r>
              <a:rPr lang="en-IN" dirty="0" err="1"/>
              <a:t>Orders.CustomerID</a:t>
            </a:r>
            <a:r>
              <a:rPr lang="en-IN" dirty="0"/>
              <a:t>=</a:t>
            </a:r>
            <a:r>
              <a:rPr lang="en-IN" dirty="0" err="1"/>
              <a:t>Customers.CustomerID</a:t>
            </a:r>
            <a:r>
              <a:rPr lang="en-IN" dirty="0"/>
              <a:t>;</a:t>
            </a:r>
          </a:p>
          <a:p>
            <a:endParaRPr lang="en-IN" dirty="0"/>
          </a:p>
        </p:txBody>
      </p:sp>
      <p:graphicFrame>
        <p:nvGraphicFramePr>
          <p:cNvPr id="4" name="Table 3"/>
          <p:cNvGraphicFramePr>
            <a:graphicFrameLocks noGrp="1"/>
          </p:cNvGraphicFramePr>
          <p:nvPr/>
        </p:nvGraphicFramePr>
        <p:xfrm>
          <a:off x="3143672" y="3284984"/>
          <a:ext cx="8458200" cy="3383280"/>
        </p:xfrm>
        <a:graphic>
          <a:graphicData uri="http://schemas.openxmlformats.org/drawingml/2006/table">
            <a:tbl>
              <a:tblPr/>
              <a:tblGrid>
                <a:gridCol w="1277789">
                  <a:extLst>
                    <a:ext uri="{9D8B030D-6E8A-4147-A177-3AD203B41FA5}">
                      <a16:colId xmlns:a16="http://schemas.microsoft.com/office/drawing/2014/main" val="20000"/>
                    </a:ext>
                  </a:extLst>
                </a:gridCol>
                <a:gridCol w="5912158">
                  <a:extLst>
                    <a:ext uri="{9D8B030D-6E8A-4147-A177-3AD203B41FA5}">
                      <a16:colId xmlns:a16="http://schemas.microsoft.com/office/drawing/2014/main" val="20001"/>
                    </a:ext>
                  </a:extLst>
                </a:gridCol>
                <a:gridCol w="1268253">
                  <a:extLst>
                    <a:ext uri="{9D8B030D-6E8A-4147-A177-3AD203B41FA5}">
                      <a16:colId xmlns:a16="http://schemas.microsoft.com/office/drawing/2014/main" val="20002"/>
                    </a:ext>
                  </a:extLst>
                </a:gridCol>
              </a:tblGrid>
              <a:tr h="0">
                <a:tc>
                  <a:txBody>
                    <a:bodyPr/>
                    <a:lstStyle/>
                    <a:p>
                      <a:pPr algn="l" fontAlgn="t"/>
                      <a:r>
                        <a:rPr lang="en-IN">
                          <a:effectLst/>
                        </a:rPr>
                        <a:t>OrderID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CustomerName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OrderDate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IN">
                          <a:effectLst/>
                        </a:rPr>
                        <a:t>10308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s-ES">
                          <a:effectLst/>
                        </a:rPr>
                        <a:t>Ana Trujillo Emparedados y helados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9/18/1996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fontAlgn="t"/>
                      <a:r>
                        <a:rPr lang="en-IN">
                          <a:effectLst/>
                        </a:rPr>
                        <a:t>10365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Antonio Moreno Taquería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11/27/1996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a:effectLst/>
                        </a:rPr>
                        <a:t>10383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Around the Horn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12/16/1996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0">
                <a:tc>
                  <a:txBody>
                    <a:bodyPr/>
                    <a:lstStyle/>
                    <a:p>
                      <a:pPr fontAlgn="t"/>
                      <a:r>
                        <a:rPr lang="en-IN">
                          <a:effectLst/>
                        </a:rPr>
                        <a:t>10355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Around the Horn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11/15/1996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en-IN">
                          <a:effectLst/>
                        </a:rPr>
                        <a:t>10278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Berglunds snabbköp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8/12/1996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40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Different SQL JOINs</a:t>
            </a:r>
            <a:br>
              <a:rPr lang="en-IN" dirty="0"/>
            </a:br>
            <a:endParaRPr lang="en-IN" dirty="0"/>
          </a:p>
        </p:txBody>
      </p:sp>
      <p:sp>
        <p:nvSpPr>
          <p:cNvPr id="3" name="Content Placeholder 2"/>
          <p:cNvSpPr>
            <a:spLocks noGrp="1"/>
          </p:cNvSpPr>
          <p:nvPr>
            <p:ph idx="1"/>
          </p:nvPr>
        </p:nvSpPr>
        <p:spPr/>
        <p:txBody>
          <a:bodyPr/>
          <a:lstStyle/>
          <a:p>
            <a:r>
              <a:rPr lang="en-IN" b="1" dirty="0"/>
              <a:t>INNER JOIN</a:t>
            </a:r>
            <a:r>
              <a:rPr lang="en-IN" dirty="0"/>
              <a:t>: Returns all rows when there is at least one match in BOTH tables</a:t>
            </a:r>
          </a:p>
          <a:p>
            <a:r>
              <a:rPr lang="en-IN" b="1" dirty="0"/>
              <a:t>LEFT JOIN</a:t>
            </a:r>
            <a:r>
              <a:rPr lang="en-IN" dirty="0"/>
              <a:t>: Return all rows from the left table, and the matched rows from the right table</a:t>
            </a:r>
          </a:p>
          <a:p>
            <a:r>
              <a:rPr lang="en-IN" b="1" dirty="0"/>
              <a:t>RIGHT JOIN</a:t>
            </a:r>
            <a:r>
              <a:rPr lang="en-IN" dirty="0"/>
              <a:t>: Return all rows from the right table, and the matched rows from the left table</a:t>
            </a:r>
          </a:p>
          <a:p>
            <a:r>
              <a:rPr lang="en-IN" b="1" dirty="0"/>
              <a:t>FULL JOIN</a:t>
            </a:r>
            <a:r>
              <a:rPr lang="en-IN" dirty="0"/>
              <a:t>: Return all rows when there is a match in ONE of the tables</a:t>
            </a:r>
          </a:p>
          <a:p>
            <a:r>
              <a:rPr lang="en-IN" dirty="0"/>
              <a:t/>
            </a:r>
            <a:br>
              <a:rPr lang="en-IN" dirty="0"/>
            </a:br>
            <a:endParaRPr lang="en-IN" dirty="0"/>
          </a:p>
        </p:txBody>
      </p:sp>
    </p:spTree>
    <p:extLst>
      <p:ext uri="{BB962C8B-B14F-4D97-AF65-F5344CB8AC3E}">
        <p14:creationId xmlns:p14="http://schemas.microsoft.com/office/powerpoint/2010/main" val="270037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INNER JOIN Keyword</a:t>
            </a:r>
            <a:br>
              <a:rPr lang="en-IN" dirty="0"/>
            </a:br>
            <a:endParaRPr lang="en-IN" dirty="0"/>
          </a:p>
        </p:txBody>
      </p:sp>
      <p:sp>
        <p:nvSpPr>
          <p:cNvPr id="3" name="Content Placeholder 2"/>
          <p:cNvSpPr>
            <a:spLocks noGrp="1"/>
          </p:cNvSpPr>
          <p:nvPr>
            <p:ph idx="1"/>
          </p:nvPr>
        </p:nvSpPr>
        <p:spPr/>
        <p:txBody>
          <a:bodyPr>
            <a:normAutofit/>
          </a:bodyPr>
          <a:lstStyle/>
          <a:p>
            <a:r>
              <a:rPr lang="en-IN" dirty="0"/>
              <a:t>The INNER JOIN keyword selects all rows from both tables as long as there is a match between the columns in both tables.</a:t>
            </a:r>
          </a:p>
          <a:p>
            <a:endParaRPr lang="en-IN" dirty="0"/>
          </a:p>
          <a:p>
            <a:endParaRPr lang="en-IN" dirty="0"/>
          </a:p>
        </p:txBody>
      </p:sp>
      <p:pic>
        <p:nvPicPr>
          <p:cNvPr id="9218" name="Picture 2" descr="SQL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4509121"/>
            <a:ext cx="22860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55440" y="3077959"/>
            <a:ext cx="5759450" cy="2862322"/>
          </a:xfrm>
          <a:prstGeom prst="rect">
            <a:avLst/>
          </a:prstGeom>
        </p:spPr>
        <p:txBody>
          <a:bodyPr>
            <a:spAutoFit/>
          </a:bodyPr>
          <a:lstStyle/>
          <a:p>
            <a:pPr defTabSz="914298"/>
            <a:r>
              <a:rPr lang="en-IN" dirty="0">
                <a:solidFill>
                  <a:srgbClr val="292934"/>
                </a:solidFill>
                <a:latin typeface="Arial"/>
              </a:rPr>
              <a:t>SQL INNER JOIN Syntax</a:t>
            </a:r>
          </a:p>
          <a:p>
            <a:pPr defTabSz="914298"/>
            <a:r>
              <a:rPr lang="en-IN" dirty="0">
                <a:solidFill>
                  <a:srgbClr val="292934"/>
                </a:solidFill>
                <a:latin typeface="Arial"/>
              </a:rPr>
              <a:t>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INNER JOIN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ON </a:t>
            </a:r>
            <a:r>
              <a:rPr lang="en-IN" i="1" dirty="0">
                <a:solidFill>
                  <a:srgbClr val="292934"/>
                </a:solidFill>
                <a:latin typeface="Arial"/>
              </a:rPr>
              <a:t>table1.column_name</a:t>
            </a:r>
            <a:r>
              <a:rPr lang="en-IN" dirty="0">
                <a:solidFill>
                  <a:srgbClr val="292934"/>
                </a:solidFill>
                <a:latin typeface="Arial"/>
              </a:rPr>
              <a:t>=</a:t>
            </a:r>
            <a:r>
              <a:rPr lang="en-IN" i="1" dirty="0">
                <a:solidFill>
                  <a:srgbClr val="292934"/>
                </a:solidFill>
                <a:latin typeface="Arial"/>
              </a:rPr>
              <a:t>table2.column_name</a:t>
            </a:r>
            <a:r>
              <a:rPr lang="en-IN" dirty="0">
                <a:solidFill>
                  <a:srgbClr val="292934"/>
                </a:solidFill>
                <a:latin typeface="Arial"/>
              </a:rPr>
              <a:t>;</a:t>
            </a:r>
          </a:p>
          <a:p>
            <a:pPr defTabSz="914298"/>
            <a:r>
              <a:rPr lang="en-IN" dirty="0">
                <a:solidFill>
                  <a:srgbClr val="292934"/>
                </a:solidFill>
                <a:latin typeface="Arial"/>
              </a:rPr>
              <a:t>or:</a:t>
            </a:r>
          </a:p>
          <a:p>
            <a:pPr defTabSz="914298"/>
            <a:r>
              <a:rPr lang="en-IN" dirty="0">
                <a:solidFill>
                  <a:srgbClr val="292934"/>
                </a:solidFill>
                <a:latin typeface="Arial"/>
              </a:rPr>
              <a:t>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JOIN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ON </a:t>
            </a:r>
            <a:r>
              <a:rPr lang="en-IN" i="1" dirty="0">
                <a:solidFill>
                  <a:srgbClr val="292934"/>
                </a:solidFill>
                <a:latin typeface="Arial"/>
              </a:rPr>
              <a:t>table1.column_name</a:t>
            </a:r>
            <a:r>
              <a:rPr lang="en-IN" dirty="0">
                <a:solidFill>
                  <a:srgbClr val="292934"/>
                </a:solidFill>
                <a:latin typeface="Arial"/>
              </a:rPr>
              <a:t>=</a:t>
            </a:r>
            <a:r>
              <a:rPr lang="en-IN" i="1" dirty="0">
                <a:solidFill>
                  <a:srgbClr val="292934"/>
                </a:solidFill>
                <a:latin typeface="Arial"/>
              </a:rPr>
              <a:t>table2.column_name</a:t>
            </a:r>
            <a:r>
              <a:rPr lang="en-IN" dirty="0">
                <a:solidFill>
                  <a:srgbClr val="292934"/>
                </a:solidFill>
                <a:latin typeface="Arial"/>
              </a:rPr>
              <a:t>;</a:t>
            </a:r>
          </a:p>
        </p:txBody>
      </p:sp>
    </p:spTree>
    <p:extLst>
      <p:ext uri="{BB962C8B-B14F-4D97-AF65-F5344CB8AC3E}">
        <p14:creationId xmlns:p14="http://schemas.microsoft.com/office/powerpoint/2010/main" val="25232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83433" y="404664"/>
          <a:ext cx="9649071" cy="3901440"/>
        </p:xfrm>
        <a:graphic>
          <a:graphicData uri="http://schemas.openxmlformats.org/drawingml/2006/table">
            <a:tbl>
              <a:tblPr/>
              <a:tblGrid>
                <a:gridCol w="1445187">
                  <a:extLst>
                    <a:ext uri="{9D8B030D-6E8A-4147-A177-3AD203B41FA5}">
                      <a16:colId xmlns:a16="http://schemas.microsoft.com/office/drawing/2014/main" val="20000"/>
                    </a:ext>
                  </a:extLst>
                </a:gridCol>
                <a:gridCol w="1367314">
                  <a:extLst>
                    <a:ext uri="{9D8B030D-6E8A-4147-A177-3AD203B41FA5}">
                      <a16:colId xmlns:a16="http://schemas.microsoft.com/office/drawing/2014/main" val="20001"/>
                    </a:ext>
                  </a:extLst>
                </a:gridCol>
                <a:gridCol w="1367314">
                  <a:extLst>
                    <a:ext uri="{9D8B030D-6E8A-4147-A177-3AD203B41FA5}">
                      <a16:colId xmlns:a16="http://schemas.microsoft.com/office/drawing/2014/main" val="20002"/>
                    </a:ext>
                  </a:extLst>
                </a:gridCol>
                <a:gridCol w="1367314">
                  <a:extLst>
                    <a:ext uri="{9D8B030D-6E8A-4147-A177-3AD203B41FA5}">
                      <a16:colId xmlns:a16="http://schemas.microsoft.com/office/drawing/2014/main" val="20003"/>
                    </a:ext>
                  </a:extLst>
                </a:gridCol>
                <a:gridCol w="1367314">
                  <a:extLst>
                    <a:ext uri="{9D8B030D-6E8A-4147-A177-3AD203B41FA5}">
                      <a16:colId xmlns:a16="http://schemas.microsoft.com/office/drawing/2014/main" val="20004"/>
                    </a:ext>
                  </a:extLst>
                </a:gridCol>
                <a:gridCol w="1367314">
                  <a:extLst>
                    <a:ext uri="{9D8B030D-6E8A-4147-A177-3AD203B41FA5}">
                      <a16:colId xmlns:a16="http://schemas.microsoft.com/office/drawing/2014/main" val="20005"/>
                    </a:ext>
                  </a:extLst>
                </a:gridCol>
                <a:gridCol w="1367314">
                  <a:extLst>
                    <a:ext uri="{9D8B030D-6E8A-4147-A177-3AD203B41FA5}">
                      <a16:colId xmlns:a16="http://schemas.microsoft.com/office/drawing/2014/main" val="20006"/>
                    </a:ext>
                  </a:extLst>
                </a:gridCol>
              </a:tblGrid>
              <a:tr h="0">
                <a:tc>
                  <a:txBody>
                    <a:bodyPr/>
                    <a:lstStyle/>
                    <a:p>
                      <a:pPr algn="l" fontAlgn="t"/>
                      <a:r>
                        <a:rPr lang="en-IN">
                          <a:effectLst/>
                        </a:rPr>
                        <a:t>CustomerID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CustomerName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ContactName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PostalCode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Country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IN">
                          <a:effectLst/>
                        </a:rPr>
                        <a:t>1</a:t>
                      </a:r>
                      <a:br>
                        <a:rPr lang="en-IN">
                          <a:effectLst/>
                        </a:rPr>
                      </a:br>
                      <a:r>
                        <a:rPr lang="en-IN">
                          <a:effectLst/>
                        </a:rPr>
                        <a:t/>
                      </a:r>
                      <a:br>
                        <a:rPr lang="en-IN">
                          <a:effectLst/>
                        </a:rPr>
                      </a:b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Alfreds Futterkiste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Maria Anders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Obere Str. 57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Berlin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12209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Germany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a:effectLst/>
                        </a:rPr>
                        <a:t>Ana Trujillo Emparedados y helados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Ana Trujillo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a:effectLst/>
                        </a:rPr>
                        <a:t>Avda. de la Constitución 2222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México D.F.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05021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Mexico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Antonio Moreno Taquería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Antonio Moreno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Mataderos 2312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México D.F.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05023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Mexico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1559497" y="4797152"/>
          <a:ext cx="8458201" cy="1706880"/>
        </p:xfrm>
        <a:graphic>
          <a:graphicData uri="http://schemas.openxmlformats.org/drawingml/2006/table">
            <a:tbl>
              <a:tblPr/>
              <a:tblGrid>
                <a:gridCol w="1266825">
                  <a:extLst>
                    <a:ext uri="{9D8B030D-6E8A-4147-A177-3AD203B41FA5}">
                      <a16:colId xmlns:a16="http://schemas.microsoft.com/office/drawing/2014/main" val="20000"/>
                    </a:ext>
                  </a:extLst>
                </a:gridCol>
                <a:gridCol w="1797844">
                  <a:extLst>
                    <a:ext uri="{9D8B030D-6E8A-4147-A177-3AD203B41FA5}">
                      <a16:colId xmlns:a16="http://schemas.microsoft.com/office/drawing/2014/main" val="20001"/>
                    </a:ext>
                  </a:extLst>
                </a:gridCol>
                <a:gridCol w="1797844">
                  <a:extLst>
                    <a:ext uri="{9D8B030D-6E8A-4147-A177-3AD203B41FA5}">
                      <a16:colId xmlns:a16="http://schemas.microsoft.com/office/drawing/2014/main" val="20002"/>
                    </a:ext>
                  </a:extLst>
                </a:gridCol>
                <a:gridCol w="1797844">
                  <a:extLst>
                    <a:ext uri="{9D8B030D-6E8A-4147-A177-3AD203B41FA5}">
                      <a16:colId xmlns:a16="http://schemas.microsoft.com/office/drawing/2014/main" val="20003"/>
                    </a:ext>
                  </a:extLst>
                </a:gridCol>
                <a:gridCol w="1797844">
                  <a:extLst>
                    <a:ext uri="{9D8B030D-6E8A-4147-A177-3AD203B41FA5}">
                      <a16:colId xmlns:a16="http://schemas.microsoft.com/office/drawing/2014/main" val="20004"/>
                    </a:ext>
                  </a:extLst>
                </a:gridCol>
              </a:tblGrid>
              <a:tr h="0">
                <a:tc>
                  <a:txBody>
                    <a:bodyPr/>
                    <a:lstStyle/>
                    <a:p>
                      <a:pPr algn="l" fontAlgn="t"/>
                      <a:r>
                        <a:rPr lang="en-IN">
                          <a:effectLst/>
                        </a:rPr>
                        <a:t>OrderID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CustomerID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EmployeeID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OrderDate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ShipperID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IN">
                          <a:effectLst/>
                        </a:rPr>
                        <a:t>10308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1996-09-18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fontAlgn="t"/>
                      <a:r>
                        <a:rPr lang="en-IN">
                          <a:effectLst/>
                        </a:rPr>
                        <a:t>10309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37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1996-09-19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a:effectLst/>
                        </a:rPr>
                        <a:t>10310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77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1996-09-20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9876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INNER JOIN Example</a:t>
            </a:r>
            <a:br>
              <a:rPr lang="en-IN" dirty="0"/>
            </a:br>
            <a:endParaRPr lang="en-IN" dirty="0"/>
          </a:p>
        </p:txBody>
      </p:sp>
      <p:sp>
        <p:nvSpPr>
          <p:cNvPr id="3" name="Content Placeholder 2"/>
          <p:cNvSpPr>
            <a:spLocks noGrp="1"/>
          </p:cNvSpPr>
          <p:nvPr>
            <p:ph idx="1"/>
          </p:nvPr>
        </p:nvSpPr>
        <p:spPr/>
        <p:txBody>
          <a:bodyPr/>
          <a:lstStyle/>
          <a:p>
            <a:r>
              <a:rPr lang="en-IN" dirty="0"/>
              <a:t>Example</a:t>
            </a:r>
          </a:p>
          <a:p>
            <a:r>
              <a:rPr lang="en-IN" dirty="0"/>
              <a:t>SELECT </a:t>
            </a:r>
            <a:r>
              <a:rPr lang="en-IN" dirty="0" err="1"/>
              <a:t>Customers.CustomerName</a:t>
            </a:r>
            <a:r>
              <a:rPr lang="en-IN" dirty="0"/>
              <a:t>, </a:t>
            </a:r>
            <a:r>
              <a:rPr lang="en-IN" dirty="0" err="1"/>
              <a:t>Orders.OrderID</a:t>
            </a:r>
            <a:r>
              <a:rPr lang="en-IN" dirty="0"/>
              <a:t/>
            </a:r>
            <a:br>
              <a:rPr lang="en-IN" dirty="0"/>
            </a:br>
            <a:r>
              <a:rPr lang="en-IN" dirty="0"/>
              <a:t>FROM Customers</a:t>
            </a:r>
            <a:br>
              <a:rPr lang="en-IN" dirty="0"/>
            </a:br>
            <a:r>
              <a:rPr lang="en-IN" dirty="0"/>
              <a:t>INNER JOIN Orders</a:t>
            </a:r>
            <a:br>
              <a:rPr lang="en-IN" dirty="0"/>
            </a:br>
            <a:r>
              <a:rPr lang="en-IN" dirty="0"/>
              <a:t>ON </a:t>
            </a:r>
            <a:r>
              <a:rPr lang="en-IN" dirty="0" err="1"/>
              <a:t>Customers.CustomerID</a:t>
            </a:r>
            <a:r>
              <a:rPr lang="en-IN" dirty="0"/>
              <a:t>=</a:t>
            </a:r>
            <a:r>
              <a:rPr lang="en-IN" dirty="0" err="1"/>
              <a:t>Orders.CustomerID</a:t>
            </a:r>
            <a:r>
              <a:rPr lang="en-IN" dirty="0"/>
              <a:t/>
            </a:r>
            <a:br>
              <a:rPr lang="en-IN" dirty="0"/>
            </a:br>
            <a:r>
              <a:rPr lang="en-IN" dirty="0"/>
              <a:t>ORDER BY </a:t>
            </a:r>
            <a:r>
              <a:rPr lang="en-IN" dirty="0" err="1"/>
              <a:t>Customers.CustomerName</a:t>
            </a:r>
            <a:r>
              <a:rPr lang="en-IN" dirty="0"/>
              <a:t>;</a:t>
            </a:r>
          </a:p>
          <a:p>
            <a:endParaRPr lang="en-IN" dirty="0"/>
          </a:p>
        </p:txBody>
      </p:sp>
    </p:spTree>
    <p:extLst>
      <p:ext uri="{BB962C8B-B14F-4D97-AF65-F5344CB8AC3E}">
        <p14:creationId xmlns:p14="http://schemas.microsoft.com/office/powerpoint/2010/main" val="5242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LEFT JOIN Keyword</a:t>
            </a:r>
            <a:br>
              <a:rPr lang="en-IN" dirty="0"/>
            </a:br>
            <a:endParaRPr lang="en-IN" dirty="0"/>
          </a:p>
        </p:txBody>
      </p:sp>
      <p:sp>
        <p:nvSpPr>
          <p:cNvPr id="3" name="Content Placeholder 2"/>
          <p:cNvSpPr>
            <a:spLocks noGrp="1"/>
          </p:cNvSpPr>
          <p:nvPr>
            <p:ph idx="1"/>
          </p:nvPr>
        </p:nvSpPr>
        <p:spPr/>
        <p:txBody>
          <a:bodyPr/>
          <a:lstStyle/>
          <a:p>
            <a:r>
              <a:rPr lang="en-IN" dirty="0"/>
              <a:t>The LEFT JOIN keyword returns all rows from the left table (table1), with the matching rows in the right table (table2). The result is NULL in the right side when there is no match.</a:t>
            </a:r>
          </a:p>
        </p:txBody>
      </p:sp>
      <p:sp>
        <p:nvSpPr>
          <p:cNvPr id="4" name="Rectangle 3"/>
          <p:cNvSpPr/>
          <p:nvPr/>
        </p:nvSpPr>
        <p:spPr>
          <a:xfrm>
            <a:off x="911424" y="3140968"/>
            <a:ext cx="5759450" cy="2862322"/>
          </a:xfrm>
          <a:prstGeom prst="rect">
            <a:avLst/>
          </a:prstGeom>
        </p:spPr>
        <p:txBody>
          <a:bodyPr>
            <a:spAutoFit/>
          </a:bodyPr>
          <a:lstStyle/>
          <a:p>
            <a:pPr defTabSz="914298"/>
            <a:r>
              <a:rPr lang="en-IN" dirty="0">
                <a:solidFill>
                  <a:srgbClr val="292934"/>
                </a:solidFill>
                <a:latin typeface="Arial"/>
              </a:rPr>
              <a:t>SQL LEFT JOIN Syntax</a:t>
            </a:r>
          </a:p>
          <a:p>
            <a:pPr defTabSz="914298"/>
            <a:r>
              <a:rPr lang="en-IN" dirty="0">
                <a:solidFill>
                  <a:srgbClr val="292934"/>
                </a:solidFill>
                <a:latin typeface="Arial"/>
              </a:rPr>
              <a:t>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LEFT JOIN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ON </a:t>
            </a:r>
            <a:r>
              <a:rPr lang="en-IN" i="1" dirty="0">
                <a:solidFill>
                  <a:srgbClr val="292934"/>
                </a:solidFill>
                <a:latin typeface="Arial"/>
              </a:rPr>
              <a:t>table1.column_name</a:t>
            </a:r>
            <a:r>
              <a:rPr lang="en-IN" dirty="0">
                <a:solidFill>
                  <a:srgbClr val="292934"/>
                </a:solidFill>
                <a:latin typeface="Arial"/>
              </a:rPr>
              <a:t>=</a:t>
            </a:r>
            <a:r>
              <a:rPr lang="en-IN" i="1" dirty="0">
                <a:solidFill>
                  <a:srgbClr val="292934"/>
                </a:solidFill>
                <a:latin typeface="Arial"/>
              </a:rPr>
              <a:t>table2.column_name</a:t>
            </a:r>
            <a:r>
              <a:rPr lang="en-IN" dirty="0">
                <a:solidFill>
                  <a:srgbClr val="292934"/>
                </a:solidFill>
                <a:latin typeface="Arial"/>
              </a:rPr>
              <a:t>;</a:t>
            </a:r>
          </a:p>
          <a:p>
            <a:pPr defTabSz="914298"/>
            <a:r>
              <a:rPr lang="en-IN" dirty="0">
                <a:solidFill>
                  <a:srgbClr val="292934"/>
                </a:solidFill>
                <a:latin typeface="Arial"/>
              </a:rPr>
              <a:t>or:</a:t>
            </a:r>
          </a:p>
          <a:p>
            <a:pPr defTabSz="914298"/>
            <a:r>
              <a:rPr lang="en-IN" dirty="0">
                <a:solidFill>
                  <a:srgbClr val="292934"/>
                </a:solidFill>
                <a:latin typeface="Arial"/>
              </a:rPr>
              <a:t>SELECT </a:t>
            </a:r>
            <a:r>
              <a:rPr lang="en-IN" i="1" dirty="0" err="1">
                <a:solidFill>
                  <a:srgbClr val="292934"/>
                </a:solidFill>
                <a:latin typeface="Arial"/>
              </a:rPr>
              <a:t>column_name</a:t>
            </a:r>
            <a:r>
              <a:rPr lang="en-IN" i="1" dirty="0">
                <a:solidFill>
                  <a:srgbClr val="292934"/>
                </a:solidFill>
                <a:latin typeface="Arial"/>
              </a:rPr>
              <a:t>(s)</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FROM </a:t>
            </a:r>
            <a:r>
              <a:rPr lang="en-IN" i="1" dirty="0">
                <a:solidFill>
                  <a:srgbClr val="292934"/>
                </a:solidFill>
                <a:latin typeface="Arial"/>
              </a:rPr>
              <a:t>table1</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LEFT OUTER JOIN </a:t>
            </a:r>
            <a:r>
              <a:rPr lang="en-IN" i="1" dirty="0">
                <a:solidFill>
                  <a:srgbClr val="292934"/>
                </a:solidFill>
                <a:latin typeface="Arial"/>
              </a:rPr>
              <a:t>table2</a:t>
            </a:r>
            <a:r>
              <a:rPr lang="en-IN" dirty="0">
                <a:solidFill>
                  <a:srgbClr val="292934"/>
                </a:solidFill>
                <a:latin typeface="Arial"/>
              </a:rPr>
              <a:t/>
            </a:r>
            <a:br>
              <a:rPr lang="en-IN" dirty="0">
                <a:solidFill>
                  <a:srgbClr val="292934"/>
                </a:solidFill>
                <a:latin typeface="Arial"/>
              </a:rPr>
            </a:br>
            <a:r>
              <a:rPr lang="en-IN" dirty="0">
                <a:solidFill>
                  <a:srgbClr val="292934"/>
                </a:solidFill>
                <a:latin typeface="Arial"/>
              </a:rPr>
              <a:t>ON </a:t>
            </a:r>
            <a:r>
              <a:rPr lang="en-IN" i="1" dirty="0">
                <a:solidFill>
                  <a:srgbClr val="292934"/>
                </a:solidFill>
                <a:latin typeface="Arial"/>
              </a:rPr>
              <a:t>table1.column_name</a:t>
            </a:r>
            <a:r>
              <a:rPr lang="en-IN" dirty="0">
                <a:solidFill>
                  <a:srgbClr val="292934"/>
                </a:solidFill>
                <a:latin typeface="Arial"/>
              </a:rPr>
              <a:t>=</a:t>
            </a:r>
            <a:r>
              <a:rPr lang="en-IN" i="1" dirty="0">
                <a:solidFill>
                  <a:srgbClr val="292934"/>
                </a:solidFill>
                <a:latin typeface="Arial"/>
              </a:rPr>
              <a:t>table2.column_name</a:t>
            </a:r>
            <a:r>
              <a:rPr lang="en-IN" dirty="0">
                <a:solidFill>
                  <a:srgbClr val="292934"/>
                </a:solidFill>
                <a:latin typeface="Arial"/>
              </a:rPr>
              <a:t>;</a:t>
            </a:r>
          </a:p>
        </p:txBody>
      </p:sp>
      <p:pic>
        <p:nvPicPr>
          <p:cNvPr id="11266" name="Picture 2" descr="SQL LEF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280" y="4149081"/>
            <a:ext cx="22860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34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LEFT JOIN Example</a:t>
            </a:r>
            <a:br>
              <a:rPr lang="en-IN" dirty="0"/>
            </a:br>
            <a:endParaRPr lang="en-IN" dirty="0"/>
          </a:p>
        </p:txBody>
      </p:sp>
      <p:sp>
        <p:nvSpPr>
          <p:cNvPr id="3" name="Content Placeholder 2"/>
          <p:cNvSpPr>
            <a:spLocks noGrp="1"/>
          </p:cNvSpPr>
          <p:nvPr>
            <p:ph idx="1"/>
          </p:nvPr>
        </p:nvSpPr>
        <p:spPr/>
        <p:txBody>
          <a:bodyPr/>
          <a:lstStyle/>
          <a:p>
            <a:r>
              <a:rPr lang="en-IN" dirty="0"/>
              <a:t>Example</a:t>
            </a:r>
          </a:p>
          <a:p>
            <a:r>
              <a:rPr lang="en-IN" dirty="0"/>
              <a:t>SELECT </a:t>
            </a:r>
            <a:r>
              <a:rPr lang="en-IN" dirty="0" err="1"/>
              <a:t>Customers.CustomerName</a:t>
            </a:r>
            <a:r>
              <a:rPr lang="en-IN" dirty="0"/>
              <a:t>, </a:t>
            </a:r>
            <a:r>
              <a:rPr lang="en-IN" dirty="0" err="1"/>
              <a:t>Orders.OrderID</a:t>
            </a:r>
            <a:r>
              <a:rPr lang="en-IN" dirty="0"/>
              <a:t/>
            </a:r>
            <a:br>
              <a:rPr lang="en-IN" dirty="0"/>
            </a:br>
            <a:r>
              <a:rPr lang="en-IN" dirty="0"/>
              <a:t>FROM Customers</a:t>
            </a:r>
            <a:br>
              <a:rPr lang="en-IN" dirty="0"/>
            </a:br>
            <a:r>
              <a:rPr lang="en-IN" dirty="0"/>
              <a:t>LEFT JOIN Orders</a:t>
            </a:r>
            <a:br>
              <a:rPr lang="en-IN" dirty="0"/>
            </a:br>
            <a:r>
              <a:rPr lang="en-IN" dirty="0"/>
              <a:t>ON </a:t>
            </a:r>
            <a:r>
              <a:rPr lang="en-IN" dirty="0" err="1"/>
              <a:t>Customers.CustomerID</a:t>
            </a:r>
            <a:r>
              <a:rPr lang="en-IN" dirty="0"/>
              <a:t>=</a:t>
            </a:r>
            <a:r>
              <a:rPr lang="en-IN" dirty="0" err="1"/>
              <a:t>Orders.CustomerID</a:t>
            </a:r>
            <a:r>
              <a:rPr lang="en-IN" dirty="0"/>
              <a:t/>
            </a:r>
            <a:br>
              <a:rPr lang="en-IN" dirty="0"/>
            </a:br>
            <a:r>
              <a:rPr lang="en-IN" dirty="0"/>
              <a:t>ORDER BY </a:t>
            </a:r>
            <a:r>
              <a:rPr lang="en-IN" dirty="0" err="1"/>
              <a:t>Customers.CustomerName</a:t>
            </a:r>
            <a:r>
              <a:rPr lang="en-IN" dirty="0"/>
              <a:t>;</a:t>
            </a:r>
          </a:p>
          <a:p>
            <a:endParaRPr lang="en-IN" dirty="0"/>
          </a:p>
        </p:txBody>
      </p:sp>
    </p:spTree>
    <p:extLst>
      <p:ext uri="{BB962C8B-B14F-4D97-AF65-F5344CB8AC3E}">
        <p14:creationId xmlns:p14="http://schemas.microsoft.com/office/powerpoint/2010/main" val="38116190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772</Words>
  <Application>Microsoft Office PowerPoint</Application>
  <PresentationFormat>Widescreen</PresentationFormat>
  <Paragraphs>215</Paragraphs>
  <Slides>24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Calibri Light</vt:lpstr>
      <vt:lpstr>Office Theme</vt:lpstr>
      <vt:lpstr>Clarity</vt:lpstr>
      <vt:lpstr>SQL part03</vt:lpstr>
      <vt:lpstr>SQL Joins </vt:lpstr>
      <vt:lpstr>PowerPoint Presentation</vt:lpstr>
      <vt:lpstr>Different SQL JOINs </vt:lpstr>
      <vt:lpstr>SQL INNER JOIN Keyword </vt:lpstr>
      <vt:lpstr>PowerPoint Presentation</vt:lpstr>
      <vt:lpstr>SQL INNER JOIN Example </vt:lpstr>
      <vt:lpstr>SQL LEFT JOIN Keyword </vt:lpstr>
      <vt:lpstr>SQL LEFT JOIN Example </vt:lpstr>
      <vt:lpstr>SQL RIGHT JOIN Keyword </vt:lpstr>
      <vt:lpstr>SQL RIGHT JOIN Example </vt:lpstr>
      <vt:lpstr>SQL FULL OUTER JOIN Keyword </vt:lpstr>
      <vt:lpstr>SQL FULL OUTER JOIN Example </vt:lpstr>
      <vt:lpstr>SQL SELECT INTO Statement </vt:lpstr>
      <vt:lpstr>SQL SELECT INTO Examples </vt:lpstr>
      <vt:lpstr>SQL INSERT INTO SELECT Statement </vt:lpstr>
      <vt:lpstr>SQL INSERT INTO SELECT Examples </vt:lpstr>
      <vt:lpstr>SQL GROUP BY Statement </vt:lpstr>
      <vt:lpstr>PowerPoint Presentation</vt:lpstr>
      <vt:lpstr>SQL HAVING Clause </vt:lpstr>
      <vt:lpstr>PowerPoint Presentation</vt:lpstr>
      <vt:lpstr>PowerPoint Presentation</vt:lpstr>
      <vt:lpstr>FORMAT() Function </vt:lpstr>
      <vt:lpstr>SQL Date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part03</dc:title>
  <dc:creator>Reet</dc:creator>
  <cp:lastModifiedBy>Admin</cp:lastModifiedBy>
  <cp:revision>2</cp:revision>
  <dcterms:created xsi:type="dcterms:W3CDTF">2020-08-26T02:51:43Z</dcterms:created>
  <dcterms:modified xsi:type="dcterms:W3CDTF">2021-09-16T06:02:47Z</dcterms:modified>
</cp:coreProperties>
</file>