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89" r:id="rId9"/>
    <p:sldId id="291" r:id="rId10"/>
    <p:sldId id="262" r:id="rId11"/>
    <p:sldId id="292" r:id="rId12"/>
    <p:sldId id="293" r:id="rId13"/>
    <p:sldId id="274" r:id="rId14"/>
    <p:sldId id="294" r:id="rId15"/>
    <p:sldId id="295" r:id="rId16"/>
    <p:sldId id="267" r:id="rId17"/>
    <p:sldId id="296" r:id="rId18"/>
    <p:sldId id="268" r:id="rId19"/>
    <p:sldId id="278" r:id="rId20"/>
    <p:sldId id="285" r:id="rId21"/>
    <p:sldId id="281" r:id="rId22"/>
    <p:sldId id="282" r:id="rId23"/>
    <p:sldId id="283" r:id="rId24"/>
    <p:sldId id="286" r:id="rId25"/>
    <p:sldId id="287" r:id="rId26"/>
    <p:sldId id="28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E8DA0DF-9D90-47A6-936D-A2C2988AF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0844E-A5EE-4BF2-B28E-55F199294DD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D0905BF-793D-4B01-8F4A-1906205D3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3B2510B-276F-4109-9753-50F7ABCC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02FCB27-5198-45E5-A2D0-C3D081CC8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8102AE-3EA1-4CC0-AE47-27921DA396D5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D016FC4-9610-4937-A4B0-3E9CF4BCB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9D5C0BB-C811-437D-9C69-F1E272DDA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2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t>25-Nov-21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858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31FF4-A102-425F-881D-8F88BAD9A972}"/>
              </a:ext>
            </a:extLst>
          </p:cNvPr>
          <p:cNvSpPr txBox="1"/>
          <p:nvPr/>
        </p:nvSpPr>
        <p:spPr>
          <a:xfrm>
            <a:off x="990600" y="1143000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case, transaction T2 displays $250, which is incorrect. The reason for this mistake is that the transaction T1 unlocked data item B too early, as a result of which T2 saw an inconsistent state.</a:t>
            </a:r>
          </a:p>
        </p:txBody>
      </p:sp>
    </p:spTree>
    <p:extLst>
      <p:ext uri="{BB962C8B-B14F-4D97-AF65-F5344CB8AC3E}">
        <p14:creationId xmlns:p14="http://schemas.microsoft.com/office/powerpoint/2010/main" val="30077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0F96FE-105E-42B8-9DFE-911A8F141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830762"/>
          </a:xfrm>
        </p:spPr>
      </p:pic>
    </p:spTree>
    <p:extLst>
      <p:ext uri="{BB962C8B-B14F-4D97-AF65-F5344CB8AC3E}">
        <p14:creationId xmlns:p14="http://schemas.microsoft.com/office/powerpoint/2010/main" val="18360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AEC69-5848-4701-98B9-72AD78E2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695"/>
            <a:ext cx="8229600" cy="4744105"/>
          </a:xfrm>
        </p:spPr>
      </p:pic>
    </p:spTree>
    <p:extLst>
      <p:ext uri="{BB962C8B-B14F-4D97-AF65-F5344CB8AC3E}">
        <p14:creationId xmlns:p14="http://schemas.microsoft.com/office/powerpoint/2010/main" val="34712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When a transaction requests a lock on data item in a particular mode, and no other transaction has a lock on the same data item in a conflicting mode, the lock can be granted. However, care must be taken to avoid the following scenario.</a:t>
            </a:r>
          </a:p>
          <a:p>
            <a:pPr algn="just"/>
            <a:r>
              <a:rPr lang="en-US" sz="3000" dirty="0"/>
              <a:t>A transaction may be waiting for an X-lock on an item, while a sequence of other transactions request and are granted an S-lock on the same item. </a:t>
            </a:r>
            <a:r>
              <a:rPr lang="en-US" sz="3000" b="1" dirty="0"/>
              <a:t>(Problem of Starvation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Pitfalls of Lock-Based Protocols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37E80C-CCED-40BF-8A59-9381C2D1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309"/>
              </p:ext>
            </p:extLst>
          </p:nvPr>
        </p:nvGraphicFramePr>
        <p:xfrm>
          <a:off x="1524000" y="1397000"/>
          <a:ext cx="6096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80053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7703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87076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54254662"/>
                    </a:ext>
                  </a:extLst>
                </a:gridCol>
              </a:tblGrid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43749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8676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615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1040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2911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53906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52840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5299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87692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2190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45711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55063"/>
                  </a:ext>
                </a:extLst>
              </a:tr>
              <a:tr h="3204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 Based Protocols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FB9BAA-5D3B-475C-9DAE-D47F107A1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754561"/>
          </a:xfrm>
        </p:spPr>
      </p:pic>
    </p:spTree>
    <p:extLst>
      <p:ext uri="{BB962C8B-B14F-4D97-AF65-F5344CB8AC3E}">
        <p14:creationId xmlns:p14="http://schemas.microsoft.com/office/powerpoint/2010/main" val="36474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091" r="24647" b="29861"/>
          <a:stretch/>
        </p:blipFill>
        <p:spPr bwMode="auto">
          <a:xfrm>
            <a:off x="609600" y="1676400"/>
            <a:ext cx="80771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5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54A7564-D676-4594-8940-2750128B58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9678935"/>
              </p:ext>
            </p:extLst>
          </p:nvPr>
        </p:nvGraphicFramePr>
        <p:xfrm>
          <a:off x="457200" y="1600200"/>
          <a:ext cx="4038600" cy="49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89202617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70114775"/>
                    </a:ext>
                  </a:extLst>
                </a:gridCol>
              </a:tblGrid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4607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X(A)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7960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3684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93469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1604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S(B)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0876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4195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986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49469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6234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976191-36B3-41B4-8D1C-82C850A1C1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248522"/>
              </p:ext>
            </p:extLst>
          </p:nvPr>
        </p:nvGraphicFramePr>
        <p:xfrm>
          <a:off x="4648200" y="1600200"/>
          <a:ext cx="4038600" cy="498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8903413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523444703"/>
                    </a:ext>
                  </a:extLst>
                </a:gridCol>
              </a:tblGrid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4321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Lock S(A)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506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 S(A)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19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Lock X(B)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2840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Unlock(A)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3265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 X(C)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08523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81017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r>
                        <a:rPr lang="en-US" dirty="0"/>
                        <a:t>Unlock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22831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83854"/>
                  </a:ext>
                </a:extLst>
              </a:tr>
              <a:tr h="498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Unlock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2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Two-Phase Locking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Cascading rollback may occur in Two phase locking so in order to avoid it </a:t>
            </a:r>
            <a:r>
              <a:rPr lang="en-US" dirty="0" smtClean="0"/>
              <a:t>the </a:t>
            </a:r>
            <a:r>
              <a:rPr lang="en-US" dirty="0"/>
              <a:t>variations on two phase locking is used: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Strict two-phase locking 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Here a transaction must hold all its exclusive locks till it commits/aborts.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Rigorous two-phase locking : </a:t>
            </a:r>
            <a:r>
              <a:rPr lang="en-US" dirty="0"/>
              <a:t>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Ti </a:t>
            </a:r>
            <a:r>
              <a:rPr lang="en-US" dirty="0"/>
              <a:t>has time-stamp TS(</a:t>
            </a:r>
            <a:r>
              <a:rPr lang="en-US" i="1" dirty="0"/>
              <a:t>Ti</a:t>
            </a:r>
            <a:r>
              <a:rPr lang="en-US" dirty="0"/>
              <a:t>),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is assigned time-stamp TS(</a:t>
            </a:r>
            <a:r>
              <a:rPr lang="en-US" i="1" dirty="0" err="1"/>
              <a:t>Tj</a:t>
            </a:r>
            <a:r>
              <a:rPr lang="en-US" dirty="0"/>
              <a:t>) such that TS(</a:t>
            </a:r>
            <a:r>
              <a:rPr lang="en-US" i="1" dirty="0"/>
              <a:t>Ti</a:t>
            </a:r>
            <a:r>
              <a:rPr lang="en-US" dirty="0"/>
              <a:t>) &lt;TS(</a:t>
            </a:r>
            <a:r>
              <a:rPr lang="en-US" i="1" dirty="0" err="1"/>
              <a:t>Tj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The protocol manages concurrent execution such that the time-stamps determine the </a:t>
            </a:r>
            <a:r>
              <a:rPr lang="en-US" dirty="0" err="1"/>
              <a:t>serializability</a:t>
            </a:r>
            <a:r>
              <a:rPr lang="en-US" dirty="0"/>
              <a:t> order. </a:t>
            </a:r>
          </a:p>
          <a:p>
            <a:pPr algn="just"/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 </a:t>
            </a:r>
          </a:p>
          <a:p>
            <a:pPr lvl="1" algn="just"/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 </a:t>
            </a:r>
          </a:p>
          <a:p>
            <a:pPr lvl="1" algn="just"/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Concurrency Control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14493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Use the value of the </a:t>
            </a:r>
            <a:r>
              <a:rPr lang="en-US" i="1" dirty="0"/>
              <a:t>system clock</a:t>
            </a:r>
            <a:r>
              <a:rPr lang="en-US" dirty="0"/>
              <a:t> as the timestamp; that is, a transaction’s timestamp is equal to the value of the clock when the transaction enters the system.</a:t>
            </a:r>
          </a:p>
          <a:p>
            <a:pPr lvl="1" algn="just"/>
            <a:r>
              <a:rPr lang="en-US" dirty="0"/>
              <a:t>Use a </a:t>
            </a:r>
            <a:r>
              <a:rPr lang="en-US" i="1" dirty="0"/>
              <a:t>logical counter</a:t>
            </a:r>
            <a:r>
              <a:rPr lang="en-US" dirty="0"/>
              <a:t> that is incremented after a new timestamp has been assigned; that is, a transaction’s timestamp is equal to the value of the counter when the transaction enters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The timestamp ordering protocol ensures that any conflicting </a:t>
            </a:r>
            <a:r>
              <a:rPr lang="en-US" b="1" dirty="0"/>
              <a:t>read </a:t>
            </a:r>
            <a:r>
              <a:rPr lang="en-US" dirty="0"/>
              <a:t>and </a:t>
            </a:r>
            <a:r>
              <a:rPr lang="en-US" b="1" dirty="0"/>
              <a:t>write </a:t>
            </a:r>
            <a:r>
              <a:rPr lang="en-US" dirty="0"/>
              <a:t>operations are executed in timestamp order. </a:t>
            </a:r>
          </a:p>
          <a:p>
            <a:pPr algn="just"/>
            <a:r>
              <a:rPr lang="en-US" dirty="0"/>
              <a:t>Suppose a transaction T</a:t>
            </a:r>
            <a:r>
              <a:rPr lang="en-US" sz="1600" dirty="0"/>
              <a:t>i </a:t>
            </a:r>
            <a:r>
              <a:rPr lang="en-US" dirty="0"/>
              <a:t>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</a:t>
            </a:r>
            <a:r>
              <a:rPr lang="en-US" dirty="0" smtClean="0"/>
              <a:t>&lt;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needs to read a value of </a:t>
            </a:r>
            <a:r>
              <a:rPr lang="en-US" i="1" dirty="0"/>
              <a:t>Q </a:t>
            </a:r>
            <a:r>
              <a:rPr lang="en-US" dirty="0"/>
              <a:t>that was already overwritten. Hence, the </a:t>
            </a:r>
            <a:r>
              <a:rPr lang="en-US" b="1" dirty="0"/>
              <a:t>read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 algn="just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)≥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 </a:t>
            </a:r>
            <a:r>
              <a:rPr lang="en-US" dirty="0"/>
              <a:t>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sz="1400" i="1" dirty="0"/>
              <a:t>i</a:t>
            </a:r>
            <a:r>
              <a:rPr lang="en-US" dirty="0"/>
              <a:t>)).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200" i="1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producing was needed previously, and the system assumed that that value would never be produced. Hence, the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200" i="1" dirty="0"/>
              <a:t>i </a:t>
            </a:r>
            <a:r>
              <a:rPr lang="en-US" dirty="0"/>
              <a:t>is rolled back. </a:t>
            </a:r>
          </a:p>
          <a:p>
            <a:pPr lvl="1"/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sz="1600" i="1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attempting to write an obsolete value of </a:t>
            </a:r>
            <a:r>
              <a:rPr lang="en-US" i="1" dirty="0"/>
              <a:t>Q</a:t>
            </a:r>
            <a:r>
              <a:rPr lang="en-US" dirty="0"/>
              <a:t>. Hence, this </a:t>
            </a:r>
            <a:r>
              <a:rPr lang="en-US" b="1" dirty="0"/>
              <a:t>write </a:t>
            </a:r>
            <a:r>
              <a:rPr lang="en-US" dirty="0"/>
              <a:t>operation is rejected, and </a:t>
            </a:r>
            <a:r>
              <a:rPr lang="en-US" i="1" dirty="0"/>
              <a:t>T</a:t>
            </a:r>
            <a:r>
              <a:rPr lang="en-US" sz="1600" i="1" dirty="0"/>
              <a:t>i </a:t>
            </a:r>
            <a:r>
              <a:rPr lang="en-US" dirty="0"/>
              <a:t>is rolled back. </a:t>
            </a:r>
          </a:p>
          <a:p>
            <a:pPr lvl="1"/>
            <a:endParaRPr lang="en-US" dirty="0"/>
          </a:p>
          <a:p>
            <a:r>
              <a:rPr lang="en-US" dirty="0"/>
              <a:t>Otherwise, the </a:t>
            </a:r>
            <a:r>
              <a:rPr lang="en-US" b="1" dirty="0"/>
              <a:t>write </a:t>
            </a:r>
            <a:r>
              <a:rPr lang="en-US" dirty="0"/>
              <a:t>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/>
              <a:t>To illustrate this protocol, we consider transactions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. Transaction T</a:t>
            </a:r>
            <a:r>
              <a:rPr lang="en-US" baseline="-25000" dirty="0"/>
              <a:t>1</a:t>
            </a:r>
            <a:r>
              <a:rPr lang="en-US" dirty="0"/>
              <a:t> displays the contents of accounts A and B:</a:t>
            </a:r>
            <a:endParaRPr lang="en-US" sz="2400" dirty="0"/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1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lvl="1" algn="just">
              <a:defRPr/>
            </a:pPr>
            <a:r>
              <a:rPr lang="en-US" b="1" dirty="0"/>
              <a:t>T</a:t>
            </a:r>
            <a:r>
              <a:rPr lang="en-US" sz="3200" b="1" baseline="-25000" dirty="0"/>
              <a:t>2</a:t>
            </a:r>
            <a:r>
              <a:rPr lang="en-US" b="1" dirty="0"/>
              <a:t>: 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B := B </a:t>
            </a:r>
            <a:r>
              <a:rPr lang="ja-JP" altLang="en-US" b="1" dirty="0">
                <a:ea typeface="ＭＳ Ｐゴシック" charset="-128"/>
              </a:rPr>
              <a:t>−</a:t>
            </a:r>
            <a:r>
              <a:rPr lang="en-US" b="1" dirty="0"/>
              <a:t>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read(A);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A := A + 50;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write(A);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r>
              <a:rPr lang="en-US" b="1" dirty="0"/>
              <a:t>display(A + B);</a:t>
            </a:r>
          </a:p>
          <a:p>
            <a:pPr marL="914400" lvl="2" indent="0" algn="just">
              <a:buFont typeface="Wingdings" pitchFamily="2" charset="2"/>
              <a:buNone/>
              <a:defRPr/>
            </a:pPr>
            <a:endParaRPr lang="en-US" b="1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Time Stamp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31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 presenting schedules under the timestamp protocol, we shall assume that a transaction is assigned a timestamp immediately before its first instruction. Thus, in schedule 3,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), and the schedule is possible under the timestamp protocol.</a:t>
            </a:r>
          </a:p>
          <a:p>
            <a:r>
              <a:rPr lang="en-US" sz="2400" dirty="0"/>
              <a:t>Schedule 3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000"/>
            <a:ext cx="40306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We assume that each transaction T</a:t>
            </a:r>
            <a:r>
              <a:rPr lang="en-US" baseline="-25000" dirty="0"/>
              <a:t>i</a:t>
            </a:r>
            <a:r>
              <a:rPr lang="en-US" dirty="0"/>
              <a:t> executes in two or three different phases in its lifetime, depending on whether it is a read-only or an update transaction. The phases are, in order, </a:t>
            </a:r>
          </a:p>
          <a:p>
            <a:pPr lvl="1" algn="just">
              <a:defRPr/>
            </a:pPr>
            <a:r>
              <a:rPr lang="en-US" b="1" i="1" dirty="0"/>
              <a:t>Read phase</a:t>
            </a:r>
            <a:r>
              <a:rPr lang="en-US" b="1" dirty="0"/>
              <a:t>. </a:t>
            </a:r>
            <a:r>
              <a:rPr lang="en-US" dirty="0"/>
              <a:t>During this phase, the system executes transaction T</a:t>
            </a:r>
            <a:r>
              <a:rPr lang="en-US" sz="3200" baseline="-25000" dirty="0"/>
              <a:t>i</a:t>
            </a:r>
            <a:r>
              <a:rPr lang="en-US" dirty="0"/>
              <a:t>. It reads the values of the various data items and stores them in variables local to T</a:t>
            </a:r>
            <a:r>
              <a:rPr lang="en-US" sz="3200" baseline="-25000" dirty="0"/>
              <a:t>i</a:t>
            </a:r>
            <a:r>
              <a:rPr lang="en-US" dirty="0"/>
              <a:t>. It performs all write operations on temporary local variables, without updates of the actual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/>
              <a:t>Validation phase</a:t>
            </a:r>
            <a:r>
              <a:rPr lang="en-US" b="1" dirty="0"/>
              <a:t>. </a:t>
            </a:r>
            <a:r>
              <a:rPr lang="en-US" dirty="0"/>
              <a:t>Transaction T</a:t>
            </a:r>
            <a:r>
              <a:rPr lang="en-US" baseline="-25000" dirty="0"/>
              <a:t>i</a:t>
            </a:r>
            <a:r>
              <a:rPr lang="en-US" dirty="0"/>
              <a:t> performs a validation test to determine whether it can copy to the database the temporary local variables that hold the results of write operations without causing a violation of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Write phase</a:t>
            </a:r>
            <a:r>
              <a:rPr lang="en-US" b="1" dirty="0"/>
              <a:t>. </a:t>
            </a:r>
            <a:r>
              <a:rPr lang="en-US" dirty="0"/>
              <a:t>If transaction T</a:t>
            </a:r>
            <a:r>
              <a:rPr lang="en-US" baseline="-25000" dirty="0"/>
              <a:t>i</a:t>
            </a:r>
            <a:r>
              <a:rPr lang="en-US" dirty="0"/>
              <a:t> succeeds in validation (step 2), then the system applies the actual updates to the database. Otherwise, the system rolls back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Validation Based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Each transaction Ti has 3 timestamps </a:t>
            </a:r>
          </a:p>
          <a:p>
            <a:pPr lvl="1"/>
            <a:r>
              <a:rPr lang="en-US" dirty="0"/>
              <a:t>Start(Ti) : the time when Ti started its execution </a:t>
            </a:r>
          </a:p>
          <a:p>
            <a:pPr lvl="1"/>
            <a:r>
              <a:rPr lang="en-US" dirty="0"/>
              <a:t>Validation(Ti): the time when Ti entered its validation phase </a:t>
            </a:r>
          </a:p>
          <a:p>
            <a:pPr lvl="1"/>
            <a:r>
              <a:rPr lang="en-US" dirty="0"/>
              <a:t>Finish(Ti) : the time when Ti finished its write phase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Concurrency control mechanism is responsible for maintaining the database consistency in case of concurrent execution.</a:t>
            </a:r>
          </a:p>
          <a:p>
            <a:pPr algn="just"/>
            <a:r>
              <a:rPr lang="en-US" dirty="0"/>
              <a:t>Following are the most common concurrency control protocols: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Lock based </a:t>
            </a:r>
            <a:r>
              <a:rPr lang="en-US" dirty="0" smtClean="0">
                <a:solidFill>
                  <a:srgbClr val="FF0000"/>
                </a:solidFill>
              </a:rPr>
              <a:t>protocol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Time stamp based protocol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Validation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3298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Lock-Based Protocols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Inconsistency occurs when two transactions attempt to modify the same data item at the same time. </a:t>
            </a:r>
          </a:p>
          <a:p>
            <a:pPr algn="just"/>
            <a:r>
              <a:rPr lang="en-US" dirty="0"/>
              <a:t>A general solution to this problem is that, if one transaction is accessing a data item then, no other transaction should be allowed to modify that data item.</a:t>
            </a:r>
          </a:p>
          <a:p>
            <a:pPr algn="just"/>
            <a:r>
              <a:rPr lang="en-US" dirty="0"/>
              <a:t>Locks are used to implement this general solution.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Lock-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 variable associated with each data item that describes the status of the item with respect to possible operations that can be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16831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There are two types of locks: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Binary locks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Shared/Exclusive locks</a:t>
            </a:r>
            <a:endParaRPr lang="en-US" dirty="0"/>
          </a:p>
          <a:p>
            <a:pPr algn="just"/>
            <a:r>
              <a:rPr lang="en-US" dirty="0"/>
              <a:t>A binary lock can have two states</a:t>
            </a:r>
            <a:r>
              <a:rPr lang="en-US" i="1" dirty="0"/>
              <a:t>-locked and unlocked. </a:t>
            </a:r>
          </a:p>
          <a:p>
            <a:pPr algn="just"/>
            <a:r>
              <a:rPr lang="en-US" dirty="0"/>
              <a:t>The function lock(X) tells that whether data item X is locked or not at a given time. </a:t>
            </a:r>
          </a:p>
          <a:p>
            <a:pPr algn="just"/>
            <a:r>
              <a:rPr lang="en-US" dirty="0"/>
              <a:t>If lock(X)=1 then, X is locked and if lock(X)=0 then, X is not locked.</a:t>
            </a:r>
          </a:p>
          <a:p>
            <a:pPr algn="just"/>
            <a:r>
              <a:rPr lang="en-US" dirty="0"/>
              <a:t>A transaction can request and release a lock on data item X by using following two instructions:</a:t>
            </a:r>
          </a:p>
          <a:p>
            <a:pPr lvl="1" algn="just"/>
            <a:r>
              <a:rPr lang="en-US" dirty="0" err="1"/>
              <a:t>Lock_item</a:t>
            </a:r>
            <a:r>
              <a:rPr lang="en-US" dirty="0"/>
              <a:t>(X)</a:t>
            </a:r>
          </a:p>
          <a:p>
            <a:pPr lvl="1" algn="just"/>
            <a:r>
              <a:rPr lang="en-US" dirty="0" err="1"/>
              <a:t>unlock_item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9437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drawback of binary lock is that at a given point of time, at most one transaction can hold a lock on data item X. But, in database system it should be allowed that multiple transactions may access a data item only for reading.</a:t>
            </a:r>
          </a:p>
          <a:p>
            <a:pPr algn="just"/>
            <a:r>
              <a:rPr lang="en-US" dirty="0"/>
              <a:t>To overcome this problem, we use shared/exclusive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2538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Locks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28646" r="19766" b="42708"/>
          <a:stretch/>
        </p:blipFill>
        <p:spPr bwMode="auto">
          <a:xfrm>
            <a:off x="609601" y="15240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03D54B-BE17-481D-8B32-16275C79D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9AF166E-4004-4CF9-90E8-4E99FFA9AE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solidFill>
                  <a:srgbClr val="000099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transactions.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if any transaction holds an exclusive on the item no other transaction may hold any lock on the item.</a:t>
            </a:r>
          </a:p>
          <a:p>
            <a:r>
              <a:rPr lang="en-US" altLang="en-US" dirty="0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11268" name="Picture 23">
            <a:extLst>
              <a:ext uri="{FF2B5EF4-FFF2-40B4-BE49-F238E27FC236}">
                <a16:creationId xmlns:a16="http://schemas.microsoft.com/office/drawing/2014/main" id="{804853B1-62A8-451C-9D2F-758E02E6B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614488"/>
            <a:ext cx="2368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BC636F0-C4DA-407C-9D02-50E1DE924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Lock-Based Protocols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774A47-E915-48A4-BD63-FAA8056A12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424738" cy="4876800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1FAA6-E6D5-47C3-8DA1-43C1F0EA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9533"/>
            <a:ext cx="8686800" cy="53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1373</Words>
  <Application>Microsoft Office PowerPoint</Application>
  <PresentationFormat>On-screen Show (4:3)</PresentationFormat>
  <Paragraphs>172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Monotype Sorts</vt:lpstr>
      <vt:lpstr>Times New Roman</vt:lpstr>
      <vt:lpstr>Wingdings</vt:lpstr>
      <vt:lpstr>Office Theme</vt:lpstr>
      <vt:lpstr>Concurrency Control</vt:lpstr>
      <vt:lpstr>Concurrency Control</vt:lpstr>
      <vt:lpstr>Concurrency Control</vt:lpstr>
      <vt:lpstr>Lock-Based Protocols </vt:lpstr>
      <vt:lpstr>Locks</vt:lpstr>
      <vt:lpstr>Locks</vt:lpstr>
      <vt:lpstr>Locks</vt:lpstr>
      <vt:lpstr>Lock-Based Protocols (Cont.)</vt:lpstr>
      <vt:lpstr>Lock-Based Protocols (Cont.)</vt:lpstr>
      <vt:lpstr>Locks</vt:lpstr>
      <vt:lpstr>Locks</vt:lpstr>
      <vt:lpstr>Pitfalls of Lock-Based Protocols </vt:lpstr>
      <vt:lpstr>Pitfalls of Lock-Based Protocols </vt:lpstr>
      <vt:lpstr>Pitfalls of Lock-Based Protocols </vt:lpstr>
      <vt:lpstr>Lock Based Protocols</vt:lpstr>
      <vt:lpstr>The Two-Phase Locking Protocol </vt:lpstr>
      <vt:lpstr>The Two-Phase Locking Protocol </vt:lpstr>
      <vt:lpstr>The Two-Phase Locking Protocol </vt:lpstr>
      <vt:lpstr>Time Stamp Based Protocol</vt:lpstr>
      <vt:lpstr>Time Stamp Based Protocol</vt:lpstr>
      <vt:lpstr>Time Stamp Based Protocol</vt:lpstr>
      <vt:lpstr>Time Stamp Based Protocol</vt:lpstr>
      <vt:lpstr>Time Stamp Based Protocol: Example</vt:lpstr>
      <vt:lpstr>Time Stamp Based Protocol</vt:lpstr>
      <vt:lpstr>Validation Based Protocol</vt:lpstr>
      <vt:lpstr>Validation Based Protocol</vt:lpstr>
      <vt:lpstr>Validation Based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1032</cp:revision>
  <dcterms:created xsi:type="dcterms:W3CDTF">2013-08-21T06:36:47Z</dcterms:created>
  <dcterms:modified xsi:type="dcterms:W3CDTF">2021-11-25T08:56:15Z</dcterms:modified>
</cp:coreProperties>
</file>