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0" r:id="rId5"/>
    <p:sldId id="261" r:id="rId6"/>
    <p:sldId id="267" r:id="rId7"/>
    <p:sldId id="273" r:id="rId8"/>
    <p:sldId id="274" r:id="rId9"/>
    <p:sldId id="279" r:id="rId10"/>
    <p:sldId id="282" r:id="rId11"/>
    <p:sldId id="262" r:id="rId12"/>
    <p:sldId id="275" r:id="rId13"/>
    <p:sldId id="269" r:id="rId14"/>
    <p:sldId id="276" r:id="rId15"/>
    <p:sldId id="270" r:id="rId16"/>
    <p:sldId id="277" r:id="rId17"/>
    <p:sldId id="280" r:id="rId18"/>
    <p:sldId id="281" r:id="rId19"/>
    <p:sldId id="263" r:id="rId20"/>
    <p:sldId id="278" r:id="rId21"/>
    <p:sldId id="264" r:id="rId22"/>
    <p:sldId id="271" r:id="rId23"/>
    <p:sldId id="265" r:id="rId24"/>
    <p:sldId id="266" r:id="rId25"/>
    <p:sldId id="259"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91787" autoAdjust="0"/>
  </p:normalViewPr>
  <p:slideViewPr>
    <p:cSldViewPr snapToGrid="0">
      <p:cViewPr>
        <p:scale>
          <a:sx n="96" d="100"/>
          <a:sy n="96" d="100"/>
        </p:scale>
        <p:origin x="-9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5DBADF-E39D-4108-BBFF-22851107726D}" type="doc">
      <dgm:prSet loTypeId="urn:microsoft.com/office/officeart/2005/8/layout/hProcess9" loCatId="process" qsTypeId="urn:microsoft.com/office/officeart/2005/8/quickstyle/simple1" qsCatId="simple" csTypeId="urn:microsoft.com/office/officeart/2005/8/colors/accent1_2" csCatId="accent1" phldr="1"/>
      <dgm:spPr/>
    </dgm:pt>
    <dgm:pt modelId="{F6C74A41-D8D1-460F-8E64-7232714B1ACF}">
      <dgm:prSet phldrT="[Text]"/>
      <dgm:spPr/>
      <dgm:t>
        <a:bodyPr/>
        <a:lstStyle/>
        <a:p>
          <a:r>
            <a:rPr lang="en-US" dirty="0" smtClean="0"/>
            <a:t>L:0</a:t>
          </a:r>
          <a:endParaRPr lang="en-US" dirty="0"/>
        </a:p>
      </dgm:t>
    </dgm:pt>
    <dgm:pt modelId="{369D94E5-D615-46FA-BB22-74473D48120C}" type="parTrans" cxnId="{B0B6A59F-EB00-422E-ADFF-E7AB7C82CD48}">
      <dgm:prSet/>
      <dgm:spPr/>
      <dgm:t>
        <a:bodyPr/>
        <a:lstStyle/>
        <a:p>
          <a:endParaRPr lang="en-US"/>
        </a:p>
      </dgm:t>
    </dgm:pt>
    <dgm:pt modelId="{C83A7F7C-3C1E-4918-BFAC-DA8C09346022}" type="sibTrans" cxnId="{B0B6A59F-EB00-422E-ADFF-E7AB7C82CD48}">
      <dgm:prSet/>
      <dgm:spPr/>
      <dgm:t>
        <a:bodyPr/>
        <a:lstStyle/>
        <a:p>
          <a:endParaRPr lang="en-US"/>
        </a:p>
      </dgm:t>
    </dgm:pt>
    <dgm:pt modelId="{D18916AF-6234-421F-A880-9BE784FDFC39}">
      <dgm:prSet phldrT="[Text]"/>
      <dgm:spPr/>
      <dgm:t>
        <a:bodyPr/>
        <a:lstStyle/>
        <a:p>
          <a:r>
            <a:rPr lang="en-US" dirty="0" smtClean="0"/>
            <a:t>T:0</a:t>
          </a:r>
          <a:endParaRPr lang="en-US" dirty="0"/>
        </a:p>
      </dgm:t>
    </dgm:pt>
    <dgm:pt modelId="{AD283956-2A7C-400D-8CAF-CD599CCEE0DF}" type="parTrans" cxnId="{A73B0220-DB5E-41CE-AB88-B0B00AB8DCBF}">
      <dgm:prSet/>
      <dgm:spPr/>
      <dgm:t>
        <a:bodyPr/>
        <a:lstStyle/>
        <a:p>
          <a:endParaRPr lang="en-US"/>
        </a:p>
      </dgm:t>
    </dgm:pt>
    <dgm:pt modelId="{8F3FE3C8-C4F4-4B11-A351-BE22A3E8F2EB}" type="sibTrans" cxnId="{A73B0220-DB5E-41CE-AB88-B0B00AB8DCBF}">
      <dgm:prSet/>
      <dgm:spPr/>
      <dgm:t>
        <a:bodyPr/>
        <a:lstStyle/>
        <a:p>
          <a:endParaRPr lang="en-US"/>
        </a:p>
      </dgm:t>
    </dgm:pt>
    <dgm:pt modelId="{DED89743-E9C2-4424-BBB2-6F88A2930C2C}">
      <dgm:prSet phldrT="[Text]"/>
      <dgm:spPr/>
      <dgm:t>
        <a:bodyPr/>
        <a:lstStyle/>
        <a:p>
          <a:r>
            <a:rPr lang="en-US" dirty="0" smtClean="0"/>
            <a:t>P:5</a:t>
          </a:r>
          <a:endParaRPr lang="en-US" dirty="0"/>
        </a:p>
      </dgm:t>
    </dgm:pt>
    <dgm:pt modelId="{90C21947-6B0B-4E57-A6C3-5FA94CBE0584}" type="parTrans" cxnId="{7F1040DD-CC53-4024-B12F-373F6C8E275D}">
      <dgm:prSet/>
      <dgm:spPr/>
      <dgm:t>
        <a:bodyPr/>
        <a:lstStyle/>
        <a:p>
          <a:endParaRPr lang="en-US"/>
        </a:p>
      </dgm:t>
    </dgm:pt>
    <dgm:pt modelId="{9CEEDCE7-2B4C-4CC0-AD05-5D7CF78E1C5D}" type="sibTrans" cxnId="{7F1040DD-CC53-4024-B12F-373F6C8E275D}">
      <dgm:prSet/>
      <dgm:spPr/>
      <dgm:t>
        <a:bodyPr/>
        <a:lstStyle/>
        <a:p>
          <a:endParaRPr lang="en-US"/>
        </a:p>
      </dgm:t>
    </dgm:pt>
    <dgm:pt modelId="{52B10964-3652-4F75-8D9A-F96E97531F01}" type="pres">
      <dgm:prSet presAssocID="{B05DBADF-E39D-4108-BBFF-22851107726D}" presName="CompostProcess" presStyleCnt="0">
        <dgm:presLayoutVars>
          <dgm:dir/>
          <dgm:resizeHandles val="exact"/>
        </dgm:presLayoutVars>
      </dgm:prSet>
      <dgm:spPr/>
    </dgm:pt>
    <dgm:pt modelId="{B2DB509F-19AB-4FBB-A974-8E2FC51302B7}" type="pres">
      <dgm:prSet presAssocID="{B05DBADF-E39D-4108-BBFF-22851107726D}" presName="arrow" presStyleLbl="bgShp" presStyleIdx="0" presStyleCnt="1"/>
      <dgm:spPr/>
    </dgm:pt>
    <dgm:pt modelId="{C7E2D86B-DE99-4216-A28F-D8123A5674BD}" type="pres">
      <dgm:prSet presAssocID="{B05DBADF-E39D-4108-BBFF-22851107726D}" presName="linearProcess" presStyleCnt="0"/>
      <dgm:spPr/>
    </dgm:pt>
    <dgm:pt modelId="{7C1A1B8C-F822-454A-A33E-BEB859976D9B}" type="pres">
      <dgm:prSet presAssocID="{F6C74A41-D8D1-460F-8E64-7232714B1ACF}" presName="textNode" presStyleLbl="node1" presStyleIdx="0" presStyleCnt="3">
        <dgm:presLayoutVars>
          <dgm:bulletEnabled val="1"/>
        </dgm:presLayoutVars>
      </dgm:prSet>
      <dgm:spPr/>
      <dgm:t>
        <a:bodyPr/>
        <a:lstStyle/>
        <a:p>
          <a:endParaRPr lang="en-US"/>
        </a:p>
      </dgm:t>
    </dgm:pt>
    <dgm:pt modelId="{488D011C-3009-4D56-B575-C922E041FEFC}" type="pres">
      <dgm:prSet presAssocID="{C83A7F7C-3C1E-4918-BFAC-DA8C09346022}" presName="sibTrans" presStyleCnt="0"/>
      <dgm:spPr/>
    </dgm:pt>
    <dgm:pt modelId="{6EA64F30-D802-493A-866B-6D2C08E83E09}" type="pres">
      <dgm:prSet presAssocID="{D18916AF-6234-421F-A880-9BE784FDFC39}" presName="textNode" presStyleLbl="node1" presStyleIdx="1" presStyleCnt="3">
        <dgm:presLayoutVars>
          <dgm:bulletEnabled val="1"/>
        </dgm:presLayoutVars>
      </dgm:prSet>
      <dgm:spPr/>
      <dgm:t>
        <a:bodyPr/>
        <a:lstStyle/>
        <a:p>
          <a:endParaRPr lang="en-US"/>
        </a:p>
      </dgm:t>
    </dgm:pt>
    <dgm:pt modelId="{45F85B95-A4DA-470D-AA95-F7C9AD36ED05}" type="pres">
      <dgm:prSet presAssocID="{8F3FE3C8-C4F4-4B11-A351-BE22A3E8F2EB}" presName="sibTrans" presStyleCnt="0"/>
      <dgm:spPr/>
    </dgm:pt>
    <dgm:pt modelId="{BB13F820-8D6B-4D4B-A14D-C73565C2FCDC}" type="pres">
      <dgm:prSet presAssocID="{DED89743-E9C2-4424-BBB2-6F88A2930C2C}" presName="textNode" presStyleLbl="node1" presStyleIdx="2" presStyleCnt="3" custLinFactNeighborX="-25">
        <dgm:presLayoutVars>
          <dgm:bulletEnabled val="1"/>
        </dgm:presLayoutVars>
      </dgm:prSet>
      <dgm:spPr/>
      <dgm:t>
        <a:bodyPr/>
        <a:lstStyle/>
        <a:p>
          <a:endParaRPr lang="en-US"/>
        </a:p>
      </dgm:t>
    </dgm:pt>
  </dgm:ptLst>
  <dgm:cxnLst>
    <dgm:cxn modelId="{284322BF-CC94-4760-B4B5-DE98E644D436}" type="presOf" srcId="{DED89743-E9C2-4424-BBB2-6F88A2930C2C}" destId="{BB13F820-8D6B-4D4B-A14D-C73565C2FCDC}" srcOrd="0" destOrd="0" presId="urn:microsoft.com/office/officeart/2005/8/layout/hProcess9"/>
    <dgm:cxn modelId="{B0B6A59F-EB00-422E-ADFF-E7AB7C82CD48}" srcId="{B05DBADF-E39D-4108-BBFF-22851107726D}" destId="{F6C74A41-D8D1-460F-8E64-7232714B1ACF}" srcOrd="0" destOrd="0" parTransId="{369D94E5-D615-46FA-BB22-74473D48120C}" sibTransId="{C83A7F7C-3C1E-4918-BFAC-DA8C09346022}"/>
    <dgm:cxn modelId="{E1D5BB8F-81AE-48A3-BC63-C46EC1958207}" type="presOf" srcId="{D18916AF-6234-421F-A880-9BE784FDFC39}" destId="{6EA64F30-D802-493A-866B-6D2C08E83E09}" srcOrd="0" destOrd="0" presId="urn:microsoft.com/office/officeart/2005/8/layout/hProcess9"/>
    <dgm:cxn modelId="{A73B0220-DB5E-41CE-AB88-B0B00AB8DCBF}" srcId="{B05DBADF-E39D-4108-BBFF-22851107726D}" destId="{D18916AF-6234-421F-A880-9BE784FDFC39}" srcOrd="1" destOrd="0" parTransId="{AD283956-2A7C-400D-8CAF-CD599CCEE0DF}" sibTransId="{8F3FE3C8-C4F4-4B11-A351-BE22A3E8F2EB}"/>
    <dgm:cxn modelId="{334395DC-C8EF-468A-935F-61347AD5FF31}" type="presOf" srcId="{F6C74A41-D8D1-460F-8E64-7232714B1ACF}" destId="{7C1A1B8C-F822-454A-A33E-BEB859976D9B}" srcOrd="0" destOrd="0" presId="urn:microsoft.com/office/officeart/2005/8/layout/hProcess9"/>
    <dgm:cxn modelId="{D47AACED-AA44-4D16-AA39-F911D46555BC}" type="presOf" srcId="{B05DBADF-E39D-4108-BBFF-22851107726D}" destId="{52B10964-3652-4F75-8D9A-F96E97531F01}" srcOrd="0" destOrd="0" presId="urn:microsoft.com/office/officeart/2005/8/layout/hProcess9"/>
    <dgm:cxn modelId="{7F1040DD-CC53-4024-B12F-373F6C8E275D}" srcId="{B05DBADF-E39D-4108-BBFF-22851107726D}" destId="{DED89743-E9C2-4424-BBB2-6F88A2930C2C}" srcOrd="2" destOrd="0" parTransId="{90C21947-6B0B-4E57-A6C3-5FA94CBE0584}" sibTransId="{9CEEDCE7-2B4C-4CC0-AD05-5D7CF78E1C5D}"/>
    <dgm:cxn modelId="{6F4381BB-E78D-414A-B7D0-010571D1DF00}" type="presParOf" srcId="{52B10964-3652-4F75-8D9A-F96E97531F01}" destId="{B2DB509F-19AB-4FBB-A974-8E2FC51302B7}" srcOrd="0" destOrd="0" presId="urn:microsoft.com/office/officeart/2005/8/layout/hProcess9"/>
    <dgm:cxn modelId="{81585B4B-C3AA-4D28-8193-515DDCF865B0}" type="presParOf" srcId="{52B10964-3652-4F75-8D9A-F96E97531F01}" destId="{C7E2D86B-DE99-4216-A28F-D8123A5674BD}" srcOrd="1" destOrd="0" presId="urn:microsoft.com/office/officeart/2005/8/layout/hProcess9"/>
    <dgm:cxn modelId="{769B9953-1C95-451F-8EBA-102D90503E07}" type="presParOf" srcId="{C7E2D86B-DE99-4216-A28F-D8123A5674BD}" destId="{7C1A1B8C-F822-454A-A33E-BEB859976D9B}" srcOrd="0" destOrd="0" presId="urn:microsoft.com/office/officeart/2005/8/layout/hProcess9"/>
    <dgm:cxn modelId="{D323C9AE-B75C-49F3-B069-7A0907CA5C11}" type="presParOf" srcId="{C7E2D86B-DE99-4216-A28F-D8123A5674BD}" destId="{488D011C-3009-4D56-B575-C922E041FEFC}" srcOrd="1" destOrd="0" presId="urn:microsoft.com/office/officeart/2005/8/layout/hProcess9"/>
    <dgm:cxn modelId="{E021C069-B2D2-4CF6-B787-ADF1F3A389D0}" type="presParOf" srcId="{C7E2D86B-DE99-4216-A28F-D8123A5674BD}" destId="{6EA64F30-D802-493A-866B-6D2C08E83E09}" srcOrd="2" destOrd="0" presId="urn:microsoft.com/office/officeart/2005/8/layout/hProcess9"/>
    <dgm:cxn modelId="{92C6CBF3-DC55-43BB-93E4-9FCBC2E3A516}" type="presParOf" srcId="{C7E2D86B-DE99-4216-A28F-D8123A5674BD}" destId="{45F85B95-A4DA-470D-AA95-F7C9AD36ED05}" srcOrd="3" destOrd="0" presId="urn:microsoft.com/office/officeart/2005/8/layout/hProcess9"/>
    <dgm:cxn modelId="{EC680FE6-F41B-4FCB-B4CB-A48D2962B550}" type="presParOf" srcId="{C7E2D86B-DE99-4216-A28F-D8123A5674BD}" destId="{BB13F820-8D6B-4D4B-A14D-C73565C2FCD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61C38A-32E0-40A8-94C8-372C76D8E15F}"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85FF66A6-CDF6-4486-AF0C-8DC79A9001AB}">
      <dgm:prSet phldrT="[Text]"/>
      <dgm:spPr/>
      <dgm:t>
        <a:bodyPr/>
        <a:lstStyle/>
        <a:p>
          <a:r>
            <a:rPr lang="en-US" dirty="0" smtClean="0"/>
            <a:t>Relational Algebra</a:t>
          </a:r>
          <a:endParaRPr lang="en-US" dirty="0"/>
        </a:p>
      </dgm:t>
    </dgm:pt>
    <dgm:pt modelId="{0D9918A6-0A23-4025-98F3-51D9BF115DF6}" type="parTrans" cxnId="{B784A345-066C-4B61-A6E0-B80893A9B3AD}">
      <dgm:prSet/>
      <dgm:spPr/>
      <dgm:t>
        <a:bodyPr/>
        <a:lstStyle/>
        <a:p>
          <a:endParaRPr lang="en-US"/>
        </a:p>
      </dgm:t>
    </dgm:pt>
    <dgm:pt modelId="{4F93D307-F6BD-459E-B20E-7927B6636F6F}" type="sibTrans" cxnId="{B784A345-066C-4B61-A6E0-B80893A9B3AD}">
      <dgm:prSet/>
      <dgm:spPr/>
      <dgm:t>
        <a:bodyPr/>
        <a:lstStyle/>
        <a:p>
          <a:endParaRPr lang="en-US"/>
        </a:p>
      </dgm:t>
    </dgm:pt>
    <dgm:pt modelId="{63D5C930-43DB-4C74-8C29-C198936ABC5B}">
      <dgm:prSet phldrT="[Text]"/>
      <dgm:spPr/>
      <dgm:t>
        <a:bodyPr/>
        <a:lstStyle/>
        <a:p>
          <a:r>
            <a:rPr lang="en-US" dirty="0" smtClean="0"/>
            <a:t>Data Definition Language</a:t>
          </a:r>
          <a:endParaRPr lang="en-US" dirty="0"/>
        </a:p>
      </dgm:t>
    </dgm:pt>
    <dgm:pt modelId="{F7E5FE2E-082F-4564-9866-0DE690646137}" type="parTrans" cxnId="{87F0DDED-2F48-4611-A6F9-178372827305}">
      <dgm:prSet/>
      <dgm:spPr/>
      <dgm:t>
        <a:bodyPr/>
        <a:lstStyle/>
        <a:p>
          <a:endParaRPr lang="en-US"/>
        </a:p>
      </dgm:t>
    </dgm:pt>
    <dgm:pt modelId="{2E6E36EE-CE7B-43C2-8B60-DF2E9DB7C58D}" type="sibTrans" cxnId="{87F0DDED-2F48-4611-A6F9-178372827305}">
      <dgm:prSet/>
      <dgm:spPr/>
      <dgm:t>
        <a:bodyPr/>
        <a:lstStyle/>
        <a:p>
          <a:endParaRPr lang="en-US"/>
        </a:p>
      </dgm:t>
    </dgm:pt>
    <dgm:pt modelId="{31544012-ACC6-4BF7-85EC-409475B1A5B8}">
      <dgm:prSet phldrT="[Text]"/>
      <dgm:spPr/>
      <dgm:t>
        <a:bodyPr/>
        <a:lstStyle/>
        <a:p>
          <a:r>
            <a:rPr lang="en-US" dirty="0" smtClean="0"/>
            <a:t>Data Manipulation Language</a:t>
          </a:r>
          <a:endParaRPr lang="en-US" dirty="0"/>
        </a:p>
      </dgm:t>
    </dgm:pt>
    <dgm:pt modelId="{8E74E736-E2C7-44CB-ACDC-87CD1258FC50}" type="parTrans" cxnId="{44961A0B-53A1-4030-9EAA-28744B223D8C}">
      <dgm:prSet/>
      <dgm:spPr/>
      <dgm:t>
        <a:bodyPr/>
        <a:lstStyle/>
        <a:p>
          <a:endParaRPr lang="en-US"/>
        </a:p>
      </dgm:t>
    </dgm:pt>
    <dgm:pt modelId="{A03FB829-8859-449C-A2AB-4AA70F07A2E3}" type="sibTrans" cxnId="{44961A0B-53A1-4030-9EAA-28744B223D8C}">
      <dgm:prSet/>
      <dgm:spPr/>
      <dgm:t>
        <a:bodyPr/>
        <a:lstStyle/>
        <a:p>
          <a:endParaRPr lang="en-US"/>
        </a:p>
      </dgm:t>
    </dgm:pt>
    <dgm:pt modelId="{AA4BDC59-5CDD-4546-B31D-E66AF3ECB5EE}">
      <dgm:prSet phldrT="[Text]"/>
      <dgm:spPr/>
      <dgm:t>
        <a:bodyPr/>
        <a:lstStyle/>
        <a:p>
          <a:r>
            <a:rPr lang="en-US" dirty="0" smtClean="0"/>
            <a:t>Data Control Language</a:t>
          </a:r>
          <a:endParaRPr lang="en-US" dirty="0"/>
        </a:p>
      </dgm:t>
    </dgm:pt>
    <dgm:pt modelId="{EA32E2DB-481A-4288-8899-B4C0EBB97688}" type="parTrans" cxnId="{86D2C08F-7ADA-471F-9A55-D1CDC0FEBE57}">
      <dgm:prSet/>
      <dgm:spPr/>
      <dgm:t>
        <a:bodyPr/>
        <a:lstStyle/>
        <a:p>
          <a:endParaRPr lang="en-US"/>
        </a:p>
      </dgm:t>
    </dgm:pt>
    <dgm:pt modelId="{31069B09-DD11-41D0-8ED5-AF10A1C78B89}" type="sibTrans" cxnId="{86D2C08F-7ADA-471F-9A55-D1CDC0FEBE57}">
      <dgm:prSet/>
      <dgm:spPr/>
      <dgm:t>
        <a:bodyPr/>
        <a:lstStyle/>
        <a:p>
          <a:endParaRPr lang="en-US"/>
        </a:p>
      </dgm:t>
    </dgm:pt>
    <dgm:pt modelId="{99B139A0-060C-4AC9-B972-990211286797}" type="pres">
      <dgm:prSet presAssocID="{EC61C38A-32E0-40A8-94C8-372C76D8E15F}" presName="Name0" presStyleCnt="0">
        <dgm:presLayoutVars>
          <dgm:dir/>
          <dgm:resizeHandles val="exact"/>
        </dgm:presLayoutVars>
      </dgm:prSet>
      <dgm:spPr/>
      <dgm:t>
        <a:bodyPr/>
        <a:lstStyle/>
        <a:p>
          <a:endParaRPr lang="en-US"/>
        </a:p>
      </dgm:t>
    </dgm:pt>
    <dgm:pt modelId="{E4D341B6-99DC-4124-BD2E-1A89F7B3E219}" type="pres">
      <dgm:prSet presAssocID="{85FF66A6-CDF6-4486-AF0C-8DC79A9001AB}" presName="composite" presStyleCnt="0"/>
      <dgm:spPr/>
    </dgm:pt>
    <dgm:pt modelId="{E11845D0-96B6-46AA-856B-8EE5303DA2CA}" type="pres">
      <dgm:prSet presAssocID="{85FF66A6-CDF6-4486-AF0C-8DC79A9001AB}" presName="rect1" presStyleLbl="trAlignAcc1" presStyleIdx="0" presStyleCnt="4">
        <dgm:presLayoutVars>
          <dgm:bulletEnabled val="1"/>
        </dgm:presLayoutVars>
      </dgm:prSet>
      <dgm:spPr/>
      <dgm:t>
        <a:bodyPr/>
        <a:lstStyle/>
        <a:p>
          <a:endParaRPr lang="en-US"/>
        </a:p>
      </dgm:t>
    </dgm:pt>
    <dgm:pt modelId="{51D438AC-A931-45DF-9779-48B28081F6D7}" type="pres">
      <dgm:prSet presAssocID="{85FF66A6-CDF6-4486-AF0C-8DC79A9001AB}" presName="rect2" presStyleLbl="fgImgPlace1" presStyleIdx="0" presStyleCnt="4" custScaleY="97871" custLinFactNeighborX="14701" custLinFactNeighborY="11152"/>
      <dgm:spPr/>
    </dgm:pt>
    <dgm:pt modelId="{144F387E-569F-45B2-9E54-387C8F27077F}" type="pres">
      <dgm:prSet presAssocID="{4F93D307-F6BD-459E-B20E-7927B6636F6F}" presName="sibTrans" presStyleCnt="0"/>
      <dgm:spPr/>
    </dgm:pt>
    <dgm:pt modelId="{E7583CA8-678A-4F3F-ABF1-39E962008EB1}" type="pres">
      <dgm:prSet presAssocID="{63D5C930-43DB-4C74-8C29-C198936ABC5B}" presName="composite" presStyleCnt="0"/>
      <dgm:spPr/>
    </dgm:pt>
    <dgm:pt modelId="{A29DF244-B6D0-4148-A7A5-1E6398858719}" type="pres">
      <dgm:prSet presAssocID="{63D5C930-43DB-4C74-8C29-C198936ABC5B}" presName="rect1" presStyleLbl="trAlignAcc1" presStyleIdx="1" presStyleCnt="4" custLinFactNeighborX="81">
        <dgm:presLayoutVars>
          <dgm:bulletEnabled val="1"/>
        </dgm:presLayoutVars>
      </dgm:prSet>
      <dgm:spPr/>
      <dgm:t>
        <a:bodyPr/>
        <a:lstStyle/>
        <a:p>
          <a:endParaRPr lang="en-US"/>
        </a:p>
      </dgm:t>
    </dgm:pt>
    <dgm:pt modelId="{8AACAFA8-7070-4E09-9278-7CD2C1781835}" type="pres">
      <dgm:prSet presAssocID="{63D5C930-43DB-4C74-8C29-C198936ABC5B}" presName="rect2" presStyleLbl="fgImgPlace1" presStyleIdx="1" presStyleCnt="4" custLinFactNeighborX="14732" custLinFactNeighborY="8666"/>
      <dgm:spPr/>
    </dgm:pt>
    <dgm:pt modelId="{F108C1C0-BF2A-4837-8061-E61125C01D3C}" type="pres">
      <dgm:prSet presAssocID="{2E6E36EE-CE7B-43C2-8B60-DF2E9DB7C58D}" presName="sibTrans" presStyleCnt="0"/>
      <dgm:spPr/>
    </dgm:pt>
    <dgm:pt modelId="{78382A10-A1AD-486D-BC13-6417730A3502}" type="pres">
      <dgm:prSet presAssocID="{31544012-ACC6-4BF7-85EC-409475B1A5B8}" presName="composite" presStyleCnt="0"/>
      <dgm:spPr/>
    </dgm:pt>
    <dgm:pt modelId="{B278BAC7-8D41-43A1-AB48-F2A17A031263}" type="pres">
      <dgm:prSet presAssocID="{31544012-ACC6-4BF7-85EC-409475B1A5B8}" presName="rect1" presStyleLbl="trAlignAcc1" presStyleIdx="2" presStyleCnt="4">
        <dgm:presLayoutVars>
          <dgm:bulletEnabled val="1"/>
        </dgm:presLayoutVars>
      </dgm:prSet>
      <dgm:spPr/>
      <dgm:t>
        <a:bodyPr/>
        <a:lstStyle/>
        <a:p>
          <a:endParaRPr lang="en-US"/>
        </a:p>
      </dgm:t>
    </dgm:pt>
    <dgm:pt modelId="{4CF36D13-570B-4084-AD88-AEFE388AEE2A}" type="pres">
      <dgm:prSet presAssocID="{31544012-ACC6-4BF7-85EC-409475B1A5B8}" presName="rect2" presStyleLbl="fgImgPlace1" presStyleIdx="2" presStyleCnt="4" custScaleY="99378" custLinFactNeighborX="19065" custLinFactNeighborY="13288"/>
      <dgm:spPr/>
    </dgm:pt>
    <dgm:pt modelId="{8D52E3B1-C3AA-4F07-86E6-CBD7D141F521}" type="pres">
      <dgm:prSet presAssocID="{A03FB829-8859-449C-A2AB-4AA70F07A2E3}" presName="sibTrans" presStyleCnt="0"/>
      <dgm:spPr/>
    </dgm:pt>
    <dgm:pt modelId="{C1280278-01F3-43EF-AE0C-BFCD37A8026B}" type="pres">
      <dgm:prSet presAssocID="{AA4BDC59-5CDD-4546-B31D-E66AF3ECB5EE}" presName="composite" presStyleCnt="0"/>
      <dgm:spPr/>
    </dgm:pt>
    <dgm:pt modelId="{320FF8EB-12E7-4A34-85C0-AFB27BBF580E}" type="pres">
      <dgm:prSet presAssocID="{AA4BDC59-5CDD-4546-B31D-E66AF3ECB5EE}" presName="rect1" presStyleLbl="trAlignAcc1" presStyleIdx="3" presStyleCnt="4">
        <dgm:presLayoutVars>
          <dgm:bulletEnabled val="1"/>
        </dgm:presLayoutVars>
      </dgm:prSet>
      <dgm:spPr/>
      <dgm:t>
        <a:bodyPr/>
        <a:lstStyle/>
        <a:p>
          <a:endParaRPr lang="en-US"/>
        </a:p>
      </dgm:t>
    </dgm:pt>
    <dgm:pt modelId="{6238DA74-E30D-429F-9ED8-3C66A674C380}" type="pres">
      <dgm:prSet presAssocID="{AA4BDC59-5CDD-4546-B31D-E66AF3ECB5EE}" presName="rect2" presStyleLbl="fgImgPlace1" presStyleIdx="3" presStyleCnt="4" custScaleX="93157" custScaleY="95912" custLinFactNeighborX="15599" custLinFactNeighborY="10977"/>
      <dgm:spPr/>
    </dgm:pt>
  </dgm:ptLst>
  <dgm:cxnLst>
    <dgm:cxn modelId="{86D2C08F-7ADA-471F-9A55-D1CDC0FEBE57}" srcId="{EC61C38A-32E0-40A8-94C8-372C76D8E15F}" destId="{AA4BDC59-5CDD-4546-B31D-E66AF3ECB5EE}" srcOrd="3" destOrd="0" parTransId="{EA32E2DB-481A-4288-8899-B4C0EBB97688}" sibTransId="{31069B09-DD11-41D0-8ED5-AF10A1C78B89}"/>
    <dgm:cxn modelId="{19F8027E-8946-4708-BF48-8D444366265B}" type="presOf" srcId="{85FF66A6-CDF6-4486-AF0C-8DC79A9001AB}" destId="{E11845D0-96B6-46AA-856B-8EE5303DA2CA}" srcOrd="0" destOrd="0" presId="urn:microsoft.com/office/officeart/2008/layout/PictureStrips"/>
    <dgm:cxn modelId="{B784A345-066C-4B61-A6E0-B80893A9B3AD}" srcId="{EC61C38A-32E0-40A8-94C8-372C76D8E15F}" destId="{85FF66A6-CDF6-4486-AF0C-8DC79A9001AB}" srcOrd="0" destOrd="0" parTransId="{0D9918A6-0A23-4025-98F3-51D9BF115DF6}" sibTransId="{4F93D307-F6BD-459E-B20E-7927B6636F6F}"/>
    <dgm:cxn modelId="{29A50BB1-3126-407B-8881-932275493DFD}" type="presOf" srcId="{31544012-ACC6-4BF7-85EC-409475B1A5B8}" destId="{B278BAC7-8D41-43A1-AB48-F2A17A031263}" srcOrd="0" destOrd="0" presId="urn:microsoft.com/office/officeart/2008/layout/PictureStrips"/>
    <dgm:cxn modelId="{44961A0B-53A1-4030-9EAA-28744B223D8C}" srcId="{EC61C38A-32E0-40A8-94C8-372C76D8E15F}" destId="{31544012-ACC6-4BF7-85EC-409475B1A5B8}" srcOrd="2" destOrd="0" parTransId="{8E74E736-E2C7-44CB-ACDC-87CD1258FC50}" sibTransId="{A03FB829-8859-449C-A2AB-4AA70F07A2E3}"/>
    <dgm:cxn modelId="{87F0DDED-2F48-4611-A6F9-178372827305}" srcId="{EC61C38A-32E0-40A8-94C8-372C76D8E15F}" destId="{63D5C930-43DB-4C74-8C29-C198936ABC5B}" srcOrd="1" destOrd="0" parTransId="{F7E5FE2E-082F-4564-9866-0DE690646137}" sibTransId="{2E6E36EE-CE7B-43C2-8B60-DF2E9DB7C58D}"/>
    <dgm:cxn modelId="{1ADFB75A-373B-4300-A69E-8BDDA4E31BFB}" type="presOf" srcId="{EC61C38A-32E0-40A8-94C8-372C76D8E15F}" destId="{99B139A0-060C-4AC9-B972-990211286797}" srcOrd="0" destOrd="0" presId="urn:microsoft.com/office/officeart/2008/layout/PictureStrips"/>
    <dgm:cxn modelId="{EC736492-5737-4C53-98EA-551728C9CAB1}" type="presOf" srcId="{63D5C930-43DB-4C74-8C29-C198936ABC5B}" destId="{A29DF244-B6D0-4148-A7A5-1E6398858719}" srcOrd="0" destOrd="0" presId="urn:microsoft.com/office/officeart/2008/layout/PictureStrips"/>
    <dgm:cxn modelId="{A106012F-5F2A-4823-829A-E5AA6FF81D06}" type="presOf" srcId="{AA4BDC59-5CDD-4546-B31D-E66AF3ECB5EE}" destId="{320FF8EB-12E7-4A34-85C0-AFB27BBF580E}" srcOrd="0" destOrd="0" presId="urn:microsoft.com/office/officeart/2008/layout/PictureStrips"/>
    <dgm:cxn modelId="{2C20221A-A6D0-4FD6-8CE5-939A130F8E6E}" type="presParOf" srcId="{99B139A0-060C-4AC9-B972-990211286797}" destId="{E4D341B6-99DC-4124-BD2E-1A89F7B3E219}" srcOrd="0" destOrd="0" presId="urn:microsoft.com/office/officeart/2008/layout/PictureStrips"/>
    <dgm:cxn modelId="{36FE372B-CF44-4ACA-B227-AC04A92FD510}" type="presParOf" srcId="{E4D341B6-99DC-4124-BD2E-1A89F7B3E219}" destId="{E11845D0-96B6-46AA-856B-8EE5303DA2CA}" srcOrd="0" destOrd="0" presId="urn:microsoft.com/office/officeart/2008/layout/PictureStrips"/>
    <dgm:cxn modelId="{683BB7EB-36C1-48F6-B4B1-4B49437027A2}" type="presParOf" srcId="{E4D341B6-99DC-4124-BD2E-1A89F7B3E219}" destId="{51D438AC-A931-45DF-9779-48B28081F6D7}" srcOrd="1" destOrd="0" presId="urn:microsoft.com/office/officeart/2008/layout/PictureStrips"/>
    <dgm:cxn modelId="{FB429738-FEA5-4923-A002-1F728C8F2DB2}" type="presParOf" srcId="{99B139A0-060C-4AC9-B972-990211286797}" destId="{144F387E-569F-45B2-9E54-387C8F27077F}" srcOrd="1" destOrd="0" presId="urn:microsoft.com/office/officeart/2008/layout/PictureStrips"/>
    <dgm:cxn modelId="{8920D23C-4D80-4A39-9BDC-C133EE887A06}" type="presParOf" srcId="{99B139A0-060C-4AC9-B972-990211286797}" destId="{E7583CA8-678A-4F3F-ABF1-39E962008EB1}" srcOrd="2" destOrd="0" presId="urn:microsoft.com/office/officeart/2008/layout/PictureStrips"/>
    <dgm:cxn modelId="{BB1A456D-3564-44AE-BD1F-AA35DBB9EFFA}" type="presParOf" srcId="{E7583CA8-678A-4F3F-ABF1-39E962008EB1}" destId="{A29DF244-B6D0-4148-A7A5-1E6398858719}" srcOrd="0" destOrd="0" presId="urn:microsoft.com/office/officeart/2008/layout/PictureStrips"/>
    <dgm:cxn modelId="{8AF9408D-CCDE-4771-92B2-82520F931C4B}" type="presParOf" srcId="{E7583CA8-678A-4F3F-ABF1-39E962008EB1}" destId="{8AACAFA8-7070-4E09-9278-7CD2C1781835}" srcOrd="1" destOrd="0" presId="urn:microsoft.com/office/officeart/2008/layout/PictureStrips"/>
    <dgm:cxn modelId="{1B7F1663-8A2F-4AC2-82EB-4A9CA6F9F309}" type="presParOf" srcId="{99B139A0-060C-4AC9-B972-990211286797}" destId="{F108C1C0-BF2A-4837-8061-E61125C01D3C}" srcOrd="3" destOrd="0" presId="urn:microsoft.com/office/officeart/2008/layout/PictureStrips"/>
    <dgm:cxn modelId="{A065EF9D-2961-4AEA-851D-D446EED203BB}" type="presParOf" srcId="{99B139A0-060C-4AC9-B972-990211286797}" destId="{78382A10-A1AD-486D-BC13-6417730A3502}" srcOrd="4" destOrd="0" presId="urn:microsoft.com/office/officeart/2008/layout/PictureStrips"/>
    <dgm:cxn modelId="{C3FE4354-E913-4E54-90D3-5D64E1834AFB}" type="presParOf" srcId="{78382A10-A1AD-486D-BC13-6417730A3502}" destId="{B278BAC7-8D41-43A1-AB48-F2A17A031263}" srcOrd="0" destOrd="0" presId="urn:microsoft.com/office/officeart/2008/layout/PictureStrips"/>
    <dgm:cxn modelId="{9408DEFB-6EAB-4194-9B60-480DE63F9A51}" type="presParOf" srcId="{78382A10-A1AD-486D-BC13-6417730A3502}" destId="{4CF36D13-570B-4084-AD88-AEFE388AEE2A}" srcOrd="1" destOrd="0" presId="urn:microsoft.com/office/officeart/2008/layout/PictureStrips"/>
    <dgm:cxn modelId="{0185ADB3-260B-479C-A12D-9A77E7B21CB1}" type="presParOf" srcId="{99B139A0-060C-4AC9-B972-990211286797}" destId="{8D52E3B1-C3AA-4F07-86E6-CBD7D141F521}" srcOrd="5" destOrd="0" presId="urn:microsoft.com/office/officeart/2008/layout/PictureStrips"/>
    <dgm:cxn modelId="{3F828F98-AC4A-4378-90CA-E4BD992F5FC9}" type="presParOf" srcId="{99B139A0-060C-4AC9-B972-990211286797}" destId="{C1280278-01F3-43EF-AE0C-BFCD37A8026B}" srcOrd="6" destOrd="0" presId="urn:microsoft.com/office/officeart/2008/layout/PictureStrips"/>
    <dgm:cxn modelId="{0832F033-6A9C-40B0-ACFB-C0B5CE57BA34}" type="presParOf" srcId="{C1280278-01F3-43EF-AE0C-BFCD37A8026B}" destId="{320FF8EB-12E7-4A34-85C0-AFB27BBF580E}" srcOrd="0" destOrd="0" presId="urn:microsoft.com/office/officeart/2008/layout/PictureStrips"/>
    <dgm:cxn modelId="{0958C30B-D666-4466-983D-32168FE434CA}" type="presParOf" srcId="{C1280278-01F3-43EF-AE0C-BFCD37A8026B}" destId="{6238DA74-E30D-429F-9ED8-3C66A674C380}"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B509F-19AB-4FBB-A974-8E2FC51302B7}">
      <dsp:nvSpPr>
        <dsp:cNvPr id="0" name=""/>
        <dsp:cNvSpPr/>
      </dsp:nvSpPr>
      <dsp:spPr>
        <a:xfrm>
          <a:off x="754379" y="0"/>
          <a:ext cx="8549640" cy="40513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A1B8C-F822-454A-A33E-BEB859976D9B}">
      <dsp:nvSpPr>
        <dsp:cNvPr id="0" name=""/>
        <dsp:cNvSpPr/>
      </dsp:nvSpPr>
      <dsp:spPr>
        <a:xfrm>
          <a:off x="0" y="1215389"/>
          <a:ext cx="3017520" cy="1620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L:0</a:t>
          </a:r>
          <a:endParaRPr lang="en-US" sz="6500" kern="1200" dirty="0"/>
        </a:p>
      </dsp:txBody>
      <dsp:txXfrm>
        <a:off x="79107" y="1294496"/>
        <a:ext cx="2859306" cy="1462306"/>
      </dsp:txXfrm>
    </dsp:sp>
    <dsp:sp modelId="{6EA64F30-D802-493A-866B-6D2C08E83E09}">
      <dsp:nvSpPr>
        <dsp:cNvPr id="0" name=""/>
        <dsp:cNvSpPr/>
      </dsp:nvSpPr>
      <dsp:spPr>
        <a:xfrm>
          <a:off x="3520439" y="1215389"/>
          <a:ext cx="3017520" cy="1620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T:0</a:t>
          </a:r>
          <a:endParaRPr lang="en-US" sz="6500" kern="1200" dirty="0"/>
        </a:p>
      </dsp:txBody>
      <dsp:txXfrm>
        <a:off x="3599546" y="1294496"/>
        <a:ext cx="2859306" cy="1462306"/>
      </dsp:txXfrm>
    </dsp:sp>
    <dsp:sp modelId="{BB13F820-8D6B-4D4B-A14D-C73565C2FCDC}">
      <dsp:nvSpPr>
        <dsp:cNvPr id="0" name=""/>
        <dsp:cNvSpPr/>
      </dsp:nvSpPr>
      <dsp:spPr>
        <a:xfrm>
          <a:off x="7040754" y="1215389"/>
          <a:ext cx="3017520" cy="1620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P:5</a:t>
          </a:r>
          <a:endParaRPr lang="en-US" sz="6500" kern="1200" dirty="0"/>
        </a:p>
      </dsp:txBody>
      <dsp:txXfrm>
        <a:off x="7119861" y="1294496"/>
        <a:ext cx="2859306" cy="1462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845D0-96B6-46AA-856B-8EE5303DA2CA}">
      <dsp:nvSpPr>
        <dsp:cNvPr id="0" name=""/>
        <dsp:cNvSpPr/>
      </dsp:nvSpPr>
      <dsp:spPr>
        <a:xfrm>
          <a:off x="200974" y="457421"/>
          <a:ext cx="4729019" cy="14778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0976"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Relational Algebra</a:t>
          </a:r>
          <a:endParaRPr lang="en-US" sz="3300" kern="1200" dirty="0"/>
        </a:p>
      </dsp:txBody>
      <dsp:txXfrm>
        <a:off x="200974" y="457421"/>
        <a:ext cx="4729019" cy="1477818"/>
      </dsp:txXfrm>
    </dsp:sp>
    <dsp:sp modelId="{51D438AC-A931-45DF-9779-48B28081F6D7}">
      <dsp:nvSpPr>
        <dsp:cNvPr id="0" name=""/>
        <dsp:cNvSpPr/>
      </dsp:nvSpPr>
      <dsp:spPr>
        <a:xfrm>
          <a:off x="156010" y="433523"/>
          <a:ext cx="1034473" cy="151867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9DF244-B6D0-4148-A7A5-1E6398858719}">
      <dsp:nvSpPr>
        <dsp:cNvPr id="0" name=""/>
        <dsp:cNvSpPr/>
      </dsp:nvSpPr>
      <dsp:spPr>
        <a:xfrm>
          <a:off x="5329278" y="465680"/>
          <a:ext cx="4729019" cy="14778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0976"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Data Definition Language</a:t>
          </a:r>
          <a:endParaRPr lang="en-US" sz="3300" kern="1200" dirty="0"/>
        </a:p>
      </dsp:txBody>
      <dsp:txXfrm>
        <a:off x="5329278" y="465680"/>
        <a:ext cx="4729019" cy="1477818"/>
      </dsp:txXfrm>
    </dsp:sp>
    <dsp:sp modelId="{8AACAFA8-7070-4E09-9278-7CD2C1781835}">
      <dsp:nvSpPr>
        <dsp:cNvPr id="0" name=""/>
        <dsp:cNvSpPr/>
      </dsp:nvSpPr>
      <dsp:spPr>
        <a:xfrm>
          <a:off x="5280803" y="386688"/>
          <a:ext cx="1034473" cy="155170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78BAC7-8D41-43A1-AB48-F2A17A031263}">
      <dsp:nvSpPr>
        <dsp:cNvPr id="0" name=""/>
        <dsp:cNvSpPr/>
      </dsp:nvSpPr>
      <dsp:spPr>
        <a:xfrm>
          <a:off x="218672" y="2321263"/>
          <a:ext cx="4729019" cy="14778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0976"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Data Manipulation Language</a:t>
          </a:r>
          <a:endParaRPr lang="en-US" sz="3300" kern="1200" dirty="0"/>
        </a:p>
      </dsp:txBody>
      <dsp:txXfrm>
        <a:off x="218672" y="2321263"/>
        <a:ext cx="4729019" cy="1477818"/>
      </dsp:txXfrm>
    </dsp:sp>
    <dsp:sp modelId="{4CF36D13-570B-4084-AD88-AEFE388AEE2A}">
      <dsp:nvSpPr>
        <dsp:cNvPr id="0" name=""/>
        <dsp:cNvSpPr/>
      </dsp:nvSpPr>
      <dsp:spPr>
        <a:xfrm>
          <a:off x="218852" y="2318818"/>
          <a:ext cx="1034473" cy="1542057"/>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F8EB-12E7-4A34-85C0-AFB27BBF580E}">
      <dsp:nvSpPr>
        <dsp:cNvPr id="0" name=""/>
        <dsp:cNvSpPr/>
      </dsp:nvSpPr>
      <dsp:spPr>
        <a:xfrm>
          <a:off x="5307750" y="2307818"/>
          <a:ext cx="4729019" cy="14778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0976"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Data Control Language</a:t>
          </a:r>
          <a:endParaRPr lang="en-US" sz="3300" kern="1200" dirty="0"/>
        </a:p>
      </dsp:txBody>
      <dsp:txXfrm>
        <a:off x="5307750" y="2307818"/>
        <a:ext cx="4729019" cy="1477818"/>
      </dsp:txXfrm>
    </dsp:sp>
    <dsp:sp modelId="{6238DA74-E30D-429F-9ED8-3C66A674C380}">
      <dsp:nvSpPr>
        <dsp:cNvPr id="0" name=""/>
        <dsp:cNvSpPr/>
      </dsp:nvSpPr>
      <dsp:spPr>
        <a:xfrm>
          <a:off x="5307470" y="2296403"/>
          <a:ext cx="963684" cy="148827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4C7ECF-B008-4A85-B3B1-662CD82DF95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E77CBBC-9056-482F-9A03-38AEFFE71F3C}" type="slidenum">
              <a:rPr lang="en-IN" smtClean="0"/>
              <a:t>‹#›</a:t>
            </a:fld>
            <a:endParaRPr lang="en-IN"/>
          </a:p>
        </p:txBody>
      </p:sp>
    </p:spTree>
    <p:extLst>
      <p:ext uri="{BB962C8B-B14F-4D97-AF65-F5344CB8AC3E}">
        <p14:creationId xmlns:p14="http://schemas.microsoft.com/office/powerpoint/2010/main" val="391195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C7ECF-B008-4A85-B3B1-662CD82DF95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7CBBC-9056-482F-9A03-38AEFFE71F3C}" type="slidenum">
              <a:rPr lang="en-IN" smtClean="0"/>
              <a:t>‹#›</a:t>
            </a:fld>
            <a:endParaRPr lang="en-IN"/>
          </a:p>
        </p:txBody>
      </p:sp>
    </p:spTree>
    <p:extLst>
      <p:ext uri="{BB962C8B-B14F-4D97-AF65-F5344CB8AC3E}">
        <p14:creationId xmlns:p14="http://schemas.microsoft.com/office/powerpoint/2010/main" val="413216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C7ECF-B008-4A85-B3B1-662CD82DF95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7CBBC-9056-482F-9A03-38AEFFE71F3C}" type="slidenum">
              <a:rPr lang="en-IN" smtClean="0"/>
              <a:t>‹#›</a:t>
            </a:fld>
            <a:endParaRPr lang="en-IN"/>
          </a:p>
        </p:txBody>
      </p:sp>
    </p:spTree>
    <p:extLst>
      <p:ext uri="{BB962C8B-B14F-4D97-AF65-F5344CB8AC3E}">
        <p14:creationId xmlns:p14="http://schemas.microsoft.com/office/powerpoint/2010/main" val="169803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C7ECF-B008-4A85-B3B1-662CD82DF95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7CBBC-9056-482F-9A03-38AEFFE71F3C}" type="slidenum">
              <a:rPr lang="en-IN" smtClean="0"/>
              <a:t>‹#›</a:t>
            </a:fld>
            <a:endParaRPr lang="en-IN"/>
          </a:p>
        </p:txBody>
      </p:sp>
    </p:spTree>
    <p:extLst>
      <p:ext uri="{BB962C8B-B14F-4D97-AF65-F5344CB8AC3E}">
        <p14:creationId xmlns:p14="http://schemas.microsoft.com/office/powerpoint/2010/main" val="426356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0F4C7ECF-B008-4A85-B3B1-662CD82DF951}" type="datetimeFigureOut">
              <a:rPr lang="en-IN" smtClean="0"/>
              <a:t>20-08-2021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E77CBBC-9056-482F-9A03-38AEFFE71F3C}" type="slidenum">
              <a:rPr lang="en-IN" smtClean="0"/>
              <a:t>‹#›</a:t>
            </a:fld>
            <a:endParaRPr lang="en-IN"/>
          </a:p>
        </p:txBody>
      </p:sp>
    </p:spTree>
    <p:extLst>
      <p:ext uri="{BB962C8B-B14F-4D97-AF65-F5344CB8AC3E}">
        <p14:creationId xmlns:p14="http://schemas.microsoft.com/office/powerpoint/2010/main" val="22446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4C7ECF-B008-4A85-B3B1-662CD82DF951}"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7CBBC-9056-482F-9A03-38AEFFE71F3C}" type="slidenum">
              <a:rPr lang="en-IN" smtClean="0"/>
              <a:t>‹#›</a:t>
            </a:fld>
            <a:endParaRPr lang="en-IN"/>
          </a:p>
        </p:txBody>
      </p:sp>
    </p:spTree>
    <p:extLst>
      <p:ext uri="{BB962C8B-B14F-4D97-AF65-F5344CB8AC3E}">
        <p14:creationId xmlns:p14="http://schemas.microsoft.com/office/powerpoint/2010/main" val="312530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4C7ECF-B008-4A85-B3B1-662CD82DF951}"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77CBBC-9056-482F-9A03-38AEFFE71F3C}" type="slidenum">
              <a:rPr lang="en-IN" smtClean="0"/>
              <a:t>‹#›</a:t>
            </a:fld>
            <a:endParaRPr lang="en-IN"/>
          </a:p>
        </p:txBody>
      </p:sp>
    </p:spTree>
    <p:extLst>
      <p:ext uri="{BB962C8B-B14F-4D97-AF65-F5344CB8AC3E}">
        <p14:creationId xmlns:p14="http://schemas.microsoft.com/office/powerpoint/2010/main" val="118211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4C7ECF-B008-4A85-B3B1-662CD82DF951}"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77CBBC-9056-482F-9A03-38AEFFE71F3C}" type="slidenum">
              <a:rPr lang="en-IN" smtClean="0"/>
              <a:t>‹#›</a:t>
            </a:fld>
            <a:endParaRPr lang="en-IN"/>
          </a:p>
        </p:txBody>
      </p:sp>
    </p:spTree>
    <p:extLst>
      <p:ext uri="{BB962C8B-B14F-4D97-AF65-F5344CB8AC3E}">
        <p14:creationId xmlns:p14="http://schemas.microsoft.com/office/powerpoint/2010/main" val="28920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C7ECF-B008-4A85-B3B1-662CD82DF951}"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77CBBC-9056-482F-9A03-38AEFFE71F3C}" type="slidenum">
              <a:rPr lang="en-IN" smtClean="0"/>
              <a:t>‹#›</a:t>
            </a:fld>
            <a:endParaRPr lang="en-IN"/>
          </a:p>
        </p:txBody>
      </p:sp>
    </p:spTree>
    <p:extLst>
      <p:ext uri="{BB962C8B-B14F-4D97-AF65-F5344CB8AC3E}">
        <p14:creationId xmlns:p14="http://schemas.microsoft.com/office/powerpoint/2010/main" val="208751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4C7ECF-B008-4A85-B3B1-662CD82DF951}"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E77CBBC-9056-482F-9A03-38AEFFE71F3C}" type="slidenum">
              <a:rPr lang="en-IN" smtClean="0"/>
              <a:t>‹#›</a:t>
            </a:fld>
            <a:endParaRPr lang="en-IN"/>
          </a:p>
        </p:txBody>
      </p:sp>
    </p:spTree>
    <p:extLst>
      <p:ext uri="{BB962C8B-B14F-4D97-AF65-F5344CB8AC3E}">
        <p14:creationId xmlns:p14="http://schemas.microsoft.com/office/powerpoint/2010/main" val="213347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4C7ECF-B008-4A85-B3B1-662CD82DF951}" type="datetimeFigureOut">
              <a:rPr lang="en-IN" smtClean="0"/>
              <a:t>20-08-2021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E77CBBC-9056-482F-9A03-38AEFFE71F3C}" type="slidenum">
              <a:rPr lang="en-IN" smtClean="0"/>
              <a:t>‹#›</a:t>
            </a:fld>
            <a:endParaRPr lang="en-IN"/>
          </a:p>
        </p:txBody>
      </p:sp>
    </p:spTree>
    <p:extLst>
      <p:ext uri="{BB962C8B-B14F-4D97-AF65-F5344CB8AC3E}">
        <p14:creationId xmlns:p14="http://schemas.microsoft.com/office/powerpoint/2010/main" val="62934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F4C7ECF-B008-4A85-B3B1-662CD82DF951}" type="datetimeFigureOut">
              <a:rPr lang="en-IN" smtClean="0"/>
              <a:t>20-08-2021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E77CBBC-9056-482F-9A03-38AEFFE71F3C}" type="slidenum">
              <a:rPr lang="en-IN" smtClean="0"/>
              <a:t>‹#›</a:t>
            </a:fld>
            <a:endParaRPr lang="en-IN"/>
          </a:p>
        </p:txBody>
      </p:sp>
    </p:spTree>
    <p:extLst>
      <p:ext uri="{BB962C8B-B14F-4D97-AF65-F5344CB8AC3E}">
        <p14:creationId xmlns:p14="http://schemas.microsoft.com/office/powerpoint/2010/main" val="32113363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Lecture 0</a:t>
            </a:r>
            <a:endParaRPr lang="en-IN" dirty="0"/>
          </a:p>
        </p:txBody>
      </p:sp>
      <p:sp>
        <p:nvSpPr>
          <p:cNvPr id="3" name="Subtitle 2"/>
          <p:cNvSpPr>
            <a:spLocks noGrp="1"/>
          </p:cNvSpPr>
          <p:nvPr>
            <p:ph type="subTitle" idx="1"/>
          </p:nvPr>
        </p:nvSpPr>
        <p:spPr>
          <a:xfrm>
            <a:off x="7148222" y="4389120"/>
            <a:ext cx="4325509" cy="2282024"/>
          </a:xfrm>
        </p:spPr>
        <p:txBody>
          <a:bodyPr>
            <a:normAutofit/>
          </a:bodyPr>
          <a:lstStyle/>
          <a:p>
            <a:endParaRPr lang="en-IN" dirty="0" smtClean="0"/>
          </a:p>
        </p:txBody>
      </p:sp>
      <p:sp>
        <p:nvSpPr>
          <p:cNvPr id="4" name="TextBox 3"/>
          <p:cNvSpPr txBox="1"/>
          <p:nvPr/>
        </p:nvSpPr>
        <p:spPr>
          <a:xfrm>
            <a:off x="993913" y="4754880"/>
            <a:ext cx="3983604" cy="646331"/>
          </a:xfrm>
          <a:prstGeom prst="rect">
            <a:avLst/>
          </a:prstGeom>
          <a:noFill/>
        </p:spPr>
        <p:txBody>
          <a:bodyPr wrap="square" rtlCol="0">
            <a:spAutoFit/>
          </a:bodyPr>
          <a:lstStyle/>
          <a:p>
            <a:r>
              <a:rPr lang="en-IN" dirty="0" smtClean="0"/>
              <a:t>INT 306</a:t>
            </a:r>
          </a:p>
          <a:p>
            <a:r>
              <a:rPr lang="en-IN" dirty="0" smtClean="0"/>
              <a:t>Database Management System</a:t>
            </a:r>
            <a:endParaRPr lang="en-IN" dirty="0"/>
          </a:p>
        </p:txBody>
      </p:sp>
    </p:spTree>
    <p:extLst>
      <p:ext uri="{BB962C8B-B14F-4D97-AF65-F5344CB8AC3E}">
        <p14:creationId xmlns:p14="http://schemas.microsoft.com/office/powerpoint/2010/main" val="36018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Identify the correct option about excel?</a:t>
            </a:r>
            <a:endParaRPr lang="en-IN" sz="4800" dirty="0"/>
          </a:p>
        </p:txBody>
      </p:sp>
      <p:sp>
        <p:nvSpPr>
          <p:cNvPr id="3" name="TextBox 2"/>
          <p:cNvSpPr txBox="1"/>
          <p:nvPr/>
        </p:nvSpPr>
        <p:spPr>
          <a:xfrm>
            <a:off x="1255059" y="2088776"/>
            <a:ext cx="9502588" cy="2934201"/>
          </a:xfrm>
          <a:prstGeom prst="rect">
            <a:avLst/>
          </a:prstGeom>
          <a:noFill/>
        </p:spPr>
        <p:txBody>
          <a:bodyPr wrap="square" rtlCol="0">
            <a:spAutoFit/>
          </a:bodyPr>
          <a:lstStyle/>
          <a:p>
            <a:pPr marL="342900" indent="-342900">
              <a:lnSpc>
                <a:spcPct val="200000"/>
              </a:lnSpc>
              <a:buFont typeface="+mj-lt"/>
              <a:buAutoNum type="alphaLcParenR"/>
            </a:pPr>
            <a:r>
              <a:rPr lang="en-IN" sz="2400" dirty="0" smtClean="0"/>
              <a:t>EXCEL is relational database</a:t>
            </a:r>
          </a:p>
          <a:p>
            <a:pPr marL="342900" indent="-342900">
              <a:lnSpc>
                <a:spcPct val="200000"/>
              </a:lnSpc>
              <a:buFont typeface="+mj-lt"/>
              <a:buAutoNum type="alphaLcParenR"/>
            </a:pPr>
            <a:r>
              <a:rPr lang="en-IN" sz="2400" dirty="0" smtClean="0"/>
              <a:t>We can not query of excel sheet</a:t>
            </a:r>
          </a:p>
          <a:p>
            <a:pPr marL="342900" indent="-342900">
              <a:lnSpc>
                <a:spcPct val="200000"/>
              </a:lnSpc>
              <a:buFont typeface="+mj-lt"/>
              <a:buAutoNum type="alphaLcParenR"/>
            </a:pPr>
            <a:r>
              <a:rPr lang="en-IN" sz="2400" dirty="0" smtClean="0"/>
              <a:t>It is a flat file system</a:t>
            </a:r>
          </a:p>
          <a:p>
            <a:pPr marL="342900" indent="-342900">
              <a:lnSpc>
                <a:spcPct val="200000"/>
              </a:lnSpc>
              <a:buFont typeface="+mj-lt"/>
              <a:buAutoNum type="alphaLcParenR"/>
            </a:pPr>
            <a:r>
              <a:rPr lang="en-IN" sz="2400" dirty="0" smtClean="0"/>
              <a:t>It does not support multi user accessibility</a:t>
            </a:r>
            <a:endParaRPr lang="en-IN" sz="2400" dirty="0"/>
          </a:p>
        </p:txBody>
      </p:sp>
    </p:spTree>
    <p:extLst>
      <p:ext uri="{BB962C8B-B14F-4D97-AF65-F5344CB8AC3E}">
        <p14:creationId xmlns:p14="http://schemas.microsoft.com/office/powerpoint/2010/main" val="695673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2: Relational query languages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26093372"/>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08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Relational Algebra</a:t>
            </a:r>
            <a:endParaRPr lang="en-IN" dirty="0"/>
          </a:p>
        </p:txBody>
      </p:sp>
      <p:sp>
        <p:nvSpPr>
          <p:cNvPr id="4" name="Rectangle 3"/>
          <p:cNvSpPr/>
          <p:nvPr/>
        </p:nvSpPr>
        <p:spPr>
          <a:xfrm>
            <a:off x="1075764" y="2170383"/>
            <a:ext cx="10452848" cy="286232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000" b="1" dirty="0" smtClean="0">
                <a:solidFill>
                  <a:srgbClr val="222222"/>
                </a:solidFill>
                <a:latin typeface="Arial" panose="020B0604020202020204" pitchFamily="34" charset="0"/>
                <a:cs typeface="Arial" panose="020B0604020202020204" pitchFamily="34" charset="0"/>
              </a:rPr>
              <a:t>Relational </a:t>
            </a:r>
            <a:r>
              <a:rPr lang="en-US" sz="2000" b="1" dirty="0">
                <a:solidFill>
                  <a:srgbClr val="222222"/>
                </a:solidFill>
                <a:latin typeface="Arial" panose="020B0604020202020204" pitchFamily="34" charset="0"/>
                <a:cs typeface="Arial" panose="020B0604020202020204" pitchFamily="34" charset="0"/>
              </a:rPr>
              <a:t>algebra</a:t>
            </a:r>
            <a:r>
              <a:rPr lang="en-US" sz="2000" dirty="0">
                <a:solidFill>
                  <a:srgbClr val="222222"/>
                </a:solidFill>
                <a:latin typeface="Arial" panose="020B0604020202020204" pitchFamily="34" charset="0"/>
                <a:cs typeface="Arial" panose="020B0604020202020204" pitchFamily="34" charset="0"/>
              </a:rPr>
              <a:t> is a procedural query language, which takes instances of relations as input and yields instances of relations as </a:t>
            </a:r>
            <a:r>
              <a:rPr lang="en-US" sz="2000" dirty="0" smtClean="0">
                <a:solidFill>
                  <a:srgbClr val="222222"/>
                </a:solidFill>
                <a:latin typeface="Arial" panose="020B0604020202020204" pitchFamily="34" charset="0"/>
                <a:cs typeface="Arial" panose="020B0604020202020204" pitchFamily="34" charset="0"/>
              </a:rPr>
              <a:t>output.</a:t>
            </a:r>
          </a:p>
          <a:p>
            <a:pPr marL="342900" indent="-342900" algn="just">
              <a:lnSpc>
                <a:spcPct val="150000"/>
              </a:lnSpc>
              <a:buFont typeface="Wingdings" panose="05000000000000000000" pitchFamily="2" charset="2"/>
              <a:buChar char="q"/>
            </a:pPr>
            <a:r>
              <a:rPr lang="en-US" sz="2000" dirty="0" smtClean="0">
                <a:solidFill>
                  <a:srgbClr val="222222"/>
                </a:solidFill>
                <a:latin typeface="Arial" panose="020B0604020202020204" pitchFamily="34" charset="0"/>
                <a:cs typeface="Arial" panose="020B0604020202020204" pitchFamily="34" charset="0"/>
              </a:rPr>
              <a:t>It</a:t>
            </a:r>
            <a:r>
              <a:rPr lang="en-US" sz="2000" dirty="0">
                <a:solidFill>
                  <a:srgbClr val="222222"/>
                </a:solidFill>
                <a:latin typeface="Arial" panose="020B0604020202020204" pitchFamily="34" charset="0"/>
                <a:cs typeface="Arial" panose="020B0604020202020204" pitchFamily="34" charset="0"/>
              </a:rPr>
              <a:t> </a:t>
            </a:r>
            <a:r>
              <a:rPr lang="en-US" sz="2000" b="1" dirty="0">
                <a:solidFill>
                  <a:srgbClr val="222222"/>
                </a:solidFill>
                <a:latin typeface="Arial" panose="020B0604020202020204" pitchFamily="34" charset="0"/>
                <a:cs typeface="Arial" panose="020B0604020202020204" pitchFamily="34" charset="0"/>
              </a:rPr>
              <a:t>uses</a:t>
            </a:r>
            <a:r>
              <a:rPr lang="en-US" sz="2000" dirty="0">
                <a:solidFill>
                  <a:srgbClr val="222222"/>
                </a:solidFill>
                <a:latin typeface="Arial" panose="020B0604020202020204" pitchFamily="34" charset="0"/>
                <a:cs typeface="Arial" panose="020B0604020202020204" pitchFamily="34" charset="0"/>
              </a:rPr>
              <a:t> operators to perform queries. An operator can be either unary or binary</a:t>
            </a:r>
            <a:r>
              <a:rPr lang="en-US" sz="2000" dirty="0" smtClean="0">
                <a:solidFill>
                  <a:srgbClr val="222222"/>
                </a:solidFill>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q"/>
            </a:pPr>
            <a:r>
              <a:rPr lang="en-US" sz="2000" dirty="0">
                <a:latin typeface="Arial" panose="020B0604020202020204" pitchFamily="34" charset="0"/>
                <a:cs typeface="Arial" panose="020B0604020202020204" pitchFamily="34" charset="0"/>
              </a:rPr>
              <a:t>Every database management system must define a query language to allow users to access the data stored in the </a:t>
            </a:r>
            <a:r>
              <a:rPr lang="en-US" sz="2000" dirty="0" smtClean="0">
                <a:latin typeface="Arial" panose="020B0604020202020204" pitchFamily="34" charset="0"/>
                <a:cs typeface="Arial" panose="020B0604020202020204" pitchFamily="34" charset="0"/>
              </a:rPr>
              <a:t>database.</a:t>
            </a:r>
          </a:p>
          <a:p>
            <a:pPr marL="342900" indent="-342900" algn="just">
              <a:lnSpc>
                <a:spcPct val="150000"/>
              </a:lnSpc>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It is </a:t>
            </a:r>
            <a:r>
              <a:rPr lang="en-US" sz="2000" dirty="0">
                <a:latin typeface="Arial" panose="020B0604020202020204" pitchFamily="34" charset="0"/>
                <a:cs typeface="Arial" panose="020B0604020202020204" pitchFamily="34" charset="0"/>
              </a:rPr>
              <a:t>used to query the database tables to access data in different ways.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729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Structured Query Language (</a:t>
            </a:r>
            <a:r>
              <a:rPr lang="en-IN" dirty="0" err="1" smtClean="0"/>
              <a:t>sql</a:t>
            </a:r>
            <a:r>
              <a:rPr lang="en-IN" dirty="0" smtClean="0"/>
              <a:t>)</a:t>
            </a:r>
            <a:endParaRPr lang="en-IN" dirty="0"/>
          </a:p>
        </p:txBody>
      </p:sp>
      <p:sp>
        <p:nvSpPr>
          <p:cNvPr id="6" name="Rectangle 5"/>
          <p:cNvSpPr/>
          <p:nvPr/>
        </p:nvSpPr>
        <p:spPr>
          <a:xfrm>
            <a:off x="1156447" y="1838689"/>
            <a:ext cx="10291482" cy="3330399"/>
          </a:xfrm>
          <a:prstGeom prst="rect">
            <a:avLst/>
          </a:prstGeom>
        </p:spPr>
        <p:txBody>
          <a:bodyPr wrap="square">
            <a:spAutoFit/>
          </a:bodyPr>
          <a:lstStyle/>
          <a:p>
            <a:pPr marL="285750" indent="-285750" algn="just">
              <a:lnSpc>
                <a:spcPct val="200000"/>
              </a:lnSpc>
              <a:buFont typeface="Wingdings" panose="05000000000000000000" pitchFamily="2" charset="2"/>
              <a:buChar char="q"/>
            </a:pPr>
            <a:r>
              <a:rPr lang="en-US" dirty="0">
                <a:solidFill>
                  <a:srgbClr val="000000"/>
                </a:solidFill>
                <a:latin typeface="Arial" panose="020B0604020202020204" pitchFamily="34" charset="0"/>
                <a:cs typeface="Arial" panose="020B0604020202020204" pitchFamily="34" charset="0"/>
              </a:rPr>
              <a:t>SQL lets you access and manipulate databases</a:t>
            </a:r>
          </a:p>
          <a:p>
            <a:pPr marL="285750" indent="-285750" algn="just">
              <a:lnSpc>
                <a:spcPct val="200000"/>
              </a:lnSpc>
              <a:buFont typeface="Wingdings" panose="05000000000000000000" pitchFamily="2" charset="2"/>
              <a:buChar char="q"/>
            </a:pPr>
            <a:r>
              <a:rPr lang="en-US" dirty="0">
                <a:solidFill>
                  <a:srgbClr val="000000"/>
                </a:solidFill>
                <a:latin typeface="Arial" panose="020B0604020202020204" pitchFamily="34" charset="0"/>
                <a:cs typeface="Arial" panose="020B0604020202020204" pitchFamily="34" charset="0"/>
              </a:rPr>
              <a:t>SQL became a standard of the American National Standards Institute (ANSI) in 1986, and of the International Organization for Standardization (ISO) in </a:t>
            </a:r>
            <a:r>
              <a:rPr lang="en-US" dirty="0" smtClean="0">
                <a:solidFill>
                  <a:srgbClr val="000000"/>
                </a:solidFill>
                <a:latin typeface="Arial" panose="020B0604020202020204" pitchFamily="34" charset="0"/>
                <a:cs typeface="Arial" panose="020B0604020202020204" pitchFamily="34" charset="0"/>
              </a:rPr>
              <a:t>1987</a:t>
            </a:r>
          </a:p>
          <a:p>
            <a:pPr marL="285750" indent="-285750" algn="just">
              <a:lnSpc>
                <a:spcPct val="200000"/>
              </a:lnSpc>
              <a:buFont typeface="Wingdings" panose="05000000000000000000" pitchFamily="2" charset="2"/>
              <a:buChar char="q"/>
            </a:pPr>
            <a:r>
              <a:rPr lang="en-US" dirty="0">
                <a:solidFill>
                  <a:srgbClr val="000000"/>
                </a:solidFill>
                <a:latin typeface="Arial" panose="020B0604020202020204" pitchFamily="34" charset="0"/>
                <a:cs typeface="Arial" panose="020B0604020202020204" pitchFamily="34" charset="0"/>
              </a:rPr>
              <a:t>Although SQL is an ANSI/ISO standard, there are different versions of the SQL language.</a:t>
            </a:r>
          </a:p>
          <a:p>
            <a:pPr marL="285750" indent="-285750" algn="just">
              <a:lnSpc>
                <a:spcPct val="200000"/>
              </a:lnSpc>
              <a:buFont typeface="Wingdings" panose="05000000000000000000" pitchFamily="2" charset="2"/>
              <a:buChar char="q"/>
            </a:pPr>
            <a:r>
              <a:rPr lang="en-US" dirty="0" smtClean="0">
                <a:solidFill>
                  <a:srgbClr val="000000"/>
                </a:solidFill>
                <a:latin typeface="Arial" panose="020B0604020202020204" pitchFamily="34" charset="0"/>
                <a:cs typeface="Arial" panose="020B0604020202020204" pitchFamily="34" charset="0"/>
              </a:rPr>
              <a:t>However</a:t>
            </a:r>
            <a:r>
              <a:rPr lang="en-US" dirty="0">
                <a:solidFill>
                  <a:srgbClr val="000000"/>
                </a:solidFill>
                <a:latin typeface="Arial" panose="020B0604020202020204" pitchFamily="34" charset="0"/>
                <a:cs typeface="Arial" panose="020B0604020202020204" pitchFamily="34" charset="0"/>
              </a:rPr>
              <a:t>, to be compliant with the ANSI standard, they all support at least the major commands (such as SELECT, UPDATE, DELETE, INSERT, WHERE) in a similar manner.</a:t>
            </a:r>
            <a:endParaRPr lang="en-US"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60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SQL Commands</a:t>
            </a:r>
            <a:endParaRPr lang="en-IN" dirty="0"/>
          </a:p>
        </p:txBody>
      </p:sp>
      <p:sp>
        <p:nvSpPr>
          <p:cNvPr id="3" name="TextBox 2"/>
          <p:cNvSpPr txBox="1"/>
          <p:nvPr/>
        </p:nvSpPr>
        <p:spPr>
          <a:xfrm>
            <a:off x="457200" y="2250141"/>
            <a:ext cx="10049436"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Data Definition Language</a:t>
            </a:r>
            <a:endParaRPr lang="en-IN" dirty="0"/>
          </a:p>
        </p:txBody>
      </p:sp>
      <p:sp>
        <p:nvSpPr>
          <p:cNvPr id="5" name="TextBox 4"/>
          <p:cNvSpPr txBox="1"/>
          <p:nvPr/>
        </p:nvSpPr>
        <p:spPr>
          <a:xfrm>
            <a:off x="439271" y="3263152"/>
            <a:ext cx="10049436"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Data Query Language</a:t>
            </a:r>
            <a:endParaRPr lang="en-IN" dirty="0"/>
          </a:p>
        </p:txBody>
      </p:sp>
      <p:sp>
        <p:nvSpPr>
          <p:cNvPr id="6" name="TextBox 5"/>
          <p:cNvSpPr txBox="1"/>
          <p:nvPr/>
        </p:nvSpPr>
        <p:spPr>
          <a:xfrm>
            <a:off x="475129" y="4186518"/>
            <a:ext cx="10049436"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Data Manipulation Language</a:t>
            </a:r>
            <a:endParaRPr lang="en-IN" dirty="0"/>
          </a:p>
        </p:txBody>
      </p:sp>
      <p:sp>
        <p:nvSpPr>
          <p:cNvPr id="7" name="TextBox 6"/>
          <p:cNvSpPr txBox="1"/>
          <p:nvPr/>
        </p:nvSpPr>
        <p:spPr>
          <a:xfrm>
            <a:off x="502024" y="5074023"/>
            <a:ext cx="10049436"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Data Control Language</a:t>
            </a:r>
            <a:endParaRPr lang="en-IN" dirty="0"/>
          </a:p>
        </p:txBody>
      </p:sp>
      <p:sp>
        <p:nvSpPr>
          <p:cNvPr id="8" name="TextBox 7"/>
          <p:cNvSpPr txBox="1"/>
          <p:nvPr/>
        </p:nvSpPr>
        <p:spPr>
          <a:xfrm>
            <a:off x="519952" y="5925669"/>
            <a:ext cx="10049436"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Transaction Control Language</a:t>
            </a:r>
            <a:endParaRPr lang="en-IN" dirty="0"/>
          </a:p>
        </p:txBody>
      </p:sp>
      <p:sp>
        <p:nvSpPr>
          <p:cNvPr id="9" name="TextBox 8"/>
          <p:cNvSpPr txBox="1"/>
          <p:nvPr/>
        </p:nvSpPr>
        <p:spPr>
          <a:xfrm>
            <a:off x="484094" y="2770094"/>
            <a:ext cx="9968753" cy="369332"/>
          </a:xfrm>
          <a:prstGeom prst="rect">
            <a:avLst/>
          </a:prstGeom>
          <a:noFill/>
        </p:spPr>
        <p:txBody>
          <a:bodyPr wrap="square" rtlCol="0">
            <a:spAutoFit/>
          </a:bodyPr>
          <a:lstStyle/>
          <a:p>
            <a:r>
              <a:rPr lang="en-IN" b="1" dirty="0" smtClean="0"/>
              <a:t>CREATE, DROP, ALTER, TRUNCATE, COMMENT, RENAME</a:t>
            </a:r>
            <a:endParaRPr lang="en-IN" b="1" dirty="0"/>
          </a:p>
        </p:txBody>
      </p:sp>
      <p:sp>
        <p:nvSpPr>
          <p:cNvPr id="10" name="TextBox 9"/>
          <p:cNvSpPr txBox="1"/>
          <p:nvPr/>
        </p:nvSpPr>
        <p:spPr>
          <a:xfrm>
            <a:off x="466165" y="3747247"/>
            <a:ext cx="9968753" cy="369332"/>
          </a:xfrm>
          <a:prstGeom prst="rect">
            <a:avLst/>
          </a:prstGeom>
          <a:noFill/>
        </p:spPr>
        <p:txBody>
          <a:bodyPr wrap="square" rtlCol="0">
            <a:spAutoFit/>
          </a:bodyPr>
          <a:lstStyle/>
          <a:p>
            <a:r>
              <a:rPr lang="en-IN" b="1" dirty="0" smtClean="0"/>
              <a:t>SELECT</a:t>
            </a:r>
            <a:endParaRPr lang="en-IN" b="1" dirty="0"/>
          </a:p>
        </p:txBody>
      </p:sp>
      <p:sp>
        <p:nvSpPr>
          <p:cNvPr id="11" name="TextBox 10"/>
          <p:cNvSpPr txBox="1"/>
          <p:nvPr/>
        </p:nvSpPr>
        <p:spPr>
          <a:xfrm>
            <a:off x="466165" y="4616823"/>
            <a:ext cx="9968753" cy="369332"/>
          </a:xfrm>
          <a:prstGeom prst="rect">
            <a:avLst/>
          </a:prstGeom>
          <a:noFill/>
        </p:spPr>
        <p:txBody>
          <a:bodyPr wrap="square" rtlCol="0">
            <a:spAutoFit/>
          </a:bodyPr>
          <a:lstStyle/>
          <a:p>
            <a:r>
              <a:rPr lang="en-IN" b="1" dirty="0" smtClean="0"/>
              <a:t>INSERT, UPDATE, DELETE</a:t>
            </a:r>
            <a:endParaRPr lang="en-IN" b="1" dirty="0"/>
          </a:p>
        </p:txBody>
      </p:sp>
      <p:sp>
        <p:nvSpPr>
          <p:cNvPr id="12" name="TextBox 11"/>
          <p:cNvSpPr txBox="1"/>
          <p:nvPr/>
        </p:nvSpPr>
        <p:spPr>
          <a:xfrm>
            <a:off x="457200" y="5540188"/>
            <a:ext cx="9968753" cy="369332"/>
          </a:xfrm>
          <a:prstGeom prst="rect">
            <a:avLst/>
          </a:prstGeom>
          <a:noFill/>
        </p:spPr>
        <p:txBody>
          <a:bodyPr wrap="square" rtlCol="0">
            <a:spAutoFit/>
          </a:bodyPr>
          <a:lstStyle/>
          <a:p>
            <a:r>
              <a:rPr lang="en-IN" b="1" dirty="0" smtClean="0"/>
              <a:t>GRANT, REVOKE</a:t>
            </a:r>
            <a:endParaRPr lang="en-IN" b="1" dirty="0"/>
          </a:p>
        </p:txBody>
      </p:sp>
      <p:sp>
        <p:nvSpPr>
          <p:cNvPr id="13" name="TextBox 12"/>
          <p:cNvSpPr txBox="1"/>
          <p:nvPr/>
        </p:nvSpPr>
        <p:spPr>
          <a:xfrm>
            <a:off x="493059" y="6329082"/>
            <a:ext cx="9968753" cy="369332"/>
          </a:xfrm>
          <a:prstGeom prst="rect">
            <a:avLst/>
          </a:prstGeom>
          <a:noFill/>
        </p:spPr>
        <p:txBody>
          <a:bodyPr wrap="square" rtlCol="0">
            <a:spAutoFit/>
          </a:bodyPr>
          <a:lstStyle/>
          <a:p>
            <a:r>
              <a:rPr lang="en-IN" b="1" dirty="0" smtClean="0"/>
              <a:t>COMMIT, REVOKE</a:t>
            </a:r>
            <a:endParaRPr lang="en-IN" b="1" dirty="0"/>
          </a:p>
        </p:txBody>
      </p:sp>
    </p:spTree>
    <p:extLst>
      <p:ext uri="{BB962C8B-B14F-4D97-AF65-F5344CB8AC3E}">
        <p14:creationId xmlns:p14="http://schemas.microsoft.com/office/powerpoint/2010/main" val="4064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512064"/>
            <a:ext cx="10058400" cy="1609344"/>
          </a:xfrm>
        </p:spPr>
        <p:txBody>
          <a:bodyPr/>
          <a:lstStyle/>
          <a:p>
            <a:r>
              <a:rPr lang="en-IN" dirty="0" smtClean="0"/>
              <a:t>Which databases use SQL?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526" y="2512612"/>
            <a:ext cx="1811702" cy="148559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636" y="3399846"/>
            <a:ext cx="1822836" cy="18228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900" y="4556098"/>
            <a:ext cx="3051850" cy="1470991"/>
          </a:xfrm>
          <a:prstGeom prst="rect">
            <a:avLst/>
          </a:prstGeom>
        </p:spPr>
      </p:pic>
      <p:pic>
        <p:nvPicPr>
          <p:cNvPr id="1028" name="Picture 4" descr="Image result for my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2117" y="1955479"/>
            <a:ext cx="1616101" cy="11142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ostgresq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5880" y="4293538"/>
            <a:ext cx="222885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Microsoft Acces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8086" y="2121408"/>
            <a:ext cx="2195404" cy="169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01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5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6"/>
                                        </p:tgtEl>
                                        <p:attrNameLst>
                                          <p:attrName>style.visibility</p:attrName>
                                        </p:attrNameLst>
                                      </p:cBhvr>
                                      <p:to>
                                        <p:strVal val="visible"/>
                                      </p:to>
                                    </p:set>
                                    <p:animEffect transition="in" filter="fade">
                                      <p:cBhvr>
                                        <p:cTn id="32"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60" y="287409"/>
            <a:ext cx="10058400" cy="967650"/>
          </a:xfrm>
        </p:spPr>
        <p:txBody>
          <a:bodyPr/>
          <a:lstStyle/>
          <a:p>
            <a:r>
              <a:rPr lang="en-IN" dirty="0" smtClean="0"/>
              <a:t>ORACLE</a:t>
            </a:r>
            <a:endParaRPr lang="en-IN" dirty="0"/>
          </a:p>
        </p:txBody>
      </p:sp>
      <p:sp>
        <p:nvSpPr>
          <p:cNvPr id="4" name="Rectangle 3"/>
          <p:cNvSpPr/>
          <p:nvPr/>
        </p:nvSpPr>
        <p:spPr>
          <a:xfrm>
            <a:off x="555812" y="1105398"/>
            <a:ext cx="11358282" cy="1754326"/>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dirty="0">
                <a:solidFill>
                  <a:srgbClr val="000000"/>
                </a:solidFill>
                <a:latin typeface="Arial" panose="020B0604020202020204" pitchFamily="34" charset="0"/>
                <a:cs typeface="Arial" panose="020B0604020202020204" pitchFamily="34" charset="0"/>
              </a:rPr>
              <a:t>Oracle database is a relational database management system. It is known as Oracle database, </a:t>
            </a:r>
            <a:r>
              <a:rPr lang="en-US" dirty="0" err="1">
                <a:solidFill>
                  <a:srgbClr val="000000"/>
                </a:solidFill>
                <a:latin typeface="Arial" panose="020B0604020202020204" pitchFamily="34" charset="0"/>
                <a:cs typeface="Arial" panose="020B0604020202020204" pitchFamily="34" charset="0"/>
              </a:rPr>
              <a:t>OracleDB</a:t>
            </a:r>
            <a:r>
              <a:rPr lang="en-US" dirty="0">
                <a:solidFill>
                  <a:srgbClr val="000000"/>
                </a:solidFill>
                <a:latin typeface="Arial" panose="020B0604020202020204" pitchFamily="34" charset="0"/>
                <a:cs typeface="Arial" panose="020B0604020202020204" pitchFamily="34" charset="0"/>
              </a:rPr>
              <a:t> or simply Oracle. It is produced and marketed by Oracle </a:t>
            </a:r>
            <a:r>
              <a:rPr lang="en-US" dirty="0" smtClean="0">
                <a:solidFill>
                  <a:srgbClr val="000000"/>
                </a:solidFill>
                <a:latin typeface="Arial" panose="020B0604020202020204" pitchFamily="34" charset="0"/>
                <a:cs typeface="Arial" panose="020B0604020202020204" pitchFamily="34" charset="0"/>
              </a:rPr>
              <a:t>Corporation.</a:t>
            </a:r>
          </a:p>
          <a:p>
            <a:pPr marL="285750" indent="-285750" algn="just">
              <a:lnSpc>
                <a:spcPct val="150000"/>
              </a:lnSpc>
              <a:buFont typeface="Wingdings" panose="05000000000000000000" pitchFamily="2" charset="2"/>
              <a:buChar char="q"/>
            </a:pPr>
            <a:r>
              <a:rPr lang="en-US" dirty="0" smtClean="0">
                <a:solidFill>
                  <a:srgbClr val="000000"/>
                </a:solidFill>
                <a:latin typeface="Arial" panose="020B0604020202020204" pitchFamily="34" charset="0"/>
                <a:cs typeface="Arial" panose="020B0604020202020204" pitchFamily="34" charset="0"/>
              </a:rPr>
              <a:t>Oracle </a:t>
            </a:r>
            <a:r>
              <a:rPr lang="en-US" dirty="0">
                <a:solidFill>
                  <a:srgbClr val="000000"/>
                </a:solidFill>
                <a:latin typeface="Arial" panose="020B0604020202020204" pitchFamily="34" charset="0"/>
                <a:cs typeface="Arial" panose="020B0604020202020204" pitchFamily="34" charset="0"/>
              </a:rPr>
              <a:t>database is the first database designed for enterprise grid computing. The enterprise grid computing provides the most flexible and cost effective way to manage information and applications.</a:t>
            </a:r>
            <a:endParaRPr lang="en-US" b="0" i="0" dirty="0">
              <a:solidFill>
                <a:srgbClr val="000000"/>
              </a:solidFill>
              <a:effectLst/>
              <a:latin typeface="Arial" panose="020B0604020202020204" pitchFamily="34" charset="0"/>
              <a:cs typeface="Arial" panose="020B0604020202020204" pitchFamily="34" charset="0"/>
            </a:endParaRPr>
          </a:p>
        </p:txBody>
      </p:sp>
      <p:sp>
        <p:nvSpPr>
          <p:cNvPr id="14" name="Rectangle 13"/>
          <p:cNvSpPr/>
          <p:nvPr/>
        </p:nvSpPr>
        <p:spPr>
          <a:xfrm>
            <a:off x="574455" y="3136759"/>
            <a:ext cx="6173228" cy="584775"/>
          </a:xfrm>
          <a:prstGeom prst="rect">
            <a:avLst/>
          </a:prstGeom>
        </p:spPr>
        <p:txBody>
          <a:bodyPr wrap="none">
            <a:spAutoFit/>
          </a:bodyPr>
          <a:lstStyle/>
          <a:p>
            <a:r>
              <a:rPr lang="en-US" sz="3200" dirty="0" smtClean="0">
                <a:solidFill>
                  <a:srgbClr val="610B38"/>
                </a:solidFill>
                <a:latin typeface="+mj-lt"/>
              </a:rPr>
              <a:t>DIFFERENT EDITIONS OF ORACLE DATABASE</a:t>
            </a:r>
            <a:endParaRPr lang="en-US" sz="3200" b="0" i="0" dirty="0">
              <a:solidFill>
                <a:srgbClr val="610B38"/>
              </a:solidFill>
              <a:effectLst/>
              <a:latin typeface="+mj-lt"/>
            </a:endParaRPr>
          </a:p>
        </p:txBody>
      </p:sp>
      <p:sp>
        <p:nvSpPr>
          <p:cNvPr id="15" name="TextBox 14"/>
          <p:cNvSpPr txBox="1"/>
          <p:nvPr/>
        </p:nvSpPr>
        <p:spPr>
          <a:xfrm>
            <a:off x="609600" y="3908612"/>
            <a:ext cx="10049436"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Enterprise Edition</a:t>
            </a:r>
            <a:endParaRPr lang="en-IN" dirty="0"/>
          </a:p>
        </p:txBody>
      </p:sp>
      <p:sp>
        <p:nvSpPr>
          <p:cNvPr id="16" name="TextBox 15"/>
          <p:cNvSpPr txBox="1"/>
          <p:nvPr/>
        </p:nvSpPr>
        <p:spPr>
          <a:xfrm>
            <a:off x="645459" y="4589930"/>
            <a:ext cx="10049436"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Standard Edition</a:t>
            </a:r>
            <a:endParaRPr lang="en-IN" dirty="0"/>
          </a:p>
        </p:txBody>
      </p:sp>
      <p:sp>
        <p:nvSpPr>
          <p:cNvPr id="17" name="TextBox 16"/>
          <p:cNvSpPr txBox="1"/>
          <p:nvPr/>
        </p:nvSpPr>
        <p:spPr>
          <a:xfrm>
            <a:off x="654424" y="5316071"/>
            <a:ext cx="10049436"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Express Edition</a:t>
            </a:r>
            <a:endParaRPr lang="en-IN" dirty="0"/>
          </a:p>
        </p:txBody>
      </p:sp>
      <p:sp>
        <p:nvSpPr>
          <p:cNvPr id="18" name="TextBox 17"/>
          <p:cNvSpPr txBox="1"/>
          <p:nvPr/>
        </p:nvSpPr>
        <p:spPr>
          <a:xfrm>
            <a:off x="636494" y="5997388"/>
            <a:ext cx="10049436"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Oracle </a:t>
            </a:r>
            <a:r>
              <a:rPr lang="en-IN" dirty="0" err="1" smtClean="0"/>
              <a:t>Lite</a:t>
            </a:r>
            <a:endParaRPr lang="en-IN" dirty="0"/>
          </a:p>
        </p:txBody>
      </p:sp>
    </p:spTree>
    <p:extLst>
      <p:ext uri="{BB962C8B-B14F-4D97-AF65-F5344CB8AC3E}">
        <p14:creationId xmlns:p14="http://schemas.microsoft.com/office/powerpoint/2010/main" val="364103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What is the type of create command?</a:t>
            </a:r>
            <a:endParaRPr lang="en-IN" sz="4800" dirty="0"/>
          </a:p>
        </p:txBody>
      </p:sp>
      <p:sp>
        <p:nvSpPr>
          <p:cNvPr id="3" name="TextBox 2"/>
          <p:cNvSpPr txBox="1"/>
          <p:nvPr/>
        </p:nvSpPr>
        <p:spPr>
          <a:xfrm>
            <a:off x="1255059" y="2088776"/>
            <a:ext cx="9502588" cy="3046988"/>
          </a:xfrm>
          <a:prstGeom prst="rect">
            <a:avLst/>
          </a:prstGeom>
          <a:noFill/>
        </p:spPr>
        <p:txBody>
          <a:bodyPr wrap="square" rtlCol="0">
            <a:spAutoFit/>
          </a:bodyPr>
          <a:lstStyle/>
          <a:p>
            <a:pPr marL="342900" indent="-342900">
              <a:lnSpc>
                <a:spcPct val="200000"/>
              </a:lnSpc>
              <a:buFont typeface="+mj-lt"/>
              <a:buAutoNum type="alphaLcParenR"/>
            </a:pPr>
            <a:r>
              <a:rPr lang="en-IN" sz="2400" dirty="0" smtClean="0"/>
              <a:t>Data Definition Language</a:t>
            </a:r>
          </a:p>
          <a:p>
            <a:pPr marL="342900" indent="-342900">
              <a:lnSpc>
                <a:spcPct val="200000"/>
              </a:lnSpc>
              <a:buFont typeface="+mj-lt"/>
              <a:buAutoNum type="alphaLcParenR"/>
            </a:pPr>
            <a:r>
              <a:rPr lang="en-IN" sz="2400" dirty="0" smtClean="0"/>
              <a:t>Data Manipulation Language</a:t>
            </a:r>
          </a:p>
          <a:p>
            <a:pPr marL="342900" indent="-342900">
              <a:lnSpc>
                <a:spcPct val="200000"/>
              </a:lnSpc>
              <a:buFont typeface="+mj-lt"/>
              <a:buAutoNum type="alphaLcParenR"/>
            </a:pPr>
            <a:r>
              <a:rPr lang="en-IN" sz="2400" dirty="0" smtClean="0"/>
              <a:t>Data Control Language</a:t>
            </a:r>
          </a:p>
          <a:p>
            <a:pPr marL="342900" indent="-342900">
              <a:lnSpc>
                <a:spcPct val="200000"/>
              </a:lnSpc>
              <a:buFont typeface="+mj-lt"/>
              <a:buAutoNum type="alphaLcParenR"/>
            </a:pPr>
            <a:r>
              <a:rPr lang="en-IN" sz="2400" dirty="0" smtClean="0"/>
              <a:t>Transaction Control Language</a:t>
            </a:r>
            <a:endParaRPr lang="en-IN" sz="2400" dirty="0"/>
          </a:p>
        </p:txBody>
      </p:sp>
    </p:spTree>
    <p:extLst>
      <p:ext uri="{BB962C8B-B14F-4D97-AF65-F5344CB8AC3E}">
        <p14:creationId xmlns:p14="http://schemas.microsoft.com/office/powerpoint/2010/main" val="3969792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What is the type of create command?</a:t>
            </a:r>
            <a:endParaRPr lang="en-IN" sz="4800" dirty="0"/>
          </a:p>
        </p:txBody>
      </p:sp>
      <p:sp>
        <p:nvSpPr>
          <p:cNvPr id="3" name="TextBox 2"/>
          <p:cNvSpPr txBox="1"/>
          <p:nvPr/>
        </p:nvSpPr>
        <p:spPr>
          <a:xfrm>
            <a:off x="1255059" y="2088776"/>
            <a:ext cx="9502588" cy="3046988"/>
          </a:xfrm>
          <a:prstGeom prst="rect">
            <a:avLst/>
          </a:prstGeom>
          <a:noFill/>
        </p:spPr>
        <p:txBody>
          <a:bodyPr wrap="square" rtlCol="0">
            <a:spAutoFit/>
          </a:bodyPr>
          <a:lstStyle/>
          <a:p>
            <a:pPr marL="342900" indent="-342900">
              <a:lnSpc>
                <a:spcPct val="200000"/>
              </a:lnSpc>
              <a:buFont typeface="+mj-lt"/>
              <a:buAutoNum type="alphaLcParenR"/>
            </a:pPr>
            <a:r>
              <a:rPr lang="en-IN" sz="2400" b="1" dirty="0" smtClean="0"/>
              <a:t>Data Definition Language</a:t>
            </a:r>
          </a:p>
          <a:p>
            <a:pPr marL="342900" indent="-342900">
              <a:lnSpc>
                <a:spcPct val="200000"/>
              </a:lnSpc>
              <a:buFont typeface="+mj-lt"/>
              <a:buAutoNum type="alphaLcParenR"/>
            </a:pPr>
            <a:r>
              <a:rPr lang="en-IN" sz="2400" dirty="0" smtClean="0"/>
              <a:t>Data Manipulation Language</a:t>
            </a:r>
          </a:p>
          <a:p>
            <a:pPr marL="342900" indent="-342900">
              <a:lnSpc>
                <a:spcPct val="200000"/>
              </a:lnSpc>
              <a:buFont typeface="+mj-lt"/>
              <a:buAutoNum type="alphaLcParenR"/>
            </a:pPr>
            <a:r>
              <a:rPr lang="en-IN" sz="2400" dirty="0" smtClean="0"/>
              <a:t>Data Control Language</a:t>
            </a:r>
          </a:p>
          <a:p>
            <a:pPr marL="342900" indent="-342900">
              <a:lnSpc>
                <a:spcPct val="200000"/>
              </a:lnSpc>
              <a:buFont typeface="+mj-lt"/>
              <a:buAutoNum type="alphaLcParenR"/>
            </a:pPr>
            <a:r>
              <a:rPr lang="en-IN" sz="2400" dirty="0" smtClean="0"/>
              <a:t>Transaction Control Language</a:t>
            </a:r>
            <a:endParaRPr lang="en-IN" sz="2400" dirty="0"/>
          </a:p>
        </p:txBody>
      </p:sp>
    </p:spTree>
    <p:extLst>
      <p:ext uri="{BB962C8B-B14F-4D97-AF65-F5344CB8AC3E}">
        <p14:creationId xmlns:p14="http://schemas.microsoft.com/office/powerpoint/2010/main" val="1332414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3: Relational database design</a:t>
            </a:r>
            <a:endParaRPr lang="en-IN" dirty="0"/>
          </a:p>
        </p:txBody>
      </p:sp>
      <p:sp>
        <p:nvSpPr>
          <p:cNvPr id="3" name="Content Placeholder 2"/>
          <p:cNvSpPr>
            <a:spLocks noGrp="1"/>
          </p:cNvSpPr>
          <p:nvPr>
            <p:ph idx="1"/>
          </p:nvPr>
        </p:nvSpPr>
        <p:spPr/>
        <p:txBody>
          <a:bodyPr/>
          <a:lstStyle/>
          <a:p>
            <a:endParaRPr lang="en-IN" dirty="0"/>
          </a:p>
        </p:txBody>
      </p:sp>
      <p:sp>
        <p:nvSpPr>
          <p:cNvPr id="4" name="Folded Corner 3"/>
          <p:cNvSpPr/>
          <p:nvPr/>
        </p:nvSpPr>
        <p:spPr>
          <a:xfrm>
            <a:off x="1001864" y="2121408"/>
            <a:ext cx="6965343" cy="1321507"/>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t/>
            </a:r>
            <a:br>
              <a:rPr lang="en-US" b="1" dirty="0"/>
            </a:br>
            <a:r>
              <a:rPr lang="en-US" b="1" dirty="0" smtClean="0"/>
              <a:t>Relational </a:t>
            </a:r>
            <a:r>
              <a:rPr lang="en-US" b="1" dirty="0"/>
              <a:t>database design (RDD) models information and data into a set of tables with rows and columns. Each row of a relation/table represents a record, and each column represents an attribute of data.</a:t>
            </a:r>
          </a:p>
        </p:txBody>
      </p:sp>
      <p:sp>
        <p:nvSpPr>
          <p:cNvPr id="14" name="Folded Corner 13"/>
          <p:cNvSpPr/>
          <p:nvPr/>
        </p:nvSpPr>
        <p:spPr>
          <a:xfrm>
            <a:off x="2151225" y="3745065"/>
            <a:ext cx="8977023" cy="233768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The design of a relational database is composed of four stages, where the data </a:t>
            </a:r>
            <a:r>
              <a:rPr lang="en-US" b="1" dirty="0" smtClean="0"/>
              <a:t>are modeled </a:t>
            </a:r>
            <a:r>
              <a:rPr lang="en-US" b="1" dirty="0"/>
              <a:t>into a set of related tables. The stages are:</a:t>
            </a:r>
          </a:p>
          <a:p>
            <a:pPr algn="ctr"/>
            <a:r>
              <a:rPr lang="en-US" b="1" dirty="0" smtClean="0"/>
              <a:t>Define </a:t>
            </a:r>
            <a:r>
              <a:rPr lang="en-US" b="1" dirty="0"/>
              <a:t>relations/attributes</a:t>
            </a:r>
          </a:p>
          <a:p>
            <a:pPr algn="ctr"/>
            <a:r>
              <a:rPr lang="en-US" b="1" dirty="0"/>
              <a:t>Define primary keys</a:t>
            </a:r>
          </a:p>
          <a:p>
            <a:pPr algn="ctr"/>
            <a:r>
              <a:rPr lang="en-US" b="1" dirty="0"/>
              <a:t>Define relationships</a:t>
            </a:r>
          </a:p>
          <a:p>
            <a:pPr algn="ctr"/>
            <a:r>
              <a:rPr lang="en-US" b="1" dirty="0"/>
              <a:t>Normalization</a:t>
            </a:r>
          </a:p>
        </p:txBody>
      </p:sp>
    </p:spTree>
    <p:extLst>
      <p:ext uri="{BB962C8B-B14F-4D97-AF65-F5344CB8AC3E}">
        <p14:creationId xmlns:p14="http://schemas.microsoft.com/office/powerpoint/2010/main" val="2628493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Hours to dedicate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390535"/>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41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60" y="287409"/>
            <a:ext cx="10058400" cy="967650"/>
          </a:xfrm>
        </p:spPr>
        <p:txBody>
          <a:bodyPr>
            <a:normAutofit fontScale="90000"/>
          </a:bodyPr>
          <a:lstStyle/>
          <a:p>
            <a:r>
              <a:rPr lang="en-IN" dirty="0" smtClean="0"/>
              <a:t>How to design a relational database?</a:t>
            </a:r>
            <a:endParaRPr lang="en-IN" dirty="0"/>
          </a:p>
        </p:txBody>
      </p:sp>
      <p:sp>
        <p:nvSpPr>
          <p:cNvPr id="4" name="Rectangle 3"/>
          <p:cNvSpPr/>
          <p:nvPr/>
        </p:nvSpPr>
        <p:spPr>
          <a:xfrm>
            <a:off x="555812" y="1105398"/>
            <a:ext cx="11358282" cy="1702967"/>
          </a:xfrm>
          <a:prstGeom prst="rect">
            <a:avLst/>
          </a:prstGeom>
        </p:spPr>
        <p:txBody>
          <a:bodyPr wrap="square">
            <a:spAutoFit/>
          </a:bodyPr>
          <a:lstStyle/>
          <a:p>
            <a:pPr algn="just">
              <a:lnSpc>
                <a:spcPct val="150000"/>
              </a:lnSpc>
            </a:pPr>
            <a:r>
              <a:rPr lang="en-US" dirty="0"/>
              <a:t>Database design is more art than science, as you have to make many decisions. Databases are usually customized to suit a particular application. No two customized applications are alike, and hence, no two database are alike. Guidelines (usually in terms of what not to do instead of what to do) are provided in making these design decision, but the choices ultimately rest on the you - the designer.</a:t>
            </a:r>
            <a:endParaRPr lang="en-US" dirty="0" smtClean="0">
              <a:solidFill>
                <a:srgbClr val="000000"/>
              </a:solidFill>
              <a:latin typeface="Arial" panose="020B0604020202020204" pitchFamily="34" charset="0"/>
              <a:cs typeface="Arial" panose="020B0604020202020204" pitchFamily="34" charset="0"/>
            </a:endParaRPr>
          </a:p>
        </p:txBody>
      </p:sp>
      <p:sp>
        <p:nvSpPr>
          <p:cNvPr id="3" name="Rectangle 2"/>
          <p:cNvSpPr/>
          <p:nvPr/>
        </p:nvSpPr>
        <p:spPr>
          <a:xfrm>
            <a:off x="537881" y="3061012"/>
            <a:ext cx="8624047" cy="369332"/>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b="1" dirty="0">
                <a:solidFill>
                  <a:srgbClr val="0075A2"/>
                </a:solidFill>
                <a:latin typeface="Segoe UI" panose="020B0502040204020203" pitchFamily="34" charset="0"/>
              </a:rPr>
              <a:t>Step 1: Define the Purpose of the Database (Requirement Analysis)</a:t>
            </a:r>
            <a:endParaRPr lang="en-US" b="1" i="0" dirty="0">
              <a:solidFill>
                <a:srgbClr val="0075A2"/>
              </a:solidFill>
              <a:effectLst/>
              <a:latin typeface="Segoe UI" panose="020B0502040204020203" pitchFamily="34" charset="0"/>
            </a:endParaRPr>
          </a:p>
        </p:txBody>
      </p:sp>
      <p:sp>
        <p:nvSpPr>
          <p:cNvPr id="5" name="Rectangle 4"/>
          <p:cNvSpPr/>
          <p:nvPr/>
        </p:nvSpPr>
        <p:spPr>
          <a:xfrm>
            <a:off x="537881" y="3796118"/>
            <a:ext cx="7790329" cy="369332"/>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b="1" dirty="0">
                <a:solidFill>
                  <a:srgbClr val="0075A2"/>
                </a:solidFill>
                <a:latin typeface="Segoe UI" panose="020B0502040204020203" pitchFamily="34" charset="0"/>
              </a:rPr>
              <a:t>Step 2: Gather Data, Organize in tables and Specify the Primary Keys</a:t>
            </a:r>
            <a:endParaRPr lang="en-US" b="1" i="0" dirty="0">
              <a:solidFill>
                <a:srgbClr val="0075A2"/>
              </a:solidFill>
              <a:effectLst/>
              <a:latin typeface="Segoe UI" panose="020B0502040204020203" pitchFamily="34" charset="0"/>
            </a:endParaRPr>
          </a:p>
        </p:txBody>
      </p:sp>
      <p:sp>
        <p:nvSpPr>
          <p:cNvPr id="6" name="Rectangle 5"/>
          <p:cNvSpPr/>
          <p:nvPr/>
        </p:nvSpPr>
        <p:spPr>
          <a:xfrm>
            <a:off x="500353" y="4526287"/>
            <a:ext cx="4754635" cy="369332"/>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a:spAutoFit/>
          </a:bodyPr>
          <a:lstStyle/>
          <a:p>
            <a:pPr algn="just"/>
            <a:r>
              <a:rPr lang="en-US" b="1" dirty="0">
                <a:solidFill>
                  <a:srgbClr val="0075A2"/>
                </a:solidFill>
                <a:latin typeface="Segoe UI" panose="020B0502040204020203" pitchFamily="34" charset="0"/>
              </a:rPr>
              <a:t>Step 3: Create Relationships among Tables</a:t>
            </a:r>
            <a:endParaRPr lang="en-US" b="1" i="0" dirty="0">
              <a:solidFill>
                <a:srgbClr val="0075A2"/>
              </a:solidFill>
              <a:effectLst/>
              <a:latin typeface="Segoe UI" panose="020B0502040204020203" pitchFamily="34" charset="0"/>
            </a:endParaRPr>
          </a:p>
        </p:txBody>
      </p:sp>
      <p:sp>
        <p:nvSpPr>
          <p:cNvPr id="7" name="Rectangle 6"/>
          <p:cNvSpPr/>
          <p:nvPr/>
        </p:nvSpPr>
        <p:spPr>
          <a:xfrm>
            <a:off x="534566" y="5135888"/>
            <a:ext cx="4345549" cy="369332"/>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a:spAutoFit/>
          </a:bodyPr>
          <a:lstStyle/>
          <a:p>
            <a:pPr algn="just"/>
            <a:r>
              <a:rPr lang="en-US" b="1" dirty="0">
                <a:solidFill>
                  <a:srgbClr val="0075A2"/>
                </a:solidFill>
                <a:latin typeface="Segoe UI" panose="020B0502040204020203" pitchFamily="34" charset="0"/>
              </a:rPr>
              <a:t>Step 4: Refine &amp; Normalize the Design</a:t>
            </a:r>
            <a:endParaRPr lang="en-US" b="1" i="0" dirty="0">
              <a:solidFill>
                <a:srgbClr val="0075A2"/>
              </a:solidFill>
              <a:effectLst/>
              <a:latin typeface="Segoe UI" panose="020B0502040204020203" pitchFamily="34" charset="0"/>
            </a:endParaRPr>
          </a:p>
        </p:txBody>
      </p:sp>
    </p:spTree>
    <p:extLst>
      <p:ext uri="{BB962C8B-B14F-4D97-AF65-F5344CB8AC3E}">
        <p14:creationId xmlns:p14="http://schemas.microsoft.com/office/powerpoint/2010/main" val="19447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UNIT 4: database transaction processing</a:t>
            </a:r>
            <a:endParaRPr lang="en-IN" dirty="0"/>
          </a:p>
        </p:txBody>
      </p:sp>
      <p:sp>
        <p:nvSpPr>
          <p:cNvPr id="4" name="Flowchart: Sequential Access Storage 3"/>
          <p:cNvSpPr/>
          <p:nvPr/>
        </p:nvSpPr>
        <p:spPr>
          <a:xfrm>
            <a:off x="1431234" y="2385391"/>
            <a:ext cx="5486400" cy="3222266"/>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What happens when you send 1000 </a:t>
            </a:r>
            <a:r>
              <a:rPr lang="en-IN" dirty="0" err="1" smtClean="0"/>
              <a:t>rs</a:t>
            </a:r>
            <a:r>
              <a:rPr lang="en-IN" dirty="0" smtClean="0"/>
              <a:t> to your friend and he has not received it?? </a:t>
            </a:r>
            <a:endParaRPr lang="en-IN" dirty="0"/>
          </a:p>
        </p:txBody>
      </p:sp>
      <p:pic>
        <p:nvPicPr>
          <p:cNvPr id="7" name="Picture 6"/>
          <p:cNvPicPr>
            <a:picLocks noChangeAspect="1"/>
          </p:cNvPicPr>
          <p:nvPr/>
        </p:nvPicPr>
        <p:blipFill>
          <a:blip r:embed="rId2"/>
          <a:stretch>
            <a:fillRect/>
          </a:stretch>
        </p:blipFill>
        <p:spPr>
          <a:xfrm>
            <a:off x="7153644" y="2729243"/>
            <a:ext cx="4335990" cy="2375493"/>
          </a:xfrm>
          <a:prstGeom prst="rect">
            <a:avLst/>
          </a:prstGeom>
        </p:spPr>
      </p:pic>
    </p:spTree>
    <p:extLst>
      <p:ext uri="{BB962C8B-B14F-4D97-AF65-F5344CB8AC3E}">
        <p14:creationId xmlns:p14="http://schemas.microsoft.com/office/powerpoint/2010/main" val="2769624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Don’t worry! Acid Properties save that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329" y="2264575"/>
            <a:ext cx="7894320" cy="3954780"/>
          </a:xfrm>
        </p:spPr>
      </p:pic>
    </p:spTree>
    <p:extLst>
      <p:ext uri="{BB962C8B-B14F-4D97-AF65-F5344CB8AC3E}">
        <p14:creationId xmlns:p14="http://schemas.microsoft.com/office/powerpoint/2010/main" val="2646850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UNIT 5: Programming constructs in databases</a:t>
            </a:r>
            <a:endParaRPr lang="en-IN" dirty="0"/>
          </a:p>
        </p:txBody>
      </p:sp>
      <p:sp>
        <p:nvSpPr>
          <p:cNvPr id="3" name="Content Placeholder 2"/>
          <p:cNvSpPr>
            <a:spLocks noGrp="1"/>
          </p:cNvSpPr>
          <p:nvPr>
            <p:ph idx="1"/>
          </p:nvPr>
        </p:nvSpPr>
        <p:spPr/>
        <p:txBody>
          <a:bodyPr>
            <a:normAutofit/>
          </a:bodyPr>
          <a:lstStyle/>
          <a:p>
            <a:r>
              <a:rPr lang="en-IN" sz="2800" b="1" dirty="0" smtClean="0"/>
              <a:t>You will study</a:t>
            </a:r>
          </a:p>
          <a:p>
            <a:r>
              <a:rPr lang="en-IN" sz="2800" b="1" dirty="0" smtClean="0">
                <a:solidFill>
                  <a:srgbClr val="C00000"/>
                </a:solidFill>
              </a:rPr>
              <a:t>Flow control statements</a:t>
            </a:r>
          </a:p>
          <a:p>
            <a:r>
              <a:rPr lang="en-IN" sz="2800" b="1" dirty="0" smtClean="0">
                <a:solidFill>
                  <a:srgbClr val="C00000"/>
                </a:solidFill>
              </a:rPr>
              <a:t>Functions</a:t>
            </a:r>
          </a:p>
          <a:p>
            <a:r>
              <a:rPr lang="en-IN" sz="2800" b="1" dirty="0" smtClean="0">
                <a:solidFill>
                  <a:srgbClr val="C00000"/>
                </a:solidFill>
              </a:rPr>
              <a:t>Stored Procedures</a:t>
            </a:r>
          </a:p>
          <a:p>
            <a:r>
              <a:rPr lang="en-IN" sz="2800" b="1" dirty="0" smtClean="0">
                <a:solidFill>
                  <a:srgbClr val="C00000"/>
                </a:solidFill>
              </a:rPr>
              <a:t>Cursors</a:t>
            </a:r>
          </a:p>
          <a:p>
            <a:r>
              <a:rPr lang="en-IN" sz="2800" b="1" dirty="0" smtClean="0">
                <a:solidFill>
                  <a:srgbClr val="C00000"/>
                </a:solidFill>
              </a:rPr>
              <a:t>Triggers</a:t>
            </a:r>
          </a:p>
          <a:p>
            <a:r>
              <a:rPr lang="en-IN" sz="2800" b="1" dirty="0" smtClean="0">
                <a:solidFill>
                  <a:srgbClr val="C00000"/>
                </a:solidFill>
              </a:rPr>
              <a:t>Exception Handling</a:t>
            </a:r>
            <a:endParaRPr lang="en-IN" sz="2800" b="1" dirty="0">
              <a:solidFill>
                <a:srgbClr val="C00000"/>
              </a:solidFill>
            </a:endParaRPr>
          </a:p>
        </p:txBody>
      </p:sp>
    </p:spTree>
    <p:extLst>
      <p:ext uri="{BB962C8B-B14F-4D97-AF65-F5344CB8AC3E}">
        <p14:creationId xmlns:p14="http://schemas.microsoft.com/office/powerpoint/2010/main" val="4197130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UNIT 6: file organization and trends in databases </a:t>
            </a:r>
            <a:endParaRPr lang="en-IN" dirty="0"/>
          </a:p>
        </p:txBody>
      </p:sp>
      <p:sp>
        <p:nvSpPr>
          <p:cNvPr id="3" name="Content Placeholder 2"/>
          <p:cNvSpPr>
            <a:spLocks noGrp="1"/>
          </p:cNvSpPr>
          <p:nvPr>
            <p:ph idx="1"/>
          </p:nvPr>
        </p:nvSpPr>
        <p:spPr/>
        <p:txBody>
          <a:bodyPr/>
          <a:lstStyle/>
          <a:p>
            <a:endParaRPr lang="en-IN" dirty="0"/>
          </a:p>
        </p:txBody>
      </p:sp>
      <p:sp>
        <p:nvSpPr>
          <p:cNvPr id="4" name="Rounded Rectangle 3"/>
          <p:cNvSpPr/>
          <p:nvPr/>
        </p:nvSpPr>
        <p:spPr>
          <a:xfrm>
            <a:off x="1069848" y="2121408"/>
            <a:ext cx="7458323" cy="1105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File Organization</a:t>
            </a:r>
            <a:r>
              <a:rPr lang="en-US" dirty="0"/>
              <a:t> refers to the logical relationships among various records that constitute the </a:t>
            </a:r>
            <a:r>
              <a:rPr lang="en-US" b="1" dirty="0"/>
              <a:t>file</a:t>
            </a:r>
            <a:r>
              <a:rPr lang="en-US" dirty="0"/>
              <a:t>, particularly with respect to the means of identification and access to any specific record</a:t>
            </a:r>
            <a:endParaRPr lang="en-IN" dirty="0"/>
          </a:p>
        </p:txBody>
      </p:sp>
      <p:sp>
        <p:nvSpPr>
          <p:cNvPr id="5" name="Rounded Rectangle 4"/>
          <p:cNvSpPr/>
          <p:nvPr/>
        </p:nvSpPr>
        <p:spPr>
          <a:xfrm>
            <a:off x="2250219" y="3498574"/>
            <a:ext cx="7673009" cy="1129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simple terms, Storing the files in certain order is called file Organization.</a:t>
            </a:r>
            <a:endParaRPr lang="en-IN" dirty="0"/>
          </a:p>
        </p:txBody>
      </p:sp>
      <p:sp>
        <p:nvSpPr>
          <p:cNvPr id="6" name="Rounded Rectangle 5"/>
          <p:cNvSpPr/>
          <p:nvPr/>
        </p:nvSpPr>
        <p:spPr>
          <a:xfrm>
            <a:off x="3927944" y="4882101"/>
            <a:ext cx="7200304" cy="1113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File Structure</a:t>
            </a:r>
            <a:r>
              <a:rPr lang="en-US" dirty="0"/>
              <a:t> refers to the format of the label and data blocks and of any logical control record.</a:t>
            </a:r>
            <a:endParaRPr lang="en-IN" dirty="0"/>
          </a:p>
        </p:txBody>
      </p:sp>
    </p:spTree>
    <p:extLst>
      <p:ext uri="{BB962C8B-B14F-4D97-AF65-F5344CB8AC3E}">
        <p14:creationId xmlns:p14="http://schemas.microsoft.com/office/powerpoint/2010/main" val="378536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472044"/>
            <a:ext cx="10058400" cy="6086698"/>
          </a:xfrm>
        </p:spPr>
      </p:pic>
      <p:sp>
        <p:nvSpPr>
          <p:cNvPr id="5" name="Flowchart: Alternate Process 4"/>
          <p:cNvSpPr/>
          <p:nvPr/>
        </p:nvSpPr>
        <p:spPr>
          <a:xfrm>
            <a:off x="1305098" y="1845426"/>
            <a:ext cx="7722524" cy="96427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Big data is data that contains greater variety arriving in increasing volumes and with ever-higher velocity. This is known as the three Vs.</a:t>
            </a:r>
            <a:endParaRPr lang="en-IN" dirty="0"/>
          </a:p>
        </p:txBody>
      </p:sp>
      <p:sp>
        <p:nvSpPr>
          <p:cNvPr id="6" name="Flowchart: Alternate Process 5"/>
          <p:cNvSpPr/>
          <p:nvPr/>
        </p:nvSpPr>
        <p:spPr>
          <a:xfrm>
            <a:off x="6719593" y="2909453"/>
            <a:ext cx="3981796" cy="156279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smtClean="0"/>
          </a:p>
          <a:p>
            <a:pPr algn="ctr"/>
            <a:r>
              <a:rPr lang="en-IN" dirty="0" smtClean="0"/>
              <a:t>The 3 V’s of Big Data</a:t>
            </a:r>
          </a:p>
          <a:p>
            <a:pPr algn="ctr"/>
            <a:r>
              <a:rPr lang="en-IN" dirty="0" smtClean="0"/>
              <a:t>Volume</a:t>
            </a:r>
          </a:p>
          <a:p>
            <a:pPr algn="ctr"/>
            <a:r>
              <a:rPr lang="en-IN" dirty="0" smtClean="0"/>
              <a:t>Velocity</a:t>
            </a:r>
          </a:p>
          <a:p>
            <a:pPr algn="ctr"/>
            <a:r>
              <a:rPr lang="en-IN" dirty="0" smtClean="0"/>
              <a:t>Variety</a:t>
            </a:r>
          </a:p>
          <a:p>
            <a:pPr algn="ctr"/>
            <a:endParaRPr lang="en-IN" dirty="0" smtClean="0"/>
          </a:p>
          <a:p>
            <a:pPr algn="ct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3075128"/>
            <a:ext cx="4959235" cy="2794236"/>
          </a:xfrm>
          <a:prstGeom prst="rect">
            <a:avLst/>
          </a:prstGeom>
        </p:spPr>
      </p:pic>
    </p:spTree>
    <p:extLst>
      <p:ext uri="{BB962C8B-B14F-4D97-AF65-F5344CB8AC3E}">
        <p14:creationId xmlns:p14="http://schemas.microsoft.com/office/powerpoint/2010/main" val="245365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NoSQL- Not Only SQL</a:t>
            </a:r>
            <a:endParaRPr lang="en-IN" dirty="0"/>
          </a:p>
        </p:txBody>
      </p:sp>
      <p:sp>
        <p:nvSpPr>
          <p:cNvPr id="3" name="Content Placeholder 2"/>
          <p:cNvSpPr>
            <a:spLocks noGrp="1"/>
          </p:cNvSpPr>
          <p:nvPr>
            <p:ph idx="1"/>
          </p:nvPr>
        </p:nvSpPr>
        <p:spPr/>
        <p:txBody>
          <a:bodyPr/>
          <a:lstStyle/>
          <a:p>
            <a:endParaRPr lang="en-IN"/>
          </a:p>
        </p:txBody>
      </p:sp>
      <p:pic>
        <p:nvPicPr>
          <p:cNvPr id="1026" name="Picture 2" descr="Image result for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1765554"/>
            <a:ext cx="9636817"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096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512064"/>
            <a:ext cx="10058400" cy="1609344"/>
          </a:xfrm>
        </p:spPr>
        <p:txBody>
          <a:bodyPr/>
          <a:lstStyle/>
          <a:p>
            <a:r>
              <a:rPr lang="en-IN" dirty="0" smtClean="0"/>
              <a:t>Text BOOK to study</a:t>
            </a:r>
            <a:endParaRPr lang="en-IN" dirty="0"/>
          </a:p>
        </p:txBody>
      </p:sp>
      <p:sp>
        <p:nvSpPr>
          <p:cNvPr id="3" name="Content Placeholder 2"/>
          <p:cNvSpPr>
            <a:spLocks noGrp="1"/>
          </p:cNvSpPr>
          <p:nvPr>
            <p:ph idx="1"/>
          </p:nvPr>
        </p:nvSpPr>
        <p:spPr/>
        <p:txBody>
          <a:bodyPr>
            <a:normAutofit/>
          </a:bodyPr>
          <a:lstStyle/>
          <a:p>
            <a:r>
              <a:rPr lang="en-IN" sz="2400" dirty="0"/>
              <a:t>DATABASE SYSTEM CONCEPTS by HENRY F. KORTH, ABRAHAM SILBERSCHATZ, </a:t>
            </a:r>
            <a:r>
              <a:rPr lang="en-IN" sz="2400" dirty="0" smtClean="0"/>
              <a:t>S. SUDARSHAN</a:t>
            </a:r>
            <a:r>
              <a:rPr lang="en-IN" sz="2400" dirty="0"/>
              <a:t>, MCGRAW HILL EDUCATION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982" y="2870421"/>
            <a:ext cx="2833021" cy="3841515"/>
          </a:xfrm>
          <a:prstGeom prst="rect">
            <a:avLst/>
          </a:prstGeom>
        </p:spPr>
      </p:pic>
    </p:spTree>
    <p:extLst>
      <p:ext uri="{BB962C8B-B14F-4D97-AF65-F5344CB8AC3E}">
        <p14:creationId xmlns:p14="http://schemas.microsoft.com/office/powerpoint/2010/main" val="1424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1: Introduction to Databases</a:t>
            </a:r>
            <a:endParaRPr lang="en-IN" dirty="0"/>
          </a:p>
        </p:txBody>
      </p:sp>
      <p:sp>
        <p:nvSpPr>
          <p:cNvPr id="3" name="Content Placeholder 2"/>
          <p:cNvSpPr>
            <a:spLocks noGrp="1"/>
          </p:cNvSpPr>
          <p:nvPr>
            <p:ph idx="1"/>
          </p:nvPr>
        </p:nvSpPr>
        <p:spPr/>
        <p:txBody>
          <a:bodyPr/>
          <a:lstStyle/>
          <a:p>
            <a:r>
              <a:rPr lang="en-IN" sz="2800" b="1" dirty="0" smtClean="0"/>
              <a:t>What is data?</a:t>
            </a:r>
          </a:p>
          <a:p>
            <a:endParaRPr lang="en-IN" sz="2800" b="1" dirty="0" smtClean="0"/>
          </a:p>
          <a:p>
            <a:endParaRPr lang="en-IN" sz="28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39" y="2584175"/>
            <a:ext cx="11082860" cy="3896139"/>
          </a:xfrm>
          <a:prstGeom prst="rect">
            <a:avLst/>
          </a:prstGeom>
        </p:spPr>
      </p:pic>
      <p:sp>
        <p:nvSpPr>
          <p:cNvPr id="6" name="Rounded Rectangle 5"/>
          <p:cNvSpPr/>
          <p:nvPr/>
        </p:nvSpPr>
        <p:spPr>
          <a:xfrm>
            <a:off x="859370" y="2743399"/>
            <a:ext cx="10352598" cy="166957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In simple words, data can be facts related to any object in consideration, For example your name, age, height, weight, etc. are some data related to you.</a:t>
            </a:r>
          </a:p>
          <a:p>
            <a:r>
              <a:rPr lang="en-IN" b="1" dirty="0"/>
              <a:t>A picture, image, file, pdf etc. can also be considered data. </a:t>
            </a:r>
          </a:p>
        </p:txBody>
      </p:sp>
    </p:spTree>
    <p:extLst>
      <p:ext uri="{BB962C8B-B14F-4D97-AF65-F5344CB8AC3E}">
        <p14:creationId xmlns:p14="http://schemas.microsoft.com/office/powerpoint/2010/main" val="7098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database!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 r="199" b="10044"/>
          <a:stretch/>
        </p:blipFill>
        <p:spPr>
          <a:xfrm>
            <a:off x="8750200" y="2449002"/>
            <a:ext cx="3049535" cy="3754208"/>
          </a:xfrm>
          <a:prstGeom prst="rect">
            <a:avLst/>
          </a:prstGeom>
        </p:spPr>
      </p:pic>
      <p:sp>
        <p:nvSpPr>
          <p:cNvPr id="5" name="Can 4"/>
          <p:cNvSpPr/>
          <p:nvPr/>
        </p:nvSpPr>
        <p:spPr>
          <a:xfrm>
            <a:off x="1399428" y="1908314"/>
            <a:ext cx="6671144" cy="400745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What is a database?</a:t>
            </a:r>
          </a:p>
          <a:p>
            <a:r>
              <a:rPr lang="en-IN" dirty="0" smtClean="0"/>
              <a:t>A database is a systemic collection of data. Since the data in the database is organized, it makes data management easy.</a:t>
            </a:r>
          </a:p>
          <a:p>
            <a:r>
              <a:rPr lang="en-IN" dirty="0" smtClean="0"/>
              <a:t>Database Management system (DBMS) is a collection of programs which enables its users to access Database, manipulate data and help in representation of data.</a:t>
            </a:r>
          </a:p>
          <a:p>
            <a:r>
              <a:rPr lang="en-IN" dirty="0" smtClean="0"/>
              <a:t>It also helps control access to the database by various users </a:t>
            </a:r>
            <a:endParaRPr lang="en-IN" dirty="0"/>
          </a:p>
        </p:txBody>
      </p:sp>
      <p:sp>
        <p:nvSpPr>
          <p:cNvPr id="6" name="Flowchart: Sequential Access Storage 5"/>
          <p:cNvSpPr/>
          <p:nvPr/>
        </p:nvSpPr>
        <p:spPr>
          <a:xfrm>
            <a:off x="8619214" y="1094895"/>
            <a:ext cx="1820848" cy="1725433"/>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Just like a container where your data is stored </a:t>
            </a:r>
            <a:endParaRPr lang="en-IN" dirty="0"/>
          </a:p>
        </p:txBody>
      </p:sp>
    </p:spTree>
    <p:extLst>
      <p:ext uri="{BB962C8B-B14F-4D97-AF65-F5344CB8AC3E}">
        <p14:creationId xmlns:p14="http://schemas.microsoft.com/office/powerpoint/2010/main" val="68476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management system</a:t>
            </a:r>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1504"/>
          <a:stretch/>
        </p:blipFill>
        <p:spPr>
          <a:xfrm>
            <a:off x="540689" y="2093976"/>
            <a:ext cx="10774017" cy="4660900"/>
          </a:xfrm>
          <a:prstGeom prst="rect">
            <a:avLst/>
          </a:prstGeom>
        </p:spPr>
      </p:pic>
      <p:sp>
        <p:nvSpPr>
          <p:cNvPr id="7" name="Rounded Rectangle 6"/>
          <p:cNvSpPr/>
          <p:nvPr/>
        </p:nvSpPr>
        <p:spPr>
          <a:xfrm>
            <a:off x="775649" y="2713536"/>
            <a:ext cx="6849651" cy="13914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A collection of programs which enables users to access database, manipulate data and represent data.</a:t>
            </a:r>
          </a:p>
        </p:txBody>
      </p:sp>
      <p:sp>
        <p:nvSpPr>
          <p:cNvPr id="8" name="Rounded Rectangle 7"/>
          <p:cNvSpPr/>
          <p:nvPr/>
        </p:nvSpPr>
        <p:spPr>
          <a:xfrm>
            <a:off x="892731" y="4412024"/>
            <a:ext cx="6732569" cy="14868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A technology to store and retrieve data with utmost efficiency along with appropriate security measures.</a:t>
            </a:r>
          </a:p>
        </p:txBody>
      </p:sp>
    </p:spTree>
    <p:extLst>
      <p:ext uri="{BB962C8B-B14F-4D97-AF65-F5344CB8AC3E}">
        <p14:creationId xmlns:p14="http://schemas.microsoft.com/office/powerpoint/2010/main" val="25706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latin typeface="Arial" panose="020B0604020202020204" pitchFamily="34" charset="0"/>
                <a:cs typeface="Arial" panose="020B0604020202020204" pitchFamily="34" charset="0"/>
              </a:rPr>
              <a:t>Is excel a database?</a:t>
            </a:r>
            <a:endParaRPr lang="en-IN" sz="4000" dirty="0">
              <a:latin typeface="Arial" panose="020B0604020202020204" pitchFamily="34" charset="0"/>
              <a:cs typeface="Arial" panose="020B0604020202020204" pitchFamily="34" charset="0"/>
            </a:endParaRPr>
          </a:p>
        </p:txBody>
      </p:sp>
      <p:sp>
        <p:nvSpPr>
          <p:cNvPr id="5" name="Rectangle 4"/>
          <p:cNvSpPr/>
          <p:nvPr/>
        </p:nvSpPr>
        <p:spPr>
          <a:xfrm>
            <a:off x="1039905" y="1852590"/>
            <a:ext cx="10730753" cy="1015663"/>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sz="2000" dirty="0">
                <a:solidFill>
                  <a:srgbClr val="282829"/>
                </a:solidFill>
                <a:latin typeface="Arial" panose="020B0604020202020204" pitchFamily="34" charset="0"/>
                <a:cs typeface="Arial" panose="020B0604020202020204" pitchFamily="34" charset="0"/>
              </a:rPr>
              <a:t>Excel is a spreadsheet program to store and compute </a:t>
            </a:r>
            <a:r>
              <a:rPr lang="en-US" sz="2000" dirty="0" smtClean="0">
                <a:solidFill>
                  <a:srgbClr val="282829"/>
                </a:solidFill>
                <a:latin typeface="Arial" panose="020B0604020202020204" pitchFamily="34" charset="0"/>
                <a:cs typeface="Arial" panose="020B0604020202020204" pitchFamily="34" charset="0"/>
              </a:rPr>
              <a:t>data.</a:t>
            </a:r>
          </a:p>
          <a:p>
            <a:pPr marL="285750" indent="-285750" algn="just">
              <a:lnSpc>
                <a:spcPct val="150000"/>
              </a:lnSpc>
              <a:buFont typeface="Wingdings" panose="05000000000000000000" pitchFamily="2" charset="2"/>
              <a:buChar char="q"/>
            </a:pPr>
            <a:r>
              <a:rPr lang="en-US" sz="2000" dirty="0" smtClean="0">
                <a:solidFill>
                  <a:srgbClr val="282829"/>
                </a:solidFill>
                <a:latin typeface="Arial" panose="020B0604020202020204" pitchFamily="34" charset="0"/>
                <a:cs typeface="Arial" panose="020B0604020202020204" pitchFamily="34" charset="0"/>
              </a:rPr>
              <a:t>It's </a:t>
            </a:r>
            <a:r>
              <a:rPr lang="en-US" sz="2000" dirty="0">
                <a:solidFill>
                  <a:srgbClr val="282829"/>
                </a:solidFill>
                <a:latin typeface="Arial" panose="020B0604020202020204" pitchFamily="34" charset="0"/>
                <a:cs typeface="Arial" panose="020B0604020202020204" pitchFamily="34" charset="0"/>
              </a:rPr>
              <a:t>a flat file system instead of database </a:t>
            </a:r>
            <a:r>
              <a:rPr lang="en-US" sz="2000" dirty="0" smtClean="0">
                <a:solidFill>
                  <a:srgbClr val="282829"/>
                </a:solidFill>
                <a:latin typeface="Arial" panose="020B0604020202020204" pitchFamily="34" charset="0"/>
                <a:cs typeface="Arial" panose="020B0604020202020204" pitchFamily="34" charset="0"/>
              </a:rPr>
              <a:t>system.</a:t>
            </a:r>
          </a:p>
        </p:txBody>
      </p:sp>
      <p:sp>
        <p:nvSpPr>
          <p:cNvPr id="7" name="Rectangle 6"/>
          <p:cNvSpPr/>
          <p:nvPr/>
        </p:nvSpPr>
        <p:spPr>
          <a:xfrm>
            <a:off x="1129551" y="4326849"/>
            <a:ext cx="10551459" cy="2344873"/>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000" dirty="0">
                <a:solidFill>
                  <a:srgbClr val="222222"/>
                </a:solidFill>
                <a:latin typeface="arial" panose="020B0604020202020204" pitchFamily="34" charset="0"/>
              </a:rPr>
              <a:t>A </a:t>
            </a:r>
            <a:r>
              <a:rPr lang="en-US" sz="2000" b="1" dirty="0">
                <a:solidFill>
                  <a:srgbClr val="222222"/>
                </a:solidFill>
                <a:latin typeface="arial" panose="020B0604020202020204" pitchFamily="34" charset="0"/>
              </a:rPr>
              <a:t>flat file</a:t>
            </a:r>
            <a:r>
              <a:rPr lang="en-US" sz="2000" dirty="0">
                <a:solidFill>
                  <a:srgbClr val="222222"/>
                </a:solidFill>
                <a:latin typeface="arial" panose="020B0604020202020204" pitchFamily="34" charset="0"/>
              </a:rPr>
              <a:t> database is a database that stores data in a plain text </a:t>
            </a:r>
            <a:r>
              <a:rPr lang="en-US" sz="2000" b="1" dirty="0">
                <a:solidFill>
                  <a:srgbClr val="222222"/>
                </a:solidFill>
                <a:latin typeface="arial" panose="020B0604020202020204" pitchFamily="34" charset="0"/>
              </a:rPr>
              <a:t>file</a:t>
            </a:r>
            <a:r>
              <a:rPr lang="en-US" sz="2000" dirty="0">
                <a:solidFill>
                  <a:srgbClr val="222222"/>
                </a:solidFill>
                <a:latin typeface="arial" panose="020B0604020202020204" pitchFamily="34" charset="0"/>
              </a:rPr>
              <a:t>. </a:t>
            </a:r>
            <a:endParaRPr lang="en-US" sz="2000" dirty="0" smtClean="0">
              <a:solidFill>
                <a:srgbClr val="222222"/>
              </a:solidFill>
              <a:latin typeface="arial" panose="020B0604020202020204" pitchFamily="34" charset="0"/>
            </a:endParaRPr>
          </a:p>
          <a:p>
            <a:pPr marL="342900" indent="-342900" algn="just">
              <a:lnSpc>
                <a:spcPct val="150000"/>
              </a:lnSpc>
              <a:buFont typeface="Wingdings" panose="05000000000000000000" pitchFamily="2" charset="2"/>
              <a:buChar char="q"/>
            </a:pPr>
            <a:r>
              <a:rPr lang="en-US" sz="2000" dirty="0" smtClean="0">
                <a:solidFill>
                  <a:srgbClr val="222222"/>
                </a:solidFill>
                <a:latin typeface="arial" panose="020B0604020202020204" pitchFamily="34" charset="0"/>
              </a:rPr>
              <a:t>Each </a:t>
            </a:r>
            <a:r>
              <a:rPr lang="en-US" sz="2000" dirty="0">
                <a:solidFill>
                  <a:srgbClr val="222222"/>
                </a:solidFill>
                <a:latin typeface="arial" panose="020B0604020202020204" pitchFamily="34" charset="0"/>
              </a:rPr>
              <a:t>line of the text </a:t>
            </a:r>
            <a:r>
              <a:rPr lang="en-US" sz="2000" b="1" dirty="0">
                <a:solidFill>
                  <a:srgbClr val="222222"/>
                </a:solidFill>
                <a:latin typeface="arial" panose="020B0604020202020204" pitchFamily="34" charset="0"/>
              </a:rPr>
              <a:t>file</a:t>
            </a:r>
            <a:r>
              <a:rPr lang="en-US" sz="2000" dirty="0">
                <a:solidFill>
                  <a:srgbClr val="222222"/>
                </a:solidFill>
                <a:latin typeface="arial" panose="020B0604020202020204" pitchFamily="34" charset="0"/>
              </a:rPr>
              <a:t> holds one record, with fields separated by delimiters, such as commas or </a:t>
            </a:r>
            <a:r>
              <a:rPr lang="en-US" sz="2000" dirty="0" smtClean="0">
                <a:solidFill>
                  <a:srgbClr val="222222"/>
                </a:solidFill>
                <a:latin typeface="arial" panose="020B0604020202020204" pitchFamily="34" charset="0"/>
              </a:rPr>
              <a:t>tabs.</a:t>
            </a:r>
          </a:p>
          <a:p>
            <a:pPr marL="342900" indent="-342900" algn="just">
              <a:lnSpc>
                <a:spcPct val="150000"/>
              </a:lnSpc>
              <a:buFont typeface="Wingdings" panose="05000000000000000000" pitchFamily="2" charset="2"/>
              <a:buChar char="q"/>
            </a:pPr>
            <a:r>
              <a:rPr lang="en-US" sz="2000" dirty="0" smtClean="0">
                <a:solidFill>
                  <a:srgbClr val="222222"/>
                </a:solidFill>
                <a:latin typeface="arial" panose="020B0604020202020204" pitchFamily="34" charset="0"/>
              </a:rPr>
              <a:t>While </a:t>
            </a:r>
            <a:r>
              <a:rPr lang="en-US" sz="2000" dirty="0">
                <a:solidFill>
                  <a:srgbClr val="222222"/>
                </a:solidFill>
                <a:latin typeface="arial" panose="020B0604020202020204" pitchFamily="34" charset="0"/>
              </a:rPr>
              <a:t>it uses a simple structure, a </a:t>
            </a:r>
            <a:r>
              <a:rPr lang="en-US" sz="2000" b="1" dirty="0">
                <a:solidFill>
                  <a:srgbClr val="222222"/>
                </a:solidFill>
                <a:latin typeface="arial" panose="020B0604020202020204" pitchFamily="34" charset="0"/>
              </a:rPr>
              <a:t>flat file</a:t>
            </a:r>
            <a:r>
              <a:rPr lang="en-US" sz="2000" dirty="0">
                <a:solidFill>
                  <a:srgbClr val="222222"/>
                </a:solidFill>
                <a:latin typeface="arial" panose="020B0604020202020204" pitchFamily="34" charset="0"/>
              </a:rPr>
              <a:t> database cannot contain multiple tables like a relational database can.</a:t>
            </a:r>
            <a:endParaRPr lang="en-IN" sz="2000" dirty="0"/>
          </a:p>
        </p:txBody>
      </p:sp>
      <p:sp>
        <p:nvSpPr>
          <p:cNvPr id="8" name="Rectangle 7"/>
          <p:cNvSpPr/>
          <p:nvPr/>
        </p:nvSpPr>
        <p:spPr>
          <a:xfrm>
            <a:off x="1085572" y="3325017"/>
            <a:ext cx="7378751" cy="707886"/>
          </a:xfrm>
          <a:prstGeom prst="rect">
            <a:avLst/>
          </a:prstGeom>
        </p:spPr>
        <p:txBody>
          <a:bodyPr wrap="none">
            <a:spAutoFit/>
          </a:bodyPr>
          <a:lstStyle/>
          <a:p>
            <a:r>
              <a:rPr lang="en-IN" sz="4000" dirty="0" smtClean="0">
                <a:latin typeface="Arial" panose="020B0604020202020204" pitchFamily="34" charset="0"/>
                <a:cs typeface="Arial" panose="020B0604020202020204" pitchFamily="34" charset="0"/>
              </a:rPr>
              <a:t>WHAT IS FLAT FILE SYSTEM?</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835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arn(inVertic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barn(inVertical)">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barn(inVertical)">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why excel is not considered as database?</a:t>
            </a:r>
            <a:endParaRPr lang="en-IN" sz="4800" dirty="0"/>
          </a:p>
        </p:txBody>
      </p:sp>
      <p:sp>
        <p:nvSpPr>
          <p:cNvPr id="5" name="Rectangle 4"/>
          <p:cNvSpPr/>
          <p:nvPr/>
        </p:nvSpPr>
        <p:spPr>
          <a:xfrm>
            <a:off x="1039905" y="1852590"/>
            <a:ext cx="10730753" cy="872034"/>
          </a:xfrm>
          <a:prstGeom prst="rect">
            <a:avLst/>
          </a:prstGeom>
        </p:spPr>
        <p:txBody>
          <a:bodyPr wrap="square">
            <a:spAutoFit/>
          </a:bodyPr>
          <a:lstStyle/>
          <a:p>
            <a:pPr algn="just">
              <a:lnSpc>
                <a:spcPct val="150000"/>
              </a:lnSpc>
            </a:pPr>
            <a:r>
              <a:rPr lang="en-US" dirty="0" smtClean="0">
                <a:solidFill>
                  <a:srgbClr val="282829"/>
                </a:solidFill>
                <a:latin typeface="Arial" panose="020B0604020202020204" pitchFamily="34" charset="0"/>
                <a:cs typeface="Arial" panose="020B0604020202020204" pitchFamily="34" charset="0"/>
              </a:rPr>
              <a:t>Although </a:t>
            </a:r>
            <a:r>
              <a:rPr lang="en-US" dirty="0">
                <a:solidFill>
                  <a:srgbClr val="282829"/>
                </a:solidFill>
                <a:latin typeface="Arial" panose="020B0604020202020204" pitchFamily="34" charset="0"/>
                <a:cs typeface="Arial" panose="020B0604020202020204" pitchFamily="34" charset="0"/>
              </a:rPr>
              <a:t>we can query data existing on more than one sheet in Excel, it's not considered database system because of missing features which are required to be a database system:</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878541" y="2887682"/>
            <a:ext cx="10829365" cy="3416320"/>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dirty="0">
                <a:solidFill>
                  <a:srgbClr val="282829"/>
                </a:solidFill>
                <a:latin typeface="Arial" panose="020B0604020202020204" pitchFamily="34" charset="0"/>
                <a:cs typeface="Arial" panose="020B0604020202020204" pitchFamily="34" charset="0"/>
              </a:rPr>
              <a:t>In a database, data are stored as tables. In Excel or any other spreadsheet program data are not necessarily in tabular form.</a:t>
            </a:r>
          </a:p>
          <a:p>
            <a:pPr marL="285750" indent="-285750" algn="just">
              <a:lnSpc>
                <a:spcPct val="150000"/>
              </a:lnSpc>
              <a:buFont typeface="Wingdings" panose="05000000000000000000" pitchFamily="2" charset="2"/>
              <a:buChar char="q"/>
            </a:pPr>
            <a:r>
              <a:rPr lang="en-US" dirty="0">
                <a:solidFill>
                  <a:srgbClr val="282829"/>
                </a:solidFill>
                <a:latin typeface="Arial" panose="020B0604020202020204" pitchFamily="34" charset="0"/>
                <a:cs typeface="Arial" panose="020B0604020202020204" pitchFamily="34" charset="0"/>
              </a:rPr>
              <a:t>Volume of data in a database system is very large compared to Excel.</a:t>
            </a:r>
          </a:p>
          <a:p>
            <a:pPr marL="285750" indent="-285750" algn="just">
              <a:lnSpc>
                <a:spcPct val="150000"/>
              </a:lnSpc>
              <a:buFont typeface="Wingdings" panose="05000000000000000000" pitchFamily="2" charset="2"/>
              <a:buChar char="q"/>
            </a:pPr>
            <a:r>
              <a:rPr lang="en-US" dirty="0">
                <a:solidFill>
                  <a:srgbClr val="282829"/>
                </a:solidFill>
                <a:latin typeface="Arial" panose="020B0604020202020204" pitchFamily="34" charset="0"/>
                <a:cs typeface="Arial" panose="020B0604020202020204" pitchFamily="34" charset="0"/>
              </a:rPr>
              <a:t>The data type and size of data can be managed in a database system but such kind of features is not available in Excel.</a:t>
            </a:r>
          </a:p>
          <a:p>
            <a:pPr marL="285750" indent="-285750" algn="just">
              <a:lnSpc>
                <a:spcPct val="150000"/>
              </a:lnSpc>
              <a:buFont typeface="Wingdings" panose="05000000000000000000" pitchFamily="2" charset="2"/>
              <a:buChar char="q"/>
            </a:pPr>
            <a:r>
              <a:rPr lang="en-US" dirty="0">
                <a:solidFill>
                  <a:srgbClr val="282829"/>
                </a:solidFill>
                <a:latin typeface="Arial" panose="020B0604020202020204" pitchFamily="34" charset="0"/>
                <a:cs typeface="Arial" panose="020B0604020202020204" pitchFamily="34" charset="0"/>
              </a:rPr>
              <a:t>Multi user accessibility is very easy in database systems, although Excel allows multiuser access of an Excel file, there are many limitations compared to database system.</a:t>
            </a:r>
          </a:p>
          <a:p>
            <a:pPr marL="285750" indent="-285750" algn="just">
              <a:lnSpc>
                <a:spcPct val="150000"/>
              </a:lnSpc>
              <a:buFont typeface="Wingdings" panose="05000000000000000000" pitchFamily="2" charset="2"/>
              <a:buChar char="q"/>
            </a:pPr>
            <a:r>
              <a:rPr lang="en-US" dirty="0">
                <a:solidFill>
                  <a:srgbClr val="282829"/>
                </a:solidFill>
                <a:latin typeface="Arial" panose="020B0604020202020204" pitchFamily="34" charset="0"/>
                <a:cs typeface="Arial" panose="020B0604020202020204" pitchFamily="34" charset="0"/>
              </a:rPr>
              <a:t>Data security is another important feature in any database system. Excel data are not much secure.</a:t>
            </a:r>
            <a:endParaRPr lang="en-US" b="0" i="0" dirty="0">
              <a:solidFill>
                <a:srgbClr val="28282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055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arn(inVertic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Identify the correct option about excel?</a:t>
            </a:r>
            <a:endParaRPr lang="en-IN" sz="4800" dirty="0"/>
          </a:p>
        </p:txBody>
      </p:sp>
      <p:sp>
        <p:nvSpPr>
          <p:cNvPr id="3" name="TextBox 2"/>
          <p:cNvSpPr txBox="1"/>
          <p:nvPr/>
        </p:nvSpPr>
        <p:spPr>
          <a:xfrm>
            <a:off x="1255059" y="2088776"/>
            <a:ext cx="9502588" cy="3046988"/>
          </a:xfrm>
          <a:prstGeom prst="rect">
            <a:avLst/>
          </a:prstGeom>
          <a:noFill/>
        </p:spPr>
        <p:txBody>
          <a:bodyPr wrap="square" rtlCol="0">
            <a:spAutoFit/>
          </a:bodyPr>
          <a:lstStyle/>
          <a:p>
            <a:pPr marL="342900" indent="-342900">
              <a:lnSpc>
                <a:spcPct val="200000"/>
              </a:lnSpc>
              <a:buFont typeface="+mj-lt"/>
              <a:buAutoNum type="alphaLcParenR"/>
            </a:pPr>
            <a:r>
              <a:rPr lang="en-IN" sz="2400" dirty="0" smtClean="0"/>
              <a:t>EXCEL is relational database</a:t>
            </a:r>
          </a:p>
          <a:p>
            <a:pPr marL="342900" indent="-342900">
              <a:lnSpc>
                <a:spcPct val="200000"/>
              </a:lnSpc>
              <a:buFont typeface="+mj-lt"/>
              <a:buAutoNum type="alphaLcParenR"/>
            </a:pPr>
            <a:r>
              <a:rPr lang="en-IN" sz="2400" dirty="0" smtClean="0"/>
              <a:t>We can not query of excel sheet</a:t>
            </a:r>
          </a:p>
          <a:p>
            <a:pPr marL="342900" indent="-342900">
              <a:lnSpc>
                <a:spcPct val="200000"/>
              </a:lnSpc>
              <a:buFont typeface="+mj-lt"/>
              <a:buAutoNum type="alphaLcParenR"/>
            </a:pPr>
            <a:r>
              <a:rPr lang="en-IN" sz="2400" b="1" dirty="0" smtClean="0"/>
              <a:t>It is a flat file system</a:t>
            </a:r>
          </a:p>
          <a:p>
            <a:pPr marL="342900" indent="-342900">
              <a:lnSpc>
                <a:spcPct val="200000"/>
              </a:lnSpc>
              <a:buFont typeface="+mj-lt"/>
              <a:buAutoNum type="alphaLcParenR"/>
            </a:pPr>
            <a:r>
              <a:rPr lang="en-IN" sz="2400" dirty="0" smtClean="0"/>
              <a:t>It does not support multi user accessibility</a:t>
            </a:r>
            <a:endParaRPr lang="en-IN" sz="2400" dirty="0"/>
          </a:p>
        </p:txBody>
      </p:sp>
    </p:spTree>
    <p:extLst>
      <p:ext uri="{BB962C8B-B14F-4D97-AF65-F5344CB8AC3E}">
        <p14:creationId xmlns:p14="http://schemas.microsoft.com/office/powerpoint/2010/main" val="3608758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2115</TotalTime>
  <Words>1019</Words>
  <Application>Microsoft Office PowerPoint</Application>
  <PresentationFormat>Custom</PresentationFormat>
  <Paragraphs>126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Wood Type</vt:lpstr>
      <vt:lpstr>Lecture 0</vt:lpstr>
      <vt:lpstr>Hours to dedicate</vt:lpstr>
      <vt:lpstr>Text BOOK to study</vt:lpstr>
      <vt:lpstr>UNIT 1: Introduction to Databases</vt:lpstr>
      <vt:lpstr>About database!</vt:lpstr>
      <vt:lpstr>Database management system</vt:lpstr>
      <vt:lpstr>Is excel a database?</vt:lpstr>
      <vt:lpstr>why excel is not considered as database?</vt:lpstr>
      <vt:lpstr>Identify the correct option about excel?</vt:lpstr>
      <vt:lpstr>Identify the correct option about excel?</vt:lpstr>
      <vt:lpstr>UNIT 2: Relational query languages</vt:lpstr>
      <vt:lpstr>Relational Algebra</vt:lpstr>
      <vt:lpstr>Structured Query Language (sql)</vt:lpstr>
      <vt:lpstr>Types of SQL Commands</vt:lpstr>
      <vt:lpstr>Which databases use SQL?</vt:lpstr>
      <vt:lpstr>ORACLE</vt:lpstr>
      <vt:lpstr>What is the type of create command?</vt:lpstr>
      <vt:lpstr>What is the type of create command?</vt:lpstr>
      <vt:lpstr>UNIT 3: Relational database design</vt:lpstr>
      <vt:lpstr>How to design a relational database?</vt:lpstr>
      <vt:lpstr>UNIT 4: database transaction processing</vt:lpstr>
      <vt:lpstr>Don’t worry! Acid Properties save that</vt:lpstr>
      <vt:lpstr>UNIT 5: Programming constructs in databases</vt:lpstr>
      <vt:lpstr>UNIT 6: file organization and trends in databases </vt:lpstr>
      <vt:lpstr>PowerPoint Presentation</vt:lpstr>
      <vt:lpstr>NoSQL- Not Only SQL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Sandeep Kaur</dc:creator>
  <cp:lastModifiedBy>Admin</cp:lastModifiedBy>
  <cp:revision>40</cp:revision>
  <dcterms:created xsi:type="dcterms:W3CDTF">2019-07-27T07:30:06Z</dcterms:created>
  <dcterms:modified xsi:type="dcterms:W3CDTF">2021-08-20T03:30:13Z</dcterms:modified>
</cp:coreProperties>
</file>